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1" r:id="rId3"/>
    <p:sldMasterId id="2147483663" r:id="rId4"/>
  </p:sldMasterIdLst>
  <p:notesMasterIdLst>
    <p:notesMasterId r:id="rId6"/>
  </p:notesMasterIdLst>
  <p:handoutMasterIdLst>
    <p:handoutMasterId r:id="rId22"/>
  </p:handoutMasterIdLst>
  <p:sldIdLst>
    <p:sldId id="4265" r:id="rId5"/>
    <p:sldId id="4319" r:id="rId7"/>
    <p:sldId id="4320" r:id="rId8"/>
    <p:sldId id="4318" r:id="rId9"/>
    <p:sldId id="4321" r:id="rId10"/>
    <p:sldId id="4322" r:id="rId11"/>
    <p:sldId id="4324" r:id="rId12"/>
    <p:sldId id="4325" r:id="rId13"/>
    <p:sldId id="4323" r:id="rId14"/>
    <p:sldId id="4326" r:id="rId15"/>
    <p:sldId id="4327" r:id="rId16"/>
    <p:sldId id="4328" r:id="rId17"/>
    <p:sldId id="4331" r:id="rId18"/>
    <p:sldId id="4329" r:id="rId19"/>
    <p:sldId id="4330" r:id="rId20"/>
    <p:sldId id="4281" r:id="rId21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A3F78"/>
    <a:srgbClr val="C00000"/>
    <a:srgbClr val="717275"/>
    <a:srgbClr val="FFC000"/>
    <a:srgbClr val="FFEEB7"/>
    <a:srgbClr val="C793C1"/>
    <a:srgbClr val="E8C8E0"/>
    <a:srgbClr val="0063B3"/>
    <a:srgbClr val="537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85424" autoAdjust="0"/>
  </p:normalViewPr>
  <p:slideViewPr>
    <p:cSldViewPr snapToObjects="1">
      <p:cViewPr varScale="1">
        <p:scale>
          <a:sx n="114" d="100"/>
          <a:sy n="114" d="100"/>
        </p:scale>
        <p:origin x="-1956" y="-108"/>
      </p:cViewPr>
      <p:guideLst>
        <p:guide orient="horz" pos="2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244"/>
    </p:cViewPr>
  </p:sorterViewPr>
  <p:notesViewPr>
    <p:cSldViewPr snapToObjects="1">
      <p:cViewPr varScale="1">
        <p:scale>
          <a:sx n="53" d="100"/>
          <a:sy n="53" d="100"/>
        </p:scale>
        <p:origin x="-2880" y="-90"/>
      </p:cViewPr>
      <p:guideLst>
        <p:guide orient="horz" pos="2892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88BF-AB26-4931-A18B-970FD35F2F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72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>
            <a:lvl1pPr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4" y="1"/>
            <a:ext cx="3038371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>
            <a:lvl1pPr algn="r"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13"/>
            <a:ext cx="5139898" cy="41824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b" anchorCtr="0" compatLnSpc="1"/>
          <a:lstStyle>
            <a:lvl1pPr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4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b" anchorCtr="0" compatLnSpc="1"/>
          <a:lstStyle>
            <a:lvl1pPr algn="r"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87179B7C-1BE3-624D-AE13-B423677853BB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MS PGothic" panose="020B0600070205080204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79B7C-1BE3-624D-AE13-B423677853B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E26AF-CA87-2147-A582-8C2D6197FD50}" type="slidenum">
              <a:rPr lang="en-US"/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7109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42578" y="154732"/>
            <a:ext cx="58863" cy="576064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908522"/>
            <a:ext cx="8208912" cy="5256782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l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anose="020B0604020202020204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anose="020B0604020202020204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mbria" panose="02040503050406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hyperlink" Target="https://www.zhihu.com/search?q=%E9%9D%9E%E7%BA%BF%E6%80%A7%E7%94%B5%E6%B5%81%E6%BA%90&amp;search_source=Entity&amp;hybrid_search_source=Entity&amp;hybrid_search_extra=%7b%22sourceType%22:%22article%22,%22sourceId%22:%22385498469%22%7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31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CCSD table</a:t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2024/05/15</a:t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b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endParaRPr lang="zh-CN" altLang="en-US" sz="32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</a:t>
            </a:r>
            <a:r>
              <a:rPr lang="en-US" altLang="zh-CN" dirty="0" smtClean="0"/>
              <a:t>Receiver table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CCS </a:t>
            </a:r>
            <a:r>
              <a:rPr lang="en-US" altLang="zh-CN" sz="1800" dirty="0"/>
              <a:t>t</a:t>
            </a:r>
            <a:r>
              <a:rPr lang="en-US" altLang="zh-CN" sz="1800" dirty="0" smtClean="0"/>
              <a:t>iming </a:t>
            </a:r>
            <a:r>
              <a:rPr lang="en-US" altLang="zh-CN" sz="1800" dirty="0"/>
              <a:t>r</a:t>
            </a:r>
            <a:r>
              <a:rPr lang="en-US" altLang="zh-CN" sz="1800" dirty="0" smtClean="0"/>
              <a:t>eceiver model  </a:t>
            </a:r>
            <a:r>
              <a:rPr lang="zh-CN" altLang="en-US" sz="1800" dirty="0" smtClean="0"/>
              <a:t>分为</a:t>
            </a:r>
            <a:r>
              <a:rPr lang="en-US" altLang="zh-CN" sz="1800" dirty="0" smtClean="0"/>
              <a:t>capacitance1 </a:t>
            </a:r>
            <a:r>
              <a:rPr lang="zh-CN" altLang="en-US" sz="1800" dirty="0" smtClean="0"/>
              <a:t>和 </a:t>
            </a:r>
            <a:r>
              <a:rPr lang="en-US" altLang="zh-CN" sz="1800" dirty="0" smtClean="0"/>
              <a:t>capacitance2 </a:t>
            </a:r>
            <a:r>
              <a:rPr lang="zh-CN" altLang="en-US" sz="1800" dirty="0" smtClean="0"/>
              <a:t>两张表格，在到达</a:t>
            </a:r>
            <a:r>
              <a:rPr lang="en-US" altLang="zh-CN" sz="1800" dirty="0" smtClean="0"/>
              <a:t>delay</a:t>
            </a:r>
            <a:r>
              <a:rPr lang="zh-CN" altLang="en-US" sz="1800" dirty="0" smtClean="0"/>
              <a:t>的计算阈值</a:t>
            </a:r>
            <a:r>
              <a:rPr lang="en-US" altLang="zh-CN" sz="1800" dirty="0" smtClean="0"/>
              <a:t>(0.5vdd) </a:t>
            </a:r>
            <a:r>
              <a:rPr lang="zh-CN" altLang="en-US" sz="1800" dirty="0" smtClean="0"/>
              <a:t>之前使用</a:t>
            </a:r>
            <a:r>
              <a:rPr lang="en-US" altLang="zh-CN" sz="1800" dirty="0" smtClean="0"/>
              <a:t>capacitance1</a:t>
            </a:r>
            <a:r>
              <a:rPr lang="zh-CN" altLang="en-US" sz="1800" dirty="0" smtClean="0"/>
              <a:t>，在到达阈值之后</a:t>
            </a:r>
            <a:r>
              <a:rPr lang="zh-CN" altLang="en-US" sz="1800" dirty="0"/>
              <a:t>使用</a:t>
            </a:r>
            <a:r>
              <a:rPr lang="en-US" altLang="zh-CN" sz="1800" dirty="0" smtClean="0"/>
              <a:t>capacitance2</a:t>
            </a:r>
            <a:r>
              <a:rPr lang="zh-CN" altLang="en-US" sz="1800" dirty="0"/>
              <a:t>。</a:t>
            </a:r>
            <a:endParaRPr lang="en-US" altLang="zh-CN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3721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</a:t>
            </a:r>
            <a:r>
              <a:rPr lang="en-US" altLang="zh-CN" dirty="0" smtClean="0"/>
              <a:t>Receiver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CCS </a:t>
            </a:r>
            <a:r>
              <a:rPr lang="en-US" altLang="zh-CN" sz="1800" dirty="0" smtClean="0"/>
              <a:t>receiver model</a:t>
            </a:r>
            <a:r>
              <a:rPr lang="zh-CN" altLang="en-US" sz="1800" dirty="0" smtClean="0"/>
              <a:t>使用</a:t>
            </a:r>
            <a:r>
              <a:rPr lang="zh-CN" altLang="en-US" sz="1800" dirty="0"/>
              <a:t>两个电容值来模拟过渡期间的电池负载。为了获得最佳的 </a:t>
            </a:r>
            <a:r>
              <a:rPr lang="en-US" altLang="zh-CN" sz="1800" dirty="0"/>
              <a:t>CCS </a:t>
            </a:r>
            <a:r>
              <a:rPr lang="en-US" altLang="zh-CN" sz="1800" dirty="0" smtClean="0"/>
              <a:t>receiver </a:t>
            </a:r>
            <a:r>
              <a:rPr lang="zh-CN" altLang="en-US" sz="1800" dirty="0" smtClean="0"/>
              <a:t>精度，</a:t>
            </a:r>
            <a:r>
              <a:rPr lang="en-US" altLang="zh-CN" sz="1800" dirty="0" smtClean="0"/>
              <a:t>C1</a:t>
            </a:r>
            <a:r>
              <a:rPr lang="zh-CN" altLang="en-US" sz="1800" dirty="0" smtClean="0"/>
              <a:t>的值应该保证点</a:t>
            </a:r>
            <a:r>
              <a:rPr lang="en-US" altLang="zh-CN" sz="1800" dirty="0" smtClean="0"/>
              <a:t>(V2,t2)</a:t>
            </a:r>
            <a:r>
              <a:rPr lang="zh-CN" altLang="en-US" sz="1800" dirty="0" smtClean="0"/>
              <a:t>完全相等，</a:t>
            </a:r>
            <a:r>
              <a:rPr lang="en-US" altLang="zh-CN" sz="1800" dirty="0" smtClean="0"/>
              <a:t>C2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值应该保证</a:t>
            </a:r>
            <a:r>
              <a:rPr lang="zh-CN" altLang="en-US" sz="1800" dirty="0" smtClean="0"/>
              <a:t>点</a:t>
            </a:r>
            <a:r>
              <a:rPr lang="en-US" altLang="zh-CN" sz="1800" dirty="0" smtClean="0"/>
              <a:t>(V3,t3)</a:t>
            </a:r>
            <a:r>
              <a:rPr lang="zh-CN" altLang="en-US" sz="1800" dirty="0" smtClean="0"/>
              <a:t>完全</a:t>
            </a:r>
            <a:r>
              <a:rPr lang="zh-CN" altLang="en-US" sz="1800" dirty="0"/>
              <a:t>相等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2960"/>
            <a:ext cx="4261674" cy="282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93" y="2026077"/>
            <a:ext cx="4527203" cy="28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</a:t>
            </a:r>
            <a:r>
              <a:rPr lang="en-US" altLang="zh-CN" dirty="0" smtClean="0"/>
              <a:t>Receiver model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78" y="980728"/>
            <a:ext cx="6266551" cy="522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230587"/>
            <a:ext cx="2699792" cy="195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/>
              <a:t>Brent</a:t>
            </a:r>
            <a:r>
              <a:rPr lang="zh-CN" altLang="en-US" sz="1100" b="1" dirty="0"/>
              <a:t>定理</a:t>
            </a:r>
            <a:r>
              <a:rPr lang="zh-CN" altLang="en-US" sz="1100" dirty="0"/>
              <a:t>或</a:t>
            </a:r>
            <a:r>
              <a:rPr lang="en-US" altLang="zh-CN" sz="1100" b="1" dirty="0"/>
              <a:t>Brent</a:t>
            </a:r>
            <a:r>
              <a:rPr lang="zh-CN" altLang="en-US" sz="1100" b="1" dirty="0"/>
              <a:t>方法</a:t>
            </a:r>
            <a:r>
              <a:rPr lang="zh-CN" altLang="en-US" sz="1100" dirty="0"/>
              <a:t>：这是一种用于优化二次函数求解的算法，也适用于求解一元非线性方程的数值算法。它最初由罗纳德</a:t>
            </a:r>
            <a:r>
              <a:rPr lang="en-US" altLang="zh-CN" sz="1100" dirty="0"/>
              <a:t>·</a:t>
            </a:r>
            <a:r>
              <a:rPr lang="zh-CN" altLang="en-US" sz="1100" dirty="0"/>
              <a:t>布伦特在</a:t>
            </a:r>
            <a:r>
              <a:rPr lang="en-US" altLang="zh-CN" sz="1100" dirty="0"/>
              <a:t>1971</a:t>
            </a:r>
            <a:r>
              <a:rPr lang="zh-CN" altLang="en-US" sz="1100" dirty="0"/>
              <a:t>年提出，是对二分法和割线法的结合与改进。</a:t>
            </a:r>
            <a:r>
              <a:rPr lang="en-US" altLang="zh-CN" sz="1100" dirty="0"/>
              <a:t>Brent</a:t>
            </a:r>
            <a:r>
              <a:rPr lang="zh-CN" altLang="en-US" sz="1100" dirty="0"/>
              <a:t>方法的原理是首先选择一个区间</a:t>
            </a:r>
            <a:r>
              <a:rPr lang="en-US" altLang="zh-CN" sz="1100" dirty="0"/>
              <a:t>[a, b]</a:t>
            </a:r>
            <a:r>
              <a:rPr lang="zh-CN" altLang="en-US" sz="1100" dirty="0"/>
              <a:t>，使得函数</a:t>
            </a:r>
            <a:r>
              <a:rPr lang="en-US" altLang="zh-CN" sz="1100" dirty="0"/>
              <a:t>f(x)</a:t>
            </a:r>
            <a:r>
              <a:rPr lang="zh-CN" altLang="en-US" sz="1100" dirty="0"/>
              <a:t>在</a:t>
            </a:r>
            <a:r>
              <a:rPr lang="en-US" altLang="zh-CN" sz="1100" dirty="0"/>
              <a:t>a</a:t>
            </a:r>
            <a:r>
              <a:rPr lang="zh-CN" altLang="en-US" sz="1100" dirty="0"/>
              <a:t>和</a:t>
            </a:r>
            <a:r>
              <a:rPr lang="en-US" altLang="zh-CN" sz="1100" dirty="0"/>
              <a:t>b</a:t>
            </a:r>
            <a:r>
              <a:rPr lang="zh-CN" altLang="en-US" sz="1100" dirty="0"/>
              <a:t>两点取不同符号的值，即</a:t>
            </a:r>
            <a:r>
              <a:rPr lang="en-US" altLang="zh-CN" sz="1100" dirty="0"/>
              <a:t>f(a)f(b) &lt; 0</a:t>
            </a:r>
            <a:r>
              <a:rPr lang="zh-CN" altLang="en-US" sz="1100" dirty="0"/>
              <a:t>。这表明在区间</a:t>
            </a:r>
            <a:r>
              <a:rPr lang="en-US" altLang="zh-CN" sz="1100" dirty="0"/>
              <a:t>[a, b]</a:t>
            </a:r>
            <a:r>
              <a:rPr lang="zh-CN" altLang="en-US" sz="1100" dirty="0"/>
              <a:t>内至少存在一个根。然后通过不断迭代和逼近，最终找到满足终止条件的根或达到最大迭代次数。</a:t>
            </a:r>
            <a:endParaRPr lang="zh-CN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Significant Digits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512" y="908720"/>
            <a:ext cx="871296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为了确保准确性，</a:t>
            </a:r>
            <a:r>
              <a:rPr lang="en-US" altLang="zh-CN" sz="1600" dirty="0" smtClean="0"/>
              <a:t>driver model</a:t>
            </a:r>
            <a:r>
              <a:rPr lang="zh-CN" altLang="en-US" sz="1600" dirty="0" smtClean="0"/>
              <a:t>建议至少采用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位有效数字，而</a:t>
            </a:r>
            <a:r>
              <a:rPr lang="en-US" altLang="zh-CN" sz="1600" dirty="0" smtClean="0"/>
              <a:t>receiver model</a:t>
            </a:r>
            <a:r>
              <a:rPr lang="zh-CN" altLang="en-US" sz="1600" dirty="0"/>
              <a:t>建议至少</a:t>
            </a:r>
            <a:r>
              <a:rPr lang="zh-CN" altLang="en-US" sz="1600" dirty="0" smtClean="0"/>
              <a:t>采用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位有效数字。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048672" cy="24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5616624" cy="16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Multisegment</a:t>
            </a:r>
            <a:r>
              <a:rPr lang="en-US" altLang="zh-CN" dirty="0"/>
              <a:t> Receiver Capacitance </a:t>
            </a:r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9512" y="908720"/>
            <a:ext cx="87129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为了进一步提高时序分析的准确性，</a:t>
            </a:r>
            <a:r>
              <a:rPr lang="zh-CN" altLang="en-US" sz="1600" dirty="0" smtClean="0"/>
              <a:t>对</a:t>
            </a:r>
            <a:r>
              <a:rPr lang="en-US" altLang="zh-CN" sz="1600" dirty="0" smtClean="0"/>
              <a:t>receiver model</a:t>
            </a:r>
            <a:r>
              <a:rPr lang="zh-CN" altLang="en-US" sz="1600" dirty="0" smtClean="0"/>
              <a:t>进行</a:t>
            </a:r>
            <a:r>
              <a:rPr lang="zh-CN" altLang="en-US" sz="1600" dirty="0"/>
              <a:t>了扩展，以支持</a:t>
            </a:r>
            <a:r>
              <a:rPr lang="zh-CN" altLang="en-US" sz="1600" dirty="0" smtClean="0"/>
              <a:t>多段</a:t>
            </a:r>
            <a:r>
              <a:rPr lang="en-US" altLang="zh-CN" sz="1600" dirty="0" smtClean="0"/>
              <a:t>cap</a:t>
            </a:r>
            <a:r>
              <a:rPr lang="zh-CN" altLang="en-US" sz="1600" dirty="0" smtClean="0"/>
              <a:t>。</a:t>
            </a:r>
            <a:r>
              <a:rPr lang="zh-CN" altLang="en-US" sz="1600" dirty="0"/>
              <a:t>在多</a:t>
            </a:r>
            <a:r>
              <a:rPr lang="zh-CN" altLang="en-US" sz="1600" dirty="0" smtClean="0"/>
              <a:t>段</a:t>
            </a:r>
            <a:r>
              <a:rPr lang="en-US" altLang="zh-CN" sz="1600" dirty="0" smtClean="0"/>
              <a:t>receiver</a:t>
            </a:r>
            <a:r>
              <a:rPr lang="zh-CN" altLang="en-US" sz="1600" dirty="0" smtClean="0"/>
              <a:t>模型</a:t>
            </a:r>
            <a:r>
              <a:rPr lang="zh-CN" altLang="en-US" sz="1600" dirty="0"/>
              <a:t>中</a:t>
            </a:r>
            <a:r>
              <a:rPr lang="zh-CN" altLang="en-US" sz="1600" dirty="0" smtClean="0"/>
              <a:t>，电压</a:t>
            </a:r>
            <a:r>
              <a:rPr lang="zh-CN" altLang="en-US" sz="1600" dirty="0"/>
              <a:t>上升或下降被划分为多个（通常为两个以上</a:t>
            </a:r>
            <a:r>
              <a:rPr lang="zh-CN" altLang="en-US" sz="1600" dirty="0" smtClean="0"/>
              <a:t>）段</a:t>
            </a:r>
            <a:r>
              <a:rPr lang="zh-CN" altLang="en-US" sz="1600" dirty="0"/>
              <a:t>，如下图中的虚线所示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sz="1600" dirty="0" smtClean="0"/>
              <a:t>每个</a:t>
            </a:r>
            <a:r>
              <a:rPr lang="en-US" altLang="zh-CN" sz="1600" dirty="0" smtClean="0"/>
              <a:t>segment</a:t>
            </a:r>
            <a:r>
              <a:rPr lang="zh-CN" altLang="en-US" sz="1600" dirty="0" smtClean="0"/>
              <a:t>对应一个</a:t>
            </a:r>
            <a:r>
              <a:rPr lang="en-US" altLang="zh-CN" sz="1600" dirty="0" smtClean="0"/>
              <a:t>table</a:t>
            </a:r>
            <a:r>
              <a:rPr lang="zh-CN" altLang="en-US" sz="1600" dirty="0" smtClean="0"/>
              <a:t>。目前代码中不支持此类</a:t>
            </a:r>
            <a:r>
              <a:rPr lang="en-US" altLang="zh-CN" sz="1600" dirty="0" smtClean="0"/>
              <a:t>lib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316252" cy="36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Multisegment</a:t>
            </a:r>
            <a:r>
              <a:rPr lang="en-US" altLang="zh-CN" dirty="0"/>
              <a:t> Receiver Capacitance </a:t>
            </a:r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124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9" y="2081278"/>
            <a:ext cx="7620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477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00200" y="4025504"/>
            <a:ext cx="2106216" cy="317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eaLnBrk="1" hangingPunct="1">
              <a:spcBef>
                <a:spcPct val="20000"/>
              </a:spcBef>
            </a:pPr>
            <a:endParaRPr lang="en-US" sz="1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8" y="2590800"/>
            <a:ext cx="3457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23528" y="908720"/>
            <a:ext cx="8208912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当工艺</a:t>
            </a:r>
            <a:r>
              <a:rPr lang="en-US" altLang="zh-CN" sz="1600" dirty="0" smtClean="0">
                <a:latin typeface="Times New Roman" panose="02020603050405020304" charset="0"/>
                <a:cs typeface="Times New Roman" panose="02020603050405020304" charset="0"/>
              </a:rPr>
              <a:t>&lt;90nm</a:t>
            </a: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的时候，</a:t>
            </a:r>
            <a:r>
              <a:rPr lang="en-US" altLang="zh-CN" sz="1600" dirty="0" smtClean="0">
                <a:latin typeface="Times New Roman" panose="02020603050405020304" charset="0"/>
                <a:cs typeface="Times New Roman" panose="02020603050405020304" charset="0"/>
              </a:rPr>
              <a:t>NLDM</a:t>
            </a: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可能会受到以下因素的影响，导致其算法准确率不够高：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高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阻抗互连  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米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勒效应  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动态</a:t>
            </a:r>
            <a:r>
              <a:rPr lang="en-US" altLang="zh-CN" sz="1600" dirty="0" smtClean="0">
                <a:latin typeface="Times New Roman" panose="02020603050405020304" charset="0"/>
                <a:cs typeface="Times New Roman" panose="02020603050405020304" charset="0"/>
              </a:rPr>
              <a:t>IR-Drop</a:t>
            </a: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 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多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电压和动态电压和频率调节 （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DVFS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）  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温度</a:t>
            </a: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变化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而</a:t>
            </a:r>
            <a:r>
              <a:rPr lang="en-US" altLang="zh-CN" sz="1600" dirty="0" smtClean="0">
                <a:latin typeface="Times New Roman" panose="02020603050405020304" charset="0"/>
                <a:cs typeface="Times New Roman" panose="02020603050405020304" charset="0"/>
              </a:rPr>
              <a:t>CCS</a:t>
            </a:r>
            <a:r>
              <a:rPr lang="zh-CN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模型具有以下特性：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负载电容的模拟准确性：</a:t>
            </a:r>
            <a:r>
              <a:rPr lang="en-US" altLang="zh-CN" sz="1600" dirty="0"/>
              <a:t>CCS</a:t>
            </a:r>
            <a:r>
              <a:rPr lang="zh-CN" altLang="en-US" sz="1600" dirty="0"/>
              <a:t>模型使用两段电容来模拟</a:t>
            </a:r>
            <a:r>
              <a:rPr lang="en-US" altLang="zh-CN" sz="1600" dirty="0"/>
              <a:t>cell</a:t>
            </a:r>
            <a:r>
              <a:rPr lang="zh-CN" altLang="en-US" sz="1600" dirty="0"/>
              <a:t>的</a:t>
            </a:r>
            <a:r>
              <a:rPr lang="en-US" altLang="zh-CN" sz="1600" dirty="0"/>
              <a:t>input pin cap</a:t>
            </a:r>
            <a:r>
              <a:rPr lang="zh-CN" altLang="en-US" sz="1600" dirty="0"/>
              <a:t>，这使得</a:t>
            </a:r>
            <a:r>
              <a:rPr lang="en-US" altLang="zh-CN" sz="1600" dirty="0"/>
              <a:t>load capacitance</a:t>
            </a:r>
            <a:r>
              <a:rPr lang="zh-CN" altLang="en-US" sz="1600" dirty="0"/>
              <a:t>的模拟比</a:t>
            </a:r>
            <a:r>
              <a:rPr lang="en-US" altLang="zh-CN" sz="1600" dirty="0"/>
              <a:t>NLDM</a:t>
            </a:r>
            <a:r>
              <a:rPr lang="zh-CN" altLang="en-US" sz="1600" dirty="0"/>
              <a:t>模型更准确。</a:t>
            </a:r>
            <a:endParaRPr lang="zh-CN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电流源模型的特性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CCS</a:t>
            </a:r>
            <a:r>
              <a:rPr lang="zh-CN" altLang="en-US" sz="1600" dirty="0"/>
              <a:t>模型的驱动模型是一个基于时间和电压的</a:t>
            </a:r>
            <a:r>
              <a:rPr lang="zh-CN" altLang="en-US" sz="1600" dirty="0">
                <a:hlinkClick r:id="rId1"/>
              </a:rPr>
              <a:t>非线性电流源</a:t>
            </a:r>
            <a:r>
              <a:rPr lang="zh-CN" altLang="en-US" sz="1600" dirty="0"/>
              <a:t>，同时设置电流源的驱动电阻为无穷大，因此即使逻辑门的驱动电阻远低于互连线电阻，该模型仍然能够提供很高的计算</a:t>
            </a:r>
            <a:r>
              <a:rPr lang="zh-CN" altLang="en-US" sz="1600" dirty="0" smtClean="0"/>
              <a:t>精确度。</a:t>
            </a:r>
            <a:endParaRPr lang="zh-CN" altLang="en-US" sz="1600" dirty="0"/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58219"/>
            <a:ext cx="5380896" cy="229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7109" y="3284984"/>
            <a:ext cx="51845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/>
              <a:t>对于</a:t>
            </a:r>
            <a:r>
              <a:rPr lang="en-US" altLang="zh-CN" sz="1600" dirty="0"/>
              <a:t>CSS</a:t>
            </a:r>
            <a:r>
              <a:rPr lang="zh-CN" altLang="en-US" sz="1600" dirty="0" smtClean="0"/>
              <a:t>表，</a:t>
            </a:r>
            <a:r>
              <a:rPr lang="zh-CN" altLang="en-US" sz="1600" dirty="0"/>
              <a:t>选择输入激励以产生特定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slew(</a:t>
            </a:r>
            <a:r>
              <a:rPr lang="en-US" altLang="zh-CN" sz="1600" dirty="0" err="1" smtClean="0"/>
              <a:t>Sinp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，负载</a:t>
            </a:r>
            <a:r>
              <a:rPr lang="zh-CN" altLang="en-US" sz="1600" dirty="0"/>
              <a:t>电容（</a:t>
            </a:r>
            <a:r>
              <a:rPr lang="en-US" altLang="zh-CN" sz="1600" dirty="0" err="1"/>
              <a:t>Cout</a:t>
            </a:r>
            <a:r>
              <a:rPr lang="zh-CN" altLang="en-US" sz="1600" dirty="0"/>
              <a:t>）连接到输出</a:t>
            </a:r>
            <a:r>
              <a:rPr lang="zh-CN" altLang="en-US" sz="1600" dirty="0" smtClean="0"/>
              <a:t>引脚，电路仿真</a:t>
            </a:r>
            <a:r>
              <a:rPr lang="zh-CN" altLang="en-US" sz="1600" dirty="0"/>
              <a:t>的运行方式与</a:t>
            </a:r>
            <a:r>
              <a:rPr lang="en-US" altLang="zh-CN" sz="1600" dirty="0"/>
              <a:t>NLDM</a:t>
            </a:r>
            <a:r>
              <a:rPr lang="zh-CN" altLang="en-US" sz="1600" dirty="0"/>
              <a:t>相同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zh-CN" altLang="en-US" sz="1600" dirty="0" smtClean="0"/>
              <a:t>但是</a:t>
            </a:r>
            <a:r>
              <a:rPr lang="zh-CN" altLang="en-US" sz="1600" dirty="0"/>
              <a:t>，不是在输出引脚上测量电压阈值，而是通过负载电容器测量</a:t>
            </a:r>
            <a:r>
              <a:rPr lang="zh-CN" altLang="en-US" sz="1600" dirty="0" smtClean="0"/>
              <a:t>电流。</a:t>
            </a:r>
            <a:r>
              <a:rPr lang="zh-CN" altLang="en-US" sz="1600" dirty="0"/>
              <a:t>通过</a:t>
            </a:r>
            <a:r>
              <a:rPr lang="en-US" altLang="zh-CN" sz="1600" dirty="0" err="1"/>
              <a:t>Cout</a:t>
            </a:r>
            <a:r>
              <a:rPr lang="zh-CN" altLang="en-US" sz="1600" dirty="0"/>
              <a:t>的电流</a:t>
            </a:r>
            <a:r>
              <a:rPr lang="zh-CN" altLang="en-US" sz="1600" dirty="0" smtClean="0"/>
              <a:t>用于</a:t>
            </a:r>
            <a:r>
              <a:rPr lang="en-US" altLang="zh-CN" sz="1600" dirty="0" smtClean="0"/>
              <a:t>driver</a:t>
            </a:r>
            <a:r>
              <a:rPr lang="zh-CN" altLang="en-US" sz="1600" dirty="0" smtClean="0"/>
              <a:t>模型</a:t>
            </a:r>
            <a:r>
              <a:rPr lang="zh-CN" altLang="en-US" sz="1600" dirty="0"/>
              <a:t>，流入输入引脚的电流用于</a:t>
            </a:r>
            <a:r>
              <a:rPr lang="zh-CN" altLang="en-US" sz="1600" dirty="0" smtClean="0"/>
              <a:t>确定</a:t>
            </a:r>
            <a:r>
              <a:rPr lang="en-US" altLang="zh-CN" sz="1600" dirty="0"/>
              <a:t>receiver</a:t>
            </a:r>
            <a:r>
              <a:rPr lang="zh-CN" altLang="en-US" sz="1600" dirty="0" smtClean="0"/>
              <a:t>模型。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zh-CN" altLang="en-US" sz="1600" dirty="0"/>
              <a:t>对于不同 </a:t>
            </a:r>
            <a:r>
              <a:rPr lang="en-US" altLang="zh-CN" sz="1600" dirty="0" err="1"/>
              <a:t>Sinp</a:t>
            </a:r>
            <a:r>
              <a:rPr lang="en-US" altLang="zh-CN" sz="1600" dirty="0"/>
              <a:t> </a:t>
            </a:r>
            <a:r>
              <a:rPr lang="zh-CN" altLang="en-US" sz="1600" dirty="0"/>
              <a:t>和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</a:t>
            </a:r>
            <a:r>
              <a:rPr lang="zh-CN" altLang="en-US" sz="1600" dirty="0"/>
              <a:t>组合的表</a:t>
            </a:r>
            <a:r>
              <a:rPr lang="zh-CN" altLang="en-US" sz="1600" dirty="0" smtClean="0"/>
              <a:t>重复仿真得到最后的</a:t>
            </a:r>
            <a:r>
              <a:rPr lang="en-US" altLang="zh-CN" sz="1600" dirty="0" err="1" smtClean="0"/>
              <a:t>ccsd</a:t>
            </a:r>
            <a:r>
              <a:rPr lang="en-US" altLang="zh-CN" sz="1600" dirty="0" smtClean="0"/>
              <a:t> table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510755" cy="22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Driver table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Reference time: input slew between 0%~50%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Index_1: input_transition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Index_2: </a:t>
            </a:r>
            <a:r>
              <a:rPr lang="en-US" altLang="zh-CN" sz="1800" dirty="0" err="1" smtClean="0">
                <a:latin typeface="Times New Roman" panose="02020603050405020304" charset="0"/>
                <a:cs typeface="Times New Roman" panose="02020603050405020304" charset="0"/>
              </a:rPr>
              <a:t>total_output_net_capacitance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Index_3: time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Values : </a:t>
            </a:r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current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1899" y="3068960"/>
            <a:ext cx="643751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Driver Model Requirements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7109" y="3284984"/>
            <a:ext cx="51845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1. </a:t>
            </a:r>
            <a:r>
              <a:rPr lang="zh-CN" altLang="en-US" sz="1600" dirty="0" smtClean="0"/>
              <a:t>仿真停止的点应为电源电压的</a:t>
            </a:r>
            <a:r>
              <a:rPr lang="en-US" altLang="zh-CN" sz="1600" dirty="0" smtClean="0"/>
              <a:t>5%</a:t>
            </a:r>
            <a:r>
              <a:rPr lang="zh-CN" altLang="en-US" sz="1600" dirty="0" smtClean="0"/>
              <a:t>误差内，才能认为仿真得到的</a:t>
            </a:r>
            <a:r>
              <a:rPr lang="en-US" altLang="zh-CN" sz="1600" dirty="0" smtClean="0"/>
              <a:t>ccs table</a:t>
            </a:r>
            <a:r>
              <a:rPr lang="zh-CN" altLang="en-US" sz="1600" dirty="0" smtClean="0"/>
              <a:t>是准确的。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/>
              <a:t>可以</a:t>
            </a:r>
            <a:r>
              <a:rPr lang="zh-CN" altLang="en-US" sz="1600" dirty="0" smtClean="0"/>
              <a:t>通过以下式子电流积分得到电压</a:t>
            </a:r>
            <a:endParaRPr lang="zh-CN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62217"/>
            <a:ext cx="5621064" cy="373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368"/>
            <a:ext cx="5114217" cy="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Driver Model Requirements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7109" y="3284984"/>
            <a:ext cx="51845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2.CCS current table</a:t>
            </a:r>
            <a:r>
              <a:rPr lang="zh-CN" altLang="en-US" sz="1600" dirty="0" smtClean="0"/>
              <a:t>不</a:t>
            </a:r>
            <a:r>
              <a:rPr lang="zh-CN" altLang="en-US" sz="1600" dirty="0"/>
              <a:t>应包含零电流值。</a:t>
            </a:r>
            <a:r>
              <a:rPr lang="en-US" altLang="zh-CN" sz="1600" dirty="0" err="1"/>
              <a:t>PrimeTime</a:t>
            </a:r>
            <a:r>
              <a:rPr lang="en-US" altLang="zh-CN" sz="1600" dirty="0"/>
              <a:t> </a:t>
            </a:r>
            <a:r>
              <a:rPr lang="zh-CN" altLang="en-US" sz="1600" dirty="0"/>
              <a:t>假设初始电流在</a:t>
            </a:r>
            <a:r>
              <a:rPr lang="zh-CN" altLang="en-US" sz="1600" dirty="0" smtClean="0"/>
              <a:t>当前表中</a:t>
            </a:r>
            <a:r>
              <a:rPr lang="zh-CN" altLang="en-US" sz="1600" dirty="0"/>
              <a:t>的第一个时间值之前为零，并且假设最终电流是存储在</a:t>
            </a:r>
            <a:r>
              <a:rPr lang="zh-CN" altLang="en-US" sz="1600" dirty="0" smtClean="0"/>
              <a:t>当前</a:t>
            </a:r>
            <a:r>
              <a:rPr lang="zh-CN" altLang="en-US" sz="1600" dirty="0"/>
              <a:t>表</a:t>
            </a:r>
            <a:r>
              <a:rPr lang="zh-CN" altLang="en-US" sz="1600" dirty="0" smtClean="0"/>
              <a:t>中</a:t>
            </a:r>
            <a:r>
              <a:rPr lang="zh-CN" altLang="en-US" sz="1600" dirty="0"/>
              <a:t>的最后一个</a:t>
            </a:r>
            <a:r>
              <a:rPr lang="zh-CN" altLang="en-US" sz="1600" dirty="0" smtClean="0"/>
              <a:t>值。因此表中初始</a:t>
            </a:r>
            <a:r>
              <a:rPr lang="zh-CN" altLang="en-US" sz="1600" dirty="0"/>
              <a:t>和最终电</a:t>
            </a:r>
            <a:r>
              <a:rPr lang="zh-CN" altLang="en-US" sz="1600" dirty="0" smtClean="0"/>
              <a:t>流值</a:t>
            </a:r>
            <a:r>
              <a:rPr lang="zh-CN" altLang="en-US" sz="1600" dirty="0"/>
              <a:t>可以为</a:t>
            </a:r>
            <a:r>
              <a:rPr lang="zh-CN" altLang="en-US" sz="1600" dirty="0" smtClean="0"/>
              <a:t>零，但其它电流值不能为零。以下表格会报</a:t>
            </a:r>
            <a:r>
              <a:rPr lang="en-US" altLang="zh-CN" sz="1600" dirty="0" smtClean="0"/>
              <a:t>error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 marL="0" indent="0">
              <a:buNone/>
            </a:pPr>
            <a:endParaRPr lang="zh-CN" alt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78972" cy="336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Driver Model Requirements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7109" y="3284984"/>
            <a:ext cx="51845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2. </a:t>
            </a:r>
            <a:r>
              <a:rPr lang="zh-CN" altLang="en-US" sz="1600" dirty="0" smtClean="0"/>
              <a:t>对于</a:t>
            </a:r>
            <a:r>
              <a:rPr lang="en-US" altLang="zh-CN" sz="1600" dirty="0" err="1" smtClean="0"/>
              <a:t>output_current_rise</a:t>
            </a:r>
            <a:r>
              <a:rPr lang="zh-CN" altLang="en-US" sz="1600" dirty="0" smtClean="0"/>
              <a:t>，表的“</a:t>
            </a:r>
            <a:r>
              <a:rPr lang="en-US" altLang="zh-CN" sz="1600" dirty="0" smtClean="0"/>
              <a:t>value</a:t>
            </a:r>
            <a:r>
              <a:rPr lang="zh-CN" altLang="en-US" sz="1600" dirty="0" smtClean="0"/>
              <a:t>”必须</a:t>
            </a:r>
            <a:r>
              <a:rPr lang="zh-CN" altLang="en-US" sz="1600" dirty="0"/>
              <a:t>为正数。同样，对于</a:t>
            </a:r>
            <a:r>
              <a:rPr lang="en-US" altLang="zh-CN" sz="1600" dirty="0" err="1" smtClean="0"/>
              <a:t>output_current_fall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表的“</a:t>
            </a:r>
            <a:r>
              <a:rPr lang="en-US" altLang="zh-CN" sz="1600" dirty="0"/>
              <a:t>value</a:t>
            </a:r>
            <a:r>
              <a:rPr lang="zh-CN" altLang="en-US" sz="1600" dirty="0"/>
              <a:t>”必须</a:t>
            </a:r>
            <a:r>
              <a:rPr lang="zh-CN" altLang="en-US" sz="1600" dirty="0" smtClean="0"/>
              <a:t>为为</a:t>
            </a:r>
            <a:r>
              <a:rPr lang="zh-CN" altLang="en-US" sz="1600" dirty="0"/>
              <a:t>负数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3.</a:t>
            </a:r>
            <a:r>
              <a:rPr lang="zh-CN" altLang="en-US" sz="1600" dirty="0" smtClean="0"/>
              <a:t>表中</a:t>
            </a:r>
            <a:r>
              <a:rPr lang="zh-CN" altLang="en-US" sz="1600" dirty="0"/>
              <a:t>的第一个电</a:t>
            </a:r>
            <a:r>
              <a:rPr lang="zh-CN" altLang="en-US" sz="1600" dirty="0" smtClean="0"/>
              <a:t>流值和最后一个值都不应该是</a:t>
            </a:r>
            <a:r>
              <a:rPr lang="zh-CN" altLang="en-US" sz="1600" dirty="0"/>
              <a:t>当前波形的</a:t>
            </a:r>
            <a:r>
              <a:rPr lang="zh-CN" altLang="en-US" sz="1600" dirty="0" smtClean="0"/>
              <a:t>峰值。</a:t>
            </a:r>
            <a:r>
              <a:rPr lang="zh-CN" altLang="en-US" sz="1600" dirty="0"/>
              <a:t>对于上升</a:t>
            </a:r>
            <a:r>
              <a:rPr lang="zh-CN" altLang="en-US" sz="1600" dirty="0" smtClean="0"/>
              <a:t>的</a:t>
            </a:r>
            <a:r>
              <a:rPr lang="zh-CN" altLang="en-US" sz="1600" dirty="0"/>
              <a:t>波形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峰值是</a:t>
            </a:r>
            <a:r>
              <a:rPr lang="zh-CN" altLang="en-US" sz="1600" dirty="0" smtClean="0"/>
              <a:t>当前</a:t>
            </a:r>
            <a:r>
              <a:rPr lang="zh-CN" altLang="en-US" sz="1600" dirty="0"/>
              <a:t>表</a:t>
            </a:r>
            <a:r>
              <a:rPr lang="zh-CN" altLang="en-US" sz="1600" dirty="0" smtClean="0"/>
              <a:t>中最大的</a:t>
            </a:r>
            <a:r>
              <a:rPr lang="zh-CN" altLang="en-US" sz="1600" dirty="0"/>
              <a:t>值，对于下降</a:t>
            </a:r>
            <a:r>
              <a:rPr lang="zh-CN" altLang="en-US" sz="1600" dirty="0" smtClean="0"/>
              <a:t>的</a:t>
            </a:r>
            <a:r>
              <a:rPr lang="zh-CN" altLang="en-US" sz="1600" dirty="0"/>
              <a:t>波形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峰值是</a:t>
            </a:r>
            <a:r>
              <a:rPr lang="zh-CN" altLang="en-US" sz="1600" dirty="0" smtClean="0"/>
              <a:t>当前</a:t>
            </a:r>
            <a:r>
              <a:rPr lang="zh-CN" altLang="en-US" sz="1600" dirty="0"/>
              <a:t>表</a:t>
            </a:r>
            <a:r>
              <a:rPr lang="zh-CN" altLang="en-US" sz="1600" dirty="0" smtClean="0"/>
              <a:t>中最小的</a:t>
            </a:r>
            <a:r>
              <a:rPr lang="zh-CN" altLang="en-US" sz="1600" dirty="0"/>
              <a:t>值。峰值电流</a:t>
            </a:r>
            <a:r>
              <a:rPr lang="zh-CN" altLang="en-US" sz="1600" dirty="0" smtClean="0"/>
              <a:t>作为</a:t>
            </a:r>
            <a:r>
              <a:rPr lang="zh-CN" altLang="en-US" sz="1600" dirty="0"/>
              <a:t>表</a:t>
            </a:r>
            <a:r>
              <a:rPr lang="zh-CN" altLang="en-US" sz="1600" dirty="0" smtClean="0"/>
              <a:t>中</a:t>
            </a:r>
            <a:r>
              <a:rPr lang="zh-CN" altLang="en-US" sz="1600" dirty="0"/>
              <a:t>第一个点的可能原因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transition</a:t>
            </a:r>
            <a:r>
              <a:rPr lang="zh-CN" altLang="en-US" sz="1600" dirty="0" smtClean="0"/>
              <a:t>小于</a:t>
            </a:r>
            <a:r>
              <a:rPr lang="zh-CN" altLang="en-US" sz="1600" dirty="0"/>
              <a:t>过程的</a:t>
            </a:r>
            <a:r>
              <a:rPr lang="zh-CN" altLang="en-US" sz="1600" dirty="0" smtClean="0"/>
              <a:t>最小</a:t>
            </a:r>
            <a:r>
              <a:rPr lang="en-US" altLang="zh-CN" sz="1600" dirty="0" smtClean="0"/>
              <a:t>transition</a:t>
            </a:r>
            <a:r>
              <a:rPr lang="zh-CN" altLang="en-US" sz="1600" dirty="0" smtClean="0"/>
              <a:t>或</a:t>
            </a:r>
            <a:r>
              <a:rPr lang="en-US" altLang="zh-CN" sz="1600" dirty="0" smtClean="0"/>
              <a:t>spice</a:t>
            </a:r>
            <a:r>
              <a:rPr lang="zh-CN" altLang="en-US" sz="1600" dirty="0" smtClean="0"/>
              <a:t>仿真存在问题</a:t>
            </a:r>
            <a:r>
              <a:rPr lang="zh-CN" altLang="en-US" sz="1600" dirty="0"/>
              <a:t>，例如仿真时间步长或精度设置过大</a:t>
            </a:r>
            <a:r>
              <a:rPr lang="zh-CN" altLang="en-US" sz="1600" dirty="0" smtClean="0"/>
              <a:t>。</a:t>
            </a:r>
            <a:r>
              <a:rPr lang="zh-CN" altLang="en-US" sz="1600" dirty="0"/>
              <a:t>以下表格会报</a:t>
            </a:r>
            <a:r>
              <a:rPr lang="en-US" altLang="zh-CN" sz="1600" dirty="0"/>
              <a:t>error</a:t>
            </a:r>
            <a:r>
              <a:rPr lang="zh-CN" altLang="en-US" sz="1600" dirty="0"/>
              <a:t>：</a:t>
            </a:r>
            <a:endParaRPr lang="en-US" altLang="zh-CN" sz="1600" dirty="0"/>
          </a:p>
          <a:p>
            <a:pPr marL="0" indent="0">
              <a:buNone/>
            </a:pPr>
            <a:endParaRPr lang="zh-CN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348686" cy="32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Driver Model Requirements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7109" y="3284984"/>
            <a:ext cx="51845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4. Reference time </a:t>
            </a:r>
            <a:r>
              <a:rPr lang="zh-CN" altLang="en-US" sz="1600" dirty="0" smtClean="0"/>
              <a:t>必须是正数。</a:t>
            </a:r>
            <a:r>
              <a:rPr lang="en-US" altLang="zh-CN" sz="1600" dirty="0" err="1" smtClean="0"/>
              <a:t>reference_time</a:t>
            </a:r>
            <a:r>
              <a:rPr lang="zh-CN" altLang="en-US" sz="1600" dirty="0" smtClean="0"/>
              <a:t>是输入波形在</a:t>
            </a:r>
            <a:r>
              <a:rPr lang="en-US" altLang="zh-CN" sz="1600" dirty="0" smtClean="0"/>
              <a:t>input </a:t>
            </a:r>
            <a:r>
              <a:rPr lang="en-US" altLang="zh-CN" sz="1600" dirty="0"/>
              <a:t>delay threshold (</a:t>
            </a:r>
            <a:r>
              <a:rPr lang="en-US" altLang="zh-CN" sz="1600" dirty="0" smtClean="0"/>
              <a:t>0.5vdd)</a:t>
            </a:r>
            <a:r>
              <a:rPr lang="zh-CN" altLang="en-US" sz="1600" dirty="0" smtClean="0"/>
              <a:t>的时间。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zh-CN" alt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6388"/>
            <a:ext cx="68008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CCS Timing </a:t>
            </a:r>
            <a:r>
              <a:rPr lang="en-US" altLang="zh-CN" dirty="0" smtClean="0"/>
              <a:t>Receiver table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 smtClean="0"/>
              <a:t>Pin based receiver cap</a:t>
            </a:r>
            <a:endParaRPr lang="en-US" altLang="zh-CN" sz="1800" dirty="0" smtClean="0"/>
          </a:p>
          <a:p>
            <a:pPr lvl="1"/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Index_1: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input_transition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Values: ccs cap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1800" dirty="0" smtClean="0"/>
              <a:t>Arc based </a:t>
            </a:r>
            <a:r>
              <a:rPr lang="en-US" altLang="zh-CN" sz="1800" dirty="0"/>
              <a:t>receiver cap</a:t>
            </a:r>
            <a:endParaRPr lang="en-US" altLang="zh-CN" sz="1800" dirty="0"/>
          </a:p>
          <a:p>
            <a:pPr lvl="1"/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Index_1: </a:t>
            </a:r>
            <a:r>
              <a:rPr lang="en-US" altLang="zh-CN" sz="1800" dirty="0" err="1" smtClean="0">
                <a:latin typeface="Times New Roman" panose="02020603050405020304" charset="0"/>
                <a:cs typeface="Times New Roman" panose="02020603050405020304" charset="0"/>
              </a:rPr>
              <a:t>input_transition</a:t>
            </a:r>
            <a:endParaRPr lang="en-US" altLang="zh-CN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charset="0"/>
                <a:cs typeface="Times New Roman" panose="02020603050405020304" charset="0"/>
              </a:rPr>
              <a:t>Index_2: </a:t>
            </a:r>
            <a:r>
              <a:rPr lang="en-US" altLang="zh-CN" sz="1800" dirty="0" err="1" smtClean="0">
                <a:latin typeface="Times New Roman" panose="02020603050405020304" charset="0"/>
                <a:cs typeface="Times New Roman" panose="02020603050405020304" charset="0"/>
              </a:rPr>
              <a:t>output_load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Values: ccs cap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772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81438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a2e6b6e-452f-4a1c-9eec-faa701478f1e"/>
  <p:tag name="COMMONDATA" val="eyJoZGlkIjoiOWFjMTk2YjYyOWM3YjNjZWYxYjNkMmMwNzdmYjVjNTgifQ==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研发部-新员工入职培训教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鸿芯微纳母版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研发部-新员工入职培训教材</Template>
  <TotalTime>0</TotalTime>
  <Words>2308</Words>
  <Application>WPS 演示</Application>
  <PresentationFormat>全屏显示(4:3)</PresentationFormat>
  <Paragraphs>107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Cambria</vt:lpstr>
      <vt:lpstr>Wingdings 2</vt:lpstr>
      <vt:lpstr>Arial</vt:lpstr>
      <vt:lpstr>Times</vt:lpstr>
      <vt:lpstr>Times New Roman</vt:lpstr>
      <vt:lpstr>MS PGothic</vt:lpstr>
      <vt:lpstr>Arial Unicode MS</vt:lpstr>
      <vt:lpstr>等线 Light</vt:lpstr>
      <vt:lpstr>等线</vt:lpstr>
      <vt:lpstr>华文楷体</vt:lpstr>
      <vt:lpstr>研发部-新员工入职培训教材</vt:lpstr>
      <vt:lpstr>国微EDA</vt:lpstr>
      <vt:lpstr>2_鸿芯微纳母版​​</vt:lpstr>
      <vt:lpstr>  CCSD table  2024/05/15                                       </vt:lpstr>
      <vt:lpstr>CCS</vt:lpstr>
      <vt:lpstr>CCS</vt:lpstr>
      <vt:lpstr>CCS Timing Driver table</vt:lpstr>
      <vt:lpstr>CCS Timing Driver Model Requirements</vt:lpstr>
      <vt:lpstr>CCS Timing Driver Model Requirements</vt:lpstr>
      <vt:lpstr>CCS Timing Driver Model Requirements</vt:lpstr>
      <vt:lpstr>CCS Timing Driver Model Requirements</vt:lpstr>
      <vt:lpstr>CCS Timing Receiver table</vt:lpstr>
      <vt:lpstr>CCS Timing Receiver table</vt:lpstr>
      <vt:lpstr>CCS Timing Receiver model</vt:lpstr>
      <vt:lpstr>CCS Timing Receiver model</vt:lpstr>
      <vt:lpstr>Number of Significant Digits </vt:lpstr>
      <vt:lpstr>Multisegment Receiver Capacitance Model</vt:lpstr>
      <vt:lpstr>Multisegment Receiver Capacitance Model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STA Basics                                        </dc:title>
  <dc:creator>user</dc:creator>
  <cp:lastModifiedBy>陈俊</cp:lastModifiedBy>
  <cp:revision>166</cp:revision>
  <cp:lastPrinted>2017-05-24T17:48:00Z</cp:lastPrinted>
  <dcterms:created xsi:type="dcterms:W3CDTF">2020-05-23T13:33:00Z</dcterms:created>
  <dcterms:modified xsi:type="dcterms:W3CDTF">2025-03-03T16:50:57Z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0D1E08EC10B444979E610F9BB20E012E</vt:lpwstr>
  </property>
</Properties>
</file>