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1" r:id="rId3"/>
    <p:sldMasterId id="2147483693" r:id="rId4"/>
  </p:sldMasterIdLst>
  <p:sldIdLst>
    <p:sldId id="4200" r:id="rId5"/>
    <p:sldId id="4214" r:id="rId6"/>
    <p:sldId id="4243" r:id="rId7"/>
    <p:sldId id="4244" r:id="rId8"/>
    <p:sldId id="4245" r:id="rId9"/>
    <p:sldId id="4246" r:id="rId10"/>
    <p:sldId id="4248" r:id="rId11"/>
    <p:sldId id="4247" r:id="rId12"/>
    <p:sldId id="4249" r:id="rId13"/>
    <p:sldId id="4241" r:id="rId14"/>
    <p:sldId id="4242" r:id="rId15"/>
    <p:sldId id="4250" r:id="rId16"/>
    <p:sldId id="4252" r:id="rId17"/>
    <p:sldId id="4256" r:id="rId18"/>
    <p:sldId id="4255" r:id="rId19"/>
    <p:sldId id="4254" r:id="rId20"/>
    <p:sldId id="4251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0167-3F43-4DE4-95FE-FDCC9F3200F1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E6F8-4911-4F36-B5B2-77E91A78109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7144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标题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A9300BA-12B9-835D-414E-B051616D2C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22FBCD8-1889-507F-F8B8-043FC039E5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0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标题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A9300BA-12B9-835D-414E-B051616D2C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22FBCD8-1889-507F-F8B8-043FC039E5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5599C58-3130-79B8-92DC-877F0D1D49C0}"/>
              </a:ext>
            </a:extLst>
          </p:cNvPr>
          <p:cNvSpPr/>
          <p:nvPr/>
        </p:nvSpPr>
        <p:spPr>
          <a:xfrm>
            <a:off x="1" y="6635931"/>
            <a:ext cx="10829108" cy="222069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91DF88E-1D8B-FBE9-6FC8-A8AAE8008DC2}"/>
              </a:ext>
            </a:extLst>
          </p:cNvPr>
          <p:cNvSpPr/>
          <p:nvPr/>
        </p:nvSpPr>
        <p:spPr>
          <a:xfrm>
            <a:off x="10528662" y="6635931"/>
            <a:ext cx="1663337" cy="222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3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完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888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770995" y="1612437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3770995" y="2722137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2744625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919729" y="1205114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idx="1"/>
          </p:nvPr>
        </p:nvSpPr>
        <p:spPr>
          <a:xfrm>
            <a:off x="919729" y="2314814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3151353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77516" y="0"/>
            <a:ext cx="601448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97525" y="1424428"/>
            <a:ext cx="5321631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3" name="文本占位符 2"/>
          <p:cNvSpPr>
            <a:spLocks noGrp="1"/>
          </p:cNvSpPr>
          <p:nvPr>
            <p:ph idx="1"/>
          </p:nvPr>
        </p:nvSpPr>
        <p:spPr>
          <a:xfrm>
            <a:off x="397524" y="2648531"/>
            <a:ext cx="5321632" cy="1765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4" name="文本占位符 2"/>
          <p:cNvSpPr>
            <a:spLocks noGrp="1"/>
          </p:cNvSpPr>
          <p:nvPr>
            <p:ph idx="18"/>
          </p:nvPr>
        </p:nvSpPr>
        <p:spPr>
          <a:xfrm>
            <a:off x="6523942" y="4823481"/>
            <a:ext cx="5321632" cy="1400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2584618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316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B4F262C-C20F-13B9-A4FF-DD6B3772A988}"/>
              </a:ext>
            </a:extLst>
          </p:cNvPr>
          <p:cNvSpPr/>
          <p:nvPr/>
        </p:nvSpPr>
        <p:spPr>
          <a:xfrm>
            <a:off x="1164800" y="1020233"/>
            <a:ext cx="5112000" cy="477943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2AF31AE-B499-9213-32CC-1B883DED15BA}"/>
              </a:ext>
            </a:extLst>
          </p:cNvPr>
          <p:cNvSpPr/>
          <p:nvPr/>
        </p:nvSpPr>
        <p:spPr>
          <a:xfrm>
            <a:off x="4809067" y="2294467"/>
            <a:ext cx="1467733" cy="4563533"/>
          </a:xfrm>
          <a:prstGeom prst="rect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36BAF25-F379-B7CF-73A5-1EA29A544040}"/>
              </a:ext>
            </a:extLst>
          </p:cNvPr>
          <p:cNvSpPr/>
          <p:nvPr/>
        </p:nvSpPr>
        <p:spPr>
          <a:xfrm>
            <a:off x="6276800" y="2294467"/>
            <a:ext cx="5915200" cy="45635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6663823" y="1020233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6663823" y="2698689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2460359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1A9B-17E9-440D-A3FB-339E84F619F3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idx="1"/>
          </p:nvPr>
        </p:nvSpPr>
        <p:spPr>
          <a:xfrm>
            <a:off x="834097" y="1230748"/>
            <a:ext cx="10515600" cy="446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9FC1866-42D7-44A7-D0DA-E715E45870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7E01ED9-1DDB-4BB8-610C-EAC3DD6FBD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00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0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7E38106-3C83-20B2-8194-FDAB3016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0167-3F43-4DE4-95FE-FDCC9F3200F1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D779558-DC9F-8A51-AA56-994EBD54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75D8045-3A6B-213C-02A1-226484FE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E6F8-4911-4F36-B5B2-77E91A7810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82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5B5DC4-4F86-8CDF-C898-3615C2DD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DD8B8B2-5D2F-EEB8-3774-A2ED254C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F7BFF0-AE34-8436-1E9E-E82361CF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5E6838C-348E-9A34-3AA5-29ACBB6EE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4549"/>
            <a:ext cx="1356801" cy="50855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487A0BF-C417-0D09-ACDE-B7F6BDE179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7934" y="-707439"/>
            <a:ext cx="4360096" cy="24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78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标题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A9300BA-12B9-835D-414E-B051616D2C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22FBCD8-1889-507F-F8B8-043FC039E5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7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标题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A9300BA-12B9-835D-414E-B051616D2C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22FBCD8-1889-507F-F8B8-043FC039E5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5599C58-3130-79B8-92DC-877F0D1D49C0}"/>
              </a:ext>
            </a:extLst>
          </p:cNvPr>
          <p:cNvSpPr/>
          <p:nvPr/>
        </p:nvSpPr>
        <p:spPr>
          <a:xfrm>
            <a:off x="1" y="6635931"/>
            <a:ext cx="10829108" cy="222069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91DF88E-1D8B-FBE9-6FC8-A8AAE8008DC2}"/>
              </a:ext>
            </a:extLst>
          </p:cNvPr>
          <p:cNvSpPr/>
          <p:nvPr/>
        </p:nvSpPr>
        <p:spPr>
          <a:xfrm>
            <a:off x="10528662" y="6635931"/>
            <a:ext cx="1663337" cy="222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3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完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071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770995" y="1612437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3770995" y="2722137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322041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919729" y="1205114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idx="1"/>
          </p:nvPr>
        </p:nvSpPr>
        <p:spPr>
          <a:xfrm>
            <a:off x="919729" y="2314814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1726368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77516" y="0"/>
            <a:ext cx="601448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97525" y="1424428"/>
            <a:ext cx="5321631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3" name="文本占位符 2"/>
          <p:cNvSpPr>
            <a:spLocks noGrp="1"/>
          </p:cNvSpPr>
          <p:nvPr>
            <p:ph idx="1"/>
          </p:nvPr>
        </p:nvSpPr>
        <p:spPr>
          <a:xfrm>
            <a:off x="397524" y="2648531"/>
            <a:ext cx="5321632" cy="1765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4" name="文本占位符 2"/>
          <p:cNvSpPr>
            <a:spLocks noGrp="1"/>
          </p:cNvSpPr>
          <p:nvPr>
            <p:ph idx="18"/>
          </p:nvPr>
        </p:nvSpPr>
        <p:spPr>
          <a:xfrm>
            <a:off x="6523942" y="4823481"/>
            <a:ext cx="5321632" cy="1400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2904359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433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B4F262C-C20F-13B9-A4FF-DD6B3772A988}"/>
              </a:ext>
            </a:extLst>
          </p:cNvPr>
          <p:cNvSpPr/>
          <p:nvPr/>
        </p:nvSpPr>
        <p:spPr>
          <a:xfrm>
            <a:off x="1164800" y="1020233"/>
            <a:ext cx="5112000" cy="477943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2AF31AE-B499-9213-32CC-1B883DED15BA}"/>
              </a:ext>
            </a:extLst>
          </p:cNvPr>
          <p:cNvSpPr/>
          <p:nvPr/>
        </p:nvSpPr>
        <p:spPr>
          <a:xfrm>
            <a:off x="4809067" y="2294467"/>
            <a:ext cx="1467733" cy="4563533"/>
          </a:xfrm>
          <a:prstGeom prst="rect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36BAF25-F379-B7CF-73A5-1EA29A544040}"/>
              </a:ext>
            </a:extLst>
          </p:cNvPr>
          <p:cNvSpPr/>
          <p:nvPr/>
        </p:nvSpPr>
        <p:spPr>
          <a:xfrm>
            <a:off x="6276800" y="2294467"/>
            <a:ext cx="5915200" cy="45635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6663823" y="1020233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6663823" y="2698689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859049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1A9B-17E9-440D-A3FB-339E84F619F3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idx="1"/>
          </p:nvPr>
        </p:nvSpPr>
        <p:spPr>
          <a:xfrm>
            <a:off x="834097" y="1230748"/>
            <a:ext cx="10515600" cy="446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9FC1866-42D7-44A7-D0DA-E715E45870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7E01ED9-1DDB-4BB8-610C-EAC3DD6FBD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1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0167-3F43-4DE4-95FE-FDCC9F3200F1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E6F8-4911-4F36-B5B2-77E91A78109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idx="1"/>
          </p:nvPr>
        </p:nvSpPr>
        <p:spPr>
          <a:xfrm>
            <a:off x="834097" y="1230748"/>
            <a:ext cx="10515600" cy="446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1088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036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5B5DC4-4F86-8CDF-C898-3615C2DD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DD8B8B2-5D2F-EEB8-3774-A2ED254C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F7BFF0-AE34-8436-1E9E-E82361CF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5E6838C-348E-9A34-3AA5-29ACBB6EE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4549"/>
            <a:ext cx="1356801" cy="50855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487A0BF-C417-0D09-ACDE-B7F6BDE179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7934" y="-707439"/>
            <a:ext cx="4360096" cy="24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08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标题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A9300BA-12B9-835D-414E-B051616D2C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22FBCD8-1889-507F-F8B8-043FC039E5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标题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A9300BA-12B9-835D-414E-B051616D2C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22FBCD8-1889-507F-F8B8-043FC039E5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5599C58-3130-79B8-92DC-877F0D1D49C0}"/>
              </a:ext>
            </a:extLst>
          </p:cNvPr>
          <p:cNvSpPr/>
          <p:nvPr/>
        </p:nvSpPr>
        <p:spPr>
          <a:xfrm>
            <a:off x="1" y="6635931"/>
            <a:ext cx="10829108" cy="222069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91DF88E-1D8B-FBE9-6FC8-A8AAE8008DC2}"/>
              </a:ext>
            </a:extLst>
          </p:cNvPr>
          <p:cNvSpPr/>
          <p:nvPr/>
        </p:nvSpPr>
        <p:spPr>
          <a:xfrm>
            <a:off x="10528662" y="6635931"/>
            <a:ext cx="1663337" cy="222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6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完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7212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770995" y="1612437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3770995" y="2722137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6023947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919729" y="1205114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idx="1"/>
          </p:nvPr>
        </p:nvSpPr>
        <p:spPr>
          <a:xfrm>
            <a:off x="919729" y="2314814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3741228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77516" y="0"/>
            <a:ext cx="601448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97525" y="1424428"/>
            <a:ext cx="5321631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3" name="文本占位符 2"/>
          <p:cNvSpPr>
            <a:spLocks noGrp="1"/>
          </p:cNvSpPr>
          <p:nvPr>
            <p:ph idx="1"/>
          </p:nvPr>
        </p:nvSpPr>
        <p:spPr>
          <a:xfrm>
            <a:off x="397524" y="2648531"/>
            <a:ext cx="5321632" cy="1765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4" name="文本占位符 2"/>
          <p:cNvSpPr>
            <a:spLocks noGrp="1"/>
          </p:cNvSpPr>
          <p:nvPr>
            <p:ph idx="18"/>
          </p:nvPr>
        </p:nvSpPr>
        <p:spPr>
          <a:xfrm>
            <a:off x="6523942" y="4823481"/>
            <a:ext cx="5321632" cy="1400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3431156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435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B4F262C-C20F-13B9-A4FF-DD6B3772A988}"/>
              </a:ext>
            </a:extLst>
          </p:cNvPr>
          <p:cNvSpPr/>
          <p:nvPr/>
        </p:nvSpPr>
        <p:spPr>
          <a:xfrm>
            <a:off x="1164800" y="1020233"/>
            <a:ext cx="5112000" cy="477943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2AF31AE-B499-9213-32CC-1B883DED15BA}"/>
              </a:ext>
            </a:extLst>
          </p:cNvPr>
          <p:cNvSpPr/>
          <p:nvPr/>
        </p:nvSpPr>
        <p:spPr>
          <a:xfrm>
            <a:off x="4809067" y="2294467"/>
            <a:ext cx="1467733" cy="4563533"/>
          </a:xfrm>
          <a:prstGeom prst="rect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36BAF25-F379-B7CF-73A5-1EA29A544040}"/>
              </a:ext>
            </a:extLst>
          </p:cNvPr>
          <p:cNvSpPr/>
          <p:nvPr/>
        </p:nvSpPr>
        <p:spPr>
          <a:xfrm>
            <a:off x="6276800" y="2294467"/>
            <a:ext cx="5915200" cy="45635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6663823" y="1020233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6663823" y="2698689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412385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0167-3F43-4DE4-95FE-FDCC9F3200F1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E6F8-4911-4F36-B5B2-77E91A7810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0613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1A9B-17E9-440D-A3FB-339E84F619F3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idx="1"/>
          </p:nvPr>
        </p:nvSpPr>
        <p:spPr>
          <a:xfrm>
            <a:off x="834097" y="1230748"/>
            <a:ext cx="10515600" cy="446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9FC1866-42D7-44A7-D0DA-E715E45870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7E01ED9-1DDB-4BB8-610C-EAC3DD6FBD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851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16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0167-3F43-4DE4-95FE-FDCC9F3200F1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E6F8-4911-4F36-B5B2-77E91A7810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4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0167-3F43-4DE4-95FE-FDCC9F3200F1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E6F8-4911-4F36-B5B2-77E91A78109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9717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0167-3F43-4DE4-95FE-FDCC9F3200F1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E6F8-4911-4F36-B5B2-77E91A7810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65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0167-3F43-4DE4-95FE-FDCC9F3200F1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E6F8-4911-4F36-B5B2-77E91A7810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46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5B5DC4-4F86-8CDF-C898-3615C2DD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DD8B8B2-5D2F-EEB8-3774-A2ED254C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F7BFF0-AE34-8436-1E9E-E82361CF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5E6838C-348E-9A34-3AA5-29ACBB6EE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4549"/>
            <a:ext cx="1356801" cy="50855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487A0BF-C417-0D09-ACDE-B7F6BDE179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7934" y="-707439"/>
            <a:ext cx="4360096" cy="24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5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4097" y="1230748"/>
            <a:ext cx="10515600" cy="494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31371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50167-3F43-4DE4-95FE-FDCC9F3200F1}" type="datetimeFigureOut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2238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7429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8E6F8-4911-4F36-B5B2-77E91A78109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" y="6635931"/>
            <a:ext cx="10829108" cy="222069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528662" y="6635931"/>
            <a:ext cx="1663337" cy="222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平行四边形 8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6A92E5B-F8AD-3FAF-BC3E-4E2147A02F1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406BD0D-1754-5C39-0706-81526F3927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9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n"/>
        <a:defRPr sz="24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31371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667B5-ED61-425F-8601-8CEF2B153ADB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2238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7429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48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31371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667B5-ED61-425F-8601-8CEF2B153ADB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2238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7429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73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31371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667B5-ED61-425F-8601-8CEF2B153ADB}" type="datetime1">
              <a:rPr lang="zh-CN" altLang="en-US" smtClean="0"/>
              <a:t>2024/7/18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2238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7429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15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13" Type="http://schemas.openxmlformats.org/officeDocument/2006/relationships/image" Target="../media/image670.png"/><Relationship Id="rId18" Type="http://schemas.openxmlformats.org/officeDocument/2006/relationships/image" Target="../media/image720.png"/><Relationship Id="rId3" Type="http://schemas.openxmlformats.org/officeDocument/2006/relationships/image" Target="../media/image570.png"/><Relationship Id="rId7" Type="http://schemas.openxmlformats.org/officeDocument/2006/relationships/image" Target="../media/image610.png"/><Relationship Id="rId12" Type="http://schemas.openxmlformats.org/officeDocument/2006/relationships/image" Target="../media/image660.png"/><Relationship Id="rId17" Type="http://schemas.openxmlformats.org/officeDocument/2006/relationships/image" Target="../media/image710.png"/><Relationship Id="rId2" Type="http://schemas.openxmlformats.org/officeDocument/2006/relationships/image" Target="../media/image112.png"/><Relationship Id="rId16" Type="http://schemas.openxmlformats.org/officeDocument/2006/relationships/image" Target="../media/image700.png"/><Relationship Id="rId20" Type="http://schemas.openxmlformats.org/officeDocument/2006/relationships/image" Target="../media/image7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0.png"/><Relationship Id="rId11" Type="http://schemas.openxmlformats.org/officeDocument/2006/relationships/image" Target="../media/image650.png"/><Relationship Id="rId5" Type="http://schemas.openxmlformats.org/officeDocument/2006/relationships/image" Target="../media/image590.png"/><Relationship Id="rId15" Type="http://schemas.openxmlformats.org/officeDocument/2006/relationships/image" Target="../media/image690.png"/><Relationship Id="rId10" Type="http://schemas.openxmlformats.org/officeDocument/2006/relationships/image" Target="../media/image64.png"/><Relationship Id="rId19" Type="http://schemas.openxmlformats.org/officeDocument/2006/relationships/image" Target="../media/image730.png"/><Relationship Id="rId4" Type="http://schemas.openxmlformats.org/officeDocument/2006/relationships/image" Target="../media/image560.png"/><Relationship Id="rId9" Type="http://schemas.openxmlformats.org/officeDocument/2006/relationships/image" Target="../media/image630.png"/><Relationship Id="rId14" Type="http://schemas.openxmlformats.org/officeDocument/2006/relationships/image" Target="../media/image6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810.png"/><Relationship Id="rId3" Type="http://schemas.openxmlformats.org/officeDocument/2006/relationships/image" Target="../media/image750.png"/><Relationship Id="rId7" Type="http://schemas.openxmlformats.org/officeDocument/2006/relationships/image" Target="../media/image840.png"/><Relationship Id="rId12" Type="http://schemas.openxmlformats.org/officeDocument/2006/relationships/image" Target="../media/image800.png"/><Relationship Id="rId17" Type="http://schemas.openxmlformats.org/officeDocument/2006/relationships/image" Target="../media/image860.png"/><Relationship Id="rId2" Type="http://schemas.openxmlformats.org/officeDocument/2006/relationships/image" Target="../media/image580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0.png"/><Relationship Id="rId11" Type="http://schemas.openxmlformats.org/officeDocument/2006/relationships/image" Target="../media/image790.png"/><Relationship Id="rId15" Type="http://schemas.openxmlformats.org/officeDocument/2006/relationships/image" Target="../media/image102.png"/><Relationship Id="rId10" Type="http://schemas.openxmlformats.org/officeDocument/2006/relationships/image" Target="../media/image781.png"/><Relationship Id="rId4" Type="http://schemas.openxmlformats.org/officeDocument/2006/relationships/image" Target="../media/image760.png"/><Relationship Id="rId9" Type="http://schemas.openxmlformats.org/officeDocument/2006/relationships/image" Target="../media/image780.png"/><Relationship Id="rId14" Type="http://schemas.openxmlformats.org/officeDocument/2006/relationships/image" Target="../media/image8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3.png"/><Relationship Id="rId7" Type="http://schemas.openxmlformats.org/officeDocument/2006/relationships/image" Target="../media/image118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7.png"/><Relationship Id="rId5" Type="http://schemas.microsoft.com/office/2007/relationships/hdphoto" Target="../media/hdphoto2.wdp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3" Type="http://schemas.openxmlformats.org/officeDocument/2006/relationships/image" Target="../media/image122.png"/><Relationship Id="rId21" Type="http://schemas.openxmlformats.org/officeDocument/2006/relationships/image" Target="../media/image140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" Type="http://schemas.openxmlformats.org/officeDocument/2006/relationships/image" Target="../media/image116.png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4.png"/><Relationship Id="rId10" Type="http://schemas.openxmlformats.org/officeDocument/2006/relationships/image" Target="../media/image129.png"/><Relationship Id="rId19" Type="http://schemas.openxmlformats.org/officeDocument/2006/relationships/image" Target="../media/image138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2" Type="http://schemas.openxmlformats.org/officeDocument/2006/relationships/image" Target="../media/image148.png"/><Relationship Id="rId16" Type="http://schemas.openxmlformats.org/officeDocument/2006/relationships/image" Target="../media/image1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5" Type="http://schemas.openxmlformats.org/officeDocument/2006/relationships/image" Target="../media/image161.png"/><Relationship Id="rId10" Type="http://schemas.openxmlformats.org/officeDocument/2006/relationships/image" Target="../media/image15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Relationship Id="rId14" Type="http://schemas.openxmlformats.org/officeDocument/2006/relationships/image" Target="../media/image1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4.png"/><Relationship Id="rId18" Type="http://schemas.openxmlformats.org/officeDocument/2006/relationships/image" Target="../media/image179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17" Type="http://schemas.openxmlformats.org/officeDocument/2006/relationships/image" Target="../media/image178.png"/><Relationship Id="rId2" Type="http://schemas.openxmlformats.org/officeDocument/2006/relationships/image" Target="../media/image163.png"/><Relationship Id="rId16" Type="http://schemas.openxmlformats.org/officeDocument/2006/relationships/image" Target="../media/image177.png"/><Relationship Id="rId20" Type="http://schemas.openxmlformats.org/officeDocument/2006/relationships/image" Target="../media/image18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5" Type="http://schemas.openxmlformats.org/officeDocument/2006/relationships/image" Target="../media/image176.png"/><Relationship Id="rId10" Type="http://schemas.openxmlformats.org/officeDocument/2006/relationships/image" Target="../media/image171.png"/><Relationship Id="rId19" Type="http://schemas.openxmlformats.org/officeDocument/2006/relationships/image" Target="../media/image180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Relationship Id="rId14" Type="http://schemas.openxmlformats.org/officeDocument/2006/relationships/image" Target="../media/image17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0.png"/><Relationship Id="rId13" Type="http://schemas.openxmlformats.org/officeDocument/2006/relationships/image" Target="../media/image1320.png"/><Relationship Id="rId18" Type="http://schemas.openxmlformats.org/officeDocument/2006/relationships/image" Target="../media/image183.png"/><Relationship Id="rId3" Type="http://schemas.openxmlformats.org/officeDocument/2006/relationships/image" Target="../media/image1220.png"/><Relationship Id="rId7" Type="http://schemas.openxmlformats.org/officeDocument/2006/relationships/image" Target="../media/image1260.png"/><Relationship Id="rId12" Type="http://schemas.openxmlformats.org/officeDocument/2006/relationships/image" Target="../media/image1310.png"/><Relationship Id="rId17" Type="http://schemas.openxmlformats.org/officeDocument/2006/relationships/image" Target="../media/image1360.png"/><Relationship Id="rId2" Type="http://schemas.openxmlformats.org/officeDocument/2006/relationships/image" Target="../media/image1160.png"/><Relationship Id="rId16" Type="http://schemas.openxmlformats.org/officeDocument/2006/relationships/image" Target="../media/image13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50.png"/><Relationship Id="rId11" Type="http://schemas.openxmlformats.org/officeDocument/2006/relationships/image" Target="../media/image1300.png"/><Relationship Id="rId5" Type="http://schemas.openxmlformats.org/officeDocument/2006/relationships/image" Target="../media/image1240.png"/><Relationship Id="rId15" Type="http://schemas.openxmlformats.org/officeDocument/2006/relationships/image" Target="../media/image182.png"/><Relationship Id="rId10" Type="http://schemas.openxmlformats.org/officeDocument/2006/relationships/image" Target="../media/image1290.png"/><Relationship Id="rId19" Type="http://schemas.openxmlformats.org/officeDocument/2006/relationships/image" Target="../media/image184.png"/><Relationship Id="rId4" Type="http://schemas.openxmlformats.org/officeDocument/2006/relationships/image" Target="../media/image1230.png"/><Relationship Id="rId9" Type="http://schemas.openxmlformats.org/officeDocument/2006/relationships/image" Target="../media/image1280.png"/><Relationship Id="rId14" Type="http://schemas.openxmlformats.org/officeDocument/2006/relationships/image" Target="../media/image13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33" Type="http://schemas.openxmlformats.org/officeDocument/2006/relationships/image" Target="../media/image5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32" Type="http://schemas.openxmlformats.org/officeDocument/2006/relationships/image" Target="../media/image54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36" Type="http://schemas.openxmlformats.org/officeDocument/2006/relationships/image" Target="../media/image30.png"/><Relationship Id="rId10" Type="http://schemas.openxmlformats.org/officeDocument/2006/relationships/image" Target="../media/image22.png"/><Relationship Id="rId31" Type="http://schemas.openxmlformats.org/officeDocument/2006/relationships/image" Target="../media/image110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35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png"/><Relationship Id="rId18" Type="http://schemas.openxmlformats.org/officeDocument/2006/relationships/image" Target="../media/image56.png"/><Relationship Id="rId26" Type="http://schemas.openxmlformats.org/officeDocument/2006/relationships/image" Target="../media/image12.emf"/><Relationship Id="rId39" Type="http://schemas.openxmlformats.org/officeDocument/2006/relationships/image" Target="../media/image77.png"/><Relationship Id="rId21" Type="http://schemas.openxmlformats.org/officeDocument/2006/relationships/image" Target="../media/image59.png"/><Relationship Id="rId34" Type="http://schemas.openxmlformats.org/officeDocument/2006/relationships/image" Target="../media/image72.png"/><Relationship Id="rId42" Type="http://schemas.openxmlformats.org/officeDocument/2006/relationships/image" Target="../media/image80.png"/><Relationship Id="rId7" Type="http://schemas.openxmlformats.org/officeDocument/2006/relationships/image" Target="../media/image43.png"/><Relationship Id="rId2" Type="http://schemas.openxmlformats.org/officeDocument/2006/relationships/image" Target="../media/image10.emf"/><Relationship Id="rId16" Type="http://schemas.openxmlformats.org/officeDocument/2006/relationships/image" Target="../media/image11.emf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41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37" Type="http://schemas.openxmlformats.org/officeDocument/2006/relationships/image" Target="../media/image75.png"/><Relationship Id="rId40" Type="http://schemas.openxmlformats.org/officeDocument/2006/relationships/image" Target="../media/image78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36" Type="http://schemas.openxmlformats.org/officeDocument/2006/relationships/image" Target="../media/image74.png"/><Relationship Id="rId10" Type="http://schemas.openxmlformats.org/officeDocument/2006/relationships/image" Target="../media/image46.png"/><Relationship Id="rId19" Type="http://schemas.openxmlformats.org/officeDocument/2006/relationships/image" Target="../media/image57.png"/><Relationship Id="rId31" Type="http://schemas.openxmlformats.org/officeDocument/2006/relationships/image" Target="../media/image69.png"/><Relationship Id="rId44" Type="http://schemas.openxmlformats.org/officeDocument/2006/relationships/image" Target="../media/image82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73.png"/><Relationship Id="rId43" Type="http://schemas.openxmlformats.org/officeDocument/2006/relationships/image" Target="../media/image81.png"/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3.png"/><Relationship Id="rId33" Type="http://schemas.openxmlformats.org/officeDocument/2006/relationships/image" Target="../media/image71.png"/><Relationship Id="rId38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101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111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3">
            <a:extLst>
              <a:ext uri="{FF2B5EF4-FFF2-40B4-BE49-F238E27FC236}">
                <a16:creationId xmlns:a16="http://schemas.microsoft.com/office/drawing/2014/main" id="{55237020-875B-527F-B6FE-3CC26C132E3C}"/>
              </a:ext>
            </a:extLst>
          </p:cNvPr>
          <p:cNvSpPr txBox="1">
            <a:spLocks/>
          </p:cNvSpPr>
          <p:nvPr/>
        </p:nvSpPr>
        <p:spPr>
          <a:xfrm>
            <a:off x="9290883" y="5989412"/>
            <a:ext cx="2445051" cy="1125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思源黑体 Light" panose="020B0300000000000000" charset="-122"/>
              </a:rPr>
              <a:t>打造完整的国产芯片数字EDA平台</a:t>
            </a:r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094CC457-129F-75C2-B25A-1CA604B79BD0}"/>
              </a:ext>
            </a:extLst>
          </p:cNvPr>
          <p:cNvSpPr txBox="1">
            <a:spLocks/>
          </p:cNvSpPr>
          <p:nvPr/>
        </p:nvSpPr>
        <p:spPr>
          <a:xfrm>
            <a:off x="625641" y="1786019"/>
            <a:ext cx="6833937" cy="86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000" b="0" dirty="0">
                <a:latin typeface="Helvetica 65 Medium" panose="020B0500000000000000" charset="0"/>
                <a:cs typeface="Helvetica 65 Medium" panose="020B0500000000000000" charset="0"/>
              </a:rPr>
              <a:t>Xin </a:t>
            </a:r>
            <a:r>
              <a:rPr lang="en-US" altLang="zh-CN" sz="2000" b="0" dirty="0" err="1">
                <a:latin typeface="Helvetica 65 Medium" panose="020B0500000000000000" charset="0"/>
                <a:cs typeface="Helvetica 65 Medium" panose="020B0500000000000000" charset="0"/>
              </a:rPr>
              <a:t>Xie</a:t>
            </a:r>
            <a:r>
              <a:rPr lang="en-US" altLang="zh-CN" sz="2000" b="0" dirty="0">
                <a:latin typeface="Helvetica 65 Medium" panose="020B0500000000000000" charset="0"/>
                <a:cs typeface="Helvetica 65 Medium" panose="020B0500000000000000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000" b="0" dirty="0">
                <a:latin typeface="Helvetica 65 Medium" panose="020B0500000000000000" charset="0"/>
                <a:cs typeface="Helvetica 65 Medium" panose="020B0500000000000000" charset="0"/>
              </a:rPr>
              <a:t>2024/7/18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6AB9CB4-F191-E4C5-E530-7BA387DB4EBD}"/>
              </a:ext>
            </a:extLst>
          </p:cNvPr>
          <p:cNvSpPr txBox="1"/>
          <p:nvPr/>
        </p:nvSpPr>
        <p:spPr>
          <a:xfrm>
            <a:off x="510047" y="818876"/>
            <a:ext cx="86724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5400" b="1" dirty="0">
                <a:latin typeface="Helvetica 65 Medium" panose="020B0500000000000000" charset="0"/>
                <a:ea typeface="微软雅黑" panose="020B0503020204020204" pitchFamily="34" charset="-122"/>
              </a:rPr>
              <a:t>ROM</a:t>
            </a:r>
            <a:endParaRPr lang="zh-CN" altLang="en-US" sz="5400" b="1" dirty="0">
              <a:latin typeface="Helvetica 65 Medium" panose="020B0500000000000000" charset="0"/>
              <a:ea typeface="微软雅黑" panose="020B0503020204020204" pitchFamily="34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82E21D8-51E5-E239-E6A7-E070B9854D5A}"/>
              </a:ext>
            </a:extLst>
          </p:cNvPr>
          <p:cNvGrpSpPr/>
          <p:nvPr/>
        </p:nvGrpSpPr>
        <p:grpSpPr>
          <a:xfrm>
            <a:off x="736930" y="6279057"/>
            <a:ext cx="1054585" cy="201033"/>
            <a:chOff x="686082" y="6264067"/>
            <a:chExt cx="1054585" cy="201033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89438DBD-A0B8-1DAA-F659-B4269F635658}"/>
                </a:ext>
              </a:extLst>
            </p:cNvPr>
            <p:cNvSpPr/>
            <p:nvPr/>
          </p:nvSpPr>
          <p:spPr>
            <a:xfrm>
              <a:off x="686082" y="6264067"/>
              <a:ext cx="201033" cy="2010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D1050710-F62A-946D-B81F-C334EB0CF3A4}"/>
                </a:ext>
              </a:extLst>
            </p:cNvPr>
            <p:cNvSpPr/>
            <p:nvPr/>
          </p:nvSpPr>
          <p:spPr>
            <a:xfrm>
              <a:off x="970599" y="6264067"/>
              <a:ext cx="201033" cy="20103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6CCC8C77-F6BB-5261-1C95-E78BDAE7EA8E}"/>
                </a:ext>
              </a:extLst>
            </p:cNvPr>
            <p:cNvSpPr/>
            <p:nvPr/>
          </p:nvSpPr>
          <p:spPr>
            <a:xfrm>
              <a:off x="1255116" y="6264067"/>
              <a:ext cx="201033" cy="201033"/>
            </a:xfrm>
            <a:prstGeom prst="ellipse">
              <a:avLst/>
            </a:prstGeom>
            <a:solidFill>
              <a:srgbClr val="FF70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BCF661CC-57FE-0B74-07F2-C74C7BF9D7D3}"/>
                </a:ext>
              </a:extLst>
            </p:cNvPr>
            <p:cNvSpPr/>
            <p:nvPr/>
          </p:nvSpPr>
          <p:spPr>
            <a:xfrm>
              <a:off x="1539634" y="6264067"/>
              <a:ext cx="201033" cy="20103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0" name="图片 9" descr="黑暗中的灯光&#10;&#10;描述已自动生成">
            <a:extLst>
              <a:ext uri="{FF2B5EF4-FFF2-40B4-BE49-F238E27FC236}">
                <a16:creationId xmlns:a16="http://schemas.microsoft.com/office/drawing/2014/main" id="{DBC29ED9-C954-C880-DFCC-E578BE51D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298" y="-1015474"/>
            <a:ext cx="5727151" cy="322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6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5D4EB1-BA5D-1776-B3A2-1AB6E8616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err="1"/>
              <a:t>Arnoldi</a:t>
            </a:r>
            <a:r>
              <a:rPr lang="en-US" altLang="zh-CN" sz="2800" dirty="0"/>
              <a:t>-based ROM (reduced order model)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内容占位符 58">
                <a:extLst>
                  <a:ext uri="{FF2B5EF4-FFF2-40B4-BE49-F238E27FC236}">
                    <a16:creationId xmlns:a16="http://schemas.microsoft.com/office/drawing/2014/main" id="{91858CD6-E787-D4D1-3124-46FBEFC1A1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11" y="1230748"/>
                <a:ext cx="3525726" cy="987627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1600" dirty="0"/>
                  <a:t>arnoldi</a:t>
                </a:r>
                <a:r>
                  <a:rPr lang="zh-CN" altLang="en-US" sz="1600" dirty="0"/>
                  <a:t>算法求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zh-CN" altLang="en-US" sz="1600" dirty="0">
                    <a:solidFill>
                      <a:schemeClr val="accent1"/>
                    </a:solidFill>
                  </a:rPr>
                  <a:t>投影矩阵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zh-CN" altLang="en-US" sz="1600" dirty="0"/>
                  <a:t>：</a:t>
                </a:r>
                <a:r>
                  <a:rPr lang="zh-CN" altLang="en-US" sz="1600" b="0" dirty="0"/>
                  <a:t>将网络由</a:t>
                </a:r>
                <a14:m>
                  <m:oMath xmlns:m="http://schemas.openxmlformats.org/officeDocument/2006/math">
                    <m:r>
                      <a:rPr lang="en-US" altLang="zh-CN" sz="16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1600" b="0" dirty="0"/>
                  <a:t>阶降低到</a:t>
                </a:r>
                <a14:m>
                  <m:oMath xmlns:m="http://schemas.openxmlformats.org/officeDocument/2006/math">
                    <m:r>
                      <a:rPr lang="en-US" altLang="zh-CN" sz="16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1600" b="0" dirty="0"/>
                  <a:t>（</a:t>
                </a:r>
                <a:r>
                  <a:rPr lang="en-US" altLang="zh-CN" sz="1600" b="0" dirty="0"/>
                  <a:t>=4</a:t>
                </a:r>
                <a:r>
                  <a:rPr lang="zh-CN" altLang="en-US" sz="1600" b="0" dirty="0"/>
                  <a:t>）阶</a:t>
                </a:r>
              </a:p>
            </p:txBody>
          </p:sp>
        </mc:Choice>
        <mc:Fallback xmlns="">
          <p:sp>
            <p:nvSpPr>
              <p:cNvPr id="59" name="内容占位符 58">
                <a:extLst>
                  <a:ext uri="{FF2B5EF4-FFF2-40B4-BE49-F238E27FC236}">
                    <a16:creationId xmlns:a16="http://schemas.microsoft.com/office/drawing/2014/main" id="{91858CD6-E787-D4D1-3124-46FBEFC1A1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11" y="1230748"/>
                <a:ext cx="3525726" cy="987627"/>
              </a:xfrm>
              <a:blipFill>
                <a:blip r:embed="rId2"/>
                <a:stretch>
                  <a:fillRect l="-691" t="-3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组合 64">
            <a:extLst>
              <a:ext uri="{FF2B5EF4-FFF2-40B4-BE49-F238E27FC236}">
                <a16:creationId xmlns:a16="http://schemas.microsoft.com/office/drawing/2014/main" id="{5623E3B9-6670-EDE3-A30B-BFB9654A767D}"/>
              </a:ext>
            </a:extLst>
          </p:cNvPr>
          <p:cNvGrpSpPr/>
          <p:nvPr/>
        </p:nvGrpSpPr>
        <p:grpSpPr>
          <a:xfrm>
            <a:off x="2826876" y="2685970"/>
            <a:ext cx="7287943" cy="484399"/>
            <a:chOff x="2789154" y="2585801"/>
            <a:chExt cx="7287943" cy="4843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C08BCDB3-858F-77BC-05A5-8E3FB087D796}"/>
                    </a:ext>
                  </a:extLst>
                </p:cNvPr>
                <p:cNvSpPr txBox="1"/>
                <p:nvPr/>
              </p:nvSpPr>
              <p:spPr>
                <a:xfrm>
                  <a:off x="2789154" y="2629185"/>
                  <a:ext cx="2116835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𝑠𝐶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𝐵𝑉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C08BCDB3-858F-77BC-05A5-8E3FB087D7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9154" y="2629185"/>
                  <a:ext cx="2116835" cy="3385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DC4B528F-F7B9-3465-ABBE-6E0DAEC95442}"/>
                    </a:ext>
                  </a:extLst>
                </p:cNvPr>
                <p:cNvSpPr txBox="1"/>
                <p:nvPr/>
              </p:nvSpPr>
              <p:spPr>
                <a:xfrm>
                  <a:off x="7334955" y="2628018"/>
                  <a:ext cx="2742142" cy="37811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sub>
                        </m:sSub>
                        <m: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DC4B528F-F7B9-3465-ABBE-6E0DAEC954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4955" y="2628018"/>
                  <a:ext cx="2742142" cy="378117"/>
                </a:xfrm>
                <a:prstGeom prst="rect">
                  <a:avLst/>
                </a:prstGeom>
                <a:blipFill>
                  <a:blip r:embed="rId4"/>
                  <a:stretch>
                    <a:fillRect b="-16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A1B6579A-B9E1-5EE8-893F-C196BD4F4D46}"/>
                </a:ext>
              </a:extLst>
            </p:cNvPr>
            <p:cNvGrpSpPr/>
            <p:nvPr/>
          </p:nvGrpSpPr>
          <p:grpSpPr>
            <a:xfrm>
              <a:off x="4905989" y="2585801"/>
              <a:ext cx="2428966" cy="484399"/>
              <a:chOff x="4905989" y="2585801"/>
              <a:chExt cx="2428966" cy="484399"/>
            </a:xfrm>
          </p:grpSpPr>
          <p:sp>
            <p:nvSpPr>
              <p:cNvPr id="24" name="箭头: 左右 23">
                <a:extLst>
                  <a:ext uri="{FF2B5EF4-FFF2-40B4-BE49-F238E27FC236}">
                    <a16:creationId xmlns:a16="http://schemas.microsoft.com/office/drawing/2014/main" id="{077E7367-1423-7856-2197-56090EBD9266}"/>
                  </a:ext>
                </a:extLst>
              </p:cNvPr>
              <p:cNvSpPr/>
              <p:nvPr/>
            </p:nvSpPr>
            <p:spPr>
              <a:xfrm>
                <a:off x="4905989" y="2585801"/>
                <a:ext cx="2428966" cy="484399"/>
              </a:xfrm>
              <a:prstGeom prst="left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474425C-0429-12D7-A2F5-D055F9746736}"/>
                  </a:ext>
                </a:extLst>
              </p:cNvPr>
              <p:cNvSpPr txBox="1"/>
              <p:nvPr/>
            </p:nvSpPr>
            <p:spPr>
              <a:xfrm>
                <a:off x="5412586" y="2652455"/>
                <a:ext cx="14157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/>
                  <a:t>节点电压方程</a:t>
                </a:r>
              </a:p>
            </p:txBody>
          </p:sp>
        </p:grp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E4EF07B2-0A80-9A2C-0DAE-C38B51FFFAEC}"/>
              </a:ext>
            </a:extLst>
          </p:cNvPr>
          <p:cNvGrpSpPr/>
          <p:nvPr/>
        </p:nvGrpSpPr>
        <p:grpSpPr>
          <a:xfrm>
            <a:off x="2903076" y="3503887"/>
            <a:ext cx="6749589" cy="484399"/>
            <a:chOff x="2847475" y="3292048"/>
            <a:chExt cx="6749589" cy="4843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51765EAA-7BF5-01E7-55D7-9688601C68B2}"/>
                    </a:ext>
                  </a:extLst>
                </p:cNvPr>
                <p:cNvSpPr txBox="1"/>
                <p:nvPr/>
              </p:nvSpPr>
              <p:spPr>
                <a:xfrm>
                  <a:off x="2847475" y="3326374"/>
                  <a:ext cx="200019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51765EAA-7BF5-01E7-55D7-9688601C68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7475" y="3326374"/>
                  <a:ext cx="2000192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784ECCB5-0051-6A4A-957F-AD1FD3F7CF0A}"/>
                    </a:ext>
                  </a:extLst>
                </p:cNvPr>
                <p:cNvSpPr txBox="1"/>
                <p:nvPr/>
              </p:nvSpPr>
              <p:spPr>
                <a:xfrm>
                  <a:off x="7596872" y="3315314"/>
                  <a:ext cx="2000192" cy="36554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784ECCB5-0051-6A4A-957F-AD1FD3F7CF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6872" y="3315314"/>
                  <a:ext cx="2000192" cy="365549"/>
                </a:xfrm>
                <a:prstGeom prst="rect">
                  <a:avLst/>
                </a:prstGeom>
                <a:blipFill>
                  <a:blip r:embed="rId6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2EFD33DE-EC05-3D2E-B73B-5E86C365AF9F}"/>
                </a:ext>
              </a:extLst>
            </p:cNvPr>
            <p:cNvGrpSpPr/>
            <p:nvPr/>
          </p:nvGrpSpPr>
          <p:grpSpPr>
            <a:xfrm>
              <a:off x="4905989" y="3292048"/>
              <a:ext cx="2428966" cy="484399"/>
              <a:chOff x="4905989" y="3292048"/>
              <a:chExt cx="2428966" cy="484399"/>
            </a:xfrm>
          </p:grpSpPr>
          <p:sp>
            <p:nvSpPr>
              <p:cNvPr id="25" name="箭头: 左右 24">
                <a:extLst>
                  <a:ext uri="{FF2B5EF4-FFF2-40B4-BE49-F238E27FC236}">
                    <a16:creationId xmlns:a16="http://schemas.microsoft.com/office/drawing/2014/main" id="{A32C2F0B-6DD6-DC73-9988-6C9D678B1F8D}"/>
                  </a:ext>
                </a:extLst>
              </p:cNvPr>
              <p:cNvSpPr/>
              <p:nvPr/>
            </p:nvSpPr>
            <p:spPr>
              <a:xfrm>
                <a:off x="4905989" y="3292048"/>
                <a:ext cx="2428966" cy="484399"/>
              </a:xfrm>
              <a:prstGeom prst="left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C36199C-1F4B-936F-B978-A9A3975888FC}"/>
                  </a:ext>
                </a:extLst>
              </p:cNvPr>
              <p:cNvSpPr txBox="1"/>
              <p:nvPr/>
            </p:nvSpPr>
            <p:spPr>
              <a:xfrm>
                <a:off x="5553276" y="3368366"/>
                <a:ext cx="10054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/>
                  <a:t>输出方程</a:t>
                </a:r>
              </a:p>
            </p:txBody>
          </p:sp>
        </p:grp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C9785B44-85B4-5B51-FB33-0C478C07B950}"/>
              </a:ext>
            </a:extLst>
          </p:cNvPr>
          <p:cNvGrpSpPr/>
          <p:nvPr/>
        </p:nvGrpSpPr>
        <p:grpSpPr>
          <a:xfrm>
            <a:off x="4020665" y="1285989"/>
            <a:ext cx="5200406" cy="1037161"/>
            <a:chOff x="4132696" y="1053975"/>
            <a:chExt cx="5200406" cy="1037161"/>
          </a:xfrm>
        </p:grpSpPr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FCBA0911-08BA-E0FF-0F0F-93CE53B5FA20}"/>
                </a:ext>
              </a:extLst>
            </p:cNvPr>
            <p:cNvSpPr/>
            <p:nvPr/>
          </p:nvSpPr>
          <p:spPr>
            <a:xfrm>
              <a:off x="4219576" y="1053975"/>
              <a:ext cx="4907876" cy="1037161"/>
            </a:xfrm>
            <a:prstGeom prst="roundRect">
              <a:avLst>
                <a:gd name="adj" fmla="val 25851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EAA3E60F-7F17-D76A-C76E-676EB08E6A95}"/>
                </a:ext>
              </a:extLst>
            </p:cNvPr>
            <p:cNvGrpSpPr/>
            <p:nvPr/>
          </p:nvGrpSpPr>
          <p:grpSpPr>
            <a:xfrm>
              <a:off x="4132696" y="1179921"/>
              <a:ext cx="5200406" cy="820845"/>
              <a:chOff x="5140738" y="771169"/>
              <a:chExt cx="5200406" cy="82084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A26554ED-FCD4-77C8-D90A-59FA62555E61}"/>
                      </a:ext>
                    </a:extLst>
                  </p:cNvPr>
                  <p:cNvSpPr txBox="1"/>
                  <p:nvPr/>
                </p:nvSpPr>
                <p:spPr>
                  <a:xfrm>
                    <a:off x="6827579" y="771169"/>
                    <a:ext cx="1697273" cy="36260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zh-CN" altLang="en-US" sz="1600" i="1" dirty="0"/>
                  </a:p>
                </p:txBody>
              </p:sp>
            </mc:Choice>
            <mc:Fallback xmlns=""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A26554ED-FCD4-77C8-D90A-59FA62555E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7579" y="771169"/>
                    <a:ext cx="1697273" cy="3626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333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文本框 31">
                    <a:extLst>
                      <a:ext uri="{FF2B5EF4-FFF2-40B4-BE49-F238E27FC236}">
                        <a16:creationId xmlns:a16="http://schemas.microsoft.com/office/drawing/2014/main" id="{C06B0FC5-4449-33E7-40F3-183F75764A16}"/>
                      </a:ext>
                    </a:extLst>
                  </p:cNvPr>
                  <p:cNvSpPr txBox="1"/>
                  <p:nvPr/>
                </p:nvSpPr>
                <p:spPr>
                  <a:xfrm>
                    <a:off x="5140738" y="783125"/>
                    <a:ext cx="1697273" cy="36260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600" i="1" dirty="0"/>
                  </a:p>
                </p:txBody>
              </p:sp>
            </mc:Choice>
            <mc:Fallback xmlns="">
              <p:sp>
                <p:nvSpPr>
                  <p:cNvPr id="32" name="文本框 31">
                    <a:extLst>
                      <a:ext uri="{FF2B5EF4-FFF2-40B4-BE49-F238E27FC236}">
                        <a16:creationId xmlns:a16="http://schemas.microsoft.com/office/drawing/2014/main" id="{C06B0FC5-4449-33E7-40F3-183F75764A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40738" y="783125"/>
                    <a:ext cx="1697273" cy="36260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333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文本框 32">
                    <a:extLst>
                      <a:ext uri="{FF2B5EF4-FFF2-40B4-BE49-F238E27FC236}">
                        <a16:creationId xmlns:a16="http://schemas.microsoft.com/office/drawing/2014/main" id="{230D1984-0D6F-BC51-40C3-D74DB216663B}"/>
                      </a:ext>
                    </a:extLst>
                  </p:cNvPr>
                  <p:cNvSpPr txBox="1"/>
                  <p:nvPr/>
                </p:nvSpPr>
                <p:spPr>
                  <a:xfrm>
                    <a:off x="5140738" y="1229414"/>
                    <a:ext cx="1697273" cy="36260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600" i="1" dirty="0"/>
                  </a:p>
                </p:txBody>
              </p:sp>
            </mc:Choice>
            <mc:Fallback xmlns="">
              <p:sp>
                <p:nvSpPr>
                  <p:cNvPr id="33" name="文本框 32">
                    <a:extLst>
                      <a:ext uri="{FF2B5EF4-FFF2-40B4-BE49-F238E27FC236}">
                        <a16:creationId xmlns:a16="http://schemas.microsoft.com/office/drawing/2014/main" id="{230D1984-0D6F-BC51-40C3-D74DB21666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40738" y="1229414"/>
                    <a:ext cx="1697273" cy="36260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333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文本框 33">
                    <a:extLst>
                      <a:ext uri="{FF2B5EF4-FFF2-40B4-BE49-F238E27FC236}">
                        <a16:creationId xmlns:a16="http://schemas.microsoft.com/office/drawing/2014/main" id="{AFFF0594-DF2D-9430-F02A-606795988C31}"/>
                      </a:ext>
                    </a:extLst>
                  </p:cNvPr>
                  <p:cNvSpPr txBox="1"/>
                  <p:nvPr/>
                </p:nvSpPr>
                <p:spPr>
                  <a:xfrm>
                    <a:off x="6806929" y="1218846"/>
                    <a:ext cx="1697273" cy="36260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zh-CN" altLang="en-US" sz="1600" i="1" dirty="0"/>
                  </a:p>
                </p:txBody>
              </p:sp>
            </mc:Choice>
            <mc:Fallback xmlns="">
              <p:sp>
                <p:nvSpPr>
                  <p:cNvPr id="34" name="文本框 33">
                    <a:extLst>
                      <a:ext uri="{FF2B5EF4-FFF2-40B4-BE49-F238E27FC236}">
                        <a16:creationId xmlns:a16="http://schemas.microsoft.com/office/drawing/2014/main" id="{AFFF0594-DF2D-9430-F02A-606795988C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06929" y="1218846"/>
                    <a:ext cx="1697273" cy="36260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339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文本框 42">
                    <a:extLst>
                      <a:ext uri="{FF2B5EF4-FFF2-40B4-BE49-F238E27FC236}">
                        <a16:creationId xmlns:a16="http://schemas.microsoft.com/office/drawing/2014/main" id="{5F73F60D-47AF-C369-426A-D7D6F1A046FA}"/>
                      </a:ext>
                    </a:extLst>
                  </p:cNvPr>
                  <p:cNvSpPr txBox="1"/>
                  <p:nvPr/>
                </p:nvSpPr>
                <p:spPr>
                  <a:xfrm>
                    <a:off x="8788294" y="772226"/>
                    <a:ext cx="1347199" cy="36260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600" dirty="0"/>
                  </a:p>
                </p:txBody>
              </p:sp>
            </mc:Choice>
            <mc:Fallback xmlns="">
              <p:sp>
                <p:nvSpPr>
                  <p:cNvPr id="43" name="文本框 42">
                    <a:extLst>
                      <a:ext uri="{FF2B5EF4-FFF2-40B4-BE49-F238E27FC236}">
                        <a16:creationId xmlns:a16="http://schemas.microsoft.com/office/drawing/2014/main" id="{5F73F60D-47AF-C369-426A-D7D6F1A046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88294" y="772226"/>
                    <a:ext cx="1347199" cy="36260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333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文本框 44">
                    <a:extLst>
                      <a:ext uri="{FF2B5EF4-FFF2-40B4-BE49-F238E27FC236}">
                        <a16:creationId xmlns:a16="http://schemas.microsoft.com/office/drawing/2014/main" id="{33F6E1B6-4DD1-2F12-49D4-4CEB7FA58548}"/>
                      </a:ext>
                    </a:extLst>
                  </p:cNvPr>
                  <p:cNvSpPr txBox="1"/>
                  <p:nvPr/>
                </p:nvSpPr>
                <p:spPr>
                  <a:xfrm>
                    <a:off x="8482719" y="1216941"/>
                    <a:ext cx="1858425" cy="36260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altLang="zh-CN" sz="1600" b="0" dirty="0"/>
                  </a:p>
                </p:txBody>
              </p:sp>
            </mc:Choice>
            <mc:Fallback xmlns="">
              <p:sp>
                <p:nvSpPr>
                  <p:cNvPr id="45" name="文本框 44">
                    <a:extLst>
                      <a:ext uri="{FF2B5EF4-FFF2-40B4-BE49-F238E27FC236}">
                        <a16:creationId xmlns:a16="http://schemas.microsoft.com/office/drawing/2014/main" id="{33F6E1B6-4DD1-2F12-49D4-4CEB7FA585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82719" y="1216941"/>
                    <a:ext cx="1858425" cy="36260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333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66FB5923-E52E-52BE-F312-BC3E3A49D508}"/>
              </a:ext>
            </a:extLst>
          </p:cNvPr>
          <p:cNvGrpSpPr/>
          <p:nvPr/>
        </p:nvGrpSpPr>
        <p:grpSpPr>
          <a:xfrm>
            <a:off x="589898" y="4129032"/>
            <a:ext cx="11670838" cy="2025538"/>
            <a:chOff x="608948" y="3271782"/>
            <a:chExt cx="11670838" cy="20255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90C1C0AD-8E8F-4BA4-578F-FCCE5A9FF5C2}"/>
                    </a:ext>
                  </a:extLst>
                </p:cNvPr>
                <p:cNvSpPr txBox="1"/>
                <p:nvPr/>
              </p:nvSpPr>
              <p:spPr>
                <a:xfrm>
                  <a:off x="608948" y="3374868"/>
                  <a:ext cx="4310748" cy="105516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𝑟𝑙𝑐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den>
                        </m:f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eqArr>
                                  <m:eqArr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f>
                                      <m:f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𝑜</m:t>
                                            </m:r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zh-CN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𝑜</m:t>
                                            </m:r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zh-CN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eqArr>
                              </m:e>
                            </m:eqArr>
                          </m:e>
                        </m:d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𝑠𝐶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altLang="zh-CN" sz="1600" b="0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90C1C0AD-8E8F-4BA4-578F-FCCE5A9FF5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948" y="3374868"/>
                  <a:ext cx="4310748" cy="105516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EE30AB60-0913-CB0E-6178-134CD51FE70D}"/>
                    </a:ext>
                  </a:extLst>
                </p:cNvPr>
                <p:cNvSpPr txBox="1"/>
                <p:nvPr/>
              </p:nvSpPr>
              <p:spPr>
                <a:xfrm>
                  <a:off x="7758447" y="3271782"/>
                  <a:ext cx="4521339" cy="105516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𝑟𝑜𝑚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den>
                        </m:f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eqArr>
                                  <m:eqArr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f>
                                      <m:f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𝑜</m:t>
                                            </m:r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zh-CN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𝑜</m:t>
                                            </m:r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zh-CN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eqArr>
                              </m:e>
                            </m:eqArr>
                          </m:e>
                        </m:d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EE30AB60-0913-CB0E-6178-134CD51FE7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8447" y="3271782"/>
                  <a:ext cx="4521339" cy="105516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箭头: 左右 25">
              <a:extLst>
                <a:ext uri="{FF2B5EF4-FFF2-40B4-BE49-F238E27FC236}">
                  <a16:creationId xmlns:a16="http://schemas.microsoft.com/office/drawing/2014/main" id="{84A331EC-1595-1DA2-22C2-F473D0F04BDB}"/>
                </a:ext>
              </a:extLst>
            </p:cNvPr>
            <p:cNvSpPr/>
            <p:nvPr/>
          </p:nvSpPr>
          <p:spPr>
            <a:xfrm>
              <a:off x="4987229" y="4253976"/>
              <a:ext cx="2428966" cy="484399"/>
            </a:xfrm>
            <a:prstGeom prst="left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0424A7AB-0491-8A3D-BF8B-9356E681CA60}"/>
                </a:ext>
              </a:extLst>
            </p:cNvPr>
            <p:cNvSpPr txBox="1"/>
            <p:nvPr/>
          </p:nvSpPr>
          <p:spPr>
            <a:xfrm>
              <a:off x="5634515" y="4326898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/>
                <a:t>传递函数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DB46540F-F224-981D-07C8-E90C2E07BDC5}"/>
                    </a:ext>
                  </a:extLst>
                </p:cNvPr>
                <p:cNvSpPr txBox="1"/>
                <p:nvPr/>
              </p:nvSpPr>
              <p:spPr>
                <a:xfrm>
                  <a:off x="1020044" y="4942073"/>
                  <a:ext cx="3642945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𝑟𝑙𝑐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𝑠𝐴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altLang="zh-CN" sz="1600" b="0" dirty="0"/>
                </a:p>
              </p:txBody>
            </p:sp>
          </mc:Choice>
          <mc:Fallback xmlns="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DB46540F-F224-981D-07C8-E90C2E07BD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044" y="4942073"/>
                  <a:ext cx="3642945" cy="33855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F6C0A904-E070-698F-B064-07356981D20D}"/>
                    </a:ext>
                  </a:extLst>
                </p:cNvPr>
                <p:cNvSpPr txBox="1"/>
                <p:nvPr/>
              </p:nvSpPr>
              <p:spPr>
                <a:xfrm>
                  <a:off x="8864925" y="4358950"/>
                  <a:ext cx="3009574" cy="3619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altLang="zh-CN" sz="16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bSup>
                          <m:sSubSupPr>
                            <m:ctrlPr>
                              <a:rPr lang="en-US" altLang="zh-CN" sz="16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altLang="zh-CN" sz="16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altLang="zh-CN" sz="16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altLang="zh-CN" sz="16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altLang="zh-CN" sz="16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altLang="zh-CN" sz="16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en-US" altLang="zh-CN" sz="1600" b="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F6C0A904-E070-698F-B064-07356981D2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4925" y="4358950"/>
                  <a:ext cx="3009574" cy="361959"/>
                </a:xfrm>
                <a:prstGeom prst="rect">
                  <a:avLst/>
                </a:prstGeom>
                <a:blipFill>
                  <a:blip r:embed="rId16"/>
                  <a:stretch>
                    <a:fillRect b="-33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566A8A02-86AA-5593-C33B-1E0DC027AD67}"/>
                    </a:ext>
                  </a:extLst>
                </p:cNvPr>
                <p:cNvSpPr txBox="1"/>
                <p:nvPr/>
              </p:nvSpPr>
              <p:spPr>
                <a:xfrm>
                  <a:off x="7758447" y="4365491"/>
                  <a:ext cx="1245859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600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altLang="zh-CN" sz="1600" b="0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efining</m:t>
                        </m:r>
                        <m:r>
                          <a:rPr lang="en-US" altLang="zh-CN" sz="1600" b="0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zh-CN" altLang="en-US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566A8A02-86AA-5593-C33B-1E0DC027AD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8447" y="4365491"/>
                  <a:ext cx="1245859" cy="338554"/>
                </a:xfrm>
                <a:prstGeom prst="rect">
                  <a:avLst/>
                </a:prstGeom>
                <a:blipFill>
                  <a:blip r:embed="rId17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44B06F38-D01C-3000-8F05-815209CBB39E}"/>
                    </a:ext>
                  </a:extLst>
                </p:cNvPr>
                <p:cNvSpPr txBox="1"/>
                <p:nvPr/>
              </p:nvSpPr>
              <p:spPr>
                <a:xfrm>
                  <a:off x="7458515" y="4874063"/>
                  <a:ext cx="3642945" cy="42325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𝑟𝑜𝑚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en-US" altLang="zh-CN" sz="1600" b="0" dirty="0"/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44B06F38-D01C-3000-8F05-815209CBB3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8515" y="4874063"/>
                  <a:ext cx="3642945" cy="423257"/>
                </a:xfrm>
                <a:prstGeom prst="rect">
                  <a:avLst/>
                </a:prstGeom>
                <a:blipFill>
                  <a:blip r:embed="rId18"/>
                  <a:stretch>
                    <a:fillRect b="-144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3AEBD32D-3A1C-AB7C-C7C2-7C2C27D5830E}"/>
                    </a:ext>
                  </a:extLst>
                </p:cNvPr>
                <p:cNvSpPr txBox="1"/>
                <p:nvPr/>
              </p:nvSpPr>
              <p:spPr>
                <a:xfrm>
                  <a:off x="1527981" y="4445418"/>
                  <a:ext cx="3425481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16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p>
                          <m:sSupPr>
                            <m:ctrlPr>
                              <a:rPr lang="en-US" altLang="zh-CN" sz="160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CN" sz="16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16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zh-CN" sz="16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sz="16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sz="160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CN" sz="16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altLang="zh-CN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3AEBD32D-3A1C-AB7C-C7C2-7C2C27D583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981" y="4445418"/>
                  <a:ext cx="3425481" cy="33855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1851157A-3F8D-64B0-CC97-74488FCDF28C}"/>
                    </a:ext>
                  </a:extLst>
                </p:cNvPr>
                <p:cNvSpPr txBox="1"/>
                <p:nvPr/>
              </p:nvSpPr>
              <p:spPr>
                <a:xfrm>
                  <a:off x="905051" y="4430029"/>
                  <a:ext cx="1245859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600" b="0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defining</m:t>
                        </m:r>
                        <m:r>
                          <a:rPr lang="en-US" altLang="zh-CN" sz="1600" b="0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zh-CN" altLang="en-US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1851157A-3F8D-64B0-CC97-74488FCDF2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051" y="4430029"/>
                  <a:ext cx="1245859" cy="338554"/>
                </a:xfrm>
                <a:prstGeom prst="rect">
                  <a:avLst/>
                </a:prstGeom>
                <a:blipFill>
                  <a:blip r:embed="rId20"/>
                  <a:stretch>
                    <a:fillRect b="-1272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右大括号 62">
              <a:extLst>
                <a:ext uri="{FF2B5EF4-FFF2-40B4-BE49-F238E27FC236}">
                  <a16:creationId xmlns:a16="http://schemas.microsoft.com/office/drawing/2014/main" id="{710A4E87-BCBD-2E15-6A2F-B034713B5D07}"/>
                </a:ext>
              </a:extLst>
            </p:cNvPr>
            <p:cNvSpPr/>
            <p:nvPr/>
          </p:nvSpPr>
          <p:spPr>
            <a:xfrm>
              <a:off x="4655703" y="3604855"/>
              <a:ext cx="202535" cy="1631489"/>
            </a:xfrm>
            <a:prstGeom prst="rightBrace">
              <a:avLst>
                <a:gd name="adj1" fmla="val 55103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右大括号 63">
              <a:extLst>
                <a:ext uri="{FF2B5EF4-FFF2-40B4-BE49-F238E27FC236}">
                  <a16:creationId xmlns:a16="http://schemas.microsoft.com/office/drawing/2014/main" id="{C16D89C0-CBBA-51F3-719B-8E9F4896F0DA}"/>
                </a:ext>
              </a:extLst>
            </p:cNvPr>
            <p:cNvSpPr/>
            <p:nvPr/>
          </p:nvSpPr>
          <p:spPr>
            <a:xfrm flipH="1">
              <a:off x="7591865" y="3578089"/>
              <a:ext cx="166582" cy="1658256"/>
            </a:xfrm>
            <a:prstGeom prst="rightBrace">
              <a:avLst>
                <a:gd name="adj1" fmla="val 55103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1931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3C12F1-1900-E12A-88E6-1AE58663C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err="1"/>
              <a:t>Arnoldi</a:t>
            </a:r>
            <a:r>
              <a:rPr lang="en-US" altLang="zh-CN" sz="2800" dirty="0"/>
              <a:t>-based ROM (reduced order model)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7A3085D-010A-5DE3-3D7A-80FEB2A1F738}"/>
                  </a:ext>
                </a:extLst>
              </p:cNvPr>
              <p:cNvSpPr txBox="1"/>
              <p:nvPr/>
            </p:nvSpPr>
            <p:spPr>
              <a:xfrm>
                <a:off x="1313509" y="2820104"/>
                <a:ext cx="6096000" cy="893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𝑟𝑜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f>
                                        <m:f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den>
                                      </m:f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7A3085D-010A-5DE3-3D7A-80FEB2A1F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509" y="2820104"/>
                <a:ext cx="6096000" cy="8930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2E9C782-13BC-7AF3-5DF6-22FC888901EE}"/>
                  </a:ext>
                </a:extLst>
              </p:cNvPr>
              <p:cNvSpPr txBox="1"/>
              <p:nvPr/>
            </p:nvSpPr>
            <p:spPr>
              <a:xfrm>
                <a:off x="3440590" y="4693789"/>
                <a:ext cx="160432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b="1" i="1" smtClean="0">
                          <a:latin typeface="Cambria Math" panose="02040503050406030204" pitchFamily="18" charset="0"/>
                          <a:ea typeface="+mj-ea"/>
                        </a:rPr>
                        <m:t>CHT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  <a:ea typeface="+mj-ea"/>
                        </a:rPr>
                        <m:t> 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  <a:ea typeface="+mj-ea"/>
                        </a:rPr>
                        <m:t>𝟒</m:t>
                      </m:r>
                      <m:r>
                        <a:rPr lang="zh-CN" altLang="en-US" sz="1600" b="1" i="1">
                          <a:latin typeface="Cambria Math" panose="02040503050406030204" pitchFamily="18" charset="0"/>
                          <a:ea typeface="+mj-ea"/>
                        </a:rPr>
                        <m:t>阶</m:t>
                      </m:r>
                      <m:r>
                        <a:rPr lang="en-US" altLang="zh-CN" sz="1600" b="1" i="0" smtClean="0">
                          <a:latin typeface="Cambria Math" panose="02040503050406030204" pitchFamily="18" charset="0"/>
                          <a:ea typeface="+mj-ea"/>
                        </a:rPr>
                        <m:t>𝐑𝐎𝐌</m:t>
                      </m:r>
                    </m:oMath>
                  </m:oMathPara>
                </a14:m>
                <a:endParaRPr lang="zh-CN" altLang="en-US" sz="1600" b="1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2E9C782-13BC-7AF3-5DF6-22FC88890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90" y="4693789"/>
                <a:ext cx="1604326" cy="338554"/>
              </a:xfrm>
              <a:prstGeom prst="rect">
                <a:avLst/>
              </a:prstGeom>
              <a:blipFill>
                <a:blip r:embed="rId3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>
            <a:extLst>
              <a:ext uri="{FF2B5EF4-FFF2-40B4-BE49-F238E27FC236}">
                <a16:creationId xmlns:a16="http://schemas.microsoft.com/office/drawing/2014/main" id="{273AD6CF-7C7D-8B3B-40CA-E26C15128810}"/>
              </a:ext>
            </a:extLst>
          </p:cNvPr>
          <p:cNvGrpSpPr/>
          <p:nvPr/>
        </p:nvGrpSpPr>
        <p:grpSpPr>
          <a:xfrm>
            <a:off x="2017412" y="3755305"/>
            <a:ext cx="5674396" cy="673407"/>
            <a:chOff x="5533955" y="3707918"/>
            <a:chExt cx="5674396" cy="6734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292D6594-36F1-8E28-AE5B-E1B547AA32EB}"/>
                    </a:ext>
                  </a:extLst>
                </p:cNvPr>
                <p:cNvSpPr txBox="1"/>
                <p:nvPr/>
              </p:nvSpPr>
              <p:spPr>
                <a:xfrm>
                  <a:off x="6288092" y="3707918"/>
                  <a:ext cx="4920259" cy="3424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sz="1600" i="1">
                          <a:latin typeface="Cambria Math" panose="02040503050406030204" pitchFamily="18" charset="0"/>
                        </a:rPr>
                        <m:t>为</m:t>
                      </m:r>
                    </m:oMath>
                  </a14:m>
                  <a:r>
                    <a:rPr lang="en-US" altLang="zh-CN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residue</a:t>
                  </a:r>
                  <a:r>
                    <a:rPr lang="zh-CN" alt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，我们工具将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zh-CN" alt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称为</a:t>
                  </a:r>
                  <a:r>
                    <a:rPr lang="en-US" altLang="zh-CN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residue</a:t>
                  </a:r>
                  <a:endPara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292D6594-36F1-8E28-AE5B-E1B547AA32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8092" y="3707918"/>
                  <a:ext cx="4920259" cy="342466"/>
                </a:xfrm>
                <a:prstGeom prst="rect">
                  <a:avLst/>
                </a:prstGeom>
                <a:blipFill>
                  <a:blip r:embed="rId4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B871C39D-4945-2BB1-9C6D-EE19A9D9AC74}"/>
                    </a:ext>
                  </a:extLst>
                </p:cNvPr>
                <p:cNvSpPr txBox="1"/>
                <p:nvPr/>
              </p:nvSpPr>
              <p:spPr>
                <a:xfrm>
                  <a:off x="6298813" y="4042771"/>
                  <a:ext cx="113631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1600" i="1">
                          <a:latin typeface="Cambria Math" panose="02040503050406030204" pitchFamily="18" charset="0"/>
                        </a:rPr>
                        <m:t>为</m:t>
                      </m:r>
                    </m:oMath>
                  </a14:m>
                  <a:r>
                    <a:rPr lang="zh-CN" altLang="en-US" sz="1600" dirty="0"/>
                    <a:t>极点</a:t>
                  </a:r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B871C39D-4945-2BB1-9C6D-EE19A9D9AC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8813" y="4042771"/>
                  <a:ext cx="1136312" cy="338554"/>
                </a:xfrm>
                <a:prstGeom prst="rect">
                  <a:avLst/>
                </a:prstGeom>
                <a:blipFill>
                  <a:blip r:embed="rId6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8E5425EA-8718-675D-61CE-A7D27851751F}"/>
                    </a:ext>
                  </a:extLst>
                </p:cNvPr>
                <p:cNvSpPr txBox="1"/>
                <p:nvPr/>
              </p:nvSpPr>
              <p:spPr>
                <a:xfrm>
                  <a:off x="5533955" y="3861176"/>
                  <a:ext cx="1324430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zh-CN" altLang="en-US" sz="1600" i="1">
                          <a:latin typeface="Cambria Math" panose="02040503050406030204" pitchFamily="18" charset="0"/>
                        </a:rPr>
                        <m:t>其中</m:t>
                      </m:r>
                    </m:oMath>
                  </a14:m>
                  <a:r>
                    <a:rPr lang="zh-CN" altLang="en-US" sz="1600" dirty="0"/>
                    <a:t>：</a:t>
                  </a:r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8E5425EA-8718-675D-61CE-A7D2785175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3955" y="3861176"/>
                  <a:ext cx="1324430" cy="338554"/>
                </a:xfrm>
                <a:prstGeom prst="rect">
                  <a:avLst/>
                </a:prstGeom>
                <a:blipFill>
                  <a:blip r:embed="rId7"/>
                  <a:stretch>
                    <a:fillRect l="-461" t="-5455" b="-236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左大括号 14">
              <a:extLst>
                <a:ext uri="{FF2B5EF4-FFF2-40B4-BE49-F238E27FC236}">
                  <a16:creationId xmlns:a16="http://schemas.microsoft.com/office/drawing/2014/main" id="{D37E6E6B-1E01-502A-BD11-7D25D91B6AB7}"/>
                </a:ext>
              </a:extLst>
            </p:cNvPr>
            <p:cNvSpPr/>
            <p:nvPr/>
          </p:nvSpPr>
          <p:spPr>
            <a:xfrm>
              <a:off x="6208106" y="3827861"/>
              <a:ext cx="107739" cy="445531"/>
            </a:xfrm>
            <a:prstGeom prst="leftBrace">
              <a:avLst>
                <a:gd name="adj1" fmla="val 37058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7">
                <a:extLst>
                  <a:ext uri="{FF2B5EF4-FFF2-40B4-BE49-F238E27FC236}">
                    <a16:creationId xmlns:a16="http://schemas.microsoft.com/office/drawing/2014/main" id="{F78810A5-2FA9-3B4B-0740-A13EB8648AAE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359007" y="5060741"/>
              <a:ext cx="5414962" cy="13411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71555">
                      <a:extLst>
                        <a:ext uri="{9D8B030D-6E8A-4147-A177-3AD203B41FA5}">
                          <a16:colId xmlns:a16="http://schemas.microsoft.com/office/drawing/2014/main" val="2919256561"/>
                        </a:ext>
                      </a:extLst>
                    </a:gridCol>
                    <a:gridCol w="913154">
                      <a:extLst>
                        <a:ext uri="{9D8B030D-6E8A-4147-A177-3AD203B41FA5}">
                          <a16:colId xmlns:a16="http://schemas.microsoft.com/office/drawing/2014/main" val="427802170"/>
                        </a:ext>
                      </a:extLst>
                    </a:gridCol>
                    <a:gridCol w="903945">
                      <a:extLst>
                        <a:ext uri="{9D8B030D-6E8A-4147-A177-3AD203B41FA5}">
                          <a16:colId xmlns:a16="http://schemas.microsoft.com/office/drawing/2014/main" val="2536365761"/>
                        </a:ext>
                      </a:extLst>
                    </a:gridCol>
                    <a:gridCol w="913154">
                      <a:extLst>
                        <a:ext uri="{9D8B030D-6E8A-4147-A177-3AD203B41FA5}">
                          <a16:colId xmlns:a16="http://schemas.microsoft.com/office/drawing/2014/main" val="3857076619"/>
                        </a:ext>
                      </a:extLst>
                    </a:gridCol>
                    <a:gridCol w="913154">
                      <a:extLst>
                        <a:ext uri="{9D8B030D-6E8A-4147-A177-3AD203B41FA5}">
                          <a16:colId xmlns:a16="http://schemas.microsoft.com/office/drawing/2014/main" val="117319900"/>
                        </a:ext>
                      </a:extLst>
                    </a:gridCol>
                  </a:tblGrid>
                  <a:tr h="170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index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9952273"/>
                      </a:ext>
                    </a:extLst>
                  </a:tr>
                  <a:tr h="170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pole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4405048"/>
                      </a:ext>
                    </a:extLst>
                  </a:tr>
                  <a:tr h="170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Port1 residue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lang="en-US" altLang="zh-CN" sz="160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772712"/>
                      </a:ext>
                    </a:extLst>
                  </a:tr>
                  <a:tr h="1709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Port2 residue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lang="en-US" altLang="zh-CN" sz="160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90554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7">
                <a:extLst>
                  <a:ext uri="{FF2B5EF4-FFF2-40B4-BE49-F238E27FC236}">
                    <a16:creationId xmlns:a16="http://schemas.microsoft.com/office/drawing/2014/main" id="{F78810A5-2FA9-3B4B-0740-A13EB8648AA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178283"/>
                  </p:ext>
                </p:extLst>
              </p:nvPr>
            </p:nvGraphicFramePr>
            <p:xfrm>
              <a:off x="1359007" y="5060741"/>
              <a:ext cx="5414962" cy="13411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71555">
                      <a:extLst>
                        <a:ext uri="{9D8B030D-6E8A-4147-A177-3AD203B41FA5}">
                          <a16:colId xmlns:a16="http://schemas.microsoft.com/office/drawing/2014/main" val="2919256561"/>
                        </a:ext>
                      </a:extLst>
                    </a:gridCol>
                    <a:gridCol w="913154">
                      <a:extLst>
                        <a:ext uri="{9D8B030D-6E8A-4147-A177-3AD203B41FA5}">
                          <a16:colId xmlns:a16="http://schemas.microsoft.com/office/drawing/2014/main" val="427802170"/>
                        </a:ext>
                      </a:extLst>
                    </a:gridCol>
                    <a:gridCol w="903945">
                      <a:extLst>
                        <a:ext uri="{9D8B030D-6E8A-4147-A177-3AD203B41FA5}">
                          <a16:colId xmlns:a16="http://schemas.microsoft.com/office/drawing/2014/main" val="2536365761"/>
                        </a:ext>
                      </a:extLst>
                    </a:gridCol>
                    <a:gridCol w="913154">
                      <a:extLst>
                        <a:ext uri="{9D8B030D-6E8A-4147-A177-3AD203B41FA5}">
                          <a16:colId xmlns:a16="http://schemas.microsoft.com/office/drawing/2014/main" val="3857076619"/>
                        </a:ext>
                      </a:extLst>
                    </a:gridCol>
                    <a:gridCol w="913154">
                      <a:extLst>
                        <a:ext uri="{9D8B030D-6E8A-4147-A177-3AD203B41FA5}">
                          <a16:colId xmlns:a16="http://schemas.microsoft.com/office/drawing/2014/main" val="1173199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index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995227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pole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194667" t="-103571" r="-302000" b="-2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296644" t="-103571" r="-204027" b="-2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394000" t="-103571" r="-102667" b="-2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494000" t="-103571" r="-2667" b="-21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40504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Port1 residue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194667" t="-207273" r="-302000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296644" t="-207273" r="-204027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394000" t="-207273" r="-102667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494000" t="-207273" r="-2667" b="-12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77271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Port2 residue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194667" t="-307273" r="-302000" b="-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296644" t="-307273" r="-204027" b="-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394000" t="-307273" r="-102667" b="-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494000" t="-307273" r="-2667" b="-2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905549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DE2B41A7-CD09-1E98-9AA8-445604569512}"/>
              </a:ext>
            </a:extLst>
          </p:cNvPr>
          <p:cNvGrpSpPr/>
          <p:nvPr/>
        </p:nvGrpSpPr>
        <p:grpSpPr>
          <a:xfrm>
            <a:off x="1359007" y="1309699"/>
            <a:ext cx="9737928" cy="703032"/>
            <a:chOff x="1363532" y="5633631"/>
            <a:chExt cx="9737928" cy="703032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1A95D00D-CF66-7BB0-1002-FF05AB09F4BA}"/>
                </a:ext>
              </a:extLst>
            </p:cNvPr>
            <p:cNvGrpSpPr/>
            <p:nvPr/>
          </p:nvGrpSpPr>
          <p:grpSpPr>
            <a:xfrm>
              <a:off x="1363532" y="5633631"/>
              <a:ext cx="9737928" cy="703032"/>
              <a:chOff x="2749347" y="5739465"/>
              <a:chExt cx="9737928" cy="7030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文本框 6">
                    <a:extLst>
                      <a:ext uri="{FF2B5EF4-FFF2-40B4-BE49-F238E27FC236}">
                        <a16:creationId xmlns:a16="http://schemas.microsoft.com/office/drawing/2014/main" id="{F7B5FDAA-9CB5-C7B9-86B9-B84916E4DA51}"/>
                      </a:ext>
                    </a:extLst>
                  </p:cNvPr>
                  <p:cNvSpPr txBox="1"/>
                  <p:nvPr/>
                </p:nvSpPr>
                <p:spPr>
                  <a:xfrm>
                    <a:off x="6559903" y="5767154"/>
                    <a:ext cx="5927372" cy="64556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𝑟𝑜𝑚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𝑑𝑖𝑎𝑔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6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oMath>
                      </m:oMathPara>
                    </a14:m>
                    <a:endParaRPr lang="en-US" altLang="zh-CN" sz="1600" b="0" dirty="0"/>
                  </a:p>
                </p:txBody>
              </p:sp>
            </mc:Choice>
            <mc:Fallback xmlns="">
              <p:sp>
                <p:nvSpPr>
                  <p:cNvPr id="7" name="文本框 6">
                    <a:extLst>
                      <a:ext uri="{FF2B5EF4-FFF2-40B4-BE49-F238E27FC236}">
                        <a16:creationId xmlns:a16="http://schemas.microsoft.com/office/drawing/2014/main" id="{F7B5FDAA-9CB5-C7B9-86B9-B84916E4DA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59903" y="5767154"/>
                    <a:ext cx="5927372" cy="64556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0D0CBB77-8FFF-0F9F-1CC2-6DEC082F7FC9}"/>
                  </a:ext>
                </a:extLst>
              </p:cNvPr>
              <p:cNvGrpSpPr/>
              <p:nvPr/>
            </p:nvGrpSpPr>
            <p:grpSpPr>
              <a:xfrm>
                <a:off x="2749347" y="5739465"/>
                <a:ext cx="3680993" cy="703032"/>
                <a:chOff x="2130468" y="5762200"/>
                <a:chExt cx="3680993" cy="703032"/>
              </a:xfrm>
            </p:grpSpPr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3AAF1641-CBC8-583B-A122-F3786476E37D}"/>
                    </a:ext>
                  </a:extLst>
                </p:cNvPr>
                <p:cNvSpPr txBox="1"/>
                <p:nvPr/>
              </p:nvSpPr>
              <p:spPr>
                <a:xfrm>
                  <a:off x="2130468" y="5923104"/>
                  <a:ext cx="121058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600" b="1" dirty="0"/>
                    <a:t>特征分解：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文本框 18">
                      <a:extLst>
                        <a:ext uri="{FF2B5EF4-FFF2-40B4-BE49-F238E27FC236}">
                          <a16:creationId xmlns:a16="http://schemas.microsoft.com/office/drawing/2014/main" id="{2BDE6362-F7F1-345D-7635-66374AD175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09874" y="5762200"/>
                      <a:ext cx="1982430" cy="3281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bSup>
                          </m:oMath>
                        </m:oMathPara>
                      </a14:m>
                      <a:endParaRPr lang="zh-CN" altLang="en-US" sz="1400" dirty="0"/>
                    </a:p>
                  </p:txBody>
                </p:sp>
              </mc:Choice>
              <mc:Fallback xmlns="">
                <p:sp>
                  <p:nvSpPr>
                    <p:cNvPr id="19" name="文本框 18">
                      <a:extLst>
                        <a:ext uri="{FF2B5EF4-FFF2-40B4-BE49-F238E27FC236}">
                          <a16:creationId xmlns:a16="http://schemas.microsoft.com/office/drawing/2014/main" id="{2BDE6362-F7F1-345D-7635-66374AD175D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09874" y="5762200"/>
                      <a:ext cx="1982430" cy="328167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文本框 19">
                      <a:extLst>
                        <a:ext uri="{FF2B5EF4-FFF2-40B4-BE49-F238E27FC236}">
                          <a16:creationId xmlns:a16="http://schemas.microsoft.com/office/drawing/2014/main" id="{2FC99545-E725-94DB-81E2-E11B63EEAB9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22868" y="6140848"/>
                      <a:ext cx="2988593" cy="324384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𝑑𝑖𝑎𝑔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zh-CN" altLang="en-US" sz="1400" dirty="0"/>
                    </a:p>
                  </p:txBody>
                </p:sp>
              </mc:Choice>
              <mc:Fallback xmlns="">
                <p:sp>
                  <p:nvSpPr>
                    <p:cNvPr id="20" name="文本框 19">
                      <a:extLst>
                        <a:ext uri="{FF2B5EF4-FFF2-40B4-BE49-F238E27FC236}">
                          <a16:creationId xmlns:a16="http://schemas.microsoft.com/office/drawing/2014/main" id="{2FC99545-E725-94DB-81E2-E11B63EEAB9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22868" y="6140848"/>
                      <a:ext cx="2988593" cy="324384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b="-377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239AF0A3-246B-6DA1-106F-9CE92F07DF8F}"/>
                      </a:ext>
                    </a:extLst>
                  </p:cNvPr>
                  <p:cNvSpPr txBox="1"/>
                  <p:nvPr/>
                </p:nvSpPr>
                <p:spPr>
                  <a:xfrm>
                    <a:off x="6041518" y="5757726"/>
                    <a:ext cx="695597" cy="5539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sz="3600" b="1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</m:oMath>
                      </m:oMathPara>
                    </a14:m>
                    <a:endParaRPr lang="zh-CN" altLang="en-US" sz="3600" b="1" dirty="0"/>
                  </a:p>
                </p:txBody>
              </p:sp>
            </mc:Choice>
            <mc:Fallback xmlns="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239AF0A3-246B-6DA1-106F-9CE92F07DF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1518" y="5757726"/>
                    <a:ext cx="695597" cy="55399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右大括号 5">
              <a:extLst>
                <a:ext uri="{FF2B5EF4-FFF2-40B4-BE49-F238E27FC236}">
                  <a16:creationId xmlns:a16="http://schemas.microsoft.com/office/drawing/2014/main" id="{9061A7EB-310B-30D6-6BED-34D25FE3F6CB}"/>
                </a:ext>
              </a:extLst>
            </p:cNvPr>
            <p:cNvSpPr/>
            <p:nvPr/>
          </p:nvSpPr>
          <p:spPr>
            <a:xfrm flipH="1">
              <a:off x="2407538" y="5727231"/>
              <a:ext cx="166582" cy="478659"/>
            </a:xfrm>
            <a:prstGeom prst="rightBrace">
              <a:avLst>
                <a:gd name="adj1" fmla="val 55103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409EAA5-6F78-39DF-A1F6-66780A638695}"/>
              </a:ext>
            </a:extLst>
          </p:cNvPr>
          <p:cNvGrpSpPr/>
          <p:nvPr/>
        </p:nvGrpSpPr>
        <p:grpSpPr>
          <a:xfrm>
            <a:off x="2586147" y="2078903"/>
            <a:ext cx="3976010" cy="596510"/>
            <a:chOff x="3174503" y="2259041"/>
            <a:chExt cx="3976010" cy="5965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FF487DE5-85CD-DEEC-05B1-00E48E8ED69E}"/>
                    </a:ext>
                  </a:extLst>
                </p:cNvPr>
                <p:cNvSpPr txBox="1"/>
                <p:nvPr/>
              </p:nvSpPr>
              <p:spPr>
                <a:xfrm>
                  <a:off x="3705489" y="2259041"/>
                  <a:ext cx="1068108" cy="5965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FF487DE5-85CD-DEEC-05B1-00E48E8ED6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5489" y="2259041"/>
                  <a:ext cx="1068108" cy="5965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FA7EF6C8-65E9-44AD-9009-474E6F6DA5CA}"/>
                    </a:ext>
                  </a:extLst>
                </p:cNvPr>
                <p:cNvSpPr txBox="1"/>
                <p:nvPr/>
              </p:nvSpPr>
              <p:spPr>
                <a:xfrm>
                  <a:off x="5735402" y="2375470"/>
                  <a:ext cx="1415111" cy="36260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FA7EF6C8-65E9-44AD-9009-474E6F6DA5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5402" y="2375470"/>
                  <a:ext cx="1415111" cy="362600"/>
                </a:xfrm>
                <a:prstGeom prst="rect">
                  <a:avLst/>
                </a:prstGeom>
                <a:blipFill>
                  <a:blip r:embed="rId14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29AC057-CC91-1C52-0D6D-783106572C0F}"/>
                </a:ext>
              </a:extLst>
            </p:cNvPr>
            <p:cNvSpPr txBox="1"/>
            <p:nvPr/>
          </p:nvSpPr>
          <p:spPr>
            <a:xfrm>
              <a:off x="3174503" y="2376226"/>
              <a:ext cx="742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dirty="0"/>
                <a:t>极点</a:t>
              </a:r>
              <a:r>
                <a:rPr lang="en-US" altLang="zh-CN" sz="1800" dirty="0"/>
                <a:t>:</a:t>
              </a:r>
              <a:endParaRPr lang="zh-CN" altLang="en-US" dirty="0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CE0AF23E-3D74-9B01-CF48-E097FF4B234A}"/>
                </a:ext>
              </a:extLst>
            </p:cNvPr>
            <p:cNvSpPr txBox="1"/>
            <p:nvPr/>
          </p:nvSpPr>
          <p:spPr>
            <a:xfrm>
              <a:off x="5221456" y="2368738"/>
              <a:ext cx="742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/>
                <a:t>留数</a:t>
              </a:r>
              <a:r>
                <a:rPr lang="en-US" altLang="zh-CN" sz="1800"/>
                <a:t>:</a:t>
              </a:r>
              <a:endParaRPr lang="zh-CN" altLang="en-US" dirty="0"/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54297B96-E321-4A1E-AD87-FAEC0764ADDF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6958" y="4035030"/>
            <a:ext cx="5025042" cy="2643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98CF312-F988-72FA-B579-8DC3E2BADB61}"/>
                  </a:ext>
                </a:extLst>
              </p:cNvPr>
              <p:cNvSpPr txBox="1"/>
              <p:nvPr/>
            </p:nvSpPr>
            <p:spPr>
              <a:xfrm>
                <a:off x="8569388" y="3788391"/>
                <a:ext cx="2942131" cy="309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𝟒</m:t>
                      </m:r>
                      <m:r>
                        <a:rPr lang="zh-CN" alt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j-ea"/>
                        </a:rPr>
                        <m:t>端口</m:t>
                      </m:r>
                      <m:r>
                        <a:rPr lang="zh-CN" alt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j-ea"/>
                        </a:rPr>
                        <m:t>网络</m:t>
                      </m:r>
                      <m:r>
                        <a:rPr lang="zh-CN" alt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j-ea"/>
                        </a:rPr>
                        <m:t>：</m:t>
                      </m:r>
                      <m:r>
                        <a:rPr lang="en-US" altLang="zh-CN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𝟏𝟔</m:t>
                      </m:r>
                      <m:r>
                        <a:rPr lang="en-US" altLang="zh-CN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j-ea"/>
                        </a:rPr>
                        <m:t> </m:t>
                      </m:r>
                      <m:r>
                        <a:rPr lang="en-US" altLang="zh-CN" sz="1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𝐩𝐨𝐥𝐞𝐬</m:t>
                      </m:r>
                      <m:r>
                        <a:rPr lang="zh-CN" alt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j-ea"/>
                        </a:rPr>
                        <m:t>对应</m:t>
                      </m:r>
                      <m:r>
                        <a:rPr lang="en-US" altLang="zh-CN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𝟒</m:t>
                      </m:r>
                      <m:r>
                        <a:rPr lang="zh-CN" alt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j-ea"/>
                        </a:rPr>
                        <m:t>阶</m:t>
                      </m:r>
                      <m:r>
                        <a:rPr lang="en-US" altLang="zh-CN" sz="1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𝐑𝐎𝐌</m:t>
                      </m:r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98CF312-F988-72FA-B579-8DC3E2BAD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388" y="3788391"/>
                <a:ext cx="2942131" cy="309380"/>
              </a:xfrm>
              <a:prstGeom prst="rect">
                <a:avLst/>
              </a:prstGeom>
              <a:blipFill>
                <a:blip r:embed="rId17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119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9E64DB-A411-8D3B-D070-05F4DD713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1600" dirty="0"/>
              <a:t>传输函数：</a:t>
            </a:r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r>
              <a:rPr lang="en-US" altLang="zh-CN" sz="1600" dirty="0"/>
              <a:t>Krylov subspace:</a:t>
            </a:r>
          </a:p>
          <a:p>
            <a:endParaRPr lang="zh-CN" altLang="en-US" sz="1600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0500BA8C-8B49-7EDB-B014-5A4369615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8" y="-13811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800" dirty="0" err="1"/>
              <a:t>Arnoldi</a:t>
            </a:r>
            <a:r>
              <a:rPr lang="en-US" altLang="zh-CN" sz="2800" dirty="0"/>
              <a:t>-based ROM (reduced order model)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F13F86E-46AD-FF17-A21D-4E6D5666F644}"/>
                  </a:ext>
                </a:extLst>
              </p:cNvPr>
              <p:cNvSpPr txBox="1"/>
              <p:nvPr/>
            </p:nvSpPr>
            <p:spPr>
              <a:xfrm>
                <a:off x="833438" y="1558249"/>
                <a:ext cx="6003488" cy="6552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𝑟𝑙𝑐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𝑠𝐴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𝐴𝑅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F13F86E-46AD-FF17-A21D-4E6D5666F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38" y="1558249"/>
                <a:ext cx="6003488" cy="6552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3EE36C5-92BC-8D80-D8A6-00F3729F5974}"/>
                  </a:ext>
                </a:extLst>
              </p:cNvPr>
              <p:cNvSpPr txBox="1"/>
              <p:nvPr/>
            </p:nvSpPr>
            <p:spPr>
              <a:xfrm>
                <a:off x="4781291" y="1516539"/>
                <a:ext cx="34254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b="0" dirty="0">
                    <a:solidFill>
                      <a:schemeClr val="bg1">
                        <a:lumMod val="65000"/>
                      </a:schemeClr>
                    </a:solidFill>
                  </a:rPr>
                  <a:t>其中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：</m:t>
                    </m:r>
                    <m:r>
                      <a:rPr lang="en-US" altLang="zh-CN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zh-CN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altLang="zh-CN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3EE36C5-92BC-8D80-D8A6-00F3729F5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291" y="1516539"/>
                <a:ext cx="3425481" cy="369332"/>
              </a:xfrm>
              <a:prstGeom prst="rect">
                <a:avLst/>
              </a:prstGeom>
              <a:blipFill>
                <a:blip r:embed="rId3"/>
                <a:stretch>
                  <a:fillRect l="-1423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0362A760-11E5-5FDE-D079-1F01443A3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76619" y="1090315"/>
            <a:ext cx="2241756" cy="73622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72C457C-CF87-B957-3A40-2EB59F0A6F63}"/>
                  </a:ext>
                </a:extLst>
              </p:cNvPr>
              <p:cNvSpPr txBox="1"/>
              <p:nvPr/>
            </p:nvSpPr>
            <p:spPr>
              <a:xfrm>
                <a:off x="1461247" y="2256791"/>
                <a:ext cx="2097742" cy="378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72C457C-CF87-B957-3A40-2EB59F0A6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247" y="2256791"/>
                <a:ext cx="2097742" cy="378245"/>
              </a:xfrm>
              <a:prstGeom prst="rect">
                <a:avLst/>
              </a:prstGeom>
              <a:blipFill>
                <a:blip r:embed="rId6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C93BE1D-EA7C-2BEE-8B44-F87489E73067}"/>
                  </a:ext>
                </a:extLst>
              </p:cNvPr>
              <p:cNvSpPr txBox="1"/>
              <p:nvPr/>
            </p:nvSpPr>
            <p:spPr>
              <a:xfrm>
                <a:off x="1896977" y="3415553"/>
                <a:ext cx="4059316" cy="602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𝑠𝑝𝑎𝑛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𝑠𝑝𝑎𝑛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{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C93BE1D-EA7C-2BEE-8B44-F87489E73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977" y="3415553"/>
                <a:ext cx="4059316" cy="602344"/>
              </a:xfrm>
              <a:prstGeom prst="rect">
                <a:avLst/>
              </a:prstGeom>
              <a:blipFill>
                <a:blip r:embed="rId7"/>
                <a:stretch>
                  <a:fillRect l="-1051" b="-141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748B9675-DA85-5EB3-D09C-777D33D7FAC4}"/>
              </a:ext>
            </a:extLst>
          </p:cNvPr>
          <p:cNvSpPr txBox="1"/>
          <p:nvPr/>
        </p:nvSpPr>
        <p:spPr>
          <a:xfrm>
            <a:off x="1635048" y="4373926"/>
            <a:ext cx="18680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latin typeface="Cambria Math" panose="02040503050406030204" pitchFamily="18" charset="0"/>
              </a:rPr>
              <a:t>标准正交基</a:t>
            </a:r>
            <a:r>
              <a:rPr lang="en-US" altLang="zh-CN" sz="1600" b="1" dirty="0">
                <a:latin typeface="Cambria Math" panose="02040503050406030204" pitchFamily="18" charset="0"/>
              </a:rPr>
              <a:t>:</a:t>
            </a:r>
            <a:endParaRPr lang="zh-CN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4539F7E-31BF-7BE5-39F3-26580C92F012}"/>
                  </a:ext>
                </a:extLst>
              </p:cNvPr>
              <p:cNvSpPr txBox="1"/>
              <p:nvPr/>
            </p:nvSpPr>
            <p:spPr>
              <a:xfrm>
                <a:off x="2754516" y="4335953"/>
                <a:ext cx="4916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4539F7E-31BF-7BE5-39F3-26580C92F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516" y="4335953"/>
                <a:ext cx="491626" cy="369332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组合 23">
            <a:extLst>
              <a:ext uri="{FF2B5EF4-FFF2-40B4-BE49-F238E27FC236}">
                <a16:creationId xmlns:a16="http://schemas.microsoft.com/office/drawing/2014/main" id="{6FE452E0-4D49-FD4E-68CD-0D48CAA7F129}"/>
              </a:ext>
            </a:extLst>
          </p:cNvPr>
          <p:cNvGrpSpPr/>
          <p:nvPr/>
        </p:nvGrpSpPr>
        <p:grpSpPr>
          <a:xfrm>
            <a:off x="2742546" y="4158330"/>
            <a:ext cx="3348692" cy="790986"/>
            <a:chOff x="3661708" y="4298763"/>
            <a:chExt cx="3348692" cy="790986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D367C71D-9231-5A53-29A1-DE70EB69E3D9}"/>
                </a:ext>
              </a:extLst>
            </p:cNvPr>
            <p:cNvGrpSpPr/>
            <p:nvPr/>
          </p:nvGrpSpPr>
          <p:grpSpPr>
            <a:xfrm>
              <a:off x="3661708" y="4298763"/>
              <a:ext cx="3348692" cy="790986"/>
              <a:chOff x="3661708" y="4298763"/>
              <a:chExt cx="3348692" cy="7909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85BC960F-59AF-8328-81F7-388D06CD75C9}"/>
                      </a:ext>
                    </a:extLst>
                  </p:cNvPr>
                  <p:cNvSpPr txBox="1"/>
                  <p:nvPr/>
                </p:nvSpPr>
                <p:spPr>
                  <a:xfrm>
                    <a:off x="3835182" y="4298763"/>
                    <a:ext cx="3175218" cy="40652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85BC960F-59AF-8328-81F7-388D06CD75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35182" y="4298763"/>
                    <a:ext cx="3175218" cy="40652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746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5400EC91-0840-BE13-7749-5D3AEE2C5213}"/>
                      </a:ext>
                    </a:extLst>
                  </p:cNvPr>
                  <p:cNvSpPr txBox="1"/>
                  <p:nvPr/>
                </p:nvSpPr>
                <p:spPr>
                  <a:xfrm>
                    <a:off x="3661708" y="4705285"/>
                    <a:ext cx="3175218" cy="38446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1,  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5400EC91-0840-BE13-7749-5D3AEE2C52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1708" y="4705285"/>
                    <a:ext cx="3175218" cy="38446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476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右大括号 22">
              <a:extLst>
                <a:ext uri="{FF2B5EF4-FFF2-40B4-BE49-F238E27FC236}">
                  <a16:creationId xmlns:a16="http://schemas.microsoft.com/office/drawing/2014/main" id="{505A0FF7-A809-B82B-8D2D-B47656F27661}"/>
                </a:ext>
              </a:extLst>
            </p:cNvPr>
            <p:cNvSpPr/>
            <p:nvPr/>
          </p:nvSpPr>
          <p:spPr>
            <a:xfrm flipH="1">
              <a:off x="4142356" y="4424419"/>
              <a:ext cx="111279" cy="585673"/>
            </a:xfrm>
            <a:prstGeom prst="rightBrace">
              <a:avLst>
                <a:gd name="adj1" fmla="val 55103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1639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9FF603-6E6D-2AD4-D685-BF6530736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97" y="904875"/>
            <a:ext cx="10515600" cy="5519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800" dirty="0">
                <a:latin typeface="Cambria Math" panose="02040503050406030204" pitchFamily="18" charset="0"/>
              </a:rPr>
              <a:t> </a:t>
            </a:r>
            <a:r>
              <a:rPr lang="en-US" altLang="zh-CN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arnoldi</a:t>
            </a: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zh-CN" altLang="en-US" sz="1800" dirty="0">
                <a:latin typeface="Cambria Math" panose="02040503050406030204" pitchFamily="18" charset="0"/>
              </a:rPr>
              <a:t>算法</a:t>
            </a:r>
            <a:r>
              <a:rPr lang="zh-CN" altLang="en-US" sz="1800" dirty="0">
                <a:latin typeface="+mn-ea"/>
              </a:rPr>
              <a:t>：</a:t>
            </a:r>
            <a:endParaRPr lang="en-US" altLang="zh-CN" sz="1800" dirty="0">
              <a:latin typeface="+mn-ea"/>
            </a:endParaRPr>
          </a:p>
          <a:p>
            <a:pPr marL="0" indent="0">
              <a:buNone/>
            </a:pPr>
            <a:endParaRPr lang="zh-CN" altLang="en-US" sz="1800" dirty="0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4EA522D1-251D-7D6B-49BA-429A5D68F14F}"/>
              </a:ext>
            </a:extLst>
          </p:cNvPr>
          <p:cNvSpPr/>
          <p:nvPr/>
        </p:nvSpPr>
        <p:spPr>
          <a:xfrm>
            <a:off x="6131939" y="1295709"/>
            <a:ext cx="5443209" cy="2919259"/>
          </a:xfrm>
          <a:prstGeom prst="roundRect">
            <a:avLst>
              <a:gd name="adj" fmla="val 770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6293249-DCDD-55E9-610A-887E362CD177}"/>
                  </a:ext>
                </a:extLst>
              </p:cNvPr>
              <p:cNvSpPr txBox="1"/>
              <p:nvPr/>
            </p:nvSpPr>
            <p:spPr>
              <a:xfrm>
                <a:off x="2434479" y="904126"/>
                <a:ext cx="4924938" cy="303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𝑠𝑝𝑎𝑛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br>
                  <a:rPr lang="en-US" altLang="zh-CN" b="0" i="1" dirty="0">
                    <a:latin typeface="Cambria Math" panose="02040503050406030204" pitchFamily="18" charset="0"/>
                  </a:rPr>
                </a:br>
                <a:endParaRPr lang="en-US" altLang="zh-CN" b="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6293249-DCDD-55E9-610A-887E362CD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479" y="904126"/>
                <a:ext cx="4924938" cy="303994"/>
              </a:xfrm>
              <a:prstGeom prst="rect">
                <a:avLst/>
              </a:prstGeom>
              <a:blipFill>
                <a:blip r:embed="rId2"/>
                <a:stretch>
                  <a:fillRect l="-743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DFD08D6-D824-DF88-6D9D-0732CF5999F4}"/>
                  </a:ext>
                </a:extLst>
              </p:cNvPr>
              <p:cNvSpPr txBox="1"/>
              <p:nvPr/>
            </p:nvSpPr>
            <p:spPr>
              <a:xfrm>
                <a:off x="6378284" y="1388923"/>
                <a:ext cx="2949677" cy="594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1600" i="1" dirty="0">
                  <a:latin typeface="+mn-ea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DFD08D6-D824-DF88-6D9D-0732CF599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284" y="1388923"/>
                <a:ext cx="2949677" cy="594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6C148468-AE7F-1B74-C8DF-A66444B16704}"/>
                  </a:ext>
                </a:extLst>
              </p:cNvPr>
              <p:cNvSpPr txBox="1"/>
              <p:nvPr/>
            </p:nvSpPr>
            <p:spPr>
              <a:xfrm>
                <a:off x="6378282" y="2013755"/>
                <a:ext cx="2949677" cy="629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2,1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1600" i="1" dirty="0">
                  <a:latin typeface="+mn-ea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6C148468-AE7F-1B74-C8DF-A66444B16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282" y="2013755"/>
                <a:ext cx="2949677" cy="6292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CE7766F-7294-B9B4-7B82-3FBD12757697}"/>
                  </a:ext>
                </a:extLst>
              </p:cNvPr>
              <p:cNvSpPr txBox="1"/>
              <p:nvPr/>
            </p:nvSpPr>
            <p:spPr>
              <a:xfrm>
                <a:off x="6378283" y="3090310"/>
                <a:ext cx="2949677" cy="702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1600" i="1" dirty="0">
                  <a:latin typeface="+mn-ea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CE7766F-7294-B9B4-7B82-3FBD12757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283" y="3090310"/>
                <a:ext cx="2949677" cy="7023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09BB1BE0-E5DC-CF69-AF31-A99D8D08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err="1"/>
              <a:t>Arnoldi</a:t>
            </a:r>
            <a:r>
              <a:rPr lang="en-US" altLang="zh-CN" sz="2800" dirty="0"/>
              <a:t>-based ROM (reduced order model)</a:t>
            </a:r>
            <a:endParaRPr lang="zh-CN" altLang="en-US" sz="2800" dirty="0"/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965FCE06-76C7-AC51-F246-99026A4A0E66}"/>
              </a:ext>
            </a:extLst>
          </p:cNvPr>
          <p:cNvGrpSpPr/>
          <p:nvPr/>
        </p:nvGrpSpPr>
        <p:grpSpPr>
          <a:xfrm>
            <a:off x="796023" y="1285875"/>
            <a:ext cx="5001980" cy="5138285"/>
            <a:chOff x="1057275" y="1285875"/>
            <a:chExt cx="5001980" cy="5138285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B3F8086F-BF8E-8160-0714-BE371C2E287E}"/>
                </a:ext>
              </a:extLst>
            </p:cNvPr>
            <p:cNvGrpSpPr/>
            <p:nvPr/>
          </p:nvGrpSpPr>
          <p:grpSpPr>
            <a:xfrm>
              <a:off x="1057275" y="1285875"/>
              <a:ext cx="4356042" cy="5138285"/>
              <a:chOff x="1057275" y="1285875"/>
              <a:chExt cx="4356042" cy="5138285"/>
            </a:xfrm>
          </p:grpSpPr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0BE2848F-BEB7-182F-BE58-3B1F4EFEAD4A}"/>
                  </a:ext>
                </a:extLst>
              </p:cNvPr>
              <p:cNvSpPr/>
              <p:nvPr/>
            </p:nvSpPr>
            <p:spPr>
              <a:xfrm>
                <a:off x="1057275" y="1285875"/>
                <a:ext cx="4140000" cy="5138285"/>
              </a:xfrm>
              <a:prstGeom prst="roundRect">
                <a:avLst>
                  <a:gd name="adj" fmla="val 7708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694690F-60D4-AF45-9FBB-686777709777}"/>
                  </a:ext>
                </a:extLst>
              </p:cNvPr>
              <p:cNvSpPr txBox="1"/>
              <p:nvPr/>
            </p:nvSpPr>
            <p:spPr>
              <a:xfrm>
                <a:off x="1446661" y="2512213"/>
                <a:ext cx="3283974" cy="3899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300"/>
                  </a:lnSpc>
                </a:pPr>
                <a:r>
                  <a:rPr lang="en-US" altLang="zh-CN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(j =1; j&lt;=q; </a:t>
                </a:r>
                <a:r>
                  <a:rPr lang="en-US" altLang="zh-CN" sz="16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j++</a:t>
                </a:r>
                <a:r>
                  <a:rPr lang="en-US" altLang="zh-CN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{</a:t>
                </a:r>
              </a:p>
              <a:p>
                <a:pPr>
                  <a:lnSpc>
                    <a:spcPts val="2300"/>
                  </a:lnSpc>
                </a:pPr>
                <a:endParaRPr lang="en-US" altLang="zh-CN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ts val="2300"/>
                  </a:lnSpc>
                </a:pPr>
                <a:r>
                  <a:rPr lang="en-US" altLang="zh-CN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for (</a:t>
                </a:r>
                <a:r>
                  <a:rPr lang="en-US" altLang="zh-CN" sz="16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altLang="zh-CN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=1; </a:t>
                </a:r>
                <a:r>
                  <a:rPr lang="en-US" altLang="zh-CN" sz="16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altLang="zh-CN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&lt;=j; i++) {</a:t>
                </a:r>
              </a:p>
              <a:p>
                <a:pPr>
                  <a:lnSpc>
                    <a:spcPts val="2300"/>
                  </a:lnSpc>
                </a:pPr>
                <a:endParaRPr lang="en-US" altLang="zh-CN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ts val="2300"/>
                  </a:lnSpc>
                </a:pPr>
                <a:endParaRPr lang="en-US" altLang="zh-CN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ts val="2300"/>
                  </a:lnSpc>
                </a:pPr>
                <a:r>
                  <a:rPr lang="en-US" altLang="zh-CN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}</a:t>
                </a:r>
              </a:p>
              <a:p>
                <a:pPr>
                  <a:lnSpc>
                    <a:spcPts val="2300"/>
                  </a:lnSpc>
                </a:pPr>
                <a:endParaRPr lang="en-US" altLang="zh-CN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ts val="2300"/>
                  </a:lnSpc>
                </a:pPr>
                <a:endParaRPr lang="en-US" altLang="zh-CN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ts val="2300"/>
                  </a:lnSpc>
                </a:pPr>
                <a:endParaRPr lang="en-US" altLang="zh-CN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ts val="2300"/>
                  </a:lnSpc>
                </a:pPr>
                <a:endParaRPr lang="en-US" altLang="zh-CN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ts val="2300"/>
                  </a:lnSpc>
                </a:pPr>
                <a:endParaRPr lang="en-US" altLang="zh-CN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ts val="2300"/>
                  </a:lnSpc>
                </a:pPr>
                <a:endParaRPr lang="en-US" altLang="zh-CN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ts val="2300"/>
                  </a:lnSpc>
                </a:pPr>
                <a:r>
                  <a:rPr lang="en-US" altLang="zh-CN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}</a:t>
                </a:r>
                <a:endParaRPr lang="zh-CN" altLang="en-US" sz="1600" dirty="0">
                  <a:latin typeface="Cambria Math" panose="020405030504060302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F5B9A5D7-3746-4C1D-2378-97AAC31422F9}"/>
                      </a:ext>
                    </a:extLst>
                  </p:cNvPr>
                  <p:cNvSpPr txBox="1"/>
                  <p:nvPr/>
                </p:nvSpPr>
                <p:spPr>
                  <a:xfrm>
                    <a:off x="1461713" y="1565708"/>
                    <a:ext cx="2949677" cy="5934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oMath>
                      </m:oMathPara>
                    </a14:m>
                    <a:endParaRPr lang="en-US" altLang="zh-CN" sz="1600" i="1" dirty="0">
                      <a:latin typeface="+mn-ea"/>
                    </a:endParaRPr>
                  </a:p>
                </p:txBody>
              </p:sp>
            </mc:Choice>
            <mc:Fallback xmlns="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F5B9A5D7-3746-4C1D-2378-97AAC31422F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61713" y="1565708"/>
                    <a:ext cx="2949677" cy="5934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CFE83B3E-9F85-0D19-E64F-54A86EDB2912}"/>
                      </a:ext>
                    </a:extLst>
                  </p:cNvPr>
                  <p:cNvSpPr txBox="1"/>
                  <p:nvPr/>
                </p:nvSpPr>
                <p:spPr>
                  <a:xfrm>
                    <a:off x="1473695" y="2093505"/>
                    <a:ext cx="2949677" cy="57490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0,0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en-US" altLang="zh-CN" sz="1600" i="1" dirty="0">
                      <a:latin typeface="+mn-ea"/>
                    </a:endParaRPr>
                  </a:p>
                </p:txBody>
              </p:sp>
            </mc:Choice>
            <mc:Fallback xmlns="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CFE83B3E-9F85-0D19-E64F-54A86EDB29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3695" y="2093505"/>
                    <a:ext cx="2949677" cy="57490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767AE01D-D99E-1E8A-EF59-5ED420FCA7D7}"/>
                      </a:ext>
                    </a:extLst>
                  </p:cNvPr>
                  <p:cNvSpPr txBox="1"/>
                  <p:nvPr/>
                </p:nvSpPr>
                <p:spPr>
                  <a:xfrm>
                    <a:off x="2463640" y="4334116"/>
                    <a:ext cx="2949677" cy="42492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rad>
                        </m:oMath>
                      </m:oMathPara>
                    </a14:m>
                    <a:endParaRPr lang="en-US" altLang="zh-CN" sz="1600" i="1" dirty="0">
                      <a:latin typeface="+mn-ea"/>
                    </a:endParaRPr>
                  </a:p>
                </p:txBody>
              </p:sp>
            </mc:Choice>
            <mc:Fallback xmlns="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767AE01D-D99E-1E8A-EF59-5ED420FCA7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3640" y="4334116"/>
                    <a:ext cx="2949677" cy="42492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42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84D6C268-BEFA-CAFC-C415-B96C63533561}"/>
                      </a:ext>
                    </a:extLst>
                  </p:cNvPr>
                  <p:cNvSpPr txBox="1"/>
                  <p:nvPr/>
                </p:nvSpPr>
                <p:spPr>
                  <a:xfrm>
                    <a:off x="2436608" y="4817557"/>
                    <a:ext cx="2949677" cy="119699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ts val="2200"/>
                      </a:lnSpc>
                    </a:pPr>
                    <a:r>
                      <a:rPr lang="en-US" altLang="zh-CN" sz="1600" b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if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+1,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≠0) </m:t>
                        </m:r>
                      </m:oMath>
                    </a14:m>
                    <a:r>
                      <a:rPr lang="en-US" altLang="zh-CN" sz="1600" b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{</a:t>
                    </a:r>
                  </a:p>
                  <a:p>
                    <a:pPr>
                      <a:lnSpc>
                        <a:spcPts val="2200"/>
                      </a:lnSpc>
                    </a:pPr>
                    <a:endParaRPr lang="en-US" altLang="zh-CN" sz="1600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  <a:p>
                    <a:pPr>
                      <a:lnSpc>
                        <a:spcPts val="2200"/>
                      </a:lnSpc>
                    </a:pPr>
                    <a:r>
                      <a:rPr lang="en-US" altLang="zh-CN" sz="1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	</a:t>
                    </a:r>
                    <a:endParaRPr lang="en-US" altLang="zh-CN" sz="1600" b="0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  <a:p>
                    <a:pPr>
                      <a:lnSpc>
                        <a:spcPts val="2200"/>
                      </a:lnSpc>
                    </a:pPr>
                    <a:r>
                      <a:rPr lang="en-US" altLang="zh-CN" sz="1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}</a:t>
                    </a:r>
                  </a:p>
                </p:txBody>
              </p:sp>
            </mc:Choice>
            <mc:Fallback xmlns=""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84D6C268-BEFA-CAFC-C415-B96C635335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6608" y="4817557"/>
                    <a:ext cx="2949677" cy="119699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240" t="-1015" b="-507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94E1613F-A7E0-0FE7-6B9A-D43FAD964ECA}"/>
                      </a:ext>
                    </a:extLst>
                  </p:cNvPr>
                  <p:cNvSpPr txBox="1"/>
                  <p:nvPr/>
                </p:nvSpPr>
                <p:spPr>
                  <a:xfrm>
                    <a:off x="1345319" y="1300285"/>
                    <a:ext cx="1312995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zh-CN" altLang="en-US" dirty="0">
                      <a:solidFill>
                        <a:srgbClr val="00B0F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94E1613F-A7E0-0FE7-6B9A-D43FAD964E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5319" y="1300285"/>
                    <a:ext cx="1312995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文本框 25">
                    <a:extLst>
                      <a:ext uri="{FF2B5EF4-FFF2-40B4-BE49-F238E27FC236}">
                        <a16:creationId xmlns:a16="http://schemas.microsoft.com/office/drawing/2014/main" id="{96B21665-9FA1-62C7-1966-646E5CB2F322}"/>
                      </a:ext>
                    </a:extLst>
                  </p:cNvPr>
                  <p:cNvSpPr txBox="1"/>
                  <p:nvPr/>
                </p:nvSpPr>
                <p:spPr>
                  <a:xfrm>
                    <a:off x="1895475" y="2781016"/>
                    <a:ext cx="1860080" cy="39164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>
                      <a:solidFill>
                        <a:srgbClr val="00B0F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文本框 25">
                    <a:extLst>
                      <a:ext uri="{FF2B5EF4-FFF2-40B4-BE49-F238E27FC236}">
                        <a16:creationId xmlns:a16="http://schemas.microsoft.com/office/drawing/2014/main" id="{96B21665-9FA1-62C7-1966-646E5CB2F3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5475" y="2781016"/>
                    <a:ext cx="1860080" cy="39164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937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45F0937B-1DC2-D256-4B39-BF8A90B18633}"/>
                    </a:ext>
                  </a:extLst>
                </p:cNvPr>
                <p:cNvSpPr txBox="1"/>
                <p:nvPr/>
              </p:nvSpPr>
              <p:spPr>
                <a:xfrm>
                  <a:off x="3063103" y="3441464"/>
                  <a:ext cx="2949677" cy="4191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rad>
                      </m:oMath>
                    </m:oMathPara>
                  </a14:m>
                  <a:endParaRPr lang="en-US" altLang="zh-CN" sz="1600" i="1" dirty="0"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45F0937B-1DC2-D256-4B39-BF8A90B186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3103" y="3441464"/>
                  <a:ext cx="2949677" cy="419154"/>
                </a:xfrm>
                <a:prstGeom prst="rect">
                  <a:avLst/>
                </a:prstGeom>
                <a:blipFill>
                  <a:blip r:embed="rId12"/>
                  <a:stretch>
                    <a:fillRect b="-441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79BC90FA-9881-34F6-CF3D-3D53B006C243}"/>
                    </a:ext>
                  </a:extLst>
                </p:cNvPr>
                <p:cNvSpPr txBox="1"/>
                <p:nvPr/>
              </p:nvSpPr>
              <p:spPr>
                <a:xfrm>
                  <a:off x="3060478" y="3781367"/>
                  <a:ext cx="2949677" cy="3583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altLang="zh-CN" sz="1600" i="1" dirty="0"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79BC90FA-9881-34F6-CF3D-3D53B006C2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0478" y="3781367"/>
                  <a:ext cx="2949677" cy="358368"/>
                </a:xfrm>
                <a:prstGeom prst="rect">
                  <a:avLst/>
                </a:prstGeom>
                <a:blipFill>
                  <a:blip r:embed="rId13"/>
                  <a:stretch>
                    <a:fillRect b="-678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2BFA01EC-4E58-DE9D-6C9B-9E54C821D315}"/>
                    </a:ext>
                  </a:extLst>
                </p:cNvPr>
                <p:cNvSpPr txBox="1"/>
                <p:nvPr/>
              </p:nvSpPr>
              <p:spPr>
                <a:xfrm>
                  <a:off x="3109578" y="5184578"/>
                  <a:ext cx="2949677" cy="5848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+1,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altLang="zh-CN" sz="1600" i="1" dirty="0"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2BFA01EC-4E58-DE9D-6C9B-9E54C821D3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9578" y="5184578"/>
                  <a:ext cx="2949677" cy="584840"/>
                </a:xfrm>
                <a:prstGeom prst="rect">
                  <a:avLst/>
                </a:prstGeom>
                <a:blipFill>
                  <a:blip r:embed="rId14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8085D34-F8EF-84A0-251A-92E91AF7C1F1}"/>
                  </a:ext>
                </a:extLst>
              </p:cNvPr>
              <p:cNvSpPr txBox="1"/>
              <p:nvPr/>
            </p:nvSpPr>
            <p:spPr>
              <a:xfrm>
                <a:off x="6449978" y="4555638"/>
                <a:ext cx="2949677" cy="357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sz="1600" i="1" dirty="0">
                  <a:latin typeface="+mn-ea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8085D34-F8EF-84A0-251A-92E91AF7C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978" y="4555638"/>
                <a:ext cx="2949677" cy="357534"/>
              </a:xfrm>
              <a:prstGeom prst="rect">
                <a:avLst/>
              </a:prstGeom>
              <a:blipFill>
                <a:blip r:embed="rId15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ED8413E-8AE2-AB58-4F9D-F690F34C4741}"/>
                  </a:ext>
                </a:extLst>
              </p:cNvPr>
              <p:cNvSpPr txBox="1"/>
              <p:nvPr/>
            </p:nvSpPr>
            <p:spPr>
              <a:xfrm>
                <a:off x="6427118" y="4951680"/>
                <a:ext cx="3538607" cy="1400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1,1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2,1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zh-CN" alt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1,2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2,2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3,2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altLang="zh-C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2,</m:t>
                                        </m:r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3,</m:t>
                                        </m:r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16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ED8413E-8AE2-AB58-4F9D-F690F34C4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118" y="4951680"/>
                <a:ext cx="3538607" cy="140083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组合 35">
            <a:extLst>
              <a:ext uri="{FF2B5EF4-FFF2-40B4-BE49-F238E27FC236}">
                <a16:creationId xmlns:a16="http://schemas.microsoft.com/office/drawing/2014/main" id="{B272BF32-D97C-B217-6186-20B360E675EC}"/>
              </a:ext>
            </a:extLst>
          </p:cNvPr>
          <p:cNvGrpSpPr/>
          <p:nvPr/>
        </p:nvGrpSpPr>
        <p:grpSpPr>
          <a:xfrm>
            <a:off x="9007440" y="1995383"/>
            <a:ext cx="2852647" cy="646069"/>
            <a:chOff x="9230592" y="1995383"/>
            <a:chExt cx="2852647" cy="646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CB3EF67C-0DA5-8423-F077-BC2E62A0EEA6}"/>
                    </a:ext>
                  </a:extLst>
                </p:cNvPr>
                <p:cNvSpPr txBox="1"/>
                <p:nvPr/>
              </p:nvSpPr>
              <p:spPr>
                <a:xfrm>
                  <a:off x="9353371" y="1995383"/>
                  <a:ext cx="2729868" cy="31720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  <m:r>
                          <a:rPr lang="en-US" altLang="zh-CN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altLang="zh-CN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altLang="zh-CN" sz="1400" i="1" dirty="0">
                    <a:solidFill>
                      <a:srgbClr val="0070C0"/>
                    </a:solidFill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CB3EF67C-0DA5-8423-F077-BC2E62A0EE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3371" y="1995383"/>
                  <a:ext cx="2729868" cy="31720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3A784924-1F41-16A9-0CA1-CE4CD52BAB4D}"/>
                    </a:ext>
                  </a:extLst>
                </p:cNvPr>
                <p:cNvSpPr txBox="1"/>
                <p:nvPr/>
              </p:nvSpPr>
              <p:spPr>
                <a:xfrm>
                  <a:off x="9353371" y="2277891"/>
                  <a:ext cx="2729868" cy="36356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  <m:r>
                          <a:rPr lang="en-US" altLang="zh-CN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CN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sSub>
                                  <m:sSubPr>
                                    <m:ctrlPr>
                                      <a:rPr lang="en-US" altLang="zh-CN" sz="1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sz="1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sz="1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zh-CN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zh-CN" sz="1400" i="1" dirty="0">
                    <a:solidFill>
                      <a:srgbClr val="0070C0"/>
                    </a:solidFill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3A784924-1F41-16A9-0CA1-CE4CD52BAB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3371" y="2277891"/>
                  <a:ext cx="2729868" cy="36356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右大括号 32">
              <a:extLst>
                <a:ext uri="{FF2B5EF4-FFF2-40B4-BE49-F238E27FC236}">
                  <a16:creationId xmlns:a16="http://schemas.microsoft.com/office/drawing/2014/main" id="{7E3DF614-9404-381A-727A-4AB6180A42C6}"/>
                </a:ext>
              </a:extLst>
            </p:cNvPr>
            <p:cNvSpPr/>
            <p:nvPr/>
          </p:nvSpPr>
          <p:spPr>
            <a:xfrm flipH="1">
              <a:off x="9230592" y="2084961"/>
              <a:ext cx="102398" cy="450815"/>
            </a:xfrm>
            <a:prstGeom prst="rightBrace">
              <a:avLst>
                <a:gd name="adj1" fmla="val 55103"/>
                <a:gd name="adj2" fmla="val 50000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C7F0EFEC-AA37-F789-192C-84C31EDA270C}"/>
              </a:ext>
            </a:extLst>
          </p:cNvPr>
          <p:cNvGrpSpPr/>
          <p:nvPr/>
        </p:nvGrpSpPr>
        <p:grpSpPr>
          <a:xfrm>
            <a:off x="9079020" y="3077379"/>
            <a:ext cx="3000875" cy="882288"/>
            <a:chOff x="9302172" y="3077379"/>
            <a:chExt cx="3000875" cy="8822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BBDEF12A-788C-2CDD-CA58-EAE3915D57E7}"/>
                    </a:ext>
                  </a:extLst>
                </p:cNvPr>
                <p:cNvSpPr txBox="1"/>
                <p:nvPr/>
              </p:nvSpPr>
              <p:spPr>
                <a:xfrm>
                  <a:off x="9353371" y="3077379"/>
                  <a:ext cx="2729868" cy="3394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altLang="zh-CN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1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altLang="zh-CN" sz="1400" i="1" dirty="0">
                    <a:solidFill>
                      <a:srgbClr val="0070C0"/>
                    </a:solidFill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BBDEF12A-788C-2CDD-CA58-EAE3915D57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3371" y="3077379"/>
                  <a:ext cx="2729868" cy="339452"/>
                </a:xfrm>
                <a:prstGeom prst="rect">
                  <a:avLst/>
                </a:prstGeom>
                <a:blipFill>
                  <a:blip r:embed="rId19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A5FDCAA3-361D-8506-28C2-8A8A6BBDEF48}"/>
                    </a:ext>
                  </a:extLst>
                </p:cNvPr>
                <p:cNvSpPr txBox="1"/>
                <p:nvPr/>
              </p:nvSpPr>
              <p:spPr>
                <a:xfrm>
                  <a:off x="9353371" y="3359887"/>
                  <a:ext cx="2949676" cy="59978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+1,</m:t>
                            </m:r>
                            <m:r>
                              <a:rPr lang="en-US" altLang="zh-CN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CN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sSub>
                                  <m:sSubPr>
                                    <m:ctrlPr>
                                      <a:rPr lang="en-US" altLang="zh-CN" sz="1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sz="1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zh-CN" sz="1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altLang="zh-CN" sz="1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altLang="zh-CN" sz="1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1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altLang="zh-CN" sz="1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altLang="zh-CN" sz="1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1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sz="1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b>
                            <m:r>
                              <a:rPr lang="en-US" altLang="zh-CN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zh-CN" sz="1400" i="1" dirty="0">
                    <a:solidFill>
                      <a:srgbClr val="0070C0"/>
                    </a:solidFill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A5FDCAA3-361D-8506-28C2-8A8A6BBDEF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3371" y="3359887"/>
                  <a:ext cx="2949676" cy="599780"/>
                </a:xfrm>
                <a:prstGeom prst="rect">
                  <a:avLst/>
                </a:prstGeom>
                <a:blipFill>
                  <a:blip r:embed="rId20"/>
                  <a:stretch>
                    <a:fillRect t="-117172" b="-17272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右大括号 33">
              <a:extLst>
                <a:ext uri="{FF2B5EF4-FFF2-40B4-BE49-F238E27FC236}">
                  <a16:creationId xmlns:a16="http://schemas.microsoft.com/office/drawing/2014/main" id="{39742D93-691B-D715-83FC-0FAEBC7E75BE}"/>
                </a:ext>
              </a:extLst>
            </p:cNvPr>
            <p:cNvSpPr/>
            <p:nvPr/>
          </p:nvSpPr>
          <p:spPr>
            <a:xfrm flipH="1">
              <a:off x="9302172" y="3233211"/>
              <a:ext cx="102398" cy="450815"/>
            </a:xfrm>
            <a:prstGeom prst="rightBrace">
              <a:avLst>
                <a:gd name="adj1" fmla="val 55103"/>
                <a:gd name="adj2" fmla="val 50000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8938DF60-DA98-05E6-3D5B-D06F11F575BD}"/>
                  </a:ext>
                </a:extLst>
              </p:cNvPr>
              <p:cNvSpPr txBox="1"/>
              <p:nvPr/>
            </p:nvSpPr>
            <p:spPr>
              <a:xfrm>
                <a:off x="6241148" y="2692636"/>
                <a:ext cx="111826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8938DF60-DA98-05E6-3D5B-D06F11F57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148" y="2692636"/>
                <a:ext cx="1118269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箭头: 右 38">
            <a:extLst>
              <a:ext uri="{FF2B5EF4-FFF2-40B4-BE49-F238E27FC236}">
                <a16:creationId xmlns:a16="http://schemas.microsoft.com/office/drawing/2014/main" id="{01B8C807-ADE8-4389-FE11-A3BEB52D6509}"/>
              </a:ext>
            </a:extLst>
          </p:cNvPr>
          <p:cNvSpPr/>
          <p:nvPr/>
        </p:nvSpPr>
        <p:spPr>
          <a:xfrm>
            <a:off x="5082307" y="2459671"/>
            <a:ext cx="986525" cy="4313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70997E0A-B92B-4190-A25C-4D1E4584F9CF}"/>
              </a:ext>
            </a:extLst>
          </p:cNvPr>
          <p:cNvSpPr txBox="1"/>
          <p:nvPr/>
        </p:nvSpPr>
        <p:spPr>
          <a:xfrm>
            <a:off x="5082307" y="2212701"/>
            <a:ext cx="11182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+mj-ea"/>
                <a:ea typeface="+mj-ea"/>
              </a:rPr>
              <a:t>数学表达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6BEB5663-4EE8-1A53-4D69-F6F76052C307}"/>
              </a:ext>
            </a:extLst>
          </p:cNvPr>
          <p:cNvSpPr txBox="1"/>
          <p:nvPr/>
        </p:nvSpPr>
        <p:spPr>
          <a:xfrm>
            <a:off x="11087712" y="2000095"/>
            <a:ext cx="7337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+mj-ea"/>
                <a:ea typeface="+mj-ea"/>
              </a:rPr>
              <a:t>内积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63567B63-AE8B-87B7-51EA-9D8A6BC6C812}"/>
              </a:ext>
            </a:extLst>
          </p:cNvPr>
          <p:cNvSpPr txBox="1"/>
          <p:nvPr/>
        </p:nvSpPr>
        <p:spPr>
          <a:xfrm>
            <a:off x="11103236" y="2333675"/>
            <a:ext cx="7568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+mj-ea"/>
                <a:ea typeface="+mj-ea"/>
              </a:rPr>
              <a:t>2-</a:t>
            </a:r>
            <a:r>
              <a:rPr lang="zh-CN" altLang="en-US" sz="1400" b="1" dirty="0">
                <a:solidFill>
                  <a:srgbClr val="FF0000"/>
                </a:solidFill>
                <a:latin typeface="+mj-ea"/>
                <a:ea typeface="+mj-ea"/>
              </a:rPr>
              <a:t>范数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46075FDE-8CFB-E525-C3B4-DD94812D2EB7}"/>
              </a:ext>
            </a:extLst>
          </p:cNvPr>
          <p:cNvSpPr txBox="1"/>
          <p:nvPr/>
        </p:nvSpPr>
        <p:spPr>
          <a:xfrm>
            <a:off x="9913483" y="5476998"/>
            <a:ext cx="16695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 err="1">
                <a:solidFill>
                  <a:srgbClr val="FF0000"/>
                </a:solidFill>
                <a:latin typeface="+mj-ea"/>
                <a:ea typeface="+mj-ea"/>
              </a:rPr>
              <a:t>Hessenberg</a:t>
            </a:r>
            <a:r>
              <a:rPr lang="zh-CN" altLang="en-US" sz="1400" b="1" dirty="0">
                <a:solidFill>
                  <a:srgbClr val="FF0000"/>
                </a:solidFill>
                <a:latin typeface="+mj-ea"/>
                <a:ea typeface="+mj-ea"/>
              </a:rPr>
              <a:t>矩阵</a:t>
            </a:r>
          </a:p>
        </p:txBody>
      </p:sp>
    </p:spTree>
    <p:extLst>
      <p:ext uri="{BB962C8B-B14F-4D97-AF65-F5344CB8AC3E}">
        <p14:creationId xmlns:p14="http://schemas.microsoft.com/office/powerpoint/2010/main" val="3460072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645C5A-B0E4-DB9F-AE57-98367C573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800" dirty="0" err="1"/>
              <a:t>Arnoldi</a:t>
            </a:r>
            <a:r>
              <a:rPr lang="zh-CN" altLang="en-US" sz="1800" dirty="0"/>
              <a:t>算法的性质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3FF0C7-E810-E375-5098-BE4CDCA12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err="1"/>
              <a:t>Arnoldi</a:t>
            </a:r>
            <a:r>
              <a:rPr lang="en-US" altLang="zh-CN" sz="2800" dirty="0"/>
              <a:t>-based ROM (reduced order model)</a:t>
            </a:r>
            <a:endParaRPr lang="zh-CN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0ECC657-2887-3C33-48CF-B7635CA9FE6D}"/>
                  </a:ext>
                </a:extLst>
              </p:cNvPr>
              <p:cNvSpPr txBox="1"/>
              <p:nvPr/>
            </p:nvSpPr>
            <p:spPr>
              <a:xfrm>
                <a:off x="816546" y="1794372"/>
                <a:ext cx="7471203" cy="1111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m:rPr>
                          <m:aln/>
                        </m:rP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CN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…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CN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1,</m:t>
                                          </m:r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2,</m:t>
                                          </m:r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3,2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CN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CN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…</m:t>
                                            </m:r>
                                          </m:e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limLoc m:val="subSup"/>
                                                <m:ctrlPr>
                                                  <a:rPr lang="en-US" altLang="zh-CN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m:rPr>
                                                    <m:brk m:alnAt="25"/>
                                                  </m:rPr>
                                                  <a:rPr lang="en-US" altLang="zh-CN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altLang="zh-CN" sz="1600" i="1">
                                                    <a:latin typeface="Cambria Math" panose="02040503050406030204" pitchFamily="18" charset="0"/>
                                                  </a:rPr>
                                                  <m:t>=1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zh-CN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sup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CN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h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  <m:r>
                                                      <a:rPr lang="en-US" altLang="zh-CN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altLang="zh-CN" sz="16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𝑞</m:t>
                                                    </m:r>
                                                  </m:sub>
                                                </m:sSub>
                                                <m:sSub>
                                                  <m:sSubPr>
                                                    <m:ctrlPr>
                                                      <a:rPr lang="en-US" altLang="zh-CN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𝑣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nary>
                                            <m:r>
                                              <a:rPr lang="en-US" altLang="zh-CN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CN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600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  <m:r>
                                                  <a:rPr lang="en-US" altLang="zh-CN" sz="1600" i="1">
                                                    <a:latin typeface="Cambria Math" panose="02040503050406030204" pitchFamily="18" charset="0"/>
                                                  </a:rPr>
                                                  <m:t>+1,</m:t>
                                                </m:r>
                                                <m:r>
                                                  <a:rPr lang="en-US" altLang="zh-CN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altLang="zh-CN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  <m:r>
                                                  <a:rPr lang="en-US" altLang="zh-CN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+1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+1,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altLang="zh-CN" sz="1600" b="0" i="1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0ECC657-2887-3C33-48CF-B7635CA9F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46" y="1794372"/>
                <a:ext cx="7471203" cy="1111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组合 20">
            <a:extLst>
              <a:ext uri="{FF2B5EF4-FFF2-40B4-BE49-F238E27FC236}">
                <a16:creationId xmlns:a16="http://schemas.microsoft.com/office/drawing/2014/main" id="{4CF117AD-DD07-7622-4500-7C36A592ADF8}"/>
              </a:ext>
            </a:extLst>
          </p:cNvPr>
          <p:cNvGrpSpPr/>
          <p:nvPr/>
        </p:nvGrpSpPr>
        <p:grpSpPr>
          <a:xfrm>
            <a:off x="8941920" y="1162131"/>
            <a:ext cx="3196021" cy="2919259"/>
            <a:chOff x="6131940" y="1295709"/>
            <a:chExt cx="3196021" cy="291925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506427B8-E388-63CC-55D0-24321CBAE41F}"/>
                </a:ext>
              </a:extLst>
            </p:cNvPr>
            <p:cNvSpPr/>
            <p:nvPr/>
          </p:nvSpPr>
          <p:spPr>
            <a:xfrm>
              <a:off x="6131940" y="1295709"/>
              <a:ext cx="2671402" cy="2919259"/>
            </a:xfrm>
            <a:prstGeom prst="roundRect">
              <a:avLst>
                <a:gd name="adj" fmla="val 770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086D533C-B3A5-79AF-F1B3-C8D860B917C5}"/>
                    </a:ext>
                  </a:extLst>
                </p:cNvPr>
                <p:cNvSpPr txBox="1"/>
                <p:nvPr/>
              </p:nvSpPr>
              <p:spPr>
                <a:xfrm>
                  <a:off x="6378284" y="1388923"/>
                  <a:ext cx="2949677" cy="5948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altLang="zh-CN" sz="1600" i="1" dirty="0"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086D533C-B3A5-79AF-F1B3-C8D860B917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8284" y="1388923"/>
                  <a:ext cx="2949677" cy="5948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8C06D326-B7F8-485B-263B-9B97D8A4C80D}"/>
                    </a:ext>
                  </a:extLst>
                </p:cNvPr>
                <p:cNvSpPr txBox="1"/>
                <p:nvPr/>
              </p:nvSpPr>
              <p:spPr>
                <a:xfrm>
                  <a:off x="6378282" y="2013755"/>
                  <a:ext cx="2949677" cy="6292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1,1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2,1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altLang="zh-CN" sz="1600" i="1" dirty="0"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8C06D326-B7F8-485B-263B-9B97D8A4C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8282" y="2013755"/>
                  <a:ext cx="2949677" cy="6292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6353D50E-EF80-E528-8E67-6736B88503ED}"/>
                    </a:ext>
                  </a:extLst>
                </p:cNvPr>
                <p:cNvSpPr txBox="1"/>
                <p:nvPr/>
              </p:nvSpPr>
              <p:spPr>
                <a:xfrm>
                  <a:off x="6378283" y="3090310"/>
                  <a:ext cx="2949677" cy="70230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num>
                          <m:den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+1,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altLang="zh-CN" sz="1600" i="1" dirty="0"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6353D50E-EF80-E528-8E67-6736B88503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8283" y="3090310"/>
                  <a:ext cx="2949677" cy="70230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A01E782F-041D-EE35-450B-3B00BA84B7F3}"/>
                    </a:ext>
                  </a:extLst>
                </p:cNvPr>
                <p:cNvSpPr txBox="1"/>
                <p:nvPr/>
              </p:nvSpPr>
              <p:spPr>
                <a:xfrm>
                  <a:off x="6241148" y="2692636"/>
                  <a:ext cx="111826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A01E782F-041D-EE35-450B-3B00BA84B7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1148" y="2692636"/>
                  <a:ext cx="111826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81DB18C-8F27-2284-5919-43D83601A8F3}"/>
                  </a:ext>
                </a:extLst>
              </p:cNvPr>
              <p:cNvSpPr txBox="1"/>
              <p:nvPr/>
            </p:nvSpPr>
            <p:spPr>
              <a:xfrm>
                <a:off x="842303" y="2982465"/>
                <a:ext cx="1845972" cy="357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altLang="zh-CN" sz="1600" b="0" i="1" dirty="0"/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81DB18C-8F27-2284-5919-43D83601A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03" y="2982465"/>
                <a:ext cx="1845972" cy="357534"/>
              </a:xfrm>
              <a:prstGeom prst="rect">
                <a:avLst/>
              </a:prstGeom>
              <a:blipFill>
                <a:blip r:embed="rId7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0683D6B-3D56-230F-5EC6-D5F1B0C4BCBA}"/>
                  </a:ext>
                </a:extLst>
              </p:cNvPr>
              <p:cNvSpPr txBox="1"/>
              <p:nvPr/>
            </p:nvSpPr>
            <p:spPr>
              <a:xfrm>
                <a:off x="897905" y="3485893"/>
                <a:ext cx="2751407" cy="362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altLang="zh-CN" sz="1600" b="0" i="1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0683D6B-3D56-230F-5EC6-D5F1B0C4B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05" y="3485893"/>
                <a:ext cx="2751407" cy="362600"/>
              </a:xfrm>
              <a:prstGeom prst="rect">
                <a:avLst/>
              </a:prstGeom>
              <a:blipFill>
                <a:blip r:embed="rId8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77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箭头: 左右 62">
            <a:extLst>
              <a:ext uri="{FF2B5EF4-FFF2-40B4-BE49-F238E27FC236}">
                <a16:creationId xmlns:a16="http://schemas.microsoft.com/office/drawing/2014/main" id="{D360B0F8-719C-B057-902D-1CCA92382337}"/>
              </a:ext>
            </a:extLst>
          </p:cNvPr>
          <p:cNvSpPr/>
          <p:nvPr/>
        </p:nvSpPr>
        <p:spPr>
          <a:xfrm>
            <a:off x="4474612" y="5530893"/>
            <a:ext cx="2703680" cy="631819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4C24375-4353-9A69-5B4B-7598281EF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err="1"/>
              <a:t>Arnoldi</a:t>
            </a:r>
            <a:r>
              <a:rPr lang="en-US" altLang="zh-CN" sz="2800" dirty="0"/>
              <a:t>-based ROM (reduced order model)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17A58F-0E1F-772E-664B-C8FC9E6FBD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sz="1800" dirty="0"/>
                  <a:t>为保持降阶系统的渐近稳定性，对原系统做变换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  <m:r>
                      <a:rPr lang="en-US" altLang="zh-CN" sz="1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f>
                          <m:fPr>
                            <m:ctrlP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altLang="zh-CN" sz="14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altLang="zh-CN" sz="1800" dirty="0"/>
              </a:p>
              <a:p>
                <a:endParaRPr lang="en-US" altLang="zh-CN" sz="1800" dirty="0"/>
              </a:p>
              <a:p>
                <a:endParaRPr lang="en-US" altLang="zh-CN" sz="1800" dirty="0"/>
              </a:p>
              <a:p>
                <a:endParaRPr lang="en-US" altLang="zh-CN" sz="1800" dirty="0"/>
              </a:p>
              <a:p>
                <a:endParaRPr lang="en-US" altLang="zh-CN" sz="1800" dirty="0"/>
              </a:p>
              <a:p>
                <a:endParaRPr lang="en-US" altLang="zh-CN" sz="1800" dirty="0"/>
              </a:p>
              <a:p>
                <a:endParaRPr lang="en-US" altLang="zh-CN" sz="1800" dirty="0"/>
              </a:p>
              <a:p>
                <a:endParaRPr lang="en-US" altLang="zh-CN" sz="1800" dirty="0"/>
              </a:p>
              <a:p>
                <a:pPr marL="0" indent="0">
                  <a:buNone/>
                </a:pPr>
                <a:endParaRPr lang="en-US" altLang="zh-CN" sz="1800" dirty="0"/>
              </a:p>
              <a:p>
                <a:r>
                  <a:rPr lang="zh-CN" altLang="en-US" sz="1800" dirty="0"/>
                  <a:t>稳定证明：</a:t>
                </a:r>
                <a:endParaRPr lang="en-US" altLang="zh-CN" sz="1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zh-CN" altLang="en-US" sz="1400" i="1">
                        <a:latin typeface="Cambria Math" panose="02040503050406030204" pitchFamily="18" charset="0"/>
                      </a:rPr>
                      <m:t>正定</m:t>
                    </m:r>
                  </m:oMath>
                </a14:m>
                <a:r>
                  <a:rPr lang="zh-CN" altLang="en-US" sz="1400" dirty="0"/>
                  <a:t>且可逆</a:t>
                </a:r>
                <a14:m>
                  <m:oMath xmlns:m="http://schemas.openxmlformats.org/officeDocument/2006/math">
                    <m:r>
                      <a:rPr lang="zh-CN" altLang="en-US" sz="140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CN" sz="1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zh-CN" altLang="en-US" sz="1400" i="1">
                        <a:latin typeface="Cambria Math" panose="02040503050406030204" pitchFamily="18" charset="0"/>
                      </a:rPr>
                      <m:t>负</m:t>
                    </m:r>
                  </m:oMath>
                </a14:m>
                <a:r>
                  <a:rPr lang="zh-CN" altLang="en-US" sz="1400" dirty="0"/>
                  <a:t>定</a:t>
                </a:r>
                <a14:m>
                  <m:oMath xmlns:m="http://schemas.openxmlformats.org/officeDocument/2006/math">
                    <m:r>
                      <a:rPr lang="zh-CN" altLang="en-US" sz="1400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CN" sz="1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altLang="zh-CN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1400" dirty="0"/>
                  <a:t>经过</a:t>
                </a:r>
                <a:r>
                  <a:rPr lang="en-US" altLang="zh-CN" sz="1400" dirty="0" err="1"/>
                  <a:t>Arnoldi</a:t>
                </a:r>
                <a:r>
                  <a:rPr lang="zh-CN" altLang="en-US" sz="1400" dirty="0"/>
                  <a:t>算法产生的</a:t>
                </a:r>
                <a:r>
                  <a:rPr lang="en-US" altLang="zh-CN" sz="1400" dirty="0" err="1"/>
                  <a:t>Hessenberg</a:t>
                </a:r>
                <a:r>
                  <a:rPr lang="zh-CN" altLang="en-US" sz="1400" dirty="0"/>
                  <a:t>矩阵负定</a:t>
                </a:r>
                <a14:m>
                  <m:oMath xmlns:m="http://schemas.openxmlformats.org/officeDocument/2006/math">
                    <m:r>
                      <a:rPr lang="zh-CN" altLang="en-US" sz="1400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zh-CN" altLang="en-US" sz="1400" dirty="0"/>
                  <a:t> 特征</a:t>
                </a:r>
                <a14:m>
                  <m:oMath xmlns:m="http://schemas.openxmlformats.org/officeDocument/2006/math">
                    <m:r>
                      <a:rPr lang="zh-CN" altLang="en-US" sz="1400" i="1" dirty="0" smtClean="0">
                        <a:latin typeface="Cambria Math" panose="02040503050406030204" pitchFamily="18" charset="0"/>
                      </a:rPr>
                      <m:t>值</m:t>
                    </m:r>
                    <m:d>
                      <m:dPr>
                        <m:begChr m:val="（"/>
                        <m:endChr m:val="）"/>
                        <m:ctrlPr>
                          <a:rPr lang="zh-CN" altLang="en-US" sz="1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1400" i="1" dirty="0" smtClean="0">
                            <a:latin typeface="Cambria Math" panose="02040503050406030204" pitchFamily="18" charset="0"/>
                          </a:rPr>
                          <m:t>极点</m:t>
                        </m:r>
                      </m:e>
                    </m:d>
                    <m:r>
                      <a:rPr lang="en-US" altLang="zh-CN" sz="1400" b="0" i="1" dirty="0" smtClean="0">
                        <a:latin typeface="Cambria Math" panose="02040503050406030204" pitchFamily="18" charset="0"/>
                      </a:rPr>
                      <m:t>&lt;0</m:t>
                    </m:r>
                    <m:r>
                      <a:rPr lang="zh-CN" altLang="en-US" sz="1400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zh-CN" altLang="en-US" sz="1400" dirty="0"/>
                  <a:t>系统渐近稳定</a:t>
                </a:r>
                <a:endParaRPr lang="en-US" altLang="zh-CN" sz="140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  <m:r>
                      <a:rPr lang="zh-CN" altLang="en-US" sz="1800" i="1">
                        <a:latin typeface="Cambria Math" panose="02040503050406030204" pitchFamily="18" charset="0"/>
                      </a:rPr>
                      <m:t>下</m:t>
                    </m:r>
                  </m:oMath>
                </a14:m>
                <a:r>
                  <a:rPr lang="zh-CN" altLang="en-US" sz="1800" dirty="0"/>
                  <a:t>的</a:t>
                </a:r>
                <a:r>
                  <a:rPr lang="en-US" altLang="zh-CN" sz="1800" dirty="0" err="1"/>
                  <a:t>Arnoldi</a:t>
                </a:r>
                <a:r>
                  <a:rPr lang="zh-CN" altLang="en-US" sz="1800" dirty="0"/>
                  <a:t>变换：</a:t>
                </a:r>
                <a:endParaRPr lang="en-US" altLang="zh-CN" sz="1800" dirty="0"/>
              </a:p>
              <a:p>
                <a:endParaRPr lang="zh-CN" altLang="en-US" sz="18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17A58F-0E1F-772E-664B-C8FC9E6FBD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820" b="-1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191EFDE-2F5D-702C-D6D6-7AF0FD4BA959}"/>
                  </a:ext>
                </a:extLst>
              </p:cNvPr>
              <p:cNvSpPr txBox="1"/>
              <p:nvPr/>
            </p:nvSpPr>
            <p:spPr>
              <a:xfrm>
                <a:off x="2376765" y="1838294"/>
                <a:ext cx="211683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𝑠𝐶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𝐵𝑉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191EFDE-2F5D-702C-D6D6-7AF0FD4BA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765" y="1838294"/>
                <a:ext cx="2116835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>
            <a:extLst>
              <a:ext uri="{FF2B5EF4-FFF2-40B4-BE49-F238E27FC236}">
                <a16:creationId xmlns:a16="http://schemas.microsoft.com/office/drawing/2014/main" id="{73F2B043-EED6-0B4A-72AB-3F056F1BBF9D}"/>
              </a:ext>
            </a:extLst>
          </p:cNvPr>
          <p:cNvGrpSpPr/>
          <p:nvPr/>
        </p:nvGrpSpPr>
        <p:grpSpPr>
          <a:xfrm>
            <a:off x="4493600" y="1785385"/>
            <a:ext cx="2428966" cy="484399"/>
            <a:chOff x="4905989" y="2585801"/>
            <a:chExt cx="2428966" cy="484399"/>
          </a:xfrm>
        </p:grpSpPr>
        <p:sp>
          <p:nvSpPr>
            <p:cNvPr id="10" name="箭头: 左右 9">
              <a:extLst>
                <a:ext uri="{FF2B5EF4-FFF2-40B4-BE49-F238E27FC236}">
                  <a16:creationId xmlns:a16="http://schemas.microsoft.com/office/drawing/2014/main" id="{D0D6445D-93DB-072F-B6EB-E0D3F301A628}"/>
                </a:ext>
              </a:extLst>
            </p:cNvPr>
            <p:cNvSpPr/>
            <p:nvPr/>
          </p:nvSpPr>
          <p:spPr>
            <a:xfrm>
              <a:off x="4905989" y="2585801"/>
              <a:ext cx="2428966" cy="484399"/>
            </a:xfrm>
            <a:prstGeom prst="left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802A2DD5-94F5-B33A-8E17-5B71D8950F8C}"/>
                </a:ext>
              </a:extLst>
            </p:cNvPr>
            <p:cNvSpPr txBox="1"/>
            <p:nvPr/>
          </p:nvSpPr>
          <p:spPr>
            <a:xfrm>
              <a:off x="5412586" y="2652455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/>
                <a:t>节点电压方程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C4B6FE1-3097-DF36-D63C-DC6636B18A80}"/>
                  </a:ext>
                </a:extLst>
              </p:cNvPr>
              <p:cNvSpPr txBox="1"/>
              <p:nvPr/>
            </p:nvSpPr>
            <p:spPr>
              <a:xfrm>
                <a:off x="2445876" y="2487123"/>
                <a:ext cx="200019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C4B6FE1-3097-DF36-D63C-DC6636B18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876" y="2487123"/>
                <a:ext cx="2000192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>
            <a:extLst>
              <a:ext uri="{FF2B5EF4-FFF2-40B4-BE49-F238E27FC236}">
                <a16:creationId xmlns:a16="http://schemas.microsoft.com/office/drawing/2014/main" id="{18FFB967-EF27-D3E0-841F-C2EB42CE63C2}"/>
              </a:ext>
            </a:extLst>
          </p:cNvPr>
          <p:cNvGrpSpPr/>
          <p:nvPr/>
        </p:nvGrpSpPr>
        <p:grpSpPr>
          <a:xfrm>
            <a:off x="4504390" y="2414697"/>
            <a:ext cx="2428966" cy="484399"/>
            <a:chOff x="4905989" y="3292048"/>
            <a:chExt cx="2428966" cy="484399"/>
          </a:xfrm>
        </p:grpSpPr>
        <p:sp>
          <p:nvSpPr>
            <p:cNvPr id="16" name="箭头: 左右 15">
              <a:extLst>
                <a:ext uri="{FF2B5EF4-FFF2-40B4-BE49-F238E27FC236}">
                  <a16:creationId xmlns:a16="http://schemas.microsoft.com/office/drawing/2014/main" id="{999063F2-834D-CA31-92B1-992A040340AD}"/>
                </a:ext>
              </a:extLst>
            </p:cNvPr>
            <p:cNvSpPr/>
            <p:nvPr/>
          </p:nvSpPr>
          <p:spPr>
            <a:xfrm>
              <a:off x="4905989" y="3292048"/>
              <a:ext cx="2428966" cy="484399"/>
            </a:xfrm>
            <a:prstGeom prst="left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6F9DA57-51CF-FE22-8E3F-032CF29EACDD}"/>
                </a:ext>
              </a:extLst>
            </p:cNvPr>
            <p:cNvSpPr txBox="1"/>
            <p:nvPr/>
          </p:nvSpPr>
          <p:spPr>
            <a:xfrm>
              <a:off x="5553276" y="3368366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/>
                <a:t>输出方程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20F9D41-2499-BA70-F5FF-74B97B3C289C}"/>
                  </a:ext>
                </a:extLst>
              </p:cNvPr>
              <p:cNvSpPr txBox="1"/>
              <p:nvPr/>
            </p:nvSpPr>
            <p:spPr>
              <a:xfrm>
                <a:off x="1508732" y="3165483"/>
                <a:ext cx="364294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𝑠𝐴</m:t>
                              </m:r>
                            </m:e>
                          </m:d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altLang="zh-CN" sz="1600" b="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20F9D41-2499-BA70-F5FF-74B97B3C2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32" y="3165483"/>
                <a:ext cx="364294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175306AC-64AF-9F59-CB40-5910C4BF079C}"/>
                  </a:ext>
                </a:extLst>
              </p:cNvPr>
              <p:cNvSpPr txBox="1"/>
              <p:nvPr/>
            </p:nvSpPr>
            <p:spPr>
              <a:xfrm>
                <a:off x="7186159" y="1741816"/>
                <a:ext cx="2116835" cy="448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sSup>
                            <m:sSupPr>
                              <m:ctrlPr>
                                <a:rPr lang="en-US" altLang="zh-CN" sz="16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acc>
                        <m:accPr>
                          <m:chr m:val="̂"/>
                          <m:ctrlPr>
                            <a:rPr lang="en-US" altLang="zh-CN" sz="1600" b="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𝐵𝑉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175306AC-64AF-9F59-CB40-5910C4BF0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159" y="1741816"/>
                <a:ext cx="2116835" cy="448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46C2AC3-9B48-C4C7-3CB3-AE304FC66DF2}"/>
                  </a:ext>
                </a:extLst>
              </p:cNvPr>
              <p:cNvSpPr txBox="1"/>
              <p:nvPr/>
            </p:nvSpPr>
            <p:spPr>
              <a:xfrm>
                <a:off x="7186158" y="2376189"/>
                <a:ext cx="2116835" cy="448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acc>
                        <m:accPr>
                          <m:chr m:val="̂"/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46C2AC3-9B48-C4C7-3CB3-AE304FC66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158" y="2376189"/>
                <a:ext cx="2116835" cy="448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14070200-66EF-17AA-DA1D-C2D2A58CCE89}"/>
                  </a:ext>
                </a:extLst>
              </p:cNvPr>
              <p:cNvSpPr txBox="1"/>
              <p:nvPr/>
            </p:nvSpPr>
            <p:spPr>
              <a:xfrm>
                <a:off x="6611238" y="3127014"/>
                <a:ext cx="3642945" cy="418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p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en-US" altLang="zh-CN" sz="1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14070200-66EF-17AA-DA1D-C2D2A58CC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238" y="3127014"/>
                <a:ext cx="3642945" cy="4183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组合 55">
            <a:extLst>
              <a:ext uri="{FF2B5EF4-FFF2-40B4-BE49-F238E27FC236}">
                <a16:creationId xmlns:a16="http://schemas.microsoft.com/office/drawing/2014/main" id="{FCB435C1-3650-5966-3BF8-E782D230249E}"/>
              </a:ext>
            </a:extLst>
          </p:cNvPr>
          <p:cNvGrpSpPr/>
          <p:nvPr/>
        </p:nvGrpSpPr>
        <p:grpSpPr>
          <a:xfrm>
            <a:off x="2376765" y="3906366"/>
            <a:ext cx="6848029" cy="558814"/>
            <a:chOff x="2670519" y="4080181"/>
            <a:chExt cx="6848029" cy="558814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EBA8A225-1B31-46B8-717A-15B63010A7F2}"/>
                </a:ext>
              </a:extLst>
            </p:cNvPr>
            <p:cNvSpPr/>
            <p:nvPr/>
          </p:nvSpPr>
          <p:spPr>
            <a:xfrm>
              <a:off x="3154680" y="4109835"/>
              <a:ext cx="6363868" cy="529160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B49E060D-46D0-1A58-B35F-5DEDF21B5E72}"/>
                    </a:ext>
                  </a:extLst>
                </p:cNvPr>
                <p:cNvSpPr txBox="1"/>
                <p:nvPr/>
              </p:nvSpPr>
              <p:spPr>
                <a:xfrm>
                  <a:off x="2670519" y="4121339"/>
                  <a:ext cx="3425481" cy="448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p>
                          <m:sSupPr>
                            <m:ctrlPr>
                              <a:rPr lang="en-US" altLang="zh-C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altLang="zh-CN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B49E060D-46D0-1A58-B35F-5DEDF21B5E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0519" y="4121339"/>
                  <a:ext cx="3425481" cy="448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972BD7F2-BFED-1B5C-B896-53E118436D7F}"/>
                    </a:ext>
                  </a:extLst>
                </p:cNvPr>
                <p:cNvSpPr txBox="1"/>
                <p:nvPr/>
              </p:nvSpPr>
              <p:spPr>
                <a:xfrm>
                  <a:off x="7266272" y="4080181"/>
                  <a:ext cx="1697273" cy="448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zh-CN" altLang="en-US" sz="16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972BD7F2-BFED-1B5C-B896-53E118436D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6272" y="4080181"/>
                  <a:ext cx="1697273" cy="448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B796942A-F52C-39DA-3057-536BB3421176}"/>
                    </a:ext>
                  </a:extLst>
                </p:cNvPr>
                <p:cNvSpPr txBox="1"/>
                <p:nvPr/>
              </p:nvSpPr>
              <p:spPr>
                <a:xfrm>
                  <a:off x="4921067" y="4091685"/>
                  <a:ext cx="2904869" cy="448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zh-CN" alt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B796942A-F52C-39DA-3057-536BB34211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1067" y="4091685"/>
                  <a:ext cx="2904869" cy="448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箭头: 左右 48">
            <a:extLst>
              <a:ext uri="{FF2B5EF4-FFF2-40B4-BE49-F238E27FC236}">
                <a16:creationId xmlns:a16="http://schemas.microsoft.com/office/drawing/2014/main" id="{BD5C61F4-5B3E-EE76-6163-E7A218685F5E}"/>
              </a:ext>
            </a:extLst>
          </p:cNvPr>
          <p:cNvSpPr/>
          <p:nvPr/>
        </p:nvSpPr>
        <p:spPr>
          <a:xfrm>
            <a:off x="4504390" y="3086192"/>
            <a:ext cx="2428966" cy="484399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D8460D8-2C31-888E-1D71-7DD79D585D97}"/>
              </a:ext>
            </a:extLst>
          </p:cNvPr>
          <p:cNvSpPr txBox="1"/>
          <p:nvPr/>
        </p:nvSpPr>
        <p:spPr>
          <a:xfrm>
            <a:off x="5151676" y="315911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/>
              <a:t>传递函数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D9261309-6692-3CC4-DC2E-4EE9B0F0EF57}"/>
                  </a:ext>
                </a:extLst>
              </p:cNvPr>
              <p:cNvSpPr txBox="1"/>
              <p:nvPr/>
            </p:nvSpPr>
            <p:spPr>
              <a:xfrm>
                <a:off x="5098549" y="5630598"/>
                <a:ext cx="1455807" cy="410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zh-CN" sz="1400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f>
                            <m:f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4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zh-CN" sz="1400" b="0" i="1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D9261309-6692-3CC4-DC2E-4EE9B0F0E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549" y="5630598"/>
                <a:ext cx="1455807" cy="4102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42EE3C55-C37F-62B9-A78D-7E90AF2A973D}"/>
                  </a:ext>
                </a:extLst>
              </p:cNvPr>
              <p:cNvSpPr txBox="1"/>
              <p:nvPr/>
            </p:nvSpPr>
            <p:spPr>
              <a:xfrm>
                <a:off x="7271289" y="5574360"/>
                <a:ext cx="3113140" cy="452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altLang="zh-CN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4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sz="14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  <m:sup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==</m:t>
                      </m:r>
                      <m:sSup>
                        <m:sSupPr>
                          <m:ctrlPr>
                            <a:rPr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CN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𝐶𝑣</m:t>
                      </m:r>
                    </m:oMath>
                  </m:oMathPara>
                </a14:m>
                <a:endParaRPr lang="en-US" altLang="zh-CN" sz="1400" i="1" dirty="0">
                  <a:solidFill>
                    <a:schemeClr val="tx1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42EE3C55-C37F-62B9-A78D-7E90AF2A9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289" y="5574360"/>
                <a:ext cx="3113140" cy="45288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DFAE56E9-757E-3C87-1FAC-089DD808C7C5}"/>
                  </a:ext>
                </a:extLst>
              </p:cNvPr>
              <p:cNvSpPr txBox="1"/>
              <p:nvPr/>
            </p:nvSpPr>
            <p:spPr>
              <a:xfrm>
                <a:off x="2994211" y="5717399"/>
                <a:ext cx="1372821" cy="317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altLang="zh-CN" sz="1400" i="1" dirty="0">
                  <a:solidFill>
                    <a:schemeClr val="tx1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DFAE56E9-757E-3C87-1FAC-089DD808C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211" y="5717399"/>
                <a:ext cx="1372821" cy="31720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89044BF7-88E8-8E4D-1805-8561A20193C5}"/>
                  </a:ext>
                </a:extLst>
              </p:cNvPr>
              <p:cNvSpPr txBox="1"/>
              <p:nvPr/>
            </p:nvSpPr>
            <p:spPr>
              <a:xfrm>
                <a:off x="7926391" y="6068017"/>
                <a:ext cx="1809280" cy="34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acc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  <a:ea typeface="+mj-ea"/>
                          </a:rPr>
                          <m:t>𝑿</m:t>
                        </m:r>
                      </m:e>
                    </m:acc>
                  </m:oMath>
                </a14:m>
                <a:r>
                  <a:rPr lang="zh-CN" altLang="en-US" sz="1600" b="1" dirty="0">
                    <a:latin typeface="+mj-ea"/>
                    <a:ea typeface="+mj-ea"/>
                  </a:rPr>
                  <a:t> 空间下的内积</a:t>
                </a:r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89044BF7-88E8-8E4D-1805-8561A2019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391" y="6068017"/>
                <a:ext cx="1809280" cy="345223"/>
              </a:xfrm>
              <a:prstGeom prst="rect">
                <a:avLst/>
              </a:prstGeom>
              <a:blipFill>
                <a:blip r:embed="rId15"/>
                <a:stretch>
                  <a:fillRect t="-3509" b="-2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13C3AACB-8E8E-965A-7791-E14B5820C4DC}"/>
                  </a:ext>
                </a:extLst>
              </p:cNvPr>
              <p:cNvSpPr txBox="1"/>
              <p:nvPr/>
            </p:nvSpPr>
            <p:spPr>
              <a:xfrm>
                <a:off x="2835819" y="6075893"/>
                <a:ext cx="166568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b="1" i="1" smtClean="0">
                        <a:latin typeface="Cambria Math" panose="02040503050406030204" pitchFamily="18" charset="0"/>
                        <a:ea typeface="+mj-ea"/>
                      </a:rPr>
                      <m:t>𝑿</m:t>
                    </m:r>
                  </m:oMath>
                </a14:m>
                <a:r>
                  <a:rPr lang="zh-CN" altLang="en-US" sz="1600" b="1" dirty="0">
                    <a:latin typeface="+mj-ea"/>
                    <a:ea typeface="+mj-ea"/>
                  </a:rPr>
                  <a:t> 空间下的内积</a:t>
                </a:r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13C3AACB-8E8E-965A-7791-E14B5820C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819" y="6075893"/>
                <a:ext cx="1665685" cy="338554"/>
              </a:xfrm>
              <a:prstGeom prst="rect">
                <a:avLst/>
              </a:prstGeom>
              <a:blipFill>
                <a:blip r:embed="rId16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316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>
            <a:extLst>
              <a:ext uri="{FF2B5EF4-FFF2-40B4-BE49-F238E27FC236}">
                <a16:creationId xmlns:a16="http://schemas.microsoft.com/office/drawing/2014/main" id="{EF8CBBD9-71AA-8693-4DC8-E6726F1CF2DF}"/>
              </a:ext>
            </a:extLst>
          </p:cNvPr>
          <p:cNvGrpSpPr/>
          <p:nvPr/>
        </p:nvGrpSpPr>
        <p:grpSpPr>
          <a:xfrm>
            <a:off x="737965" y="1285875"/>
            <a:ext cx="5001980" cy="5138285"/>
            <a:chOff x="1057275" y="1285875"/>
            <a:chExt cx="5001980" cy="5138285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E74CE370-5469-397A-F9EF-8729E7AFBD2A}"/>
                </a:ext>
              </a:extLst>
            </p:cNvPr>
            <p:cNvGrpSpPr/>
            <p:nvPr/>
          </p:nvGrpSpPr>
          <p:grpSpPr>
            <a:xfrm>
              <a:off x="1057275" y="1285875"/>
              <a:ext cx="4338112" cy="5138285"/>
              <a:chOff x="1057275" y="1285875"/>
              <a:chExt cx="4338112" cy="5138285"/>
            </a:xfrm>
          </p:grpSpPr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2C460CEE-E9E7-06EF-45CA-76340B2076C1}"/>
                  </a:ext>
                </a:extLst>
              </p:cNvPr>
              <p:cNvSpPr/>
              <p:nvPr/>
            </p:nvSpPr>
            <p:spPr>
              <a:xfrm>
                <a:off x="1057275" y="1285875"/>
                <a:ext cx="4140000" cy="5138285"/>
              </a:xfrm>
              <a:prstGeom prst="roundRect">
                <a:avLst>
                  <a:gd name="adj" fmla="val 7708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0AC4A096-B0A2-34D0-207B-C66D07DB7F21}"/>
                  </a:ext>
                </a:extLst>
              </p:cNvPr>
              <p:cNvSpPr txBox="1"/>
              <p:nvPr/>
            </p:nvSpPr>
            <p:spPr>
              <a:xfrm>
                <a:off x="1446661" y="2512213"/>
                <a:ext cx="3283974" cy="3899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300"/>
                  </a:lnSpc>
                </a:pPr>
                <a:r>
                  <a:rPr lang="en-US" altLang="zh-CN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(j =1; j&lt;=q; </a:t>
                </a:r>
                <a:r>
                  <a:rPr lang="en-US" altLang="zh-CN" sz="16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j++</a:t>
                </a:r>
                <a:r>
                  <a:rPr lang="en-US" altLang="zh-CN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{</a:t>
                </a:r>
              </a:p>
              <a:p>
                <a:pPr>
                  <a:lnSpc>
                    <a:spcPts val="2300"/>
                  </a:lnSpc>
                </a:pPr>
                <a:endParaRPr lang="en-US" altLang="zh-CN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ts val="2300"/>
                  </a:lnSpc>
                </a:pPr>
                <a:r>
                  <a:rPr lang="en-US" altLang="zh-CN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for (</a:t>
                </a:r>
                <a:r>
                  <a:rPr lang="en-US" altLang="zh-CN" sz="16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altLang="zh-CN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=1; </a:t>
                </a:r>
                <a:r>
                  <a:rPr lang="en-US" altLang="zh-CN" sz="16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altLang="zh-CN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&lt;=j; i++) {</a:t>
                </a:r>
              </a:p>
              <a:p>
                <a:pPr>
                  <a:lnSpc>
                    <a:spcPts val="2300"/>
                  </a:lnSpc>
                </a:pPr>
                <a:endParaRPr lang="en-US" altLang="zh-CN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ts val="2300"/>
                  </a:lnSpc>
                </a:pPr>
                <a:endParaRPr lang="en-US" altLang="zh-CN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ts val="2300"/>
                  </a:lnSpc>
                </a:pPr>
                <a:r>
                  <a:rPr lang="en-US" altLang="zh-CN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}</a:t>
                </a:r>
              </a:p>
              <a:p>
                <a:pPr>
                  <a:lnSpc>
                    <a:spcPts val="2300"/>
                  </a:lnSpc>
                </a:pPr>
                <a:endParaRPr lang="en-US" altLang="zh-CN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ts val="2300"/>
                  </a:lnSpc>
                </a:pPr>
                <a:endParaRPr lang="en-US" altLang="zh-CN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ts val="2300"/>
                  </a:lnSpc>
                </a:pPr>
                <a:endParaRPr lang="en-US" altLang="zh-CN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ts val="2300"/>
                  </a:lnSpc>
                </a:pPr>
                <a:endParaRPr lang="en-US" altLang="zh-CN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ts val="2300"/>
                  </a:lnSpc>
                </a:pPr>
                <a:endParaRPr lang="en-US" altLang="zh-CN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ts val="2300"/>
                  </a:lnSpc>
                </a:pPr>
                <a:endParaRPr lang="en-US" altLang="zh-CN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ts val="2300"/>
                  </a:lnSpc>
                </a:pPr>
                <a:r>
                  <a:rPr lang="en-US" altLang="zh-CN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}</a:t>
                </a:r>
                <a:endParaRPr lang="zh-CN" altLang="en-US" sz="1600" dirty="0">
                  <a:latin typeface="Cambria Math" panose="020405030504060302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文本框 43">
                    <a:extLst>
                      <a:ext uri="{FF2B5EF4-FFF2-40B4-BE49-F238E27FC236}">
                        <a16:creationId xmlns:a16="http://schemas.microsoft.com/office/drawing/2014/main" id="{C5A34D1A-C0C6-DA0A-CA50-4EEC3A30CA1E}"/>
                      </a:ext>
                    </a:extLst>
                  </p:cNvPr>
                  <p:cNvSpPr txBox="1"/>
                  <p:nvPr/>
                </p:nvSpPr>
                <p:spPr>
                  <a:xfrm>
                    <a:off x="1461713" y="1565708"/>
                    <a:ext cx="2949677" cy="5934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oMath>
                      </m:oMathPara>
                    </a14:m>
                    <a:endParaRPr lang="en-US" altLang="zh-CN" sz="1600" i="1" dirty="0">
                      <a:latin typeface="+mn-ea"/>
                    </a:endParaRPr>
                  </a:p>
                </p:txBody>
              </p:sp>
            </mc:Choice>
            <mc:Fallback xmlns="">
              <p:sp>
                <p:nvSpPr>
                  <p:cNvPr id="44" name="文本框 43">
                    <a:extLst>
                      <a:ext uri="{FF2B5EF4-FFF2-40B4-BE49-F238E27FC236}">
                        <a16:creationId xmlns:a16="http://schemas.microsoft.com/office/drawing/2014/main" id="{C5A34D1A-C0C6-DA0A-CA50-4EEC3A30CA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61713" y="1565708"/>
                    <a:ext cx="2949677" cy="5934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文本框 44">
                    <a:extLst>
                      <a:ext uri="{FF2B5EF4-FFF2-40B4-BE49-F238E27FC236}">
                        <a16:creationId xmlns:a16="http://schemas.microsoft.com/office/drawing/2014/main" id="{354CBA83-B830-A8A0-9322-110D7ED7F545}"/>
                      </a:ext>
                    </a:extLst>
                  </p:cNvPr>
                  <p:cNvSpPr txBox="1"/>
                  <p:nvPr/>
                </p:nvSpPr>
                <p:spPr>
                  <a:xfrm>
                    <a:off x="1473695" y="2093505"/>
                    <a:ext cx="2949677" cy="57490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0,0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en-US" altLang="zh-CN" sz="1600" i="1" dirty="0">
                      <a:latin typeface="+mn-ea"/>
                    </a:endParaRPr>
                  </a:p>
                </p:txBody>
              </p:sp>
            </mc:Choice>
            <mc:Fallback xmlns="">
              <p:sp>
                <p:nvSpPr>
                  <p:cNvPr id="45" name="文本框 44">
                    <a:extLst>
                      <a:ext uri="{FF2B5EF4-FFF2-40B4-BE49-F238E27FC236}">
                        <a16:creationId xmlns:a16="http://schemas.microsoft.com/office/drawing/2014/main" id="{354CBA83-B830-A8A0-9322-110D7ED7F5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3695" y="2093505"/>
                    <a:ext cx="2949677" cy="57490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id="{CB687A3B-189E-CC60-AED5-D23F9F060512}"/>
                      </a:ext>
                    </a:extLst>
                  </p:cNvPr>
                  <p:cNvSpPr txBox="1"/>
                  <p:nvPr/>
                </p:nvSpPr>
                <p:spPr>
                  <a:xfrm>
                    <a:off x="2445710" y="4334116"/>
                    <a:ext cx="2949677" cy="42492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rad>
                        </m:oMath>
                      </m:oMathPara>
                    </a14:m>
                    <a:endParaRPr lang="en-US" altLang="zh-CN" sz="1600" i="1" dirty="0">
                      <a:latin typeface="+mn-ea"/>
                    </a:endParaRPr>
                  </a:p>
                </p:txBody>
              </p:sp>
            </mc:Choice>
            <mc:Fallback xmlns=""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id="{CB687A3B-189E-CC60-AED5-D23F9F0605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5710" y="4334116"/>
                    <a:ext cx="2949677" cy="42492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42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文本框 46">
                    <a:extLst>
                      <a:ext uri="{FF2B5EF4-FFF2-40B4-BE49-F238E27FC236}">
                        <a16:creationId xmlns:a16="http://schemas.microsoft.com/office/drawing/2014/main" id="{D0D632E5-C285-B0AE-BA55-B7A006A60F79}"/>
                      </a:ext>
                    </a:extLst>
                  </p:cNvPr>
                  <p:cNvSpPr txBox="1"/>
                  <p:nvPr/>
                </p:nvSpPr>
                <p:spPr>
                  <a:xfrm>
                    <a:off x="2436608" y="4817557"/>
                    <a:ext cx="2949677" cy="119699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ts val="2200"/>
                      </a:lnSpc>
                    </a:pPr>
                    <a:r>
                      <a:rPr lang="en-US" altLang="zh-CN" sz="1600" b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if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+1,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≠0) </m:t>
                        </m:r>
                      </m:oMath>
                    </a14:m>
                    <a:r>
                      <a:rPr lang="en-US" altLang="zh-CN" sz="1600" b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{</a:t>
                    </a:r>
                  </a:p>
                  <a:p>
                    <a:pPr>
                      <a:lnSpc>
                        <a:spcPts val="2200"/>
                      </a:lnSpc>
                    </a:pPr>
                    <a:endParaRPr lang="en-US" altLang="zh-CN" sz="1600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  <a:p>
                    <a:pPr>
                      <a:lnSpc>
                        <a:spcPts val="2200"/>
                      </a:lnSpc>
                    </a:pPr>
                    <a:r>
                      <a:rPr lang="en-US" altLang="zh-CN" sz="1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	</a:t>
                    </a:r>
                    <a:endParaRPr lang="en-US" altLang="zh-CN" sz="1600" b="0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  <a:p>
                    <a:pPr>
                      <a:lnSpc>
                        <a:spcPts val="2200"/>
                      </a:lnSpc>
                    </a:pPr>
                    <a:r>
                      <a:rPr lang="en-US" altLang="zh-CN" sz="1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}</a:t>
                    </a:r>
                  </a:p>
                </p:txBody>
              </p:sp>
            </mc:Choice>
            <mc:Fallback xmlns="">
              <p:sp>
                <p:nvSpPr>
                  <p:cNvPr id="47" name="文本框 46">
                    <a:extLst>
                      <a:ext uri="{FF2B5EF4-FFF2-40B4-BE49-F238E27FC236}">
                        <a16:creationId xmlns:a16="http://schemas.microsoft.com/office/drawing/2014/main" id="{D0D632E5-C285-B0AE-BA55-B7A006A60F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6608" y="4817557"/>
                    <a:ext cx="2949677" cy="119699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033" t="-1015" b="-507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文本框 47">
                    <a:extLst>
                      <a:ext uri="{FF2B5EF4-FFF2-40B4-BE49-F238E27FC236}">
                        <a16:creationId xmlns:a16="http://schemas.microsoft.com/office/drawing/2014/main" id="{94C6247A-253B-D92E-FEB4-3939B4E89B49}"/>
                      </a:ext>
                    </a:extLst>
                  </p:cNvPr>
                  <p:cNvSpPr txBox="1"/>
                  <p:nvPr/>
                </p:nvSpPr>
                <p:spPr>
                  <a:xfrm>
                    <a:off x="1345319" y="1300285"/>
                    <a:ext cx="1312995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zh-CN" altLang="en-US" dirty="0">
                      <a:solidFill>
                        <a:srgbClr val="00B0F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文本框 47">
                    <a:extLst>
                      <a:ext uri="{FF2B5EF4-FFF2-40B4-BE49-F238E27FC236}">
                        <a16:creationId xmlns:a16="http://schemas.microsoft.com/office/drawing/2014/main" id="{94C6247A-253B-D92E-FEB4-3939B4E89B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5319" y="1300285"/>
                    <a:ext cx="131299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文本框 48">
                    <a:extLst>
                      <a:ext uri="{FF2B5EF4-FFF2-40B4-BE49-F238E27FC236}">
                        <a16:creationId xmlns:a16="http://schemas.microsoft.com/office/drawing/2014/main" id="{363E67BF-F293-8215-064E-33D817EC81E6}"/>
                      </a:ext>
                    </a:extLst>
                  </p:cNvPr>
                  <p:cNvSpPr txBox="1"/>
                  <p:nvPr/>
                </p:nvSpPr>
                <p:spPr>
                  <a:xfrm>
                    <a:off x="1895475" y="2781016"/>
                    <a:ext cx="1860080" cy="39164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>
                      <a:solidFill>
                        <a:srgbClr val="00B0F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文本框 48">
                    <a:extLst>
                      <a:ext uri="{FF2B5EF4-FFF2-40B4-BE49-F238E27FC236}">
                        <a16:creationId xmlns:a16="http://schemas.microsoft.com/office/drawing/2014/main" id="{363E67BF-F293-8215-064E-33D817EC81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5475" y="2781016"/>
                    <a:ext cx="1860080" cy="39164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937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8A434812-07CE-74E5-838D-7C84BC22D61E}"/>
                    </a:ext>
                  </a:extLst>
                </p:cNvPr>
                <p:cNvSpPr txBox="1"/>
                <p:nvPr/>
              </p:nvSpPr>
              <p:spPr>
                <a:xfrm>
                  <a:off x="3063103" y="3441464"/>
                  <a:ext cx="2949677" cy="4191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rad>
                      </m:oMath>
                    </m:oMathPara>
                  </a14:m>
                  <a:endParaRPr lang="en-US" altLang="zh-CN" sz="1600" i="1" dirty="0"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8A434812-07CE-74E5-838D-7C84BC22D6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3103" y="3441464"/>
                  <a:ext cx="2949677" cy="419154"/>
                </a:xfrm>
                <a:prstGeom prst="rect">
                  <a:avLst/>
                </a:prstGeom>
                <a:blipFill>
                  <a:blip r:embed="rId8"/>
                  <a:stretch>
                    <a:fillRect b="-441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BA7E07AD-4226-E3AB-C361-436DB4E7DE60}"/>
                    </a:ext>
                  </a:extLst>
                </p:cNvPr>
                <p:cNvSpPr txBox="1"/>
                <p:nvPr/>
              </p:nvSpPr>
              <p:spPr>
                <a:xfrm>
                  <a:off x="3060478" y="3781367"/>
                  <a:ext cx="2949677" cy="3583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altLang="zh-CN" sz="1600" i="1" dirty="0"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BA7E07AD-4226-E3AB-C361-436DB4E7DE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0478" y="3781367"/>
                  <a:ext cx="2949677" cy="358368"/>
                </a:xfrm>
                <a:prstGeom prst="rect">
                  <a:avLst/>
                </a:prstGeom>
                <a:blipFill>
                  <a:blip r:embed="rId9"/>
                  <a:stretch>
                    <a:fillRect b="-678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0769C4FA-11E1-802C-BD2F-A089AA32336A}"/>
                    </a:ext>
                  </a:extLst>
                </p:cNvPr>
                <p:cNvSpPr txBox="1"/>
                <p:nvPr/>
              </p:nvSpPr>
              <p:spPr>
                <a:xfrm>
                  <a:off x="3109578" y="5184578"/>
                  <a:ext cx="2949677" cy="5848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+1,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altLang="zh-CN" sz="1600" i="1" dirty="0"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0769C4FA-11E1-802C-BD2F-A089AA3233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9578" y="5184578"/>
                  <a:ext cx="2949677" cy="584840"/>
                </a:xfrm>
                <a:prstGeom prst="rect">
                  <a:avLst/>
                </a:prstGeom>
                <a:blipFill>
                  <a:blip r:embed="rId10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09BB1BE0-E5DC-CF69-AF31-A99D8D08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err="1"/>
              <a:t>Arnoldi</a:t>
            </a:r>
            <a:r>
              <a:rPr lang="en-US" altLang="zh-CN" sz="2800" dirty="0"/>
              <a:t>-based ROM (reduced order model)</a:t>
            </a:r>
            <a:endParaRPr lang="zh-CN" altLang="en-US" sz="2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9FF603-6E6D-2AD4-D685-BF6530736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97" y="904875"/>
            <a:ext cx="10515600" cy="5519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C </a:t>
            </a:r>
            <a:r>
              <a:rPr lang="zh-CN" altLang="en-US" sz="1800" dirty="0">
                <a:latin typeface="Cambria Math" panose="02040503050406030204" pitchFamily="18" charset="0"/>
              </a:rPr>
              <a:t>正交 </a:t>
            </a:r>
            <a:r>
              <a:rPr lang="en-US" altLang="zh-CN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arnoldi</a:t>
            </a: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zh-CN" altLang="en-US" sz="1800" dirty="0">
                <a:latin typeface="Cambria Math" panose="02040503050406030204" pitchFamily="18" charset="0"/>
              </a:rPr>
              <a:t>算法</a:t>
            </a:r>
            <a:r>
              <a:rPr lang="zh-CN" altLang="en-US" sz="1800" dirty="0">
                <a:latin typeface="+mn-ea"/>
              </a:rPr>
              <a:t>：</a:t>
            </a:r>
            <a:endParaRPr lang="en-US" altLang="zh-CN" sz="1800" dirty="0">
              <a:latin typeface="+mn-ea"/>
            </a:endParaRPr>
          </a:p>
          <a:p>
            <a:pPr marL="0" indent="0">
              <a:buNone/>
            </a:pPr>
            <a:endParaRPr lang="zh-CN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EC7BF57-05C7-E5C8-4A6D-F5E04AD4A8B8}"/>
                  </a:ext>
                </a:extLst>
              </p:cNvPr>
              <p:cNvSpPr txBox="1"/>
              <p:nvPr/>
            </p:nvSpPr>
            <p:spPr>
              <a:xfrm>
                <a:off x="3109578" y="916482"/>
                <a:ext cx="4924938" cy="303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𝑠𝑝𝑎𝑛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br>
                  <a:rPr lang="en-US" altLang="zh-CN" b="0" i="1" dirty="0">
                    <a:latin typeface="Cambria Math" panose="02040503050406030204" pitchFamily="18" charset="0"/>
                  </a:rPr>
                </a:br>
                <a:endParaRPr lang="en-US" altLang="zh-CN" b="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EC7BF57-05C7-E5C8-4A6D-F5E04AD4A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578" y="916482"/>
                <a:ext cx="4924938" cy="303994"/>
              </a:xfrm>
              <a:prstGeom prst="rect">
                <a:avLst/>
              </a:prstGeom>
              <a:blipFill>
                <a:blip r:embed="rId11"/>
                <a:stretch>
                  <a:fillRect l="-743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组合 49">
            <a:extLst>
              <a:ext uri="{FF2B5EF4-FFF2-40B4-BE49-F238E27FC236}">
                <a16:creationId xmlns:a16="http://schemas.microsoft.com/office/drawing/2014/main" id="{35DEDE45-B3ED-D6DE-C25A-DB8FFB033CF9}"/>
              </a:ext>
            </a:extLst>
          </p:cNvPr>
          <p:cNvGrpSpPr/>
          <p:nvPr/>
        </p:nvGrpSpPr>
        <p:grpSpPr>
          <a:xfrm>
            <a:off x="7249617" y="1297482"/>
            <a:ext cx="5001980" cy="5138285"/>
            <a:chOff x="7104475" y="1297482"/>
            <a:chExt cx="5001980" cy="5138285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367941FE-58E8-8794-B124-C83938F25EC6}"/>
                </a:ext>
              </a:extLst>
            </p:cNvPr>
            <p:cNvGrpSpPr/>
            <p:nvPr/>
          </p:nvGrpSpPr>
          <p:grpSpPr>
            <a:xfrm>
              <a:off x="7104475" y="1297482"/>
              <a:ext cx="5001980" cy="5138285"/>
              <a:chOff x="1057275" y="1285875"/>
              <a:chExt cx="5001980" cy="5138285"/>
            </a:xfrm>
          </p:grpSpPr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0BE2848F-BEB7-182F-BE58-3B1F4EFEAD4A}"/>
                  </a:ext>
                </a:extLst>
              </p:cNvPr>
              <p:cNvSpPr/>
              <p:nvPr/>
            </p:nvSpPr>
            <p:spPr>
              <a:xfrm>
                <a:off x="1057275" y="1285875"/>
                <a:ext cx="4140000" cy="5138285"/>
              </a:xfrm>
              <a:prstGeom prst="roundRect">
                <a:avLst>
                  <a:gd name="adj" fmla="val 7708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694690F-60D4-AF45-9FBB-686777709777}"/>
                  </a:ext>
                </a:extLst>
              </p:cNvPr>
              <p:cNvSpPr txBox="1"/>
              <p:nvPr/>
            </p:nvSpPr>
            <p:spPr>
              <a:xfrm>
                <a:off x="1446661" y="2512213"/>
                <a:ext cx="3283974" cy="3899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300"/>
                  </a:lnSpc>
                </a:pPr>
                <a:r>
                  <a:rPr lang="en-US" altLang="zh-CN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(j =1; j&lt;=q; </a:t>
                </a:r>
                <a:r>
                  <a:rPr lang="en-US" altLang="zh-CN" sz="16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j++</a:t>
                </a:r>
                <a:r>
                  <a:rPr lang="en-US" altLang="zh-CN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{</a:t>
                </a:r>
              </a:p>
              <a:p>
                <a:pPr>
                  <a:lnSpc>
                    <a:spcPts val="2300"/>
                  </a:lnSpc>
                </a:pPr>
                <a:endParaRPr lang="en-US" altLang="zh-CN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ts val="2300"/>
                  </a:lnSpc>
                </a:pPr>
                <a:r>
                  <a:rPr lang="en-US" altLang="zh-CN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for (</a:t>
                </a:r>
                <a:r>
                  <a:rPr lang="en-US" altLang="zh-CN" sz="16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altLang="zh-CN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=1; </a:t>
                </a:r>
                <a:r>
                  <a:rPr lang="en-US" altLang="zh-CN" sz="16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altLang="zh-CN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&lt;=j; i++) {</a:t>
                </a:r>
              </a:p>
              <a:p>
                <a:pPr>
                  <a:lnSpc>
                    <a:spcPts val="2300"/>
                  </a:lnSpc>
                </a:pPr>
                <a:endParaRPr lang="en-US" altLang="zh-CN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ts val="2300"/>
                  </a:lnSpc>
                </a:pPr>
                <a:endParaRPr lang="en-US" altLang="zh-CN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ts val="2300"/>
                  </a:lnSpc>
                </a:pPr>
                <a:r>
                  <a:rPr lang="en-US" altLang="zh-CN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}</a:t>
                </a:r>
              </a:p>
              <a:p>
                <a:pPr>
                  <a:lnSpc>
                    <a:spcPts val="2300"/>
                  </a:lnSpc>
                </a:pPr>
                <a:endParaRPr lang="en-US" altLang="zh-CN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ts val="2300"/>
                  </a:lnSpc>
                </a:pPr>
                <a:endParaRPr lang="en-US" altLang="zh-CN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ts val="2300"/>
                  </a:lnSpc>
                </a:pPr>
                <a:endParaRPr lang="en-US" altLang="zh-CN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ts val="2300"/>
                  </a:lnSpc>
                </a:pPr>
                <a:endParaRPr lang="en-US" altLang="zh-CN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ts val="2300"/>
                  </a:lnSpc>
                </a:pPr>
                <a:endParaRPr lang="en-US" altLang="zh-CN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ts val="2300"/>
                  </a:lnSpc>
                </a:pPr>
                <a:endParaRPr lang="en-US" altLang="zh-CN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ts val="2300"/>
                  </a:lnSpc>
                </a:pPr>
                <a:r>
                  <a:rPr lang="en-US" altLang="zh-CN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}</a:t>
                </a:r>
                <a:endParaRPr lang="zh-CN" altLang="en-US" sz="1600" dirty="0">
                  <a:latin typeface="Cambria Math" panose="020405030504060302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F5B9A5D7-3746-4C1D-2378-97AAC31422F9}"/>
                      </a:ext>
                    </a:extLst>
                  </p:cNvPr>
                  <p:cNvSpPr txBox="1"/>
                  <p:nvPr/>
                </p:nvSpPr>
                <p:spPr>
                  <a:xfrm>
                    <a:off x="1461713" y="1560734"/>
                    <a:ext cx="2949677" cy="5934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oMath>
                      </m:oMathPara>
                    </a14:m>
                    <a:endParaRPr lang="en-US" altLang="zh-CN" sz="1600" i="1" dirty="0">
                      <a:latin typeface="+mn-ea"/>
                    </a:endParaRPr>
                  </a:p>
                </p:txBody>
              </p:sp>
            </mc:Choice>
            <mc:Fallback xmlns="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F5B9A5D7-3746-4C1D-2378-97AAC31422F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61713" y="1560734"/>
                    <a:ext cx="2949677" cy="5934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45F0937B-1DC2-D256-4B39-BF8A90B18633}"/>
                      </a:ext>
                    </a:extLst>
                  </p:cNvPr>
                  <p:cNvSpPr txBox="1"/>
                  <p:nvPr/>
                </p:nvSpPr>
                <p:spPr>
                  <a:xfrm>
                    <a:off x="3063103" y="3441464"/>
                    <a:ext cx="2949677" cy="4191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</m:oMath>
                      </m:oMathPara>
                    </a14:m>
                    <a:endParaRPr lang="en-US" altLang="zh-CN" sz="1600" i="1" dirty="0">
                      <a:latin typeface="+mn-ea"/>
                    </a:endParaRPr>
                  </a:p>
                </p:txBody>
              </p:sp>
            </mc:Choice>
            <mc:Fallback xmlns=""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45F0937B-1DC2-D256-4B39-BF8A90B186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63103" y="3441464"/>
                    <a:ext cx="2949677" cy="41915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289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id="{79BC90FA-9881-34F6-CF3D-3D53B006C243}"/>
                      </a:ext>
                    </a:extLst>
                  </p:cNvPr>
                  <p:cNvSpPr txBox="1"/>
                  <p:nvPr/>
                </p:nvSpPr>
                <p:spPr>
                  <a:xfrm>
                    <a:off x="3060478" y="3781367"/>
                    <a:ext cx="2949677" cy="35836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altLang="zh-CN" sz="1600" i="1" dirty="0">
                      <a:latin typeface="+mn-ea"/>
                    </a:endParaRPr>
                  </a:p>
                </p:txBody>
              </p:sp>
            </mc:Choice>
            <mc:Fallback xmlns=""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id="{79BC90FA-9881-34F6-CF3D-3D53B006C2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60478" y="3781367"/>
                    <a:ext cx="2949677" cy="35836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678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767AE01D-D99E-1E8A-EF59-5ED420FCA7D7}"/>
                      </a:ext>
                    </a:extLst>
                  </p:cNvPr>
                  <p:cNvSpPr txBox="1"/>
                  <p:nvPr/>
                </p:nvSpPr>
                <p:spPr>
                  <a:xfrm>
                    <a:off x="2445710" y="4334116"/>
                    <a:ext cx="2949677" cy="42492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rad>
                        </m:oMath>
                      </m:oMathPara>
                    </a14:m>
                    <a:endParaRPr lang="en-US" altLang="zh-CN" sz="1600" i="1" dirty="0">
                      <a:latin typeface="+mn-ea"/>
                    </a:endParaRPr>
                  </a:p>
                </p:txBody>
              </p:sp>
            </mc:Choice>
            <mc:Fallback xmlns="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767AE01D-D99E-1E8A-EF59-5ED420FCA7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5710" y="4334116"/>
                    <a:ext cx="2949677" cy="42492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42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84D6C268-BEFA-CAFC-C415-B96C63533561}"/>
                      </a:ext>
                    </a:extLst>
                  </p:cNvPr>
                  <p:cNvSpPr txBox="1"/>
                  <p:nvPr/>
                </p:nvSpPr>
                <p:spPr>
                  <a:xfrm>
                    <a:off x="2436608" y="4817557"/>
                    <a:ext cx="2949677" cy="119699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ts val="2200"/>
                      </a:lnSpc>
                    </a:pPr>
                    <a:r>
                      <a:rPr lang="en-US" altLang="zh-CN" sz="1600" b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if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+1,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≠0) </m:t>
                        </m:r>
                      </m:oMath>
                    </a14:m>
                    <a:r>
                      <a:rPr lang="en-US" altLang="zh-CN" sz="1600" b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{</a:t>
                    </a:r>
                  </a:p>
                  <a:p>
                    <a:pPr>
                      <a:lnSpc>
                        <a:spcPts val="2200"/>
                      </a:lnSpc>
                    </a:pPr>
                    <a:endParaRPr lang="en-US" altLang="zh-CN" sz="1600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  <a:p>
                    <a:pPr>
                      <a:lnSpc>
                        <a:spcPts val="2200"/>
                      </a:lnSpc>
                    </a:pPr>
                    <a:r>
                      <a:rPr lang="en-US" altLang="zh-CN" sz="1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	</a:t>
                    </a:r>
                    <a:endParaRPr lang="en-US" altLang="zh-CN" sz="1600" b="0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  <a:p>
                    <a:pPr>
                      <a:lnSpc>
                        <a:spcPts val="2200"/>
                      </a:lnSpc>
                    </a:pPr>
                    <a:r>
                      <a:rPr lang="en-US" altLang="zh-CN" sz="1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}</a:t>
                    </a:r>
                  </a:p>
                </p:txBody>
              </p:sp>
            </mc:Choice>
            <mc:Fallback xmlns=""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84D6C268-BEFA-CAFC-C415-B96C635335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6608" y="4817557"/>
                    <a:ext cx="2949677" cy="1196994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242" t="-1015" b="-507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2BFA01EC-4E58-DE9D-6C9B-9E54C821D315}"/>
                      </a:ext>
                    </a:extLst>
                  </p:cNvPr>
                  <p:cNvSpPr txBox="1"/>
                  <p:nvPr/>
                </p:nvSpPr>
                <p:spPr>
                  <a:xfrm>
                    <a:off x="3109578" y="5184578"/>
                    <a:ext cx="2949677" cy="58484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en-US" altLang="zh-CN" sz="1600" i="1" dirty="0">
                      <a:latin typeface="+mn-ea"/>
                    </a:endParaRPr>
                  </a:p>
                </p:txBody>
              </p:sp>
            </mc:Choice>
            <mc:Fallback xmlns="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2BFA01EC-4E58-DE9D-6C9B-9E54C821D3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09578" y="5184578"/>
                    <a:ext cx="2949677" cy="58484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312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94E1613F-A7E0-0FE7-6B9A-D43FAD964ECA}"/>
                      </a:ext>
                    </a:extLst>
                  </p:cNvPr>
                  <p:cNvSpPr txBox="1"/>
                  <p:nvPr/>
                </p:nvSpPr>
                <p:spPr>
                  <a:xfrm>
                    <a:off x="1345319" y="1300285"/>
                    <a:ext cx="1312995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zh-CN" altLang="en-US" dirty="0">
                      <a:solidFill>
                        <a:srgbClr val="00B0F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94E1613F-A7E0-0FE7-6B9A-D43FAD964E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5319" y="1300285"/>
                    <a:ext cx="1312995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文本框 25">
                    <a:extLst>
                      <a:ext uri="{FF2B5EF4-FFF2-40B4-BE49-F238E27FC236}">
                        <a16:creationId xmlns:a16="http://schemas.microsoft.com/office/drawing/2014/main" id="{96B21665-9FA1-62C7-1966-646E5CB2F322}"/>
                      </a:ext>
                    </a:extLst>
                  </p:cNvPr>
                  <p:cNvSpPr txBox="1"/>
                  <p:nvPr/>
                </p:nvSpPr>
                <p:spPr>
                  <a:xfrm>
                    <a:off x="1895475" y="2781016"/>
                    <a:ext cx="1860080" cy="39164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>
                      <a:solidFill>
                        <a:srgbClr val="00B0F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文本框 25">
                    <a:extLst>
                      <a:ext uri="{FF2B5EF4-FFF2-40B4-BE49-F238E27FC236}">
                        <a16:creationId xmlns:a16="http://schemas.microsoft.com/office/drawing/2014/main" id="{96B21665-9FA1-62C7-1966-646E5CB2F3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5475" y="2781016"/>
                    <a:ext cx="1860080" cy="39164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937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577E4D2B-9A65-CC88-8601-0A38D26708B6}"/>
                    </a:ext>
                  </a:extLst>
                </p:cNvPr>
                <p:cNvSpPr txBox="1"/>
                <p:nvPr/>
              </p:nvSpPr>
              <p:spPr>
                <a:xfrm>
                  <a:off x="7501293" y="2083800"/>
                  <a:ext cx="2949677" cy="5749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0,0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altLang="zh-CN" sz="1600" i="1" dirty="0"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577E4D2B-9A65-CC88-8601-0A38D26708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1293" y="2083800"/>
                  <a:ext cx="2949677" cy="57490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242A4BCE-9A1D-A912-956F-A3A5100917FD}"/>
              </a:ext>
            </a:extLst>
          </p:cNvPr>
          <p:cNvSpPr txBox="1"/>
          <p:nvPr/>
        </p:nvSpPr>
        <p:spPr>
          <a:xfrm>
            <a:off x="8223321" y="6325842"/>
            <a:ext cx="2323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 </a:t>
            </a:r>
            <a:r>
              <a:rPr lang="zh-CN" altLang="en-US" sz="1800" dirty="0">
                <a:solidFill>
                  <a:srgbClr val="FF0000"/>
                </a:solidFill>
                <a:latin typeface="Cambria Math" panose="02040503050406030204" pitchFamily="18" charset="0"/>
              </a:rPr>
              <a:t>正交 </a:t>
            </a:r>
            <a:r>
              <a:rPr lang="en-US" altLang="zh-CN" sz="18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arnoldi</a:t>
            </a:r>
            <a:r>
              <a:rPr lang="en-US" altLang="zh-CN" sz="1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zh-CN" altLang="en-US" sz="1800" dirty="0">
                <a:solidFill>
                  <a:srgbClr val="FF0000"/>
                </a:solidFill>
                <a:latin typeface="Cambria Math" panose="02040503050406030204" pitchFamily="18" charset="0"/>
              </a:rPr>
              <a:t>算法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035EDD0-7B84-B207-C1B1-3DADD6736211}"/>
              </a:ext>
            </a:extLst>
          </p:cNvPr>
          <p:cNvSpPr txBox="1"/>
          <p:nvPr/>
        </p:nvSpPr>
        <p:spPr>
          <a:xfrm>
            <a:off x="1655433" y="6317346"/>
            <a:ext cx="2530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Cambria Math" panose="02040503050406030204" pitchFamily="18" charset="0"/>
              </a:rPr>
              <a:t>标准</a:t>
            </a:r>
            <a:r>
              <a:rPr lang="zh-CN" altLang="en-US" sz="1800" dirty="0">
                <a:solidFill>
                  <a:srgbClr val="FF0000"/>
                </a:solidFill>
                <a:latin typeface="Cambria Math" panose="02040503050406030204" pitchFamily="18" charset="0"/>
              </a:rPr>
              <a:t>正交 </a:t>
            </a:r>
            <a:r>
              <a:rPr lang="en-US" altLang="zh-CN" sz="18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arnoldi</a:t>
            </a:r>
            <a:r>
              <a:rPr lang="en-US" altLang="zh-CN" sz="1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zh-CN" altLang="en-US" sz="1800" dirty="0">
                <a:solidFill>
                  <a:srgbClr val="FF0000"/>
                </a:solidFill>
                <a:latin typeface="Cambria Math" panose="02040503050406030204" pitchFamily="18" charset="0"/>
              </a:rPr>
              <a:t>算法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54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0BE2848F-BEB7-182F-BE58-3B1F4EFEAD4A}"/>
              </a:ext>
            </a:extLst>
          </p:cNvPr>
          <p:cNvSpPr/>
          <p:nvPr/>
        </p:nvSpPr>
        <p:spPr>
          <a:xfrm>
            <a:off x="1057275" y="1285875"/>
            <a:ext cx="5038725" cy="5138285"/>
          </a:xfrm>
          <a:prstGeom prst="roundRect">
            <a:avLst>
              <a:gd name="adj" fmla="val 770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i="1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9BB1BE0-E5DC-CF69-AF31-A99D8D08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err="1"/>
              <a:t>Arnoldi</a:t>
            </a:r>
            <a:r>
              <a:rPr lang="en-US" altLang="zh-CN" sz="2800" dirty="0"/>
              <a:t>-based ROM (reduced order model)</a:t>
            </a:r>
            <a:endParaRPr lang="zh-CN" altLang="en-US" sz="2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9FF603-6E6D-2AD4-D685-BF6530736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97" y="904875"/>
            <a:ext cx="10515600" cy="5519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C </a:t>
            </a:r>
            <a:r>
              <a:rPr lang="zh-CN" altLang="en-US" sz="1800" dirty="0">
                <a:latin typeface="Cambria Math" panose="02040503050406030204" pitchFamily="18" charset="0"/>
              </a:rPr>
              <a:t>正交 </a:t>
            </a:r>
            <a:r>
              <a:rPr lang="en-US" altLang="zh-CN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arnoldi</a:t>
            </a:r>
            <a:r>
              <a:rPr lang="en-US" altLang="zh-CN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zh-CN" altLang="en-US" sz="1800" dirty="0">
                <a:latin typeface="Cambria Math" panose="02040503050406030204" pitchFamily="18" charset="0"/>
              </a:rPr>
              <a:t>算法</a:t>
            </a:r>
            <a:r>
              <a:rPr lang="zh-CN" altLang="en-US" sz="1800" dirty="0">
                <a:latin typeface="+mn-ea"/>
              </a:rPr>
              <a:t>：</a:t>
            </a:r>
            <a:r>
              <a:rPr lang="en-US" altLang="zh-CN" sz="1800" dirty="0">
                <a:latin typeface="+mj-ea"/>
                <a:ea typeface="+mj-ea"/>
              </a:rPr>
              <a:t>(</a:t>
            </a:r>
            <a:r>
              <a:rPr lang="en-US" altLang="zh-CN" sz="1800" dirty="0">
                <a:solidFill>
                  <a:srgbClr val="FF0000"/>
                </a:solidFill>
                <a:latin typeface="+mj-ea"/>
                <a:ea typeface="+mj-ea"/>
              </a:rPr>
              <a:t>CHT</a:t>
            </a:r>
            <a:r>
              <a:rPr lang="zh-CN" altLang="en-US" sz="1800" dirty="0">
                <a:solidFill>
                  <a:srgbClr val="FF0000"/>
                </a:solidFill>
                <a:latin typeface="+mj-ea"/>
                <a:ea typeface="+mj-ea"/>
              </a:rPr>
              <a:t>和论文的表示</a:t>
            </a:r>
            <a:r>
              <a:rPr lang="en-US" altLang="zh-CN" sz="1800" dirty="0">
                <a:latin typeface="+mj-ea"/>
                <a:ea typeface="+mj-ea"/>
              </a:rPr>
              <a:t>)</a:t>
            </a:r>
          </a:p>
          <a:p>
            <a:pPr marL="0" indent="0">
              <a:buNone/>
            </a:pPr>
            <a:endParaRPr lang="zh-CN" altLang="en-US" sz="1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694690F-60D4-AF45-9FBB-686777709777}"/>
              </a:ext>
            </a:extLst>
          </p:cNvPr>
          <p:cNvSpPr txBox="1"/>
          <p:nvPr/>
        </p:nvSpPr>
        <p:spPr>
          <a:xfrm>
            <a:off x="1447638" y="2795981"/>
            <a:ext cx="3283974" cy="357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zh-CN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for (j =1; j&lt;=q; </a:t>
            </a:r>
            <a:r>
              <a:rPr lang="en-US" altLang="zh-CN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j++</a:t>
            </a:r>
            <a:r>
              <a:rPr lang="en-US" altLang="zh-CN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) {</a:t>
            </a:r>
          </a:p>
          <a:p>
            <a:pPr>
              <a:lnSpc>
                <a:spcPts val="2100"/>
              </a:lnSpc>
            </a:pPr>
            <a:endParaRPr lang="en-US" altLang="zh-CN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2100"/>
              </a:lnSpc>
            </a:pPr>
            <a:r>
              <a:rPr lang="en-US" altLang="zh-CN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	for (</a:t>
            </a:r>
            <a:r>
              <a:rPr lang="en-US" altLang="zh-CN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altLang="zh-CN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=1; </a:t>
            </a:r>
            <a:r>
              <a:rPr lang="en-US" altLang="zh-CN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altLang="zh-CN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&lt;=j; i++) {</a:t>
            </a:r>
          </a:p>
          <a:p>
            <a:pPr>
              <a:lnSpc>
                <a:spcPts val="2100"/>
              </a:lnSpc>
            </a:pPr>
            <a:endParaRPr lang="en-US" altLang="zh-CN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2100"/>
              </a:lnSpc>
            </a:pPr>
            <a:endParaRPr lang="en-US" altLang="zh-CN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2100"/>
              </a:lnSpc>
            </a:pPr>
            <a:r>
              <a:rPr lang="en-US" altLang="zh-CN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	}</a:t>
            </a:r>
          </a:p>
          <a:p>
            <a:pPr>
              <a:lnSpc>
                <a:spcPts val="2100"/>
              </a:lnSpc>
            </a:pPr>
            <a:endParaRPr lang="en-US" altLang="zh-CN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2100"/>
              </a:lnSpc>
            </a:pPr>
            <a:endParaRPr lang="en-US" altLang="zh-CN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2100"/>
              </a:lnSpc>
            </a:pPr>
            <a:endParaRPr lang="en-US" altLang="zh-CN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2100"/>
              </a:lnSpc>
            </a:pPr>
            <a:endParaRPr lang="en-US" altLang="zh-CN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2100"/>
              </a:lnSpc>
            </a:pPr>
            <a:endParaRPr lang="en-US" altLang="zh-CN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2100"/>
              </a:lnSpc>
            </a:pPr>
            <a:endParaRPr lang="en-US" altLang="zh-CN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2100"/>
              </a:lnSpc>
            </a:pPr>
            <a:r>
              <a:rPr lang="en-US" altLang="zh-CN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}</a:t>
            </a:r>
            <a:endParaRPr lang="zh-CN" altLang="en-US" sz="16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67FC236-1AF3-9A85-581B-4032506381CC}"/>
                  </a:ext>
                </a:extLst>
              </p:cNvPr>
              <p:cNvSpPr txBox="1"/>
              <p:nvPr/>
            </p:nvSpPr>
            <p:spPr>
              <a:xfrm>
                <a:off x="1380529" y="1324607"/>
                <a:ext cx="294967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𝑠𝑜𝑙𝑣𝑒</m:t>
                      </m:r>
                      <m:r>
                        <a:rPr lang="en-US" altLang="zh-CN" sz="1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sz="1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sz="1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altLang="zh-CN" sz="1600" i="1" dirty="0">
                  <a:solidFill>
                    <a:srgbClr val="00B0F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67FC236-1AF3-9A85-581B-403250638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529" y="1324607"/>
                <a:ext cx="2949677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6C74005-EF97-9E7B-41BE-64ED7743142C}"/>
                  </a:ext>
                </a:extLst>
              </p:cNvPr>
              <p:cNvSpPr txBox="1"/>
              <p:nvPr/>
            </p:nvSpPr>
            <p:spPr>
              <a:xfrm>
                <a:off x="1411318" y="1565509"/>
                <a:ext cx="294967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𝐶𝑣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CN" sz="1600" i="1" dirty="0">
                  <a:latin typeface="+mn-ea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6C74005-EF97-9E7B-41BE-64ED77431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318" y="1565509"/>
                <a:ext cx="2949677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5B9A5D7-3746-4C1D-2378-97AAC31422F9}"/>
                  </a:ext>
                </a:extLst>
              </p:cNvPr>
              <p:cNvSpPr txBox="1"/>
              <p:nvPr/>
            </p:nvSpPr>
            <p:spPr>
              <a:xfrm>
                <a:off x="1411318" y="1788809"/>
                <a:ext cx="2949677" cy="593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altLang="zh-CN" sz="1600" i="1" dirty="0">
                  <a:latin typeface="+mn-ea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5B9A5D7-3746-4C1D-2378-97AAC3142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318" y="1788809"/>
                <a:ext cx="2949677" cy="5934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D242E31-42B2-AA50-FF0A-EE8AC034CDA8}"/>
                  </a:ext>
                </a:extLst>
              </p:cNvPr>
              <p:cNvSpPr txBox="1"/>
              <p:nvPr/>
            </p:nvSpPr>
            <p:spPr>
              <a:xfrm>
                <a:off x="1451307" y="2266352"/>
                <a:ext cx="2949677" cy="349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sub>
                      </m:sSub>
                    </m:oMath>
                  </m:oMathPara>
                </a14:m>
                <a:endParaRPr lang="en-US" altLang="zh-CN" sz="1600" i="1" dirty="0">
                  <a:latin typeface="+mn-ea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D242E31-42B2-AA50-FF0A-EE8AC034C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307" y="2266352"/>
                <a:ext cx="2949677" cy="349326"/>
              </a:xfrm>
              <a:prstGeom prst="rect">
                <a:avLst/>
              </a:prstGeom>
              <a:blipFill>
                <a:blip r:embed="rId5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FE83B3E-9F85-0D19-E64F-54A86EDB2912}"/>
                  </a:ext>
                </a:extLst>
              </p:cNvPr>
              <p:cNvSpPr txBox="1"/>
              <p:nvPr/>
            </p:nvSpPr>
            <p:spPr>
              <a:xfrm>
                <a:off x="1451306" y="2530644"/>
                <a:ext cx="2949677" cy="349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sub>
                      </m:sSub>
                    </m:oMath>
                  </m:oMathPara>
                </a14:m>
                <a:endParaRPr lang="en-US" altLang="zh-CN" sz="1600" i="1" dirty="0">
                  <a:latin typeface="+mn-ea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FE83B3E-9F85-0D19-E64F-54A86EDB2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306" y="2530644"/>
                <a:ext cx="2949677" cy="349326"/>
              </a:xfrm>
              <a:prstGeom prst="rect">
                <a:avLst/>
              </a:prstGeom>
              <a:blipFill>
                <a:blip r:embed="rId6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708EA30-E85C-F6F5-B224-5DECB904FE4B}"/>
                  </a:ext>
                </a:extLst>
              </p:cNvPr>
              <p:cNvSpPr txBox="1"/>
              <p:nvPr/>
            </p:nvSpPr>
            <p:spPr>
              <a:xfrm>
                <a:off x="2359045" y="3061072"/>
                <a:ext cx="2949677" cy="3613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solve</m:t>
                      </m:r>
                      <m:r>
                        <a:rPr lang="en-US" altLang="zh-CN" sz="1600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sz="1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𝐺𝑤</m:t>
                      </m:r>
                      <m:r>
                        <a:rPr lang="en-US" altLang="zh-CN" sz="1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zh-CN" sz="1600" i="1" dirty="0">
                  <a:solidFill>
                    <a:srgbClr val="00B0F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708EA30-E85C-F6F5-B224-5DECB904F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045" y="3061072"/>
                <a:ext cx="2949677" cy="361381"/>
              </a:xfrm>
              <a:prstGeom prst="rect">
                <a:avLst/>
              </a:prstGeom>
              <a:blipFill>
                <a:blip r:embed="rId7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5F0937B-1DC2-D256-4B39-BF8A90B18633}"/>
                  </a:ext>
                </a:extLst>
              </p:cNvPr>
              <p:cNvSpPr txBox="1"/>
              <p:nvPr/>
            </p:nvSpPr>
            <p:spPr>
              <a:xfrm>
                <a:off x="3051322" y="3607969"/>
                <a:ext cx="2949677" cy="419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altLang="zh-CN" sz="1600" i="1" dirty="0">
                  <a:latin typeface="+mn-ea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5F0937B-1DC2-D256-4B39-BF8A90B18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322" y="3607969"/>
                <a:ext cx="2949677" cy="419154"/>
              </a:xfrm>
              <a:prstGeom prst="rect">
                <a:avLst/>
              </a:prstGeom>
              <a:blipFill>
                <a:blip r:embed="rId8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9BC90FA-9881-34F6-CF3D-3D53B006C243}"/>
                  </a:ext>
                </a:extLst>
              </p:cNvPr>
              <p:cNvSpPr txBox="1"/>
              <p:nvPr/>
            </p:nvSpPr>
            <p:spPr>
              <a:xfrm>
                <a:off x="3051322" y="3942796"/>
                <a:ext cx="2949677" cy="358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zh-CN" sz="1600" i="1" dirty="0">
                  <a:latin typeface="+mn-ea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9BC90FA-9881-34F6-CF3D-3D53B006C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322" y="3942796"/>
                <a:ext cx="2949677" cy="358368"/>
              </a:xfrm>
              <a:prstGeom prst="rect">
                <a:avLst/>
              </a:prstGeom>
              <a:blipFill>
                <a:blip r:embed="rId9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E8FD3C1-3D41-8E7A-7904-F15CF893ECE5}"/>
                  </a:ext>
                </a:extLst>
              </p:cNvPr>
              <p:cNvSpPr txBox="1"/>
              <p:nvPr/>
            </p:nvSpPr>
            <p:spPr>
              <a:xfrm>
                <a:off x="2359045" y="4418717"/>
                <a:ext cx="2949677" cy="358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𝐶𝑤</m:t>
                      </m:r>
                    </m:oMath>
                  </m:oMathPara>
                </a14:m>
                <a:endParaRPr lang="en-US" altLang="zh-CN" sz="1600" i="1" dirty="0">
                  <a:latin typeface="+mn-ea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E8FD3C1-3D41-8E7A-7904-F15CF893E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045" y="4418717"/>
                <a:ext cx="2949677" cy="358368"/>
              </a:xfrm>
              <a:prstGeom prst="rect">
                <a:avLst/>
              </a:prstGeom>
              <a:blipFill>
                <a:blip r:embed="rId10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67AE01D-D99E-1E8A-EF59-5ED420FCA7D7}"/>
                  </a:ext>
                </a:extLst>
              </p:cNvPr>
              <p:cNvSpPr txBox="1"/>
              <p:nvPr/>
            </p:nvSpPr>
            <p:spPr>
              <a:xfrm>
                <a:off x="2379059" y="4637181"/>
                <a:ext cx="2949677" cy="593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+1,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altLang="zh-CN" sz="1600" i="1" dirty="0">
                  <a:latin typeface="+mn-ea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67AE01D-D99E-1E8A-EF59-5ED420FCA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059" y="4637181"/>
                <a:ext cx="2949677" cy="5934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4D6C268-BEFA-CAFC-C415-B96C63533561}"/>
                  </a:ext>
                </a:extLst>
              </p:cNvPr>
              <p:cNvSpPr txBox="1"/>
              <p:nvPr/>
            </p:nvSpPr>
            <p:spPr>
              <a:xfrm>
                <a:off x="2399073" y="5085796"/>
                <a:ext cx="2949677" cy="1097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≠0) </m:t>
                    </m:r>
                  </m:oMath>
                </a14:m>
                <a:r>
                  <a:rPr lang="en-US" altLang="zh-CN" sz="16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{</a:t>
                </a:r>
              </a:p>
              <a:p>
                <a:endParaRPr lang="en-US" altLang="zh-CN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CN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endParaRPr lang="en-US" altLang="zh-CN" sz="16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CN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4D6C268-BEFA-CAFC-C415-B96C63533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073" y="5085796"/>
                <a:ext cx="2949677" cy="1097032"/>
              </a:xfrm>
              <a:prstGeom prst="rect">
                <a:avLst/>
              </a:prstGeom>
              <a:blipFill>
                <a:blip r:embed="rId12"/>
                <a:stretch>
                  <a:fillRect l="-1242" t="-2222" b="-6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4F0D654-CBDC-9762-7220-14CE49C487E5}"/>
                  </a:ext>
                </a:extLst>
              </p:cNvPr>
              <p:cNvSpPr txBox="1"/>
              <p:nvPr/>
            </p:nvSpPr>
            <p:spPr>
              <a:xfrm>
                <a:off x="2926144" y="5375142"/>
                <a:ext cx="2949677" cy="588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altLang="zh-CN" sz="1600" i="1" dirty="0">
                  <a:latin typeface="+mn-ea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4F0D654-CBDC-9762-7220-14CE49C48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144" y="5375142"/>
                <a:ext cx="2949677" cy="588879"/>
              </a:xfrm>
              <a:prstGeom prst="rect">
                <a:avLst/>
              </a:prstGeom>
              <a:blipFill>
                <a:blip r:embed="rId13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BFA01EC-4E58-DE9D-6C9B-9E54C821D315}"/>
                  </a:ext>
                </a:extLst>
              </p:cNvPr>
              <p:cNvSpPr txBox="1"/>
              <p:nvPr/>
            </p:nvSpPr>
            <p:spPr>
              <a:xfrm>
                <a:off x="4405243" y="5343501"/>
                <a:ext cx="2949677" cy="584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1600" i="1" dirty="0">
                  <a:latin typeface="+mn-ea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BFA01EC-4E58-DE9D-6C9B-9E54C821D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243" y="5343501"/>
                <a:ext cx="2949677" cy="584840"/>
              </a:xfrm>
              <a:prstGeom prst="rect">
                <a:avLst/>
              </a:prstGeom>
              <a:blipFill>
                <a:blip r:embed="rId14"/>
                <a:stretch>
                  <a:fillRect b="-4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8085D34-F8EF-84A0-251A-92E91AF7C1F1}"/>
                  </a:ext>
                </a:extLst>
              </p:cNvPr>
              <p:cNvSpPr txBox="1"/>
              <p:nvPr/>
            </p:nvSpPr>
            <p:spPr>
              <a:xfrm>
                <a:off x="6767249" y="1493884"/>
                <a:ext cx="2949677" cy="357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sz="1600" i="1" dirty="0">
                  <a:latin typeface="+mn-ea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8085D34-F8EF-84A0-251A-92E91AF7C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249" y="1493884"/>
                <a:ext cx="2949677" cy="357534"/>
              </a:xfrm>
              <a:prstGeom prst="rect">
                <a:avLst/>
              </a:prstGeom>
              <a:blipFill>
                <a:blip r:embed="rId15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ED8413E-8AE2-AB58-4F9D-F690F34C4741}"/>
                  </a:ext>
                </a:extLst>
              </p:cNvPr>
              <p:cNvSpPr txBox="1"/>
              <p:nvPr/>
            </p:nvSpPr>
            <p:spPr>
              <a:xfrm>
                <a:off x="6757918" y="2155897"/>
                <a:ext cx="3538607" cy="1400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1,1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2,1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zh-CN" altLang="en-US" sz="160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1,2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2,2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3,2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altLang="zh-C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2,</m:t>
                                        </m:r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3,</m:t>
                                        </m:r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16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ED8413E-8AE2-AB58-4F9D-F690F34C4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918" y="2155897"/>
                <a:ext cx="3538607" cy="140083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94E1613F-A7E0-0FE7-6B9A-D43FAD964ECA}"/>
                  </a:ext>
                </a:extLst>
              </p:cNvPr>
              <p:cNvSpPr txBox="1"/>
              <p:nvPr/>
            </p:nvSpPr>
            <p:spPr>
              <a:xfrm>
                <a:off x="3122359" y="1289641"/>
                <a:ext cx="13129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94E1613F-A7E0-0FE7-6B9A-D43FAD964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359" y="1289641"/>
                <a:ext cx="1312995" cy="369332"/>
              </a:xfrm>
              <a:prstGeom prst="rect">
                <a:avLst/>
              </a:prstGeom>
              <a:blipFill>
                <a:blip r:embed="rId1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6B21665-9FA1-62C7-1966-646E5CB2F322}"/>
                  </a:ext>
                </a:extLst>
              </p:cNvPr>
              <p:cNvSpPr txBox="1"/>
              <p:nvPr/>
            </p:nvSpPr>
            <p:spPr>
              <a:xfrm>
                <a:off x="4024750" y="3053916"/>
                <a:ext cx="1860080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6B21665-9FA1-62C7-1966-646E5CB2F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750" y="3053916"/>
                <a:ext cx="1860080" cy="391646"/>
              </a:xfrm>
              <a:prstGeom prst="rect">
                <a:avLst/>
              </a:prstGeom>
              <a:blipFill>
                <a:blip r:embed="rId18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C3B5D42D-30B9-92E2-D0A7-0A5217C59B3B}"/>
                  </a:ext>
                </a:extLst>
              </p:cNvPr>
              <p:cNvSpPr txBox="1"/>
              <p:nvPr/>
            </p:nvSpPr>
            <p:spPr>
              <a:xfrm>
                <a:off x="6757918" y="3857846"/>
                <a:ext cx="445692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1600" b="1" dirty="0">
                    <a:solidFill>
                      <a:srgbClr val="00B0F0"/>
                    </a:solidFill>
                  </a:rPr>
                  <a:t>蓝色部分用</a:t>
                </a:r>
                <a:r>
                  <a:rPr lang="en-US" altLang="zh-CN" sz="1600" b="1" dirty="0">
                    <a:solidFill>
                      <a:srgbClr val="00B0F0"/>
                    </a:solidFill>
                  </a:rPr>
                  <a:t>LU</a:t>
                </a:r>
                <a:r>
                  <a:rPr lang="zh-CN" altLang="en-US" sz="1600" b="1" dirty="0">
                    <a:solidFill>
                      <a:srgbClr val="00B0F0"/>
                    </a:solidFill>
                  </a:rPr>
                  <a:t>分解</a:t>
                </a:r>
                <a:r>
                  <a:rPr lang="en-US" altLang="zh-CN" sz="1600" b="1" dirty="0">
                    <a:solidFill>
                      <a:srgbClr val="00B0F0"/>
                    </a:solidFill>
                  </a:rPr>
                  <a:t>G</a:t>
                </a:r>
                <a:r>
                  <a:rPr lang="zh-CN" altLang="en-US" sz="1600" b="1" dirty="0">
                    <a:solidFill>
                      <a:srgbClr val="00B0F0"/>
                    </a:solidFill>
                  </a:rPr>
                  <a:t>之后求解，避免求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sz="1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zh-CN" altLang="en-US" sz="16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C3B5D42D-30B9-92E2-D0A7-0A5217C59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918" y="3857846"/>
                <a:ext cx="4456929" cy="338554"/>
              </a:xfrm>
              <a:prstGeom prst="rect">
                <a:avLst/>
              </a:prstGeom>
              <a:blipFill>
                <a:blip r:embed="rId19"/>
                <a:stretch>
                  <a:fillRect l="-547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70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18727CA5-3788-CED1-A086-F3EE47D7D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411" y="1327051"/>
            <a:ext cx="5267332" cy="194121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51B4733-DB39-875A-62D8-42FD23618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DE4A403-B59E-1EC0-3E74-07D310547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MNA (modified nodal analysis)-RLC tree</a:t>
            </a:r>
            <a:endParaRPr lang="zh-CN" altLang="en-US" dirty="0"/>
          </a:p>
        </p:txBody>
      </p:sp>
      <p:sp>
        <p:nvSpPr>
          <p:cNvPr id="46" name="内容占位符 45">
            <a:extLst>
              <a:ext uri="{FF2B5EF4-FFF2-40B4-BE49-F238E27FC236}">
                <a16:creationId xmlns:a16="http://schemas.microsoft.com/office/drawing/2014/main" id="{8E340B6C-4A45-2398-D17B-77BE257D0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600" dirty="0"/>
              <a:t>RLC tree</a:t>
            </a:r>
            <a:r>
              <a:rPr lang="zh-CN" altLang="en-US" sz="1600" dirty="0"/>
              <a:t>的传递函数具有</a:t>
            </a:r>
            <a:r>
              <a:rPr lang="en-US" altLang="zh-CN" sz="1600" dirty="0"/>
              <a:t>n</a:t>
            </a:r>
            <a:r>
              <a:rPr lang="zh-CN" altLang="en-US" sz="1600" dirty="0"/>
              <a:t>个极点：</a:t>
            </a:r>
            <a:r>
              <a:rPr lang="en-US" altLang="zh-CN" sz="1600" dirty="0"/>
              <a:t>n</a:t>
            </a:r>
            <a:r>
              <a:rPr lang="zh-CN" altLang="en-US" sz="1600" dirty="0"/>
              <a:t>通常很大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D59B45FA-F85C-97D6-07C0-F1F36976BA65}"/>
                  </a:ext>
                </a:extLst>
              </p:cNvPr>
              <p:cNvSpPr txBox="1"/>
              <p:nvPr/>
            </p:nvSpPr>
            <p:spPr>
              <a:xfrm>
                <a:off x="7364674" y="4173193"/>
                <a:ext cx="796564" cy="1203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D59B45FA-F85C-97D6-07C0-F1F36976B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674" y="4173193"/>
                <a:ext cx="796564" cy="1203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D8A6340F-4D4A-A4F4-6430-86A8407B537D}"/>
                  </a:ext>
                </a:extLst>
              </p:cNvPr>
              <p:cNvSpPr txBox="1"/>
              <p:nvPr/>
            </p:nvSpPr>
            <p:spPr>
              <a:xfrm>
                <a:off x="-12262" y="4123468"/>
                <a:ext cx="4077976" cy="12255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zh-CN" altLang="en-US" sz="14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zh-CN" altLang="en-US" sz="1400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zh-CN" altLang="en-US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zh-CN" altLang="en-US" sz="1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D8A6340F-4D4A-A4F4-6430-86A8407B5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262" y="4123468"/>
                <a:ext cx="4077976" cy="12255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1C0A03C-E8AF-9CF9-226A-04D9B766BA70}"/>
                  </a:ext>
                </a:extLst>
              </p:cNvPr>
              <p:cNvSpPr txBox="1"/>
              <p:nvPr/>
            </p:nvSpPr>
            <p:spPr>
              <a:xfrm>
                <a:off x="4547997" y="4134561"/>
                <a:ext cx="2462533" cy="12292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  <m:e/>
                              <m:e/>
                              <m:e/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/>
                                  <m:e/>
                                  <m:e/>
                                  <m:e/>
                                  <m:e/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/>
                                  <m:e/>
                                  <m:e/>
                                  <m:e/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/>
                                  <m:e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/>
                                  <m:e/>
                                  <m:e/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/>
                                  <m:e/>
                                  <m:e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/>
                                  <m:e/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/>
                                  <m:e/>
                                  <m:e/>
                                  <m:e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  <m:e/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/>
                                  <m:e/>
                                  <m:e/>
                                  <m:e/>
                                  <m:e/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1C0A03C-E8AF-9CF9-226A-04D9B766B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997" y="4134561"/>
                <a:ext cx="2462533" cy="12292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F9A6EC9-8D78-D51A-FEA8-FD5B456FD76B}"/>
                  </a:ext>
                </a:extLst>
              </p:cNvPr>
              <p:cNvSpPr txBox="1"/>
              <p:nvPr/>
            </p:nvSpPr>
            <p:spPr>
              <a:xfrm>
                <a:off x="8514744" y="4163929"/>
                <a:ext cx="914738" cy="1170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F9A6EC9-8D78-D51A-FEA8-FD5B456FD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4744" y="4163929"/>
                <a:ext cx="914738" cy="11705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>
            <a:extLst>
              <a:ext uri="{FF2B5EF4-FFF2-40B4-BE49-F238E27FC236}">
                <a16:creationId xmlns:a16="http://schemas.microsoft.com/office/drawing/2014/main" id="{A16F7F0D-AF6E-69C3-0050-A5B4D086142E}"/>
              </a:ext>
            </a:extLst>
          </p:cNvPr>
          <p:cNvGrpSpPr/>
          <p:nvPr/>
        </p:nvGrpSpPr>
        <p:grpSpPr>
          <a:xfrm>
            <a:off x="11067672" y="4194910"/>
            <a:ext cx="763484" cy="1150926"/>
            <a:chOff x="11380451" y="4067820"/>
            <a:chExt cx="763484" cy="11509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CAD179C1-FDBD-69C4-8A76-0C87675C1B7A}"/>
                    </a:ext>
                  </a:extLst>
                </p:cNvPr>
                <p:cNvSpPr txBox="1"/>
                <p:nvPr/>
              </p:nvSpPr>
              <p:spPr>
                <a:xfrm>
                  <a:off x="11380451" y="4067820"/>
                  <a:ext cx="727892" cy="3631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CAD179C1-FDBD-69C4-8A76-0C87675C1B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80451" y="4067820"/>
                  <a:ext cx="727892" cy="363176"/>
                </a:xfrm>
                <a:prstGeom prst="rect">
                  <a:avLst/>
                </a:prstGeom>
                <a:blipFill>
                  <a:blip r:embed="rId7"/>
                  <a:stretch>
                    <a:fillRect l="-4202" b="-1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0322672B-D0C2-DCCA-9ADF-601D9FED7890}"/>
                    </a:ext>
                  </a:extLst>
                </p:cNvPr>
                <p:cNvSpPr txBox="1"/>
                <p:nvPr/>
              </p:nvSpPr>
              <p:spPr>
                <a:xfrm>
                  <a:off x="11388600" y="4826010"/>
                  <a:ext cx="755335" cy="3927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eqArr>
                                  <m:eqArr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eqArr>
                          </m:e>
                        </m:d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0322672B-D0C2-DCCA-9ADF-601D9FED78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88600" y="4826010"/>
                  <a:ext cx="755335" cy="392736"/>
                </a:xfrm>
                <a:prstGeom prst="rect">
                  <a:avLst/>
                </a:prstGeom>
                <a:blipFill>
                  <a:blip r:embed="rId8"/>
                  <a:stretch>
                    <a:fillRect l="-4032" t="-4688" b="-625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3CC86F3-7E87-BF3B-B8AD-43AA311EC488}"/>
                  </a:ext>
                </a:extLst>
              </p:cNvPr>
              <p:cNvSpPr txBox="1"/>
              <p:nvPr/>
            </p:nvSpPr>
            <p:spPr>
              <a:xfrm>
                <a:off x="9803006" y="4189928"/>
                <a:ext cx="891141" cy="1170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3CC86F3-7E87-BF3B-B8AD-43AA311EC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006" y="4189928"/>
                <a:ext cx="891141" cy="11705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85915A7-12CB-637B-333E-DE9CCBFCE749}"/>
                  </a:ext>
                </a:extLst>
              </p:cNvPr>
              <p:cNvSpPr txBox="1"/>
              <p:nvPr/>
            </p:nvSpPr>
            <p:spPr>
              <a:xfrm>
                <a:off x="5546481" y="1897818"/>
                <a:ext cx="567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85915A7-12CB-637B-333E-DE9CCBFCE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481" y="1897818"/>
                <a:ext cx="567656" cy="276999"/>
              </a:xfrm>
              <a:prstGeom prst="rect">
                <a:avLst/>
              </a:prstGeom>
              <a:blipFill>
                <a:blip r:embed="rId10"/>
                <a:stretch>
                  <a:fillRect l="-8602" r="-13978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419A3A-E785-9D7C-A90A-B617E194EBF4}"/>
                  </a:ext>
                </a:extLst>
              </p:cNvPr>
              <p:cNvSpPr txBox="1"/>
              <p:nvPr/>
            </p:nvSpPr>
            <p:spPr>
              <a:xfrm>
                <a:off x="6595869" y="1722027"/>
                <a:ext cx="3640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419A3A-E785-9D7C-A90A-B617E194E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869" y="1722027"/>
                <a:ext cx="364009" cy="246221"/>
              </a:xfrm>
              <a:prstGeom prst="rect">
                <a:avLst/>
              </a:prstGeom>
              <a:blipFill>
                <a:blip r:embed="rId11"/>
                <a:stretch>
                  <a:fillRect l="-5000" r="-1667" b="-14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AF6309EF-E406-8EFB-D3FD-1D67BF557331}"/>
                  </a:ext>
                </a:extLst>
              </p:cNvPr>
              <p:cNvSpPr txBox="1"/>
              <p:nvPr/>
            </p:nvSpPr>
            <p:spPr>
              <a:xfrm>
                <a:off x="7364674" y="1771804"/>
                <a:ext cx="3640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AF6309EF-E406-8EFB-D3FD-1D67BF557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674" y="1771804"/>
                <a:ext cx="364009" cy="246221"/>
              </a:xfrm>
              <a:prstGeom prst="rect">
                <a:avLst/>
              </a:prstGeom>
              <a:blipFill>
                <a:blip r:embed="rId12"/>
                <a:stretch>
                  <a:fillRect l="-5000" r="-1667" b="-1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5C242174-1A2B-589B-99E5-35B7D34727F4}"/>
                  </a:ext>
                </a:extLst>
              </p:cNvPr>
              <p:cNvSpPr txBox="1"/>
              <p:nvPr/>
            </p:nvSpPr>
            <p:spPr>
              <a:xfrm>
                <a:off x="8315419" y="1765244"/>
                <a:ext cx="3640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5C242174-1A2B-589B-99E5-35B7D3472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419" y="1765244"/>
                <a:ext cx="364009" cy="246221"/>
              </a:xfrm>
              <a:prstGeom prst="rect">
                <a:avLst/>
              </a:prstGeom>
              <a:blipFill>
                <a:blip r:embed="rId13"/>
                <a:stretch>
                  <a:fillRect l="-5000" r="-1667" b="-1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E62D20F1-F0EB-CB5D-A073-56FD8D9DCE88}"/>
                  </a:ext>
                </a:extLst>
              </p:cNvPr>
              <p:cNvSpPr txBox="1"/>
              <p:nvPr/>
            </p:nvSpPr>
            <p:spPr>
              <a:xfrm>
                <a:off x="9380017" y="1772878"/>
                <a:ext cx="364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E62D20F1-F0EB-CB5D-A073-56FD8D9DC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017" y="1772878"/>
                <a:ext cx="364010" cy="246221"/>
              </a:xfrm>
              <a:prstGeom prst="rect">
                <a:avLst/>
              </a:prstGeom>
              <a:blipFill>
                <a:blip r:embed="rId14"/>
                <a:stretch>
                  <a:fillRect l="-6780" r="-3390" b="-1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EA7854C2-87BD-3AC0-C61C-BD4B378C7FD2}"/>
                  </a:ext>
                </a:extLst>
              </p:cNvPr>
              <p:cNvSpPr txBox="1"/>
              <p:nvPr/>
            </p:nvSpPr>
            <p:spPr>
              <a:xfrm>
                <a:off x="10298183" y="1781978"/>
                <a:ext cx="3640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EA7854C2-87BD-3AC0-C61C-BD4B378C7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183" y="1781978"/>
                <a:ext cx="364010" cy="246221"/>
              </a:xfrm>
              <a:prstGeom prst="rect">
                <a:avLst/>
              </a:prstGeom>
              <a:blipFill>
                <a:blip r:embed="rId15"/>
                <a:stretch>
                  <a:fillRect l="-5000" r="-3333" b="-170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组合 38">
            <a:extLst>
              <a:ext uri="{FF2B5EF4-FFF2-40B4-BE49-F238E27FC236}">
                <a16:creationId xmlns:a16="http://schemas.microsoft.com/office/drawing/2014/main" id="{0E86C514-55BE-24A6-B7FA-107E59C620C1}"/>
              </a:ext>
            </a:extLst>
          </p:cNvPr>
          <p:cNvGrpSpPr/>
          <p:nvPr/>
        </p:nvGrpSpPr>
        <p:grpSpPr>
          <a:xfrm>
            <a:off x="288201" y="1771804"/>
            <a:ext cx="3571755" cy="396199"/>
            <a:chOff x="-1091330" y="1860324"/>
            <a:chExt cx="3571755" cy="396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C6FFBB61-C2DB-7407-02EC-A982E475EC08}"/>
                    </a:ext>
                  </a:extLst>
                </p:cNvPr>
                <p:cNvSpPr txBox="1"/>
                <p:nvPr/>
              </p:nvSpPr>
              <p:spPr>
                <a:xfrm>
                  <a:off x="363590" y="1860324"/>
                  <a:ext cx="211683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𝑠𝐶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𝐵𝑉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C6FFBB61-C2DB-7407-02EC-A982E475EC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90" y="1860324"/>
                  <a:ext cx="2116835" cy="369332"/>
                </a:xfrm>
                <a:prstGeom prst="rect">
                  <a:avLst/>
                </a:prstGeom>
                <a:blipFill>
                  <a:blip r:embed="rId31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01602060-301E-7691-1748-72D373631E6D}"/>
                </a:ext>
              </a:extLst>
            </p:cNvPr>
            <p:cNvSpPr txBox="1"/>
            <p:nvPr/>
          </p:nvSpPr>
          <p:spPr>
            <a:xfrm>
              <a:off x="-1091330" y="1917969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/>
                <a:t>节点电压方程：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E3DF8EB7-5206-89BD-C8E5-7C1136706FBE}"/>
              </a:ext>
            </a:extLst>
          </p:cNvPr>
          <p:cNvGrpSpPr/>
          <p:nvPr/>
        </p:nvGrpSpPr>
        <p:grpSpPr>
          <a:xfrm>
            <a:off x="690766" y="2182041"/>
            <a:ext cx="2739563" cy="374270"/>
            <a:chOff x="-680961" y="2229281"/>
            <a:chExt cx="2739563" cy="3742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042F4067-122F-55BE-892A-A84B21AE4676}"/>
                    </a:ext>
                  </a:extLst>
                </p:cNvPr>
                <p:cNvSpPr txBox="1"/>
                <p:nvPr/>
              </p:nvSpPr>
              <p:spPr>
                <a:xfrm>
                  <a:off x="58410" y="2229281"/>
                  <a:ext cx="2000192" cy="3742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042F4067-122F-55BE-892A-A84B21AE46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10" y="2229281"/>
                  <a:ext cx="2000192" cy="37427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A7F0C4EE-D54B-E2F8-9749-6B85153001BE}"/>
                </a:ext>
              </a:extLst>
            </p:cNvPr>
            <p:cNvSpPr txBox="1"/>
            <p:nvPr/>
          </p:nvSpPr>
          <p:spPr>
            <a:xfrm>
              <a:off x="-680961" y="2236053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/>
                <a:t>输出方程：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A91210B9-A822-5F89-89F6-74CF33EE00D3}"/>
              </a:ext>
            </a:extLst>
          </p:cNvPr>
          <p:cNvGrpSpPr/>
          <p:nvPr/>
        </p:nvGrpSpPr>
        <p:grpSpPr>
          <a:xfrm>
            <a:off x="690766" y="2444592"/>
            <a:ext cx="5299007" cy="1175515"/>
            <a:chOff x="-1646559" y="2746780"/>
            <a:chExt cx="5299007" cy="11755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8943457B-4A17-8C5E-864A-1B53419BF9E0}"/>
                    </a:ext>
                  </a:extLst>
                </p:cNvPr>
                <p:cNvSpPr txBox="1"/>
                <p:nvPr/>
              </p:nvSpPr>
              <p:spPr>
                <a:xfrm>
                  <a:off x="-658300" y="2746780"/>
                  <a:ext cx="4310748" cy="11755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𝑟𝑙𝑐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den>
                        </m:f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eqArr>
                                  <m:eqArr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𝑜</m:t>
                                            </m:r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𝑜</m:t>
                                            </m:r>
                                            <m: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eqArr>
                              </m:e>
                            </m:eqAr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𝑠𝐶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8943457B-4A17-8C5E-864A-1B53419BF9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58300" y="2746780"/>
                  <a:ext cx="4310748" cy="1175515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897424D1-EF9A-4A2A-3B7F-61CC8701E948}"/>
                </a:ext>
              </a:extLst>
            </p:cNvPr>
            <p:cNvSpPr txBox="1"/>
            <p:nvPr/>
          </p:nvSpPr>
          <p:spPr>
            <a:xfrm>
              <a:off x="-1646559" y="3190470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/>
                <a:t>传递函数：</a:t>
              </a: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EB17D569-E63A-19DE-986C-49DABA855F09}"/>
              </a:ext>
            </a:extLst>
          </p:cNvPr>
          <p:cNvSpPr txBox="1"/>
          <p:nvPr/>
        </p:nvSpPr>
        <p:spPr>
          <a:xfrm>
            <a:off x="1644026" y="5800833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200" b="1" dirty="0"/>
              <a:t>电导矩阵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1F4838A-5046-2B4C-6756-781E80899E98}"/>
              </a:ext>
            </a:extLst>
          </p:cNvPr>
          <p:cNvSpPr txBox="1"/>
          <p:nvPr/>
        </p:nvSpPr>
        <p:spPr>
          <a:xfrm>
            <a:off x="5021474" y="5751459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200" b="1" dirty="0"/>
              <a:t>电纳矩阵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5D59B0C5-BD5C-A8E3-AA8E-6D8A53A79D94}"/>
              </a:ext>
            </a:extLst>
          </p:cNvPr>
          <p:cNvSpPr txBox="1"/>
          <p:nvPr/>
        </p:nvSpPr>
        <p:spPr>
          <a:xfrm>
            <a:off x="7267411" y="5751462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200" b="1" dirty="0"/>
              <a:t>节点电压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88467117-365E-AE46-C4AF-0AA0739AB2C3}"/>
              </a:ext>
            </a:extLst>
          </p:cNvPr>
          <p:cNvSpPr txBox="1"/>
          <p:nvPr/>
        </p:nvSpPr>
        <p:spPr>
          <a:xfrm>
            <a:off x="10992107" y="5662334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200" b="1" dirty="0"/>
              <a:t>输出电压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50461D54-DD4E-6FFA-C805-DD6E5585B1D5}"/>
              </a:ext>
            </a:extLst>
          </p:cNvPr>
          <p:cNvSpPr txBox="1"/>
          <p:nvPr/>
        </p:nvSpPr>
        <p:spPr>
          <a:xfrm>
            <a:off x="10948601" y="3886781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200" b="1" dirty="0"/>
              <a:t>输入电压</a:t>
            </a:r>
          </a:p>
        </p:txBody>
      </p:sp>
      <p:sp>
        <p:nvSpPr>
          <p:cNvPr id="5" name="右大括号 4">
            <a:extLst>
              <a:ext uri="{FF2B5EF4-FFF2-40B4-BE49-F238E27FC236}">
                <a16:creationId xmlns:a16="http://schemas.microsoft.com/office/drawing/2014/main" id="{3253C9B4-09D0-D16B-BECD-0CC0A838F38D}"/>
              </a:ext>
            </a:extLst>
          </p:cNvPr>
          <p:cNvSpPr/>
          <p:nvPr/>
        </p:nvSpPr>
        <p:spPr>
          <a:xfrm flipH="1">
            <a:off x="1743239" y="1853064"/>
            <a:ext cx="120864" cy="674303"/>
          </a:xfrm>
          <a:prstGeom prst="rightBrace">
            <a:avLst>
              <a:gd name="adj1" fmla="val 5510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AA10E8A-DE12-FF9E-9B1D-B791F637AF5C}"/>
                  </a:ext>
                </a:extLst>
              </p:cNvPr>
              <p:cNvSpPr txBox="1"/>
              <p:nvPr/>
            </p:nvSpPr>
            <p:spPr>
              <a:xfrm>
                <a:off x="6555498" y="2065702"/>
                <a:ext cx="19922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AA10E8A-DE12-FF9E-9B1D-B791F637A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498" y="2065702"/>
                <a:ext cx="199221" cy="246221"/>
              </a:xfrm>
              <a:prstGeom prst="rect">
                <a:avLst/>
              </a:prstGeom>
              <a:blipFill>
                <a:blip r:embed="rId34"/>
                <a:stretch>
                  <a:fillRect l="-18182" b="-1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D84D1C1F-EC8E-27CF-CBD2-A1E1C4FA5F4C}"/>
              </a:ext>
            </a:extLst>
          </p:cNvPr>
          <p:cNvCxnSpPr>
            <a:cxnSpLocks/>
          </p:cNvCxnSpPr>
          <p:nvPr/>
        </p:nvCxnSpPr>
        <p:spPr>
          <a:xfrm flipH="1">
            <a:off x="6631190" y="2073322"/>
            <a:ext cx="22672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F8F1C701-F7BC-74F9-7E41-3F9B362A3332}"/>
                  </a:ext>
                </a:extLst>
              </p:cNvPr>
              <p:cNvSpPr txBox="1"/>
              <p:nvPr/>
            </p:nvSpPr>
            <p:spPr>
              <a:xfrm>
                <a:off x="11436017" y="1911065"/>
                <a:ext cx="6177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F8F1C701-F7BC-74F9-7E41-3F9B362A3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6017" y="1911065"/>
                <a:ext cx="617733" cy="276999"/>
              </a:xfrm>
              <a:prstGeom prst="rect">
                <a:avLst/>
              </a:prstGeom>
              <a:blipFill>
                <a:blip r:embed="rId35"/>
                <a:stretch>
                  <a:fillRect l="-7921" r="-12871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E003337B-C11E-6568-413E-6BA380C8AD0B}"/>
              </a:ext>
            </a:extLst>
          </p:cNvPr>
          <p:cNvCxnSpPr>
            <a:cxnSpLocks/>
          </p:cNvCxnSpPr>
          <p:nvPr/>
        </p:nvCxnSpPr>
        <p:spPr>
          <a:xfrm flipH="1">
            <a:off x="10632673" y="2062348"/>
            <a:ext cx="22672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332C8B8-0BCD-6242-9918-092D03FB165D}"/>
                  </a:ext>
                </a:extLst>
              </p:cNvPr>
              <p:cNvSpPr txBox="1"/>
              <p:nvPr/>
            </p:nvSpPr>
            <p:spPr>
              <a:xfrm>
                <a:off x="10832806" y="2096498"/>
                <a:ext cx="2430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332C8B8-0BCD-6242-9918-092D03FB1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2806" y="2096498"/>
                <a:ext cx="243015" cy="246221"/>
              </a:xfrm>
              <a:prstGeom prst="rect">
                <a:avLst/>
              </a:prstGeom>
              <a:blipFill>
                <a:blip r:embed="rId36"/>
                <a:stretch>
                  <a:fillRect l="-15000" b="-1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868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1BBF92-3ED3-0C21-33B4-A871C6677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moment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ED700FF-92FF-48C1-391F-060CCB8356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sz="1600" dirty="0"/>
                  <a:t>传输函数</a:t>
                </a:r>
                <a:r>
                  <a:rPr lang="en-US" altLang="zh-CN" sz="1600" dirty="0"/>
                  <a:t>: </a:t>
                </a:r>
                <a:r>
                  <a:rPr lang="zh-CN" altLang="en-US" sz="1600" b="0" dirty="0"/>
                  <a:t>时域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600" b="0" dirty="0"/>
                  <a:t>，频域</a:t>
                </a:r>
                <a14:m>
                  <m:oMath xmlns:m="http://schemas.openxmlformats.org/officeDocument/2006/math">
                    <m:r>
                      <a:rPr lang="en-US" altLang="zh-CN" sz="1600" b="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16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16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600" b="0" dirty="0"/>
              </a:p>
              <a:p>
                <a:endParaRPr lang="en-US" altLang="zh-CN" sz="1600" dirty="0"/>
              </a:p>
              <a:p>
                <a:endParaRPr lang="en-US" altLang="zh-CN" sz="1600" dirty="0"/>
              </a:p>
              <a:p>
                <a:r>
                  <a:rPr lang="en-US" altLang="zh-CN" sz="1600" b="1" dirty="0"/>
                  <a:t>s=0</a:t>
                </a:r>
                <a:r>
                  <a:rPr lang="zh-CN" altLang="en-US" sz="1600" b="1" dirty="0"/>
                  <a:t>处泰勒展开：</a:t>
                </a:r>
                <a:endParaRPr lang="en-US" altLang="zh-CN" sz="1600" b="1" dirty="0"/>
              </a:p>
              <a:p>
                <a:endParaRPr lang="en-US" altLang="zh-CN" sz="1600" dirty="0"/>
              </a:p>
              <a:p>
                <a:endParaRPr lang="en-US" altLang="zh-CN" sz="1600" b="1" dirty="0"/>
              </a:p>
              <a:p>
                <a:endParaRPr lang="en-US" altLang="zh-CN" sz="1600" dirty="0"/>
              </a:p>
              <a:p>
                <a:endParaRPr lang="en-US" altLang="zh-CN" sz="1600" b="1" dirty="0"/>
              </a:p>
              <a:p>
                <a:endParaRPr lang="en-US" altLang="zh-CN" sz="1600" dirty="0"/>
              </a:p>
              <a:p>
                <a:r>
                  <a:rPr lang="en-US" altLang="zh-CN" sz="1600" b="1" dirty="0"/>
                  <a:t>moment</a:t>
                </a:r>
                <a:r>
                  <a:rPr lang="zh-CN" altLang="en-US" sz="1600" b="1" dirty="0"/>
                  <a:t>定义：</a:t>
                </a:r>
                <a:endParaRPr lang="zh-CN" altLang="en-US" sz="1200" b="1" dirty="0"/>
              </a:p>
              <a:p>
                <a:endParaRPr lang="en-US" altLang="zh-CN" sz="1600" dirty="0"/>
              </a:p>
              <a:p>
                <a:endParaRPr lang="zh-CN" altLang="en-US" sz="16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ED700FF-92FF-48C1-391F-060CCB8356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2" t="-9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9BE9110-AEAC-E510-E863-6832A9111877}"/>
                  </a:ext>
                </a:extLst>
              </p:cNvPr>
              <p:cNvSpPr txBox="1"/>
              <p:nvPr/>
            </p:nvSpPr>
            <p:spPr>
              <a:xfrm>
                <a:off x="2859833" y="1810139"/>
                <a:ext cx="5125313" cy="656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9BE9110-AEAC-E510-E863-6832A9111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833" y="1810139"/>
                <a:ext cx="5125313" cy="6563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64A58FC-12ED-94CD-DFB7-A38FC1B56DEE}"/>
                  </a:ext>
                </a:extLst>
              </p:cNvPr>
              <p:cNvSpPr txBox="1"/>
              <p:nvPr/>
            </p:nvSpPr>
            <p:spPr>
              <a:xfrm>
                <a:off x="2355980" y="2547995"/>
                <a:ext cx="7954347" cy="1524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+…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nary>
                            <m:nary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nary>
                                    <m:nary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∞</m:t>
                                      </m:r>
                                    </m:sup>
                                    <m:e>
                                      <m:f>
                                        <m:f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!</m:t>
                                          </m:r>
                                        </m:den>
                                      </m:f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e>
                                  </m:nary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nary>
                                <m:nary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!</m:t>
                                      </m:r>
                                    </m:den>
                                  </m:f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+…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64A58FC-12ED-94CD-DFB7-A38FC1B56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980" y="2547995"/>
                <a:ext cx="7954347" cy="1524776"/>
              </a:xfrm>
              <a:prstGeom prst="rect">
                <a:avLst/>
              </a:prstGeom>
              <a:blipFill>
                <a:blip r:embed="rId4"/>
                <a:stretch>
                  <a:fillRect t="-4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72AC150-1E40-7409-ED8D-4E8FE712DB23}"/>
                  </a:ext>
                </a:extLst>
              </p:cNvPr>
              <p:cNvSpPr txBox="1"/>
              <p:nvPr/>
            </p:nvSpPr>
            <p:spPr>
              <a:xfrm>
                <a:off x="2500604" y="4332222"/>
                <a:ext cx="5059740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nary>
                        <m:nary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72AC150-1E40-7409-ED8D-4E8FE712D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604" y="4332222"/>
                <a:ext cx="5059740" cy="8485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对话气泡: 椭圆形 17">
            <a:extLst>
              <a:ext uri="{FF2B5EF4-FFF2-40B4-BE49-F238E27FC236}">
                <a16:creationId xmlns:a16="http://schemas.microsoft.com/office/drawing/2014/main" id="{26B7A55E-B625-1588-8E61-866661C72A4B}"/>
              </a:ext>
            </a:extLst>
          </p:cNvPr>
          <p:cNvSpPr/>
          <p:nvPr/>
        </p:nvSpPr>
        <p:spPr>
          <a:xfrm>
            <a:off x="8138842" y="2406789"/>
            <a:ext cx="1368188" cy="369332"/>
          </a:xfrm>
          <a:prstGeom prst="wedgeEllipseCallout">
            <a:avLst>
              <a:gd name="adj1" fmla="val -198684"/>
              <a:gd name="adj2" fmla="val 3218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b="1" dirty="0"/>
              <a:t>频域展开</a:t>
            </a:r>
            <a:endParaRPr lang="zh-CN" altLang="en-US" sz="1400" dirty="0"/>
          </a:p>
        </p:txBody>
      </p:sp>
      <p:sp>
        <p:nvSpPr>
          <p:cNvPr id="20" name="对话气泡: 椭圆形 19">
            <a:extLst>
              <a:ext uri="{FF2B5EF4-FFF2-40B4-BE49-F238E27FC236}">
                <a16:creationId xmlns:a16="http://schemas.microsoft.com/office/drawing/2014/main" id="{1D667242-F1DA-F422-227B-5D0BF4EDDEB8}"/>
              </a:ext>
            </a:extLst>
          </p:cNvPr>
          <p:cNvSpPr/>
          <p:nvPr/>
        </p:nvSpPr>
        <p:spPr>
          <a:xfrm>
            <a:off x="8683841" y="2917327"/>
            <a:ext cx="1368188" cy="369332"/>
          </a:xfrm>
          <a:prstGeom prst="wedgeEllipseCallout">
            <a:avLst>
              <a:gd name="adj1" fmla="val -130487"/>
              <a:gd name="adj2" fmla="val 4481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b="1" dirty="0"/>
              <a:t>时域展开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1737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F4E3635-3333-E272-631B-4FA92BFBC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6604" y="4944604"/>
                <a:ext cx="10515600" cy="142060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1800" b="0" dirty="0"/>
                  <a:t>的计算：原始电路施加单位冲击电压源；各节点电压的稳态值即为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sz="18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1800" b="0" dirty="0"/>
                  <a:t>的计算：原始电路电压源短路，电流开路；电容替换为电流源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zh-CN" altLang="en-US" sz="1800" b="0" dirty="0"/>
                  <a:t>；各节点电压的稳态值即为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1800" b="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F4E3635-3333-E272-631B-4FA92BFBC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6604" y="4944604"/>
                <a:ext cx="10515600" cy="1420608"/>
              </a:xfrm>
              <a:blipFill>
                <a:blip r:embed="rId2"/>
                <a:stretch>
                  <a:fillRect l="-406" t="-38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B5B66903-C342-44DB-45B5-BE79394896B3}"/>
                  </a:ext>
                </a:extLst>
              </p:cNvPr>
              <p:cNvSpPr/>
              <p:nvPr/>
            </p:nvSpPr>
            <p:spPr>
              <a:xfrm>
                <a:off x="8826760" y="1341880"/>
                <a:ext cx="2397967" cy="6707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>
                    <a:latin typeface="Cambria Math" panose="02040503050406030204" pitchFamily="18" charset="0"/>
                  </a:rPr>
                  <a:t>冲击响应的拉普拉斯变换</a:t>
                </a:r>
                <a:r>
                  <a:rPr lang="zh-CN" altLang="en-US" sz="1100" dirty="0">
                    <a:latin typeface="Cambria Math" panose="02040503050406030204" pitchFamily="18" charset="0"/>
                  </a:rPr>
                  <a:t>：</a:t>
                </a:r>
                <a:endParaRPr lang="en-US" altLang="zh-CN" sz="110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→1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B5B66903-C342-44DB-45B5-BE79394896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760" y="1341880"/>
                <a:ext cx="2397967" cy="67072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5C8AC009-ADAC-E611-43E0-BC4EBF1B3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moment</a:t>
            </a:r>
            <a:r>
              <a:rPr lang="zh-CN" altLang="en-US" dirty="0"/>
              <a:t>计算</a:t>
            </a:r>
            <a:r>
              <a:rPr lang="en-US" altLang="zh-CN" dirty="0"/>
              <a:t>(path tracing algorithm)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C19E9BD-E7D3-C524-B316-D799E55FE8E6}"/>
                  </a:ext>
                </a:extLst>
              </p:cNvPr>
              <p:cNvSpPr txBox="1"/>
              <p:nvPr/>
            </p:nvSpPr>
            <p:spPr>
              <a:xfrm>
                <a:off x="3833178" y="1341880"/>
                <a:ext cx="211683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𝑠𝐶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C19E9BD-E7D3-C524-B316-D799E55FE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178" y="1341880"/>
                <a:ext cx="2116835" cy="369332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4DDC965-D3BB-2D25-2B20-DCA304F98AAC}"/>
                  </a:ext>
                </a:extLst>
              </p:cNvPr>
              <p:cNvSpPr txBox="1"/>
              <p:nvPr/>
            </p:nvSpPr>
            <p:spPr>
              <a:xfrm>
                <a:off x="2140881" y="1895270"/>
                <a:ext cx="6097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aln/>
                        </m:rP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4DDC965-D3BB-2D25-2B20-DCA304F98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881" y="1895270"/>
                <a:ext cx="6097554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DC779BE-91F8-5E1A-E1E1-40FB646CEFF2}"/>
                  </a:ext>
                </a:extLst>
              </p:cNvPr>
              <p:cNvSpPr txBox="1"/>
              <p:nvPr/>
            </p:nvSpPr>
            <p:spPr>
              <a:xfrm>
                <a:off x="2778819" y="2534165"/>
                <a:ext cx="49562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𝑠𝐶</m:t>
                          </m:r>
                        </m:e>
                      </m:d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DC779BE-91F8-5E1A-E1E1-40FB646CE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819" y="2534165"/>
                <a:ext cx="4956259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2941CBA-A680-5C7F-4A5C-EB80F9EB70BD}"/>
                  </a:ext>
                </a:extLst>
              </p:cNvPr>
              <p:cNvSpPr txBox="1"/>
              <p:nvPr/>
            </p:nvSpPr>
            <p:spPr>
              <a:xfrm>
                <a:off x="2461578" y="3106790"/>
                <a:ext cx="58613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𝐺𝑚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𝐶𝑚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2941CBA-A680-5C7F-4A5C-EB80F9EB7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578" y="3106790"/>
                <a:ext cx="5861328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>
            <a:extLst>
              <a:ext uri="{FF2B5EF4-FFF2-40B4-BE49-F238E27FC236}">
                <a16:creationId xmlns:a16="http://schemas.microsoft.com/office/drawing/2014/main" id="{9CD81703-5799-55DE-6BCB-768B28E0E695}"/>
              </a:ext>
            </a:extLst>
          </p:cNvPr>
          <p:cNvGrpSpPr/>
          <p:nvPr/>
        </p:nvGrpSpPr>
        <p:grpSpPr>
          <a:xfrm>
            <a:off x="3833178" y="3688875"/>
            <a:ext cx="3537275" cy="923046"/>
            <a:chOff x="3186259" y="3954504"/>
            <a:chExt cx="3537275" cy="9230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479F8BC9-C02E-96E5-0882-C2B33718F926}"/>
                    </a:ext>
                  </a:extLst>
                </p:cNvPr>
                <p:cNvSpPr txBox="1"/>
                <p:nvPr/>
              </p:nvSpPr>
              <p:spPr>
                <a:xfrm>
                  <a:off x="3270741" y="3954504"/>
                  <a:ext cx="211683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479F8BC9-C02E-96E5-0882-C2B33718F9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0741" y="3954504"/>
                  <a:ext cx="211683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A97B96FD-E40B-7FC9-AA21-04A3F7F48335}"/>
                    </a:ext>
                  </a:extLst>
                </p:cNvPr>
                <p:cNvSpPr txBox="1"/>
                <p:nvPr/>
              </p:nvSpPr>
              <p:spPr>
                <a:xfrm>
                  <a:off x="3320911" y="4508218"/>
                  <a:ext cx="340262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A97B96FD-E40B-7FC9-AA21-04A3F7F483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0911" y="4508218"/>
                  <a:ext cx="3402623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右大括号 13">
              <a:extLst>
                <a:ext uri="{FF2B5EF4-FFF2-40B4-BE49-F238E27FC236}">
                  <a16:creationId xmlns:a16="http://schemas.microsoft.com/office/drawing/2014/main" id="{22CB6D2E-78FA-D444-F93D-A15670B676F6}"/>
                </a:ext>
              </a:extLst>
            </p:cNvPr>
            <p:cNvSpPr/>
            <p:nvPr/>
          </p:nvSpPr>
          <p:spPr>
            <a:xfrm flipH="1">
              <a:off x="3534716" y="4051234"/>
              <a:ext cx="120864" cy="674303"/>
            </a:xfrm>
            <a:prstGeom prst="rightBrace">
              <a:avLst>
                <a:gd name="adj1" fmla="val 55103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A3BF4C99-62C8-90CB-7873-1E88661D56B2}"/>
                    </a:ext>
                  </a:extLst>
                </p:cNvPr>
                <p:cNvSpPr txBox="1"/>
                <p:nvPr/>
              </p:nvSpPr>
              <p:spPr>
                <a:xfrm>
                  <a:off x="3186259" y="4226447"/>
                  <a:ext cx="2693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A3BF4C99-62C8-90CB-7873-1E88661D56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6259" y="4226447"/>
                  <a:ext cx="269304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1364" r="-13636" b="-444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0784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5DEA2B-8CB5-6EF0-DD3F-E9A113AF9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moment</a:t>
            </a:r>
            <a:r>
              <a:rPr lang="zh-CN" altLang="en-US" dirty="0"/>
              <a:t>计算</a:t>
            </a:r>
            <a:r>
              <a:rPr lang="en-US" altLang="zh-CN" dirty="0"/>
              <a:t>(path tracing algorithm)</a:t>
            </a:r>
            <a:endParaRPr lang="zh-CN" altLang="en-US" dirty="0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5351429-DD43-B6B5-4BB0-8814A9D7037C}"/>
              </a:ext>
            </a:extLst>
          </p:cNvPr>
          <p:cNvGrpSpPr/>
          <p:nvPr/>
        </p:nvGrpSpPr>
        <p:grpSpPr>
          <a:xfrm>
            <a:off x="229574" y="1033529"/>
            <a:ext cx="5862262" cy="1941219"/>
            <a:chOff x="247373" y="1159328"/>
            <a:chExt cx="5862262" cy="194121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2DFDD9B-CC74-2EC0-D5F1-90B4B416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2303" y="1159328"/>
              <a:ext cx="5267332" cy="194121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EC8FCB2D-FAEE-725B-7D4A-7DE269719114}"/>
                    </a:ext>
                  </a:extLst>
                </p:cNvPr>
                <p:cNvSpPr txBox="1"/>
                <p:nvPr/>
              </p:nvSpPr>
              <p:spPr>
                <a:xfrm>
                  <a:off x="247373" y="1730095"/>
                  <a:ext cx="56765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EC8FCB2D-FAEE-725B-7D4A-7DE2697191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373" y="1730095"/>
                  <a:ext cx="567656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8602" r="-13978" b="-3478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347F18EC-3A2B-6FA3-7F27-ED0E53A263D5}"/>
                    </a:ext>
                  </a:extLst>
                </p:cNvPr>
                <p:cNvSpPr txBox="1"/>
                <p:nvPr/>
              </p:nvSpPr>
              <p:spPr>
                <a:xfrm>
                  <a:off x="1548320" y="2004140"/>
                  <a:ext cx="435162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347F18EC-3A2B-6FA3-7F27-ED0E53A263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8320" y="2004140"/>
                  <a:ext cx="435162" cy="246221"/>
                </a:xfrm>
                <a:prstGeom prst="rect">
                  <a:avLst/>
                </a:prstGeom>
                <a:blipFill>
                  <a:blip r:embed="rId4"/>
                  <a:stretch>
                    <a:fillRect b="-731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3BEDB71C-CEE9-C893-E3BA-4D2BA1C3C9C0}"/>
                    </a:ext>
                  </a:extLst>
                </p:cNvPr>
                <p:cNvSpPr txBox="1"/>
                <p:nvPr/>
              </p:nvSpPr>
              <p:spPr>
                <a:xfrm>
                  <a:off x="2065566" y="1604081"/>
                  <a:ext cx="364009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3BEDB71C-CEE9-C893-E3BA-4D2BA1C3C9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5566" y="1604081"/>
                  <a:ext cx="364009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6667" r="-1667" b="-1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3600B090-E9D7-FA8A-7C67-1587C8A61001}"/>
                    </a:ext>
                  </a:extLst>
                </p:cNvPr>
                <p:cNvSpPr txBox="1"/>
                <p:nvPr/>
              </p:nvSpPr>
              <p:spPr>
                <a:xfrm>
                  <a:off x="3016311" y="1597521"/>
                  <a:ext cx="364009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3600B090-E9D7-FA8A-7C67-1587C8A610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6311" y="1597521"/>
                  <a:ext cx="364009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6667" r="-1667" b="-1463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CABC0CDE-7764-1B28-5A4B-60807C486A51}"/>
                    </a:ext>
                  </a:extLst>
                </p:cNvPr>
                <p:cNvSpPr txBox="1"/>
                <p:nvPr/>
              </p:nvSpPr>
              <p:spPr>
                <a:xfrm>
                  <a:off x="4080909" y="1605155"/>
                  <a:ext cx="364010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CABC0CDE-7764-1B28-5A4B-60807C486A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0909" y="1605155"/>
                  <a:ext cx="364010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6780" r="-3390" b="-17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A9A7332-F459-463C-6F3B-4328194F3D2D}"/>
                    </a:ext>
                  </a:extLst>
                </p:cNvPr>
                <p:cNvSpPr txBox="1"/>
                <p:nvPr/>
              </p:nvSpPr>
              <p:spPr>
                <a:xfrm>
                  <a:off x="4999075" y="1614255"/>
                  <a:ext cx="364010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A9A7332-F459-463C-6F3B-4328194F3D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9075" y="1614255"/>
                  <a:ext cx="364010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5000" r="-3333" b="-1707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B26A0DB4-DD2F-7A2C-D1C0-79938239300C}"/>
                    </a:ext>
                  </a:extLst>
                </p:cNvPr>
                <p:cNvSpPr txBox="1"/>
                <p:nvPr/>
              </p:nvSpPr>
              <p:spPr>
                <a:xfrm>
                  <a:off x="2492838" y="1986900"/>
                  <a:ext cx="435162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B26A0DB4-DD2F-7A2C-D1C0-7993823930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2838" y="1986900"/>
                  <a:ext cx="435162" cy="246221"/>
                </a:xfrm>
                <a:prstGeom prst="rect">
                  <a:avLst/>
                </a:prstGeom>
                <a:blipFill>
                  <a:blip r:embed="rId9"/>
                  <a:stretch>
                    <a:fillRect b="-731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3C9AE7D9-4F9C-A6F5-700B-17B44E570372}"/>
                    </a:ext>
                  </a:extLst>
                </p:cNvPr>
                <p:cNvSpPr txBox="1"/>
                <p:nvPr/>
              </p:nvSpPr>
              <p:spPr>
                <a:xfrm>
                  <a:off x="3455889" y="1979188"/>
                  <a:ext cx="435162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3C9AE7D9-4F9C-A6F5-700B-17B44E5703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5889" y="1979188"/>
                  <a:ext cx="435162" cy="246221"/>
                </a:xfrm>
                <a:prstGeom prst="rect">
                  <a:avLst/>
                </a:prstGeom>
                <a:blipFill>
                  <a:blip r:embed="rId10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49C3B016-7E99-7D07-CB8B-E071AD9F076A}"/>
                    </a:ext>
                  </a:extLst>
                </p:cNvPr>
                <p:cNvSpPr txBox="1"/>
                <p:nvPr/>
              </p:nvSpPr>
              <p:spPr>
                <a:xfrm>
                  <a:off x="4455971" y="2004137"/>
                  <a:ext cx="435162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49C3B016-7E99-7D07-CB8B-E071AD9F07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5971" y="2004137"/>
                  <a:ext cx="435162" cy="246221"/>
                </a:xfrm>
                <a:prstGeom prst="rect">
                  <a:avLst/>
                </a:prstGeom>
                <a:blipFill>
                  <a:blip r:embed="rId11"/>
                  <a:stretch>
                    <a:fillRect b="-731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E61EA716-D967-C183-EC02-FE8597EBA909}"/>
                    </a:ext>
                  </a:extLst>
                </p:cNvPr>
                <p:cNvSpPr txBox="1"/>
                <p:nvPr/>
              </p:nvSpPr>
              <p:spPr>
                <a:xfrm>
                  <a:off x="5076936" y="2250358"/>
                  <a:ext cx="435162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E61EA716-D967-C183-EC02-FE8597EBA9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936" y="2250358"/>
                  <a:ext cx="435162" cy="246221"/>
                </a:xfrm>
                <a:prstGeom prst="rect">
                  <a:avLst/>
                </a:prstGeom>
                <a:blipFill>
                  <a:blip r:embed="rId12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382C146D-3BB9-754C-781C-C80620F24BE7}"/>
                    </a:ext>
                  </a:extLst>
                </p:cNvPr>
                <p:cNvSpPr txBox="1"/>
                <p:nvPr/>
              </p:nvSpPr>
              <p:spPr>
                <a:xfrm>
                  <a:off x="4132364" y="2236455"/>
                  <a:ext cx="435162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382C146D-3BB9-754C-781C-C80620F24B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2364" y="2236455"/>
                  <a:ext cx="435162" cy="246221"/>
                </a:xfrm>
                <a:prstGeom prst="rect">
                  <a:avLst/>
                </a:prstGeom>
                <a:blipFill>
                  <a:blip r:embed="rId13"/>
                  <a:stretch>
                    <a:fillRect b="-731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344D7075-579D-0F36-65F0-302A7B448B12}"/>
                    </a:ext>
                  </a:extLst>
                </p:cNvPr>
                <p:cNvSpPr txBox="1"/>
                <p:nvPr/>
              </p:nvSpPr>
              <p:spPr>
                <a:xfrm>
                  <a:off x="3061370" y="2250358"/>
                  <a:ext cx="435162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344D7075-579D-0F36-65F0-302A7B448B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1370" y="2250358"/>
                  <a:ext cx="435162" cy="246221"/>
                </a:xfrm>
                <a:prstGeom prst="rect">
                  <a:avLst/>
                </a:prstGeom>
                <a:blipFill>
                  <a:blip r:embed="rId14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345BDCC5-790F-6952-C5BA-4118AA4D5874}"/>
                    </a:ext>
                  </a:extLst>
                </p:cNvPr>
                <p:cNvSpPr txBox="1"/>
                <p:nvPr/>
              </p:nvSpPr>
              <p:spPr>
                <a:xfrm>
                  <a:off x="2096847" y="2250358"/>
                  <a:ext cx="435162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345BDCC5-790F-6952-C5BA-4118AA4D58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6847" y="2250358"/>
                  <a:ext cx="435162" cy="246221"/>
                </a:xfrm>
                <a:prstGeom prst="rect">
                  <a:avLst/>
                </a:prstGeom>
                <a:blipFill>
                  <a:blip r:embed="rId15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2784DD31-9BCC-7CFE-E509-5C8BBAD639D4}"/>
              </a:ext>
            </a:extLst>
          </p:cNvPr>
          <p:cNvGrpSpPr/>
          <p:nvPr/>
        </p:nvGrpSpPr>
        <p:grpSpPr>
          <a:xfrm>
            <a:off x="1011760" y="4201478"/>
            <a:ext cx="4337512" cy="1476375"/>
            <a:chOff x="6921739" y="1159328"/>
            <a:chExt cx="4337512" cy="1476375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588B277-1F30-4DE8-C3A6-088C62282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973001" y="1159328"/>
              <a:ext cx="4286250" cy="14763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46A12A8B-F2E5-781A-6C98-F876D399D55E}"/>
                    </a:ext>
                  </a:extLst>
                </p:cNvPr>
                <p:cNvSpPr txBox="1"/>
                <p:nvPr/>
              </p:nvSpPr>
              <p:spPr>
                <a:xfrm>
                  <a:off x="6921739" y="2004139"/>
                  <a:ext cx="364009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46A12A8B-F2E5-781A-6C98-F876D399D5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1739" y="2004139"/>
                  <a:ext cx="364009" cy="246221"/>
                </a:xfrm>
                <a:prstGeom prst="rect">
                  <a:avLst/>
                </a:prstGeom>
                <a:blipFill>
                  <a:blip r:embed="rId17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8B3CBA66-3657-0AAF-030C-16C3105E27F6}"/>
                    </a:ext>
                  </a:extLst>
                </p:cNvPr>
                <p:cNvSpPr txBox="1"/>
                <p:nvPr/>
              </p:nvSpPr>
              <p:spPr>
                <a:xfrm>
                  <a:off x="7194789" y="1212402"/>
                  <a:ext cx="364009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8B3CBA66-3657-0AAF-030C-16C3105E27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4789" y="1212402"/>
                  <a:ext cx="364009" cy="246221"/>
                </a:xfrm>
                <a:prstGeom prst="rect">
                  <a:avLst/>
                </a:prstGeom>
                <a:blipFill>
                  <a:blip r:embed="rId18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FFFA91DC-F735-248A-12AE-76D1FE012532}"/>
                    </a:ext>
                  </a:extLst>
                </p:cNvPr>
                <p:cNvSpPr txBox="1"/>
                <p:nvPr/>
              </p:nvSpPr>
              <p:spPr>
                <a:xfrm>
                  <a:off x="8043854" y="1205118"/>
                  <a:ext cx="364009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FFFA91DC-F735-248A-12AE-76D1FE0125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3854" y="1205118"/>
                  <a:ext cx="364009" cy="246221"/>
                </a:xfrm>
                <a:prstGeom prst="rect">
                  <a:avLst/>
                </a:prstGeom>
                <a:blipFill>
                  <a:blip r:embed="rId19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16043F24-FD92-3586-8726-FE1E170B5D84}"/>
                    </a:ext>
                  </a:extLst>
                </p:cNvPr>
                <p:cNvSpPr txBox="1"/>
                <p:nvPr/>
              </p:nvSpPr>
              <p:spPr>
                <a:xfrm>
                  <a:off x="8710914" y="1204184"/>
                  <a:ext cx="364009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16043F24-FD92-3586-8726-FE1E170B5D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0914" y="1204184"/>
                  <a:ext cx="364009" cy="246221"/>
                </a:xfrm>
                <a:prstGeom prst="rect">
                  <a:avLst/>
                </a:prstGeom>
                <a:blipFill>
                  <a:blip r:embed="rId20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EC6B1E1D-38A7-9137-624E-7F7577FD3812}"/>
                    </a:ext>
                  </a:extLst>
                </p:cNvPr>
                <p:cNvSpPr txBox="1"/>
                <p:nvPr/>
              </p:nvSpPr>
              <p:spPr>
                <a:xfrm>
                  <a:off x="9635726" y="1204183"/>
                  <a:ext cx="364009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EC6B1E1D-38A7-9137-624E-7F7577FD38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5726" y="1204183"/>
                  <a:ext cx="364009" cy="246221"/>
                </a:xfrm>
                <a:prstGeom prst="rect">
                  <a:avLst/>
                </a:prstGeom>
                <a:blipFill>
                  <a:blip r:embed="rId21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A107A8B9-EC96-73C2-8A0D-6D804B549B89}"/>
                    </a:ext>
                  </a:extLst>
                </p:cNvPr>
                <p:cNvSpPr txBox="1"/>
                <p:nvPr/>
              </p:nvSpPr>
              <p:spPr>
                <a:xfrm>
                  <a:off x="10378533" y="1204183"/>
                  <a:ext cx="364009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A107A8B9-EC96-73C2-8A0D-6D804B549B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78533" y="1204183"/>
                  <a:ext cx="364009" cy="246221"/>
                </a:xfrm>
                <a:prstGeom prst="rect">
                  <a:avLst/>
                </a:prstGeom>
                <a:blipFill>
                  <a:blip r:embed="rId22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98AAC8A7-A5A8-6B9B-B3E6-E3450124E2EE}"/>
                  </a:ext>
                </a:extLst>
              </p:cNvPr>
              <p:cNvSpPr txBox="1"/>
              <p:nvPr/>
            </p:nvSpPr>
            <p:spPr>
              <a:xfrm>
                <a:off x="-137799" y="5897061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6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98AAC8A7-A5A8-6B9B-B3E6-E3450124E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799" y="5897061"/>
                <a:ext cx="6096000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9D169DD9-4573-D245-42E2-A5196EF1D1B6}"/>
                  </a:ext>
                </a:extLst>
              </p:cNvPr>
              <p:cNvSpPr txBox="1"/>
              <p:nvPr/>
            </p:nvSpPr>
            <p:spPr>
              <a:xfrm>
                <a:off x="430733" y="3034218"/>
                <a:ext cx="6096000" cy="374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6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9D169DD9-4573-D245-42E2-A5196EF1D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33" y="3034218"/>
                <a:ext cx="6096000" cy="37427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99520470-6DA9-AEA9-5903-A5F95B883E13}"/>
                  </a:ext>
                </a:extLst>
              </p:cNvPr>
              <p:cNvSpPr txBox="1"/>
              <p:nvPr/>
            </p:nvSpPr>
            <p:spPr>
              <a:xfrm>
                <a:off x="7133876" y="3017539"/>
                <a:ext cx="44309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6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−10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99520470-6DA9-AEA9-5903-A5F95B883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876" y="3017539"/>
                <a:ext cx="4430928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组合 67">
            <a:extLst>
              <a:ext uri="{FF2B5EF4-FFF2-40B4-BE49-F238E27FC236}">
                <a16:creationId xmlns:a16="http://schemas.microsoft.com/office/drawing/2014/main" id="{81A824BD-6F44-1E73-3733-7088EEB04E7B}"/>
              </a:ext>
            </a:extLst>
          </p:cNvPr>
          <p:cNvGrpSpPr/>
          <p:nvPr/>
        </p:nvGrpSpPr>
        <p:grpSpPr>
          <a:xfrm>
            <a:off x="7315099" y="1400938"/>
            <a:ext cx="3952875" cy="1076325"/>
            <a:chOff x="7315099" y="1400938"/>
            <a:chExt cx="3952875" cy="1076325"/>
          </a:xfrm>
        </p:grpSpPr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13D7B397-4A12-4F5F-9460-7869FE14B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315099" y="1400938"/>
              <a:ext cx="3952875" cy="10763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B5C9C676-6849-70A7-B4DC-B21C3B0B0FFA}"/>
                    </a:ext>
                  </a:extLst>
                </p:cNvPr>
                <p:cNvSpPr txBox="1"/>
                <p:nvPr/>
              </p:nvSpPr>
              <p:spPr>
                <a:xfrm>
                  <a:off x="8193652" y="1941995"/>
                  <a:ext cx="364009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B5C9C676-6849-70A7-B4DC-B21C3B0B0F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3652" y="1941995"/>
                  <a:ext cx="364009" cy="246221"/>
                </a:xfrm>
                <a:prstGeom prst="rect">
                  <a:avLst/>
                </a:prstGeom>
                <a:blipFill>
                  <a:blip r:embed="rId27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1DE6560C-3F0A-89EC-90C2-13850F9EB9EB}"/>
                    </a:ext>
                  </a:extLst>
                </p:cNvPr>
                <p:cNvSpPr txBox="1"/>
                <p:nvPr/>
              </p:nvSpPr>
              <p:spPr>
                <a:xfrm>
                  <a:off x="8985332" y="1939100"/>
                  <a:ext cx="364009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1DE6560C-3F0A-89EC-90C2-13850F9EB9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5332" y="1939100"/>
                  <a:ext cx="364009" cy="246221"/>
                </a:xfrm>
                <a:prstGeom prst="rect">
                  <a:avLst/>
                </a:prstGeom>
                <a:blipFill>
                  <a:blip r:embed="rId28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9BA1222A-B8E9-B170-E328-7A69A3BC07FE}"/>
                    </a:ext>
                  </a:extLst>
                </p:cNvPr>
                <p:cNvSpPr txBox="1"/>
                <p:nvPr/>
              </p:nvSpPr>
              <p:spPr>
                <a:xfrm>
                  <a:off x="9791349" y="1935947"/>
                  <a:ext cx="364009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9BA1222A-B8E9-B170-E328-7A69A3BC07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1349" y="1935947"/>
                  <a:ext cx="364009" cy="246221"/>
                </a:xfrm>
                <a:prstGeom prst="rect">
                  <a:avLst/>
                </a:prstGeom>
                <a:blipFill>
                  <a:blip r:embed="rId29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26367326-6664-15A8-0B79-64DB1CE6B881}"/>
                    </a:ext>
                  </a:extLst>
                </p:cNvPr>
                <p:cNvSpPr txBox="1"/>
                <p:nvPr/>
              </p:nvSpPr>
              <p:spPr>
                <a:xfrm>
                  <a:off x="10597366" y="1935946"/>
                  <a:ext cx="364009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26367326-6664-15A8-0B79-64DB1CE6B8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97366" y="1935946"/>
                  <a:ext cx="364009" cy="246221"/>
                </a:xfrm>
                <a:prstGeom prst="rect">
                  <a:avLst/>
                </a:prstGeom>
                <a:blipFill>
                  <a:blip r:embed="rId30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B0560750-7B26-D387-2301-12CB85957823}"/>
                    </a:ext>
                  </a:extLst>
                </p:cNvPr>
                <p:cNvSpPr txBox="1"/>
                <p:nvPr/>
              </p:nvSpPr>
              <p:spPr>
                <a:xfrm>
                  <a:off x="8011647" y="1442561"/>
                  <a:ext cx="364009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B0560750-7B26-D387-2301-12CB859578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1647" y="1442561"/>
                  <a:ext cx="364009" cy="246221"/>
                </a:xfrm>
                <a:prstGeom prst="rect">
                  <a:avLst/>
                </a:prstGeom>
                <a:blipFill>
                  <a:blip r:embed="rId31"/>
                  <a:stretch>
                    <a:fillRect r="-5000" b="-7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87083672-F330-A0AC-0797-F3A2AEC23D61}"/>
                    </a:ext>
                  </a:extLst>
                </p:cNvPr>
                <p:cNvSpPr txBox="1"/>
                <p:nvPr/>
              </p:nvSpPr>
              <p:spPr>
                <a:xfrm>
                  <a:off x="8803327" y="1439666"/>
                  <a:ext cx="364009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87083672-F330-A0AC-0797-F3A2AEC23D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3327" y="1439666"/>
                  <a:ext cx="364009" cy="246221"/>
                </a:xfrm>
                <a:prstGeom prst="rect">
                  <a:avLst/>
                </a:prstGeom>
                <a:blipFill>
                  <a:blip r:embed="rId32"/>
                  <a:stretch>
                    <a:fillRect r="-5000" b="-731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23C44891-5C2E-BAC9-3AAB-272CC6E06A4F}"/>
                    </a:ext>
                  </a:extLst>
                </p:cNvPr>
                <p:cNvSpPr txBox="1"/>
                <p:nvPr/>
              </p:nvSpPr>
              <p:spPr>
                <a:xfrm>
                  <a:off x="9609344" y="1436513"/>
                  <a:ext cx="364009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23C44891-5C2E-BAC9-3AAB-272CC6E06A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9344" y="1436513"/>
                  <a:ext cx="364009" cy="246221"/>
                </a:xfrm>
                <a:prstGeom prst="rect">
                  <a:avLst/>
                </a:prstGeom>
                <a:blipFill>
                  <a:blip r:embed="rId33"/>
                  <a:stretch>
                    <a:fillRect r="-5000" b="-7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3109B0B1-C9F2-3D85-8A67-180F6E70E174}"/>
                    </a:ext>
                  </a:extLst>
                </p:cNvPr>
                <p:cNvSpPr txBox="1"/>
                <p:nvPr/>
              </p:nvSpPr>
              <p:spPr>
                <a:xfrm>
                  <a:off x="10415361" y="1436512"/>
                  <a:ext cx="364009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3109B0B1-C9F2-3D85-8A67-180F6E70E1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5361" y="1436512"/>
                  <a:ext cx="364009" cy="246221"/>
                </a:xfrm>
                <a:prstGeom prst="rect">
                  <a:avLst/>
                </a:prstGeom>
                <a:blipFill>
                  <a:blip r:embed="rId34"/>
                  <a:stretch>
                    <a:fillRect l="-10169" r="-22034" b="-7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CE70800E-9FEF-4E7E-F2E5-7D8A09547734}"/>
                  </a:ext>
                </a:extLst>
              </p:cNvPr>
              <p:cNvSpPr txBox="1"/>
              <p:nvPr/>
            </p:nvSpPr>
            <p:spPr>
              <a:xfrm>
                <a:off x="6839365" y="5897061"/>
                <a:ext cx="49043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6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75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85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CE70800E-9FEF-4E7E-F2E5-7D8A09547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365" y="5897061"/>
                <a:ext cx="4904341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图片 58">
            <a:extLst>
              <a:ext uri="{FF2B5EF4-FFF2-40B4-BE49-F238E27FC236}">
                <a16:creationId xmlns:a16="http://schemas.microsoft.com/office/drawing/2014/main" id="{7F3B9298-45D4-DEEA-0F27-B30C1108DA5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315099" y="4246333"/>
            <a:ext cx="3952875" cy="1076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C8F701C6-B1FE-33EF-39D5-B7EDAAB1B02C}"/>
                  </a:ext>
                </a:extLst>
              </p:cNvPr>
              <p:cNvSpPr txBox="1"/>
              <p:nvPr/>
            </p:nvSpPr>
            <p:spPr>
              <a:xfrm>
                <a:off x="8262422" y="4797876"/>
                <a:ext cx="36400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zh-CN" alt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C8F701C6-B1FE-33EF-39D5-B7EDAAB1B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422" y="4797876"/>
                <a:ext cx="364009" cy="246221"/>
              </a:xfrm>
              <a:prstGeom prst="rect">
                <a:avLst/>
              </a:prstGeom>
              <a:blipFill>
                <a:blip r:embed="rId36"/>
                <a:stretch>
                  <a:fillRect r="-5000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3A90546C-E774-4425-91B9-0E5AF1564FC9}"/>
                  </a:ext>
                </a:extLst>
              </p:cNvPr>
              <p:cNvSpPr txBox="1"/>
              <p:nvPr/>
            </p:nvSpPr>
            <p:spPr>
              <a:xfrm>
                <a:off x="8985332" y="4784495"/>
                <a:ext cx="36400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zh-CN" alt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3A90546C-E774-4425-91B9-0E5AF1564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332" y="4784495"/>
                <a:ext cx="364009" cy="246221"/>
              </a:xfrm>
              <a:prstGeom prst="rect">
                <a:avLst/>
              </a:prstGeom>
              <a:blipFill>
                <a:blip r:embed="rId37"/>
                <a:stretch>
                  <a:fillRect r="-3333"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D1975701-3508-F6E7-C327-CB118FFB9BA3}"/>
                  </a:ext>
                </a:extLst>
              </p:cNvPr>
              <p:cNvSpPr txBox="1"/>
              <p:nvPr/>
            </p:nvSpPr>
            <p:spPr>
              <a:xfrm>
                <a:off x="9791349" y="4781342"/>
                <a:ext cx="36400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zh-CN" alt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D1975701-3508-F6E7-C327-CB118FFB9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349" y="4781342"/>
                <a:ext cx="364009" cy="246221"/>
              </a:xfrm>
              <a:prstGeom prst="rect">
                <a:avLst/>
              </a:prstGeom>
              <a:blipFill>
                <a:blip r:embed="rId38"/>
                <a:stretch>
                  <a:fillRect r="-5000" b="-7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47E1B596-649A-74E9-1620-EF6788680F03}"/>
                  </a:ext>
                </a:extLst>
              </p:cNvPr>
              <p:cNvSpPr txBox="1"/>
              <p:nvPr/>
            </p:nvSpPr>
            <p:spPr>
              <a:xfrm>
                <a:off x="10655565" y="4806604"/>
                <a:ext cx="36400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zh-CN" alt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47E1B596-649A-74E9-1620-EF6788680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565" y="4806604"/>
                <a:ext cx="364009" cy="246221"/>
              </a:xfrm>
              <a:prstGeom prst="rect">
                <a:avLst/>
              </a:prstGeom>
              <a:blipFill>
                <a:blip r:embed="rId39"/>
                <a:stretch>
                  <a:fillRect l="-10000" r="-20000" b="-7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2D93A272-6314-C375-9957-9D59E28AECEA}"/>
                  </a:ext>
                </a:extLst>
              </p:cNvPr>
              <p:cNvSpPr txBox="1"/>
              <p:nvPr/>
            </p:nvSpPr>
            <p:spPr>
              <a:xfrm>
                <a:off x="8011647" y="4287956"/>
                <a:ext cx="36400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2D93A272-6314-C375-9957-9D59E28AE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647" y="4287956"/>
                <a:ext cx="364009" cy="246221"/>
              </a:xfrm>
              <a:prstGeom prst="rect">
                <a:avLst/>
              </a:prstGeom>
              <a:blipFill>
                <a:blip r:embed="rId40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48817967-3C61-6292-1337-CB6319A2B8A7}"/>
                  </a:ext>
                </a:extLst>
              </p:cNvPr>
              <p:cNvSpPr txBox="1"/>
              <p:nvPr/>
            </p:nvSpPr>
            <p:spPr>
              <a:xfrm>
                <a:off x="8803327" y="4285061"/>
                <a:ext cx="36400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56</m:t>
                      </m:r>
                    </m:oMath>
                  </m:oMathPara>
                </a14:m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48817967-3C61-6292-1337-CB6319A2B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327" y="4285061"/>
                <a:ext cx="364009" cy="246221"/>
              </a:xfrm>
              <a:prstGeom prst="rect">
                <a:avLst/>
              </a:prstGeom>
              <a:blipFill>
                <a:blip r:embed="rId41"/>
                <a:stretch>
                  <a:fillRect l="-1667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DF4476A0-41DF-69EA-9364-4BBC5D66F656}"/>
                  </a:ext>
                </a:extLst>
              </p:cNvPr>
              <p:cNvSpPr txBox="1"/>
              <p:nvPr/>
            </p:nvSpPr>
            <p:spPr>
              <a:xfrm>
                <a:off x="9609344" y="4281908"/>
                <a:ext cx="36400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DF4476A0-41DF-69EA-9364-4BBC5D66F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344" y="4281908"/>
                <a:ext cx="364009" cy="246221"/>
              </a:xfrm>
              <a:prstGeom prst="rect">
                <a:avLst/>
              </a:prstGeom>
              <a:blipFill>
                <a:blip r:embed="rId42"/>
                <a:stretch>
                  <a:fillRect l="-1667" b="-7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A89F6C8D-60BB-01DC-806B-2620227205AC}"/>
                  </a:ext>
                </a:extLst>
              </p:cNvPr>
              <p:cNvSpPr txBox="1"/>
              <p:nvPr/>
            </p:nvSpPr>
            <p:spPr>
              <a:xfrm>
                <a:off x="10415361" y="4281907"/>
                <a:ext cx="36400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85</m:t>
                      </m:r>
                    </m:oMath>
                  </m:oMathPara>
                </a14:m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A89F6C8D-60BB-01DC-806B-262022720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5361" y="4281907"/>
                <a:ext cx="364009" cy="246221"/>
              </a:xfrm>
              <a:prstGeom prst="rect">
                <a:avLst/>
              </a:prstGeom>
              <a:blipFill>
                <a:blip r:embed="rId43"/>
                <a:stretch>
                  <a:fillRect l="-1695" b="-7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86151AD6-0173-79E9-5D19-6409557A412E}"/>
                  </a:ext>
                </a:extLst>
              </p:cNvPr>
              <p:cNvSpPr txBox="1"/>
              <p:nvPr/>
            </p:nvSpPr>
            <p:spPr>
              <a:xfrm>
                <a:off x="1266883" y="1772520"/>
                <a:ext cx="19922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86151AD6-0173-79E9-5D19-6409557A4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883" y="1772520"/>
                <a:ext cx="199221" cy="246221"/>
              </a:xfrm>
              <a:prstGeom prst="rect">
                <a:avLst/>
              </a:prstGeom>
              <a:blipFill>
                <a:blip r:embed="rId44"/>
                <a:stretch>
                  <a:fillRect l="-21212" b="-1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B04F9F3B-3684-2F0E-3ED9-8D10407DCD5D}"/>
              </a:ext>
            </a:extLst>
          </p:cNvPr>
          <p:cNvCxnSpPr>
            <a:cxnSpLocks/>
          </p:cNvCxnSpPr>
          <p:nvPr/>
        </p:nvCxnSpPr>
        <p:spPr>
          <a:xfrm flipH="1">
            <a:off x="1342575" y="1780140"/>
            <a:ext cx="22672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336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F02FC9-4970-7106-4D19-E5548C670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800" dirty="0" err="1"/>
              <a:t>Pade</a:t>
            </a:r>
            <a:r>
              <a:rPr lang="en-US" altLang="zh-CN" sz="1800" dirty="0"/>
              <a:t> approximations :</a:t>
            </a:r>
          </a:p>
          <a:p>
            <a:endParaRPr lang="en-US" altLang="zh-CN" sz="1800" dirty="0"/>
          </a:p>
          <a:p>
            <a:endParaRPr lang="en-US" altLang="zh-CN" sz="1800" dirty="0"/>
          </a:p>
          <a:p>
            <a:pPr lvl="1"/>
            <a:endParaRPr lang="en-US" altLang="zh-CN" sz="1400" dirty="0"/>
          </a:p>
          <a:p>
            <a:r>
              <a:rPr lang="en-US" altLang="zh-CN" sz="1800" dirty="0"/>
              <a:t>moment matching:</a:t>
            </a:r>
          </a:p>
          <a:p>
            <a:endParaRPr lang="en-US" altLang="zh-CN" sz="1800" dirty="0"/>
          </a:p>
          <a:p>
            <a:r>
              <a:rPr lang="zh-CN" altLang="en-US" sz="1800" dirty="0"/>
              <a:t>分母右移</a:t>
            </a:r>
            <a:endParaRPr lang="en-US" altLang="zh-CN" sz="1800" dirty="0"/>
          </a:p>
          <a:p>
            <a:endParaRPr lang="zh-CN" altLang="en-US" sz="18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5248E80-95C0-B908-B063-4FF89006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AWE(Asymptotic waveform evaluation)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98FBECE-C02B-31BF-6079-44CAD349787A}"/>
                  </a:ext>
                </a:extLst>
              </p:cNvPr>
              <p:cNvSpPr txBox="1"/>
              <p:nvPr/>
            </p:nvSpPr>
            <p:spPr>
              <a:xfrm>
                <a:off x="6872497" y="1571215"/>
                <a:ext cx="3342966" cy="932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98FBECE-C02B-31BF-6079-44CAD3497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497" y="1571215"/>
                <a:ext cx="3342966" cy="932756"/>
              </a:xfrm>
              <a:prstGeom prst="rect">
                <a:avLst/>
              </a:prstGeom>
              <a:blipFill>
                <a:blip r:embed="rId2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BFA5594-A2F2-3B24-4391-BB8DA65E993A}"/>
                  </a:ext>
                </a:extLst>
              </p:cNvPr>
              <p:cNvSpPr txBox="1"/>
              <p:nvPr/>
            </p:nvSpPr>
            <p:spPr>
              <a:xfrm>
                <a:off x="1514282" y="1595902"/>
                <a:ext cx="3312252" cy="916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BFA5594-A2F2-3B24-4391-BB8DA65E9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282" y="1595902"/>
                <a:ext cx="3312252" cy="916533"/>
              </a:xfrm>
              <a:prstGeom prst="rect">
                <a:avLst/>
              </a:prstGeom>
              <a:blipFill>
                <a:blip r:embed="rId3"/>
                <a:stretch>
                  <a:fillRect b="-4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E23573C-950D-C34A-C817-2F837F77D8F9}"/>
                  </a:ext>
                </a:extLst>
              </p:cNvPr>
              <p:cNvSpPr txBox="1"/>
              <p:nvPr/>
            </p:nvSpPr>
            <p:spPr>
              <a:xfrm>
                <a:off x="5461535" y="1869501"/>
                <a:ext cx="1046842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E23573C-950D-C34A-C817-2F837F77D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535" y="1869501"/>
                <a:ext cx="1046842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FC6731E-488E-733E-9C57-DFB658035B74}"/>
                  </a:ext>
                </a:extLst>
              </p:cNvPr>
              <p:cNvSpPr txBox="1"/>
              <p:nvPr/>
            </p:nvSpPr>
            <p:spPr>
              <a:xfrm>
                <a:off x="975313" y="2951623"/>
                <a:ext cx="34026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0≤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FC6731E-488E-733E-9C57-DFB658035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13" y="2951623"/>
                <a:ext cx="3402623" cy="369332"/>
              </a:xfrm>
              <a:prstGeom prst="rect">
                <a:avLst/>
              </a:prstGeom>
              <a:blipFill>
                <a:blip r:embed="rId5"/>
                <a:stretch>
                  <a:fillRect t="-4918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2B4DE0D-9705-3D5F-037A-A660ADCEBA3D}"/>
                  </a:ext>
                </a:extLst>
              </p:cNvPr>
              <p:cNvSpPr txBox="1"/>
              <p:nvPr/>
            </p:nvSpPr>
            <p:spPr>
              <a:xfrm>
                <a:off x="972215" y="3692244"/>
                <a:ext cx="8816128" cy="411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2B4DE0D-9705-3D5F-037A-A660ADCEB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15" y="3692244"/>
                <a:ext cx="8816128" cy="411908"/>
              </a:xfrm>
              <a:prstGeom prst="rect">
                <a:avLst/>
              </a:prstGeom>
              <a:blipFill>
                <a:blip r:embed="rId6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组合 28">
            <a:extLst>
              <a:ext uri="{FF2B5EF4-FFF2-40B4-BE49-F238E27FC236}">
                <a16:creationId xmlns:a16="http://schemas.microsoft.com/office/drawing/2014/main" id="{BFE42FAE-24B7-FED4-0C2D-FB333970DE0C}"/>
              </a:ext>
            </a:extLst>
          </p:cNvPr>
          <p:cNvGrpSpPr/>
          <p:nvPr/>
        </p:nvGrpSpPr>
        <p:grpSpPr>
          <a:xfrm>
            <a:off x="1832944" y="4294531"/>
            <a:ext cx="4325817" cy="2152143"/>
            <a:chOff x="1420559" y="4294531"/>
            <a:chExt cx="4325817" cy="2152143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3CF4CAD7-3008-3495-40EF-626A7042B4B7}"/>
                </a:ext>
              </a:extLst>
            </p:cNvPr>
            <p:cNvGrpSpPr/>
            <p:nvPr/>
          </p:nvGrpSpPr>
          <p:grpSpPr>
            <a:xfrm>
              <a:off x="1581814" y="4294531"/>
              <a:ext cx="4164562" cy="2152143"/>
              <a:chOff x="1034967" y="4346334"/>
              <a:chExt cx="4164562" cy="21521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6976AD1B-508F-9776-7C12-996B465D3A22}"/>
                      </a:ext>
                    </a:extLst>
                  </p:cNvPr>
                  <p:cNvSpPr txBox="1"/>
                  <p:nvPr/>
                </p:nvSpPr>
                <p:spPr>
                  <a:xfrm>
                    <a:off x="1034968" y="4346334"/>
                    <a:ext cx="3402623" cy="38414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6976AD1B-508F-9776-7C12-996B465D3A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4968" y="4346334"/>
                    <a:ext cx="3402623" cy="38414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158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D89FB290-736A-114F-A47D-88356A24E77B}"/>
                      </a:ext>
                    </a:extLst>
                  </p:cNvPr>
                  <p:cNvSpPr txBox="1"/>
                  <p:nvPr/>
                </p:nvSpPr>
                <p:spPr>
                  <a:xfrm>
                    <a:off x="1034968" y="4825342"/>
                    <a:ext cx="3402623" cy="38414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D89FB290-736A-114F-A47D-88356A24E7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4968" y="4825342"/>
                    <a:ext cx="3402623" cy="38414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158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0958AB8A-3D0C-7DA7-9832-664A7D5CDD2E}"/>
                      </a:ext>
                    </a:extLst>
                  </p:cNvPr>
                  <p:cNvSpPr txBox="1"/>
                  <p:nvPr/>
                </p:nvSpPr>
                <p:spPr>
                  <a:xfrm>
                    <a:off x="1034967" y="5297461"/>
                    <a:ext cx="3402623" cy="38414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0958AB8A-3D0C-7DA7-9832-664A7D5CDD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4967" y="5297461"/>
                    <a:ext cx="3402623" cy="3841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158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3FC14AA5-4C77-4396-3E9A-5B85F8E476C8}"/>
                      </a:ext>
                    </a:extLst>
                  </p:cNvPr>
                  <p:cNvSpPr txBox="1"/>
                  <p:nvPr/>
                </p:nvSpPr>
                <p:spPr>
                  <a:xfrm>
                    <a:off x="1034967" y="6086569"/>
                    <a:ext cx="4164562" cy="41190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3FC14AA5-4C77-4396-3E9A-5B85F8E476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4967" y="6086569"/>
                    <a:ext cx="4164562" cy="41190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47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D86A5C8D-9A13-7AB2-65B6-187A0096A808}"/>
                      </a:ext>
                    </a:extLst>
                  </p:cNvPr>
                  <p:cNvSpPr txBox="1"/>
                  <p:nvPr/>
                </p:nvSpPr>
                <p:spPr>
                  <a:xfrm>
                    <a:off x="1082112" y="5754394"/>
                    <a:ext cx="86434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D86A5C8D-9A13-7AB2-65B6-187A0096A8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2112" y="5754394"/>
                    <a:ext cx="864340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7" name="右大括号 26">
              <a:extLst>
                <a:ext uri="{FF2B5EF4-FFF2-40B4-BE49-F238E27FC236}">
                  <a16:creationId xmlns:a16="http://schemas.microsoft.com/office/drawing/2014/main" id="{2B00421C-E794-125D-6078-80BD9440C63E}"/>
                </a:ext>
              </a:extLst>
            </p:cNvPr>
            <p:cNvSpPr/>
            <p:nvPr/>
          </p:nvSpPr>
          <p:spPr>
            <a:xfrm flipH="1">
              <a:off x="1420559" y="4505882"/>
              <a:ext cx="120864" cy="1824550"/>
            </a:xfrm>
            <a:prstGeom prst="rightBrace">
              <a:avLst>
                <a:gd name="adj1" fmla="val 55103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0DA79183-F7CA-8974-D63D-655F17AB0EC5}"/>
              </a:ext>
            </a:extLst>
          </p:cNvPr>
          <p:cNvGrpSpPr/>
          <p:nvPr/>
        </p:nvGrpSpPr>
        <p:grpSpPr>
          <a:xfrm>
            <a:off x="7326160" y="4339708"/>
            <a:ext cx="4713829" cy="2152019"/>
            <a:chOff x="6429679" y="4339708"/>
            <a:chExt cx="4713829" cy="2152019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68513B5C-82E8-046F-13A8-6F4ED77F2A7D}"/>
                </a:ext>
              </a:extLst>
            </p:cNvPr>
            <p:cNvGrpSpPr/>
            <p:nvPr/>
          </p:nvGrpSpPr>
          <p:grpSpPr>
            <a:xfrm>
              <a:off x="6557606" y="4339708"/>
              <a:ext cx="4585902" cy="2152019"/>
              <a:chOff x="7104073" y="4346458"/>
              <a:chExt cx="4585902" cy="21520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3214D015-66C6-52F7-4FA2-40BD9B4EAE68}"/>
                      </a:ext>
                    </a:extLst>
                  </p:cNvPr>
                  <p:cNvSpPr txBox="1"/>
                  <p:nvPr/>
                </p:nvSpPr>
                <p:spPr>
                  <a:xfrm>
                    <a:off x="7104073" y="4346458"/>
                    <a:ext cx="4585902" cy="39074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0=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+…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3214D015-66C6-52F7-4FA2-40BD9B4EAE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04073" y="4346458"/>
                    <a:ext cx="4585902" cy="39074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t="-4688" b="-312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ED4E95A0-6BB2-12FF-F068-5EDCB5202B36}"/>
                      </a:ext>
                    </a:extLst>
                  </p:cNvPr>
                  <p:cNvSpPr txBox="1"/>
                  <p:nvPr/>
                </p:nvSpPr>
                <p:spPr>
                  <a:xfrm>
                    <a:off x="7151218" y="5666419"/>
                    <a:ext cx="86434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ED4E95A0-6BB2-12FF-F068-5EDCB5202B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51218" y="5666419"/>
                    <a:ext cx="864340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98C301AB-DE35-7F43-E8F5-2B7F79F6FC21}"/>
                      </a:ext>
                    </a:extLst>
                  </p:cNvPr>
                  <p:cNvSpPr txBox="1"/>
                  <p:nvPr/>
                </p:nvSpPr>
                <p:spPr>
                  <a:xfrm>
                    <a:off x="7104073" y="4822040"/>
                    <a:ext cx="4585902" cy="39074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0=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+…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98C301AB-DE35-7F43-E8F5-2B7F79F6FC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04073" y="4822040"/>
                    <a:ext cx="4585902" cy="39074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t="-4688" b="-312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02B97B44-3955-8A41-5FE8-7A9DACF535FA}"/>
                      </a:ext>
                    </a:extLst>
                  </p:cNvPr>
                  <p:cNvSpPr txBox="1"/>
                  <p:nvPr/>
                </p:nvSpPr>
                <p:spPr>
                  <a:xfrm>
                    <a:off x="7104073" y="5290857"/>
                    <a:ext cx="4585902" cy="39074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0=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+…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02B97B44-3955-8A41-5FE8-7A9DACF535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04073" y="5290857"/>
                    <a:ext cx="4585902" cy="39074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t="-4688" b="-312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文本框 23">
                    <a:extLst>
                      <a:ext uri="{FF2B5EF4-FFF2-40B4-BE49-F238E27FC236}">
                        <a16:creationId xmlns:a16="http://schemas.microsoft.com/office/drawing/2014/main" id="{6D2500FB-12FA-A917-28E3-571453B4AE57}"/>
                      </a:ext>
                    </a:extLst>
                  </p:cNvPr>
                  <p:cNvSpPr txBox="1"/>
                  <p:nvPr/>
                </p:nvSpPr>
                <p:spPr>
                  <a:xfrm>
                    <a:off x="7104073" y="6107729"/>
                    <a:ext cx="4585902" cy="39074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0=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+…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4" name="文本框 23">
                    <a:extLst>
                      <a:ext uri="{FF2B5EF4-FFF2-40B4-BE49-F238E27FC236}">
                        <a16:creationId xmlns:a16="http://schemas.microsoft.com/office/drawing/2014/main" id="{6D2500FB-12FA-A917-28E3-571453B4AE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04073" y="6107729"/>
                    <a:ext cx="4585902" cy="39074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t="-4688" b="-625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8" name="右大括号 27">
              <a:extLst>
                <a:ext uri="{FF2B5EF4-FFF2-40B4-BE49-F238E27FC236}">
                  <a16:creationId xmlns:a16="http://schemas.microsoft.com/office/drawing/2014/main" id="{212C51E1-043D-B7C1-EDC1-D5700683C779}"/>
                </a:ext>
              </a:extLst>
            </p:cNvPr>
            <p:cNvSpPr/>
            <p:nvPr/>
          </p:nvSpPr>
          <p:spPr>
            <a:xfrm flipH="1">
              <a:off x="6429679" y="4531895"/>
              <a:ext cx="120864" cy="1824550"/>
            </a:xfrm>
            <a:prstGeom prst="rightBrace">
              <a:avLst>
                <a:gd name="adj1" fmla="val 55103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AF670A6-B1C9-F204-1E90-0232786EBD48}"/>
                  </a:ext>
                </a:extLst>
              </p:cNvPr>
              <p:cNvSpPr txBox="1"/>
              <p:nvPr/>
            </p:nvSpPr>
            <p:spPr>
              <a:xfrm>
                <a:off x="442153" y="5010664"/>
                <a:ext cx="1328312" cy="59792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0" i="1">
                    <a:solidFill>
                      <a:schemeClr val="dk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sz="1600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zh-CN" sz="1600" dirty="0"/>
              </a:p>
              <a:p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zh-CN" altLang="en-US" sz="1600" b="1" i="0" dirty="0"/>
                  <a:t>个方程得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1600" b="1" i="0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AF670A6-B1C9-F204-1E90-0232786EB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53" y="5010664"/>
                <a:ext cx="1328312" cy="597921"/>
              </a:xfrm>
              <a:prstGeom prst="rect">
                <a:avLst/>
              </a:prstGeom>
              <a:blipFill>
                <a:blip r:embed="rId17"/>
                <a:stretch>
                  <a:fillRect r="-8257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AD5D496-4F9A-2FF3-2B12-EBD37BB2A3B3}"/>
                  </a:ext>
                </a:extLst>
              </p:cNvPr>
              <p:cNvSpPr txBox="1"/>
              <p:nvPr/>
            </p:nvSpPr>
            <p:spPr>
              <a:xfrm>
                <a:off x="5961420" y="5042477"/>
                <a:ext cx="1302261" cy="5847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0" i="1">
                    <a:solidFill>
                      <a:schemeClr val="dk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altLang="zh-CN" sz="160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zh-CN" sz="1600" dirty="0"/>
              </a:p>
              <a:p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zh-CN" altLang="en-US" sz="1600" b="1" i="0" dirty="0"/>
                  <a:t>个方程得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1600" b="1" i="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AD5D496-4F9A-2FF3-2B12-EBD37BB2A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420" y="5042477"/>
                <a:ext cx="1302261" cy="584775"/>
              </a:xfrm>
              <a:prstGeom prst="rect">
                <a:avLst/>
              </a:prstGeom>
              <a:blipFill>
                <a:blip r:embed="rId18"/>
                <a:stretch>
                  <a:fillRect r="-11163" b="-113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25C52EF5-18E7-44CA-1352-969C5DA20D4B}"/>
                  </a:ext>
                </a:extLst>
              </p:cNvPr>
              <p:cNvSpPr txBox="1"/>
              <p:nvPr/>
            </p:nvSpPr>
            <p:spPr>
              <a:xfrm>
                <a:off x="4912549" y="2274071"/>
                <a:ext cx="2097741" cy="277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zh-CN" altLang="en-US" sz="1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一般</m:t>
                    </m:r>
                    <m:r>
                      <a:rPr lang="en-US" altLang="zh-CN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zh-CN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CN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1200" b="1" dirty="0">
                    <a:solidFill>
                      <a:srgbClr val="C00000"/>
                    </a:solidFill>
                    <a:latin typeface="+mn-ea"/>
                  </a:rPr>
                  <a:t>再高不稳定</a:t>
                </a: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25C52EF5-18E7-44CA-1352-969C5DA20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549" y="2274071"/>
                <a:ext cx="2097741" cy="277127"/>
              </a:xfrm>
              <a:prstGeom prst="rect">
                <a:avLst/>
              </a:prstGeom>
              <a:blipFill>
                <a:blip r:embed="rId19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46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F02FC9-4970-7106-4D19-E5548C670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800" dirty="0" err="1"/>
              <a:t>Padé</a:t>
            </a:r>
            <a:r>
              <a:rPr lang="en-US" altLang="zh-CN" sz="1800" dirty="0"/>
              <a:t> approximations :</a:t>
            </a:r>
          </a:p>
          <a:p>
            <a:endParaRPr lang="en-US" altLang="zh-CN" sz="1800" dirty="0"/>
          </a:p>
          <a:p>
            <a:endParaRPr lang="en-US" altLang="zh-CN" sz="1800" dirty="0"/>
          </a:p>
          <a:p>
            <a:pPr lvl="1"/>
            <a:endParaRPr lang="en-US" altLang="zh-CN" sz="1400" dirty="0"/>
          </a:p>
          <a:p>
            <a:r>
              <a:rPr lang="en-US" altLang="zh-CN" sz="1800" dirty="0"/>
              <a:t>moment matching:</a:t>
            </a:r>
          </a:p>
          <a:p>
            <a:endParaRPr lang="en-US" altLang="zh-CN" sz="1800" dirty="0"/>
          </a:p>
          <a:p>
            <a:r>
              <a:rPr lang="zh-CN" altLang="en-US" sz="1800" dirty="0"/>
              <a:t>分母右移</a:t>
            </a:r>
            <a:endParaRPr lang="en-US" altLang="zh-CN" sz="1800" dirty="0"/>
          </a:p>
          <a:p>
            <a:endParaRPr lang="zh-CN" altLang="en-US" sz="18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5248E80-95C0-B908-B063-4FF89006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AWE(Asymptotic waveform evaluation)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98FBECE-C02B-31BF-6079-44CAD349787A}"/>
                  </a:ext>
                </a:extLst>
              </p:cNvPr>
              <p:cNvSpPr txBox="1"/>
              <p:nvPr/>
            </p:nvSpPr>
            <p:spPr>
              <a:xfrm>
                <a:off x="6872497" y="1571215"/>
                <a:ext cx="3342966" cy="932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98FBECE-C02B-31BF-6079-44CAD3497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497" y="1571215"/>
                <a:ext cx="3342966" cy="932756"/>
              </a:xfrm>
              <a:prstGeom prst="rect">
                <a:avLst/>
              </a:prstGeom>
              <a:blipFill>
                <a:blip r:embed="rId2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BFA5594-A2F2-3B24-4391-BB8DA65E993A}"/>
                  </a:ext>
                </a:extLst>
              </p:cNvPr>
              <p:cNvSpPr txBox="1"/>
              <p:nvPr/>
            </p:nvSpPr>
            <p:spPr>
              <a:xfrm>
                <a:off x="1514282" y="1595902"/>
                <a:ext cx="3312252" cy="916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BFA5594-A2F2-3B24-4391-BB8DA65E9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282" y="1595902"/>
                <a:ext cx="3312252" cy="916533"/>
              </a:xfrm>
              <a:prstGeom prst="rect">
                <a:avLst/>
              </a:prstGeom>
              <a:blipFill>
                <a:blip r:embed="rId3"/>
                <a:stretch>
                  <a:fillRect b="-4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E23573C-950D-C34A-C817-2F837F77D8F9}"/>
                  </a:ext>
                </a:extLst>
              </p:cNvPr>
              <p:cNvSpPr txBox="1"/>
              <p:nvPr/>
            </p:nvSpPr>
            <p:spPr>
              <a:xfrm>
                <a:off x="5461535" y="1869501"/>
                <a:ext cx="1046842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E23573C-950D-C34A-C817-2F837F77D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535" y="1869501"/>
                <a:ext cx="1046842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FC6731E-488E-733E-9C57-DFB658035B74}"/>
                  </a:ext>
                </a:extLst>
              </p:cNvPr>
              <p:cNvSpPr txBox="1"/>
              <p:nvPr/>
            </p:nvSpPr>
            <p:spPr>
              <a:xfrm>
                <a:off x="975313" y="2951623"/>
                <a:ext cx="34026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0≤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FC6731E-488E-733E-9C57-DFB658035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13" y="2951623"/>
                <a:ext cx="3402623" cy="369332"/>
              </a:xfrm>
              <a:prstGeom prst="rect">
                <a:avLst/>
              </a:prstGeom>
              <a:blipFill>
                <a:blip r:embed="rId5"/>
                <a:stretch>
                  <a:fillRect t="-4918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2B4DE0D-9705-3D5F-037A-A660ADCEBA3D}"/>
                  </a:ext>
                </a:extLst>
              </p:cNvPr>
              <p:cNvSpPr txBox="1"/>
              <p:nvPr/>
            </p:nvSpPr>
            <p:spPr>
              <a:xfrm>
                <a:off x="972215" y="3692244"/>
                <a:ext cx="8816128" cy="411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2B4DE0D-9705-3D5F-037A-A660ADCEB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15" y="3692244"/>
                <a:ext cx="8816128" cy="411908"/>
              </a:xfrm>
              <a:prstGeom prst="rect">
                <a:avLst/>
              </a:prstGeom>
              <a:blipFill>
                <a:blip r:embed="rId6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组合 28">
            <a:extLst>
              <a:ext uri="{FF2B5EF4-FFF2-40B4-BE49-F238E27FC236}">
                <a16:creationId xmlns:a16="http://schemas.microsoft.com/office/drawing/2014/main" id="{BFE42FAE-24B7-FED4-0C2D-FB333970DE0C}"/>
              </a:ext>
            </a:extLst>
          </p:cNvPr>
          <p:cNvGrpSpPr/>
          <p:nvPr/>
        </p:nvGrpSpPr>
        <p:grpSpPr>
          <a:xfrm>
            <a:off x="1832944" y="4294531"/>
            <a:ext cx="4325817" cy="2152143"/>
            <a:chOff x="1420559" y="4294531"/>
            <a:chExt cx="4325817" cy="2152143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3CF4CAD7-3008-3495-40EF-626A7042B4B7}"/>
                </a:ext>
              </a:extLst>
            </p:cNvPr>
            <p:cNvGrpSpPr/>
            <p:nvPr/>
          </p:nvGrpSpPr>
          <p:grpSpPr>
            <a:xfrm>
              <a:off x="1581814" y="4294531"/>
              <a:ext cx="4164562" cy="2152143"/>
              <a:chOff x="1034967" y="4346334"/>
              <a:chExt cx="4164562" cy="21521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6976AD1B-508F-9776-7C12-996B465D3A22}"/>
                      </a:ext>
                    </a:extLst>
                  </p:cNvPr>
                  <p:cNvSpPr txBox="1"/>
                  <p:nvPr/>
                </p:nvSpPr>
                <p:spPr>
                  <a:xfrm>
                    <a:off x="1034968" y="4346334"/>
                    <a:ext cx="3402623" cy="38414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6976AD1B-508F-9776-7C12-996B465D3A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4968" y="4346334"/>
                    <a:ext cx="3402623" cy="38414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158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D89FB290-736A-114F-A47D-88356A24E77B}"/>
                      </a:ext>
                    </a:extLst>
                  </p:cNvPr>
                  <p:cNvSpPr txBox="1"/>
                  <p:nvPr/>
                </p:nvSpPr>
                <p:spPr>
                  <a:xfrm>
                    <a:off x="1034968" y="4825342"/>
                    <a:ext cx="3402623" cy="38414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D89FB290-736A-114F-A47D-88356A24E7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4968" y="4825342"/>
                    <a:ext cx="3402623" cy="38414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158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0958AB8A-3D0C-7DA7-9832-664A7D5CDD2E}"/>
                      </a:ext>
                    </a:extLst>
                  </p:cNvPr>
                  <p:cNvSpPr txBox="1"/>
                  <p:nvPr/>
                </p:nvSpPr>
                <p:spPr>
                  <a:xfrm>
                    <a:off x="1034967" y="5297461"/>
                    <a:ext cx="3402623" cy="38414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0958AB8A-3D0C-7DA7-9832-664A7D5CDD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4967" y="5297461"/>
                    <a:ext cx="3402623" cy="3841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158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3FC14AA5-4C77-4396-3E9A-5B85F8E476C8}"/>
                      </a:ext>
                    </a:extLst>
                  </p:cNvPr>
                  <p:cNvSpPr txBox="1"/>
                  <p:nvPr/>
                </p:nvSpPr>
                <p:spPr>
                  <a:xfrm>
                    <a:off x="1034967" y="6086569"/>
                    <a:ext cx="4164562" cy="41190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3FC14AA5-4C77-4396-3E9A-5B85F8E476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4967" y="6086569"/>
                    <a:ext cx="4164562" cy="41190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47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D86A5C8D-9A13-7AB2-65B6-187A0096A808}"/>
                      </a:ext>
                    </a:extLst>
                  </p:cNvPr>
                  <p:cNvSpPr txBox="1"/>
                  <p:nvPr/>
                </p:nvSpPr>
                <p:spPr>
                  <a:xfrm>
                    <a:off x="1082112" y="5754394"/>
                    <a:ext cx="86434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D86A5C8D-9A13-7AB2-65B6-187A0096A8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2112" y="5754394"/>
                    <a:ext cx="864340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7" name="右大括号 26">
              <a:extLst>
                <a:ext uri="{FF2B5EF4-FFF2-40B4-BE49-F238E27FC236}">
                  <a16:creationId xmlns:a16="http://schemas.microsoft.com/office/drawing/2014/main" id="{2B00421C-E794-125D-6078-80BD9440C63E}"/>
                </a:ext>
              </a:extLst>
            </p:cNvPr>
            <p:cNvSpPr/>
            <p:nvPr/>
          </p:nvSpPr>
          <p:spPr>
            <a:xfrm flipH="1">
              <a:off x="1420559" y="4505882"/>
              <a:ext cx="120864" cy="1824550"/>
            </a:xfrm>
            <a:prstGeom prst="rightBrace">
              <a:avLst>
                <a:gd name="adj1" fmla="val 55103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右大括号 27">
            <a:extLst>
              <a:ext uri="{FF2B5EF4-FFF2-40B4-BE49-F238E27FC236}">
                <a16:creationId xmlns:a16="http://schemas.microsoft.com/office/drawing/2014/main" id="{212C51E1-043D-B7C1-EDC1-D5700683C779}"/>
              </a:ext>
            </a:extLst>
          </p:cNvPr>
          <p:cNvSpPr/>
          <p:nvPr/>
        </p:nvSpPr>
        <p:spPr>
          <a:xfrm flipH="1">
            <a:off x="7326160" y="4531895"/>
            <a:ext cx="120864" cy="1824550"/>
          </a:xfrm>
          <a:prstGeom prst="rightBrace">
            <a:avLst>
              <a:gd name="adj1" fmla="val 5510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AF670A6-B1C9-F204-1E90-0232786EBD48}"/>
                  </a:ext>
                </a:extLst>
              </p:cNvPr>
              <p:cNvSpPr txBox="1"/>
              <p:nvPr/>
            </p:nvSpPr>
            <p:spPr>
              <a:xfrm>
                <a:off x="442153" y="5010664"/>
                <a:ext cx="1328312" cy="59792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0" i="1">
                    <a:solidFill>
                      <a:schemeClr val="dk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sz="1600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zh-CN" sz="1600" dirty="0"/>
              </a:p>
              <a:p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zh-CN" altLang="en-US" sz="1600" b="1" i="0" dirty="0"/>
                  <a:t>个方程得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1600" b="1" i="0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AF670A6-B1C9-F204-1E90-0232786EB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53" y="5010664"/>
                <a:ext cx="1328312" cy="597921"/>
              </a:xfrm>
              <a:prstGeom prst="rect">
                <a:avLst/>
              </a:prstGeom>
              <a:blipFill>
                <a:blip r:embed="rId12"/>
                <a:stretch>
                  <a:fillRect r="-8257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AD5D496-4F9A-2FF3-2B12-EBD37BB2A3B3}"/>
                  </a:ext>
                </a:extLst>
              </p:cNvPr>
              <p:cNvSpPr txBox="1"/>
              <p:nvPr/>
            </p:nvSpPr>
            <p:spPr>
              <a:xfrm>
                <a:off x="5961420" y="5042477"/>
                <a:ext cx="1302261" cy="5847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0" i="1">
                    <a:solidFill>
                      <a:schemeClr val="dk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altLang="zh-CN" sz="160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zh-CN" sz="1600" dirty="0"/>
              </a:p>
              <a:p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zh-CN" altLang="en-US" sz="1600" b="1" i="0" dirty="0"/>
                  <a:t>个方程得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1600" b="1" i="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AD5D496-4F9A-2FF3-2B12-EBD37BB2A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420" y="5042477"/>
                <a:ext cx="1302261" cy="584775"/>
              </a:xfrm>
              <a:prstGeom prst="rect">
                <a:avLst/>
              </a:prstGeom>
              <a:blipFill>
                <a:blip r:embed="rId13"/>
                <a:stretch>
                  <a:fillRect r="-11163" b="-113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25C52EF5-18E7-44CA-1352-969C5DA20D4B}"/>
                  </a:ext>
                </a:extLst>
              </p:cNvPr>
              <p:cNvSpPr txBox="1"/>
              <p:nvPr/>
            </p:nvSpPr>
            <p:spPr>
              <a:xfrm>
                <a:off x="4912549" y="2274071"/>
                <a:ext cx="2097741" cy="277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zh-CN" altLang="en-US" sz="1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一般</m:t>
                    </m:r>
                    <m:r>
                      <a:rPr lang="en-US" altLang="zh-CN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zh-CN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CN" sz="1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1200" b="1" dirty="0">
                    <a:solidFill>
                      <a:srgbClr val="C00000"/>
                    </a:solidFill>
                    <a:latin typeface="+mn-ea"/>
                  </a:rPr>
                  <a:t>再高不稳定</a:t>
                </a: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25C52EF5-18E7-44CA-1352-969C5DA20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549" y="2274071"/>
                <a:ext cx="2097741" cy="277127"/>
              </a:xfrm>
              <a:prstGeom prst="rect">
                <a:avLst/>
              </a:prstGeom>
              <a:blipFill>
                <a:blip r:embed="rId14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1FAA384-D3E6-B8DD-2273-C0B2AEC4B30F}"/>
                  </a:ext>
                </a:extLst>
              </p:cNvPr>
              <p:cNvSpPr txBox="1"/>
              <p:nvPr/>
            </p:nvSpPr>
            <p:spPr>
              <a:xfrm>
                <a:off x="7333958" y="4773539"/>
                <a:ext cx="4980408" cy="1189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zh-CN" alt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CN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altLang="zh-CN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altLang="zh-CN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altLang="zh-CN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altLang="zh-CN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1FAA384-D3E6-B8DD-2273-C0B2AEC4B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958" y="4773539"/>
                <a:ext cx="4980408" cy="118962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145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8C6B1F-196C-ACB4-4585-377A81A2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AWE(Asymptotic waveform evaluation)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2116D5-8931-E0FC-32B5-C07D4FB68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1600" dirty="0"/>
              <a:t>例子：</a:t>
            </a:r>
            <a:endParaRPr lang="en-US" altLang="zh-CN" sz="1600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20F73664-09C1-CCD8-F667-23F3C6BA9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839" y="1064479"/>
            <a:ext cx="4654761" cy="13705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DEDB482-3E28-CB0D-EAC6-C8B8845DE6CE}"/>
                  </a:ext>
                </a:extLst>
              </p:cNvPr>
              <p:cNvSpPr txBox="1"/>
              <p:nvPr/>
            </p:nvSpPr>
            <p:spPr>
              <a:xfrm>
                <a:off x="2599764" y="2633608"/>
                <a:ext cx="52712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=1−10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+85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−707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DEDB482-3E28-CB0D-EAC6-C8B8845DE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764" y="2633608"/>
                <a:ext cx="5271247" cy="369332"/>
              </a:xfrm>
              <a:prstGeom prst="rect">
                <a:avLst/>
              </a:prstGeom>
              <a:blipFill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08F62E8-607E-C2FB-2A35-84035612F4B6}"/>
                  </a:ext>
                </a:extLst>
              </p:cNvPr>
              <p:cNvSpPr txBox="1"/>
              <p:nvPr/>
            </p:nvSpPr>
            <p:spPr>
              <a:xfrm>
                <a:off x="2095692" y="3030747"/>
                <a:ext cx="4688540" cy="7161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08F62E8-607E-C2FB-2A35-84035612F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692" y="3030747"/>
                <a:ext cx="4688540" cy="7161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2308C96-A1D3-38C9-0F3D-41BDB42A80C7}"/>
                  </a:ext>
                </a:extLst>
              </p:cNvPr>
              <p:cNvSpPr txBox="1"/>
              <p:nvPr/>
            </p:nvSpPr>
            <p:spPr>
              <a:xfrm>
                <a:off x="2335497" y="3830679"/>
                <a:ext cx="6485773" cy="3841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1−10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+85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−707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2308C96-A1D3-38C9-0F3D-41BDB42A8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497" y="3830679"/>
                <a:ext cx="6485773" cy="384144"/>
              </a:xfrm>
              <a:prstGeom prst="rect">
                <a:avLst/>
              </a:prstGeom>
              <a:blipFill>
                <a:blip r:embed="rId5"/>
                <a:stretch>
                  <a:fillRect t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组合 33">
            <a:extLst>
              <a:ext uri="{FF2B5EF4-FFF2-40B4-BE49-F238E27FC236}">
                <a16:creationId xmlns:a16="http://schemas.microsoft.com/office/drawing/2014/main" id="{E5A0EED2-456B-F8C6-C90D-91325B450E86}"/>
              </a:ext>
            </a:extLst>
          </p:cNvPr>
          <p:cNvGrpSpPr/>
          <p:nvPr/>
        </p:nvGrpSpPr>
        <p:grpSpPr>
          <a:xfrm>
            <a:off x="3048000" y="4396652"/>
            <a:ext cx="5512723" cy="937081"/>
            <a:chOff x="3048000" y="4459672"/>
            <a:chExt cx="5512723" cy="937081"/>
          </a:xfrm>
        </p:grpSpPr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DDF6A4C1-5C70-447D-C182-1A6CF2B1EF1E}"/>
                </a:ext>
              </a:extLst>
            </p:cNvPr>
            <p:cNvSpPr/>
            <p:nvPr/>
          </p:nvSpPr>
          <p:spPr>
            <a:xfrm>
              <a:off x="3048000" y="4459672"/>
              <a:ext cx="4894729" cy="937081"/>
            </a:xfrm>
            <a:prstGeom prst="roundRect">
              <a:avLst>
                <a:gd name="adj" fmla="val 2432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D9F4D6AC-477C-B4F1-217E-CF1BAD663841}"/>
                    </a:ext>
                  </a:extLst>
                </p:cNvPr>
                <p:cNvSpPr txBox="1"/>
                <p:nvPr/>
              </p:nvSpPr>
              <p:spPr>
                <a:xfrm>
                  <a:off x="3138219" y="4501028"/>
                  <a:ext cx="3388088" cy="3841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D9F4D6AC-477C-B4F1-217E-CF1BAD6638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8219" y="4501028"/>
                  <a:ext cx="3388088" cy="384144"/>
                </a:xfrm>
                <a:prstGeom prst="rect">
                  <a:avLst/>
                </a:prstGeom>
                <a:blipFill>
                  <a:blip r:embed="rId6"/>
                  <a:stretch>
                    <a:fillRect t="-158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36F8CC89-DB55-3412-7DE2-7F3F7B490D2D}"/>
                    </a:ext>
                  </a:extLst>
                </p:cNvPr>
                <p:cNvSpPr txBox="1"/>
                <p:nvPr/>
              </p:nvSpPr>
              <p:spPr>
                <a:xfrm>
                  <a:off x="3138219" y="4968946"/>
                  <a:ext cx="3388088" cy="3841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36F8CC89-DB55-3412-7DE2-7F3F7B490D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8219" y="4968946"/>
                  <a:ext cx="3388088" cy="384144"/>
                </a:xfrm>
                <a:prstGeom prst="rect">
                  <a:avLst/>
                </a:prstGeom>
                <a:blipFill>
                  <a:blip r:embed="rId7"/>
                  <a:stretch>
                    <a:fillRect t="-158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47DA46FC-4E5E-1EC3-A40E-62EBC9025FDB}"/>
                    </a:ext>
                  </a:extLst>
                </p:cNvPr>
                <p:cNvSpPr txBox="1"/>
                <p:nvPr/>
              </p:nvSpPr>
              <p:spPr>
                <a:xfrm>
                  <a:off x="5164243" y="4506600"/>
                  <a:ext cx="338808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+85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47DA46FC-4E5E-1EC3-A40E-62EBC9025F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4243" y="4506600"/>
                  <a:ext cx="3388088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49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EC81533D-378C-080E-175C-CD2E5CFDEC35}"/>
                    </a:ext>
                  </a:extLst>
                </p:cNvPr>
                <p:cNvSpPr txBox="1"/>
                <p:nvPr/>
              </p:nvSpPr>
              <p:spPr>
                <a:xfrm>
                  <a:off x="5172635" y="4928056"/>
                  <a:ext cx="338808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=−10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+85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−707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EC81533D-378C-080E-175C-CD2E5CFDEC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2635" y="4928056"/>
                  <a:ext cx="3388088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49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5092511-D0E2-91B7-5F49-6EED25428469}"/>
                  </a:ext>
                </a:extLst>
              </p:cNvPr>
              <p:cNvSpPr txBox="1"/>
              <p:nvPr/>
            </p:nvSpPr>
            <p:spPr>
              <a:xfrm>
                <a:off x="2880293" y="5479449"/>
                <a:ext cx="3903939" cy="1019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143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15092511-D0E2-91B7-5F49-6EED25428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293" y="5479449"/>
                <a:ext cx="3903939" cy="10191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764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0AC38-7FB4-BE92-E5DC-4702EE1AB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AWE(Asymptotic waveform evaluation)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ECC6B3-EC3D-EF8F-56C8-6EA4EEBF2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no guarantee that a given approximate will be stable</a:t>
            </a:r>
          </a:p>
          <a:p>
            <a:r>
              <a:rPr lang="en-US" altLang="zh-CN" dirty="0"/>
              <a:t>numerical stability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0133553"/>
      </p:ext>
    </p:extLst>
  </p:cSld>
  <p:clrMapOvr>
    <a:masterClrMapping/>
  </p:clrMapOvr>
</p:sld>
</file>

<file path=ppt/theme/theme1.xml><?xml version="1.0" encoding="utf-8"?>
<a:theme xmlns:a="http://schemas.openxmlformats.org/drawingml/2006/main" name="giga202208">
  <a:themeElements>
    <a:clrScheme name="自定义 2">
      <a:dk1>
        <a:srgbClr val="000000"/>
      </a:dk1>
      <a:lt1>
        <a:srgbClr val="FFFFFF"/>
      </a:lt1>
      <a:dk2>
        <a:srgbClr val="BFBFBF"/>
      </a:dk2>
      <a:lt2>
        <a:srgbClr val="FFFFFF"/>
      </a:lt2>
      <a:accent1>
        <a:srgbClr val="C00000"/>
      </a:accent1>
      <a:accent2>
        <a:srgbClr val="7F7F7F"/>
      </a:accent2>
      <a:accent3>
        <a:srgbClr val="A5A5A5"/>
      </a:accent3>
      <a:accent4>
        <a:srgbClr val="BFBFBF"/>
      </a:accent4>
      <a:accent5>
        <a:srgbClr val="D8D8D8"/>
      </a:accent5>
      <a:accent6>
        <a:srgbClr val="F2F2F2"/>
      </a:accent6>
      <a:hlink>
        <a:srgbClr val="000000"/>
      </a:hlink>
      <a:folHlink>
        <a:srgbClr val="7F7F7F"/>
      </a:folHlink>
    </a:clrScheme>
    <a:fontScheme name="鸿芯ppt字体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iga202208" id="{6A972E83-6A0F-4092-B388-6FC9BAC8C571}" vid="{3DF79EBE-E63D-4799-8C82-C218FDCD7C15}"/>
    </a:ext>
  </a:extLst>
</a:theme>
</file>

<file path=ppt/theme/theme2.xml><?xml version="1.0" encoding="utf-8"?>
<a:theme xmlns:a="http://schemas.openxmlformats.org/drawingml/2006/main" name="鸿芯PPT封面结尾页母版​​">
  <a:themeElements>
    <a:clrScheme name="自定义 1">
      <a:dk1>
        <a:srgbClr val="000000"/>
      </a:dk1>
      <a:lt1>
        <a:srgbClr val="FFFFFF"/>
      </a:lt1>
      <a:dk2>
        <a:srgbClr val="D5001C"/>
      </a:dk2>
      <a:lt2>
        <a:srgbClr val="EAEAEA"/>
      </a:lt2>
      <a:accent1>
        <a:srgbClr val="D5001C"/>
      </a:accent1>
      <a:accent2>
        <a:srgbClr val="000000"/>
      </a:accent2>
      <a:accent3>
        <a:srgbClr val="5E5E5E"/>
      </a:accent3>
      <a:accent4>
        <a:srgbClr val="919191"/>
      </a:accent4>
      <a:accent5>
        <a:srgbClr val="A9A9A9"/>
      </a:accent5>
      <a:accent6>
        <a:srgbClr val="EAEAEA"/>
      </a:accent6>
      <a:hlink>
        <a:srgbClr val="D5001C"/>
      </a:hlink>
      <a:folHlink>
        <a:srgbClr val="000000"/>
      </a:folHlink>
    </a:clrScheme>
    <a:fontScheme name="鸿芯ppt字体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鸿芯微纳ppt模版01" id="{0677A83D-2E45-AC43-9474-9A2ACB971069}" vid="{81267DF1-E9BF-2940-B55C-192AB2F758E2}"/>
    </a:ext>
  </a:extLst>
</a:theme>
</file>

<file path=ppt/theme/theme3.xml><?xml version="1.0" encoding="utf-8"?>
<a:theme xmlns:a="http://schemas.openxmlformats.org/drawingml/2006/main" name="1_鸿芯PPT封面结尾页母版​​">
  <a:themeElements>
    <a:clrScheme name="自定义 1">
      <a:dk1>
        <a:srgbClr val="000000"/>
      </a:dk1>
      <a:lt1>
        <a:srgbClr val="FFFFFF"/>
      </a:lt1>
      <a:dk2>
        <a:srgbClr val="D5001C"/>
      </a:dk2>
      <a:lt2>
        <a:srgbClr val="EAEAEA"/>
      </a:lt2>
      <a:accent1>
        <a:srgbClr val="D5001C"/>
      </a:accent1>
      <a:accent2>
        <a:srgbClr val="000000"/>
      </a:accent2>
      <a:accent3>
        <a:srgbClr val="5E5E5E"/>
      </a:accent3>
      <a:accent4>
        <a:srgbClr val="919191"/>
      </a:accent4>
      <a:accent5>
        <a:srgbClr val="A9A9A9"/>
      </a:accent5>
      <a:accent6>
        <a:srgbClr val="EAEAEA"/>
      </a:accent6>
      <a:hlink>
        <a:srgbClr val="D5001C"/>
      </a:hlink>
      <a:folHlink>
        <a:srgbClr val="000000"/>
      </a:folHlink>
    </a:clrScheme>
    <a:fontScheme name="鸿芯ppt字体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鸿芯微纳ppt模版01" id="{0677A83D-2E45-AC43-9474-9A2ACB971069}" vid="{81267DF1-E9BF-2940-B55C-192AB2F758E2}"/>
    </a:ext>
  </a:extLst>
</a:theme>
</file>

<file path=ppt/theme/theme4.xml><?xml version="1.0" encoding="utf-8"?>
<a:theme xmlns:a="http://schemas.openxmlformats.org/drawingml/2006/main" name="2_鸿芯PPT封面结尾页母版​​">
  <a:themeElements>
    <a:clrScheme name="自定义 1">
      <a:dk1>
        <a:srgbClr val="000000"/>
      </a:dk1>
      <a:lt1>
        <a:srgbClr val="FFFFFF"/>
      </a:lt1>
      <a:dk2>
        <a:srgbClr val="D5001C"/>
      </a:dk2>
      <a:lt2>
        <a:srgbClr val="EAEAEA"/>
      </a:lt2>
      <a:accent1>
        <a:srgbClr val="D5001C"/>
      </a:accent1>
      <a:accent2>
        <a:srgbClr val="000000"/>
      </a:accent2>
      <a:accent3>
        <a:srgbClr val="5E5E5E"/>
      </a:accent3>
      <a:accent4>
        <a:srgbClr val="919191"/>
      </a:accent4>
      <a:accent5>
        <a:srgbClr val="A9A9A9"/>
      </a:accent5>
      <a:accent6>
        <a:srgbClr val="EAEAEA"/>
      </a:accent6>
      <a:hlink>
        <a:srgbClr val="D5001C"/>
      </a:hlink>
      <a:folHlink>
        <a:srgbClr val="000000"/>
      </a:folHlink>
    </a:clrScheme>
    <a:fontScheme name="鸿芯ppt字体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鸿芯微纳ppt模版01" id="{0677A83D-2E45-AC43-9474-9A2ACB971069}" vid="{81267DF1-E9BF-2940-B55C-192AB2F758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giga202208</Template>
  <TotalTime>1145</TotalTime>
  <Words>1642</Words>
  <Application>Microsoft Office PowerPoint</Application>
  <PresentationFormat>宽屏</PresentationFormat>
  <Paragraphs>414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Helvetica 65 Medium</vt:lpstr>
      <vt:lpstr>Microsoft YaHei</vt:lpstr>
      <vt:lpstr>Microsoft YaHei</vt:lpstr>
      <vt:lpstr>微软雅黑 Light</vt:lpstr>
      <vt:lpstr>Arial</vt:lpstr>
      <vt:lpstr>Cambria Math</vt:lpstr>
      <vt:lpstr>Times New Roman</vt:lpstr>
      <vt:lpstr>Wingdings</vt:lpstr>
      <vt:lpstr>giga202208</vt:lpstr>
      <vt:lpstr>鸿芯PPT封面结尾页母版​​</vt:lpstr>
      <vt:lpstr>1_鸿芯PPT封面结尾页母版​​</vt:lpstr>
      <vt:lpstr>2_鸿芯PPT封面结尾页母版​​</vt:lpstr>
      <vt:lpstr>PowerPoint 演示文稿</vt:lpstr>
      <vt:lpstr>MNA (modified nodal analysis)-RLC tree</vt:lpstr>
      <vt:lpstr>moment</vt:lpstr>
      <vt:lpstr>moment计算(path tracing algorithm)</vt:lpstr>
      <vt:lpstr>moment计算(path tracing algorithm)</vt:lpstr>
      <vt:lpstr>AWE(Asymptotic waveform evaluation)</vt:lpstr>
      <vt:lpstr>AWE(Asymptotic waveform evaluation)</vt:lpstr>
      <vt:lpstr>AWE(Asymptotic waveform evaluation)</vt:lpstr>
      <vt:lpstr>AWE(Asymptotic waveform evaluation)</vt:lpstr>
      <vt:lpstr>Arnoldi-based ROM (reduced order model)</vt:lpstr>
      <vt:lpstr>Arnoldi-based ROM (reduced order model)</vt:lpstr>
      <vt:lpstr>Arnoldi-based ROM (reduced order model)</vt:lpstr>
      <vt:lpstr>Arnoldi-based ROM (reduced order model)</vt:lpstr>
      <vt:lpstr>Arnoldi-based ROM (reduced order model)</vt:lpstr>
      <vt:lpstr>Arnoldi-based ROM (reduced order model)</vt:lpstr>
      <vt:lpstr>Arnoldi-based ROM (reduced order model)</vt:lpstr>
      <vt:lpstr>Arnoldi-based ROM (reduced order model)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鑫 解</dc:creator>
  <cp:lastModifiedBy>鑫 解</cp:lastModifiedBy>
  <cp:revision>22</cp:revision>
  <dcterms:created xsi:type="dcterms:W3CDTF">2024-07-15T07:38:07Z</dcterms:created>
  <dcterms:modified xsi:type="dcterms:W3CDTF">2024-07-18T09:03:50Z</dcterms:modified>
</cp:coreProperties>
</file>