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</p:sldMasterIdLst>
  <p:notesMasterIdLst>
    <p:notesMasterId r:id="rId34"/>
  </p:notesMasterIdLst>
  <p:handoutMasterIdLst>
    <p:handoutMasterId r:id="rId35"/>
  </p:handoutMasterIdLst>
  <p:sldIdLst>
    <p:sldId id="4200" r:id="rId4"/>
    <p:sldId id="4292" r:id="rId5"/>
    <p:sldId id="4294" r:id="rId6"/>
    <p:sldId id="4325" r:id="rId7"/>
    <p:sldId id="4296" r:id="rId8"/>
    <p:sldId id="4326" r:id="rId9"/>
    <p:sldId id="4327" r:id="rId10"/>
    <p:sldId id="4328" r:id="rId11"/>
    <p:sldId id="4329" r:id="rId12"/>
    <p:sldId id="4214" r:id="rId13"/>
    <p:sldId id="4331" r:id="rId14"/>
    <p:sldId id="4332" r:id="rId15"/>
    <p:sldId id="4333" r:id="rId16"/>
    <p:sldId id="4334" r:id="rId17"/>
    <p:sldId id="4335" r:id="rId18"/>
    <p:sldId id="4336" r:id="rId19"/>
    <p:sldId id="4337" r:id="rId20"/>
    <p:sldId id="4297" r:id="rId21"/>
    <p:sldId id="4330" r:id="rId22"/>
    <p:sldId id="4338" r:id="rId23"/>
    <p:sldId id="4339" r:id="rId24"/>
    <p:sldId id="4340" r:id="rId25"/>
    <p:sldId id="4342" r:id="rId26"/>
    <p:sldId id="4343" r:id="rId27"/>
    <p:sldId id="4345" r:id="rId28"/>
    <p:sldId id="4344" r:id="rId29"/>
    <p:sldId id="4380" r:id="rId30"/>
    <p:sldId id="4381" r:id="rId31"/>
    <p:sldId id="4348" r:id="rId32"/>
    <p:sldId id="4178" r:id="rId33"/>
  </p:sldIdLst>
  <p:sldSz cx="12192000" cy="6858000"/>
  <p:notesSz cx="6797675" cy="992632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1" userDrawn="1">
          <p15:clr>
            <a:srgbClr val="A4A3A4"/>
          </p15:clr>
        </p15:guide>
        <p15:guide id="2" pos="3783" userDrawn="1">
          <p15:clr>
            <a:srgbClr val="A4A3A4"/>
          </p15:clr>
        </p15:guide>
        <p15:guide id="3" pos="5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3B0"/>
    <a:srgbClr val="F1B960"/>
    <a:srgbClr val="C4E759"/>
    <a:srgbClr val="D6001C"/>
    <a:srgbClr val="7F7F7F"/>
    <a:srgbClr val="0A3F78"/>
    <a:srgbClr val="C70F22"/>
    <a:srgbClr val="17479E"/>
    <a:srgbClr val="14B5C7"/>
    <a:srgbClr val="94E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74" autoAdjust="0"/>
    <p:restoredTop sz="89602" autoAdjust="0"/>
  </p:normalViewPr>
  <p:slideViewPr>
    <p:cSldViewPr snapToGrid="0" showGuides="1">
      <p:cViewPr>
        <p:scale>
          <a:sx n="61" d="100"/>
          <a:sy n="61" d="100"/>
        </p:scale>
        <p:origin x="1640" y="1824"/>
      </p:cViewPr>
      <p:guideLst>
        <p:guide orient="horz" pos="791"/>
        <p:guide pos="3783"/>
        <p:guide pos="5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92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9" Type="http://schemas.openxmlformats.org/officeDocument/2006/relationships/tags" Target="tags/tag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C3F34-A983-4045-B8E2-6F0E52DDF49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EC993-8D6A-B54F-9693-658E95B924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86DB9-917E-4FFA-8DB0-4E1857BF1A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0F710-22A0-4DED-B4DE-5740793DA37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</a:fld>
            <a:endParaRPr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标题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标题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1" y="6635931"/>
            <a:ext cx="10829108" cy="222069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10528662" y="6635931"/>
            <a:ext cx="1663337" cy="222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完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770995" y="1612437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3770995" y="2722137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919729" y="1205114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idx="1"/>
          </p:nvPr>
        </p:nvSpPr>
        <p:spPr>
          <a:xfrm>
            <a:off x="919729" y="2314814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77516" y="0"/>
            <a:ext cx="601448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97525" y="1424428"/>
            <a:ext cx="5321631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3" name="文本占位符 2"/>
          <p:cNvSpPr>
            <a:spLocks noGrp="1"/>
          </p:cNvSpPr>
          <p:nvPr>
            <p:ph idx="1"/>
          </p:nvPr>
        </p:nvSpPr>
        <p:spPr>
          <a:xfrm>
            <a:off x="397524" y="2648531"/>
            <a:ext cx="5321632" cy="1765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</p:txBody>
      </p:sp>
      <p:sp>
        <p:nvSpPr>
          <p:cNvPr id="14" name="文本占位符 2"/>
          <p:cNvSpPr>
            <a:spLocks noGrp="1"/>
          </p:cNvSpPr>
          <p:nvPr>
            <p:ph idx="18"/>
          </p:nvPr>
        </p:nvSpPr>
        <p:spPr>
          <a:xfrm>
            <a:off x="6523942" y="4823481"/>
            <a:ext cx="5321632" cy="1400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64800" y="1020233"/>
            <a:ext cx="5112000" cy="4779434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809067" y="2294467"/>
            <a:ext cx="1467733" cy="4563533"/>
          </a:xfrm>
          <a:prstGeom prst="rect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276800" y="2294467"/>
            <a:ext cx="5915200" cy="45635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6663823" y="1020233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6663823" y="2698689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1A9B-17E9-440D-A3FB-339E84F619F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idx="1"/>
          </p:nvPr>
        </p:nvSpPr>
        <p:spPr>
          <a:xfrm>
            <a:off x="834097" y="1230748"/>
            <a:ext cx="10515600" cy="446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</a:fld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idx="1"/>
          </p:nvPr>
        </p:nvSpPr>
        <p:spPr>
          <a:xfrm>
            <a:off x="834097" y="1230748"/>
            <a:ext cx="10515600" cy="446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547330" y="244549"/>
            <a:ext cx="1356801" cy="5085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-1257934" y="-707439"/>
            <a:ext cx="4360096" cy="2455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4097" y="1230748"/>
            <a:ext cx="10515600" cy="494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31371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18415-1B45-4373-ACD1-24A935B9E1C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2238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7429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11774-E2B8-474C-A30B-EED024AE0F07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" y="6635931"/>
            <a:ext cx="10829108" cy="222069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528662" y="6635931"/>
            <a:ext cx="1663337" cy="222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平行四边形 8"/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n"/>
        <a:defRPr sz="24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汉仪仿宋简" panose="02010600000101010101" charset="-128"/>
          <a:ea typeface="汉仪仿宋简" panose="02010600000101010101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31371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667B5-ED61-425F-8601-8CEF2B153ADB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2238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7429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47.png"/><Relationship Id="rId1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6" Type="http://schemas.openxmlformats.org/officeDocument/2006/relationships/image" Target="../media/image52.png"/><Relationship Id="rId5" Type="http://schemas.openxmlformats.org/officeDocument/2006/relationships/image" Target="../media/image47.pn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4.png"/><Relationship Id="rId4" Type="http://schemas.openxmlformats.org/officeDocument/2006/relationships/image" Target="../media/image63.png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79.png"/><Relationship Id="rId7" Type="http://schemas.openxmlformats.org/officeDocument/2006/relationships/image" Target="../media/image78.png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3" Type="http://schemas.openxmlformats.org/officeDocument/2006/relationships/image" Target="../media/image74.png"/><Relationship Id="rId2" Type="http://schemas.openxmlformats.org/officeDocument/2006/relationships/image" Target="../media/image68.png"/><Relationship Id="rId1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88.png"/><Relationship Id="rId8" Type="http://schemas.openxmlformats.org/officeDocument/2006/relationships/image" Target="../media/image87.png"/><Relationship Id="rId7" Type="http://schemas.openxmlformats.org/officeDocument/2006/relationships/image" Target="../media/image86.png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89.png"/><Relationship Id="rId1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91.png"/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image" Target="../media/image97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03.png"/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3" Type="http://schemas.openxmlformats.org/officeDocument/2006/relationships/image" Target="../media/image105.png"/><Relationship Id="rId2" Type="http://schemas.openxmlformats.org/officeDocument/2006/relationships/image" Target="../media/image92.png"/><Relationship Id="rId1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09.png"/><Relationship Id="rId3" Type="http://schemas.openxmlformats.org/officeDocument/2006/relationships/image" Target="../media/image93.png"/><Relationship Id="rId2" Type="http://schemas.openxmlformats.org/officeDocument/2006/relationships/image" Target="../media/image108.png"/><Relationship Id="rId1" Type="http://schemas.openxmlformats.org/officeDocument/2006/relationships/image" Target="../media/image104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00.png"/><Relationship Id="rId3" Type="http://schemas.openxmlformats.org/officeDocument/2006/relationships/image" Target="../media/image110.png"/><Relationship Id="rId2" Type="http://schemas.openxmlformats.org/officeDocument/2006/relationships/image" Target="../media/image108.png"/><Relationship Id="rId1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09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Relationship Id="rId3" Type="http://schemas.openxmlformats.org/officeDocument/2006/relationships/image" Target="../media/image110.png"/><Relationship Id="rId2" Type="http://schemas.openxmlformats.org/officeDocument/2006/relationships/image" Target="../media/image104.png"/><Relationship Id="rId1" Type="http://schemas.openxmlformats.org/officeDocument/2006/relationships/image" Target="../media/image111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8.png"/><Relationship Id="rId8" Type="http://schemas.openxmlformats.org/officeDocument/2006/relationships/image" Target="../media/image117.png"/><Relationship Id="rId7" Type="http://schemas.openxmlformats.org/officeDocument/2006/relationships/image" Target="../media/image116.png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11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image" Target="../media/image1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37.png"/><Relationship Id="rId10" Type="http://schemas.openxmlformats.org/officeDocument/2006/relationships/image" Target="../media/image36.png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3"/>
          <p:cNvSpPr txBox="1"/>
          <p:nvPr/>
        </p:nvSpPr>
        <p:spPr>
          <a:xfrm>
            <a:off x="9290883" y="5989412"/>
            <a:ext cx="2445051" cy="1125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Light" panose="020B0300000000000000" charset="-122"/>
              </a:rPr>
              <a:t>打造完整的国产芯片数字EDA平台</a:t>
            </a:r>
            <a:endParaRPr lang="zh-CN" altLang="en-US" sz="1600" b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Light" panose="020B0300000000000000" charset="-122"/>
            </a:endParaRPr>
          </a:p>
        </p:txBody>
      </p:sp>
      <p:sp>
        <p:nvSpPr>
          <p:cNvPr id="12" name="文本占位符 2"/>
          <p:cNvSpPr txBox="1"/>
          <p:nvPr/>
        </p:nvSpPr>
        <p:spPr>
          <a:xfrm>
            <a:off x="510047" y="1786019"/>
            <a:ext cx="5995988" cy="86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400">
                <a:solidFill>
                  <a:srgbClr val="D6001C"/>
                </a:solidFill>
                <a:latin typeface="Helvetica 65 Medium" panose="020B0500000000000000" charset="0"/>
                <a:cs typeface="Helvetica 65 Medium" panose="020B0500000000000000" charset="0"/>
              </a:rPr>
              <a:t>芯</a:t>
            </a:r>
            <a:r>
              <a:rPr lang="zh-CN" altLang="en-US" sz="4400">
                <a:latin typeface="Helvetica 65 Medium" panose="020B0500000000000000" charset="0"/>
                <a:cs typeface="Helvetica 65 Medium" panose="020B0500000000000000" charset="0"/>
              </a:rPr>
              <a:t>之所至  皆有</a:t>
            </a:r>
            <a:r>
              <a:rPr lang="zh-CN" altLang="en-US" sz="4400">
                <a:solidFill>
                  <a:srgbClr val="D6001C"/>
                </a:solidFill>
                <a:latin typeface="Helvetica 65 Medium" panose="020B0500000000000000" charset="0"/>
                <a:cs typeface="Helvetica 65 Medium" panose="020B0500000000000000" charset="0"/>
              </a:rPr>
              <a:t>鸿芯</a:t>
            </a:r>
            <a:endParaRPr lang="en-US" altLang="zh-CN" sz="4400" dirty="0">
              <a:solidFill>
                <a:srgbClr val="D6001C"/>
              </a:solidFill>
              <a:latin typeface="Helvetica 65 Medium" panose="020B0500000000000000" charset="0"/>
              <a:cs typeface="Helvetica 65 Medium" panose="020B0500000000000000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0047" y="818876"/>
            <a:ext cx="609600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5400" b="1" dirty="0">
                <a:latin typeface="Helvetica 65 Medium" panose="020B0500000000000000" charset="0"/>
                <a:ea typeface="微软雅黑" panose="020B0503020204020204" pitchFamily="34" charset="-122"/>
              </a:rPr>
              <a:t>2024</a:t>
            </a:r>
            <a:endParaRPr lang="zh-CN" altLang="en-US" sz="5400" b="1" dirty="0">
              <a:latin typeface="Helvetica 65 Medium" panose="020B0500000000000000" charset="0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36930" y="6279057"/>
            <a:ext cx="1054585" cy="201033"/>
            <a:chOff x="686082" y="6264067"/>
            <a:chExt cx="1054585" cy="201033"/>
          </a:xfrm>
        </p:grpSpPr>
        <p:sp>
          <p:nvSpPr>
            <p:cNvPr id="23" name="椭圆 22"/>
            <p:cNvSpPr/>
            <p:nvPr/>
          </p:nvSpPr>
          <p:spPr>
            <a:xfrm>
              <a:off x="686082" y="6264067"/>
              <a:ext cx="201033" cy="2010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970599" y="6264067"/>
              <a:ext cx="201033" cy="20103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255116" y="6264067"/>
              <a:ext cx="201033" cy="201033"/>
            </a:xfrm>
            <a:prstGeom prst="ellipse">
              <a:avLst/>
            </a:prstGeom>
            <a:solidFill>
              <a:srgbClr val="FF70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1539634" y="6264067"/>
              <a:ext cx="201033" cy="20103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0" name="图片 9" descr="黑暗中的灯光&#10;&#10;描述已自动生成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079298" y="-1015474"/>
            <a:ext cx="5727151" cy="3221522"/>
          </a:xfrm>
          <a:prstGeom prst="rect">
            <a:avLst/>
          </a:prstGeom>
        </p:spPr>
      </p:pic>
      <p:sp>
        <p:nvSpPr>
          <p:cNvPr id="5" name="文本占位符 2"/>
          <p:cNvSpPr txBox="1"/>
          <p:nvPr/>
        </p:nvSpPr>
        <p:spPr>
          <a:xfrm>
            <a:off x="6195837" y="1742204"/>
            <a:ext cx="5995988" cy="86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CN" sz="4400">
                <a:sym typeface="+mn-ea"/>
              </a:rPr>
              <a:t>MNA</a:t>
            </a:r>
            <a:endParaRPr lang="en-US" altLang="zh-CN" sz="440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Voltage</a:t>
            </a:r>
            <a:r>
              <a:rPr lang="en-US" altLang="zh-CN" dirty="0"/>
              <a:t> </a:t>
            </a:r>
            <a:r>
              <a:rPr lang="zh-CN" altLang="en-US" dirty="0"/>
              <a:t>Assignments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834390" y="1056640"/>
                <a:ext cx="5029835" cy="3987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 Considering</a:t>
                </a: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 </a:t>
                </a:r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the</a:t>
                </a: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 </a:t>
                </a:r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directed</a:t>
                </a: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 </a:t>
                </a:r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graph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 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𝑑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, 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 </a:t>
                </a:r>
                <a:endParaRPr lang="en-US" altLang="zh-CN" sz="2000">
                  <a:latin typeface="Cambria" panose="02040503050406030204" charset="0"/>
                  <a:cs typeface="Cambria" panose="02040503050406030204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90" y="1056640"/>
                <a:ext cx="5029835" cy="39878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834390" y="1640840"/>
                <a:ext cx="6823075" cy="12204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electric potential at every node </a:t>
                </a:r>
                <a:r>
                  <a:rPr lang="en-US" altLang="zh-CN" sz="2000" i="1">
                    <a:latin typeface="Cambria" panose="02040503050406030204" charset="0"/>
                    <a:cs typeface="Cambria" panose="02040503050406030204" charset="0"/>
                  </a:rPr>
                  <a:t>0, 1, ..., n-1</a:t>
                </a: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  :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⋮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𝑛</m:t>
                                </m:r>
                                <m: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−</m:t>
                                </m:r>
                                <m: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90" y="1640840"/>
                <a:ext cx="6823075" cy="12204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834390" y="3061970"/>
                <a:ext cx="6905625" cy="12204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>
                  <a:lnSpc>
                    <a:spcPct val="100000"/>
                  </a:lnSpc>
                </a:pP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voltages across every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, ..., 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   : 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⋮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90" y="3061970"/>
                <a:ext cx="6905625" cy="12204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组合 15"/>
          <p:cNvGrpSpPr/>
          <p:nvPr/>
        </p:nvGrpSpPr>
        <p:grpSpPr>
          <a:xfrm>
            <a:off x="1732280" y="4531995"/>
            <a:ext cx="2441575" cy="1228090"/>
            <a:chOff x="4364" y="7060"/>
            <a:chExt cx="3845" cy="193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8600000">
              <a:off x="5380" y="7182"/>
              <a:ext cx="1766" cy="1843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文本框 7"/>
                <p:cNvSpPr txBox="1"/>
                <p:nvPr/>
              </p:nvSpPr>
              <p:spPr>
                <a:xfrm>
                  <a:off x="4364" y="7406"/>
                  <a:ext cx="1088" cy="644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en-US" altLang="zh-CN"/>
                </a:p>
              </p:txBody>
            </p:sp>
          </mc:Choice>
          <mc:Fallback>
            <p:sp>
              <p:nvSpPr>
                <p:cNvPr id="8" name="文本框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4" y="7406"/>
                  <a:ext cx="1088" cy="644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文本框 8"/>
                <p:cNvSpPr txBox="1"/>
                <p:nvPr/>
              </p:nvSpPr>
              <p:spPr>
                <a:xfrm>
                  <a:off x="5862" y="8408"/>
                  <a:ext cx="803" cy="58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zh-CN" i="1">
                    <a:latin typeface="Cambria Math" panose="02040503050406030204" charset="0"/>
                    <a:cs typeface="Cambria Math" panose="02040503050406030204" charset="0"/>
                  </a:endParaRPr>
                </a:p>
              </p:txBody>
            </p:sp>
          </mc:Choice>
          <mc:Fallback>
            <p:sp>
              <p:nvSpPr>
                <p:cNvPr id="9" name="文本框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2" y="8408"/>
                  <a:ext cx="803" cy="586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5862" y="7060"/>
                  <a:ext cx="803" cy="58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no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zh-CN" i="1">
                    <a:latin typeface="Cambria Math" panose="02040503050406030204" charset="0"/>
                    <a:cs typeface="Cambria Math" panose="02040503050406030204" charset="0"/>
                  </a:endParaRPr>
                </a:p>
              </p:txBody>
            </p:sp>
          </mc:Choice>
          <mc:Fallback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2" y="7060"/>
                  <a:ext cx="803" cy="586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文本框 10"/>
                <p:cNvSpPr txBox="1"/>
                <p:nvPr/>
              </p:nvSpPr>
              <p:spPr>
                <a:xfrm>
                  <a:off x="7075" y="7406"/>
                  <a:ext cx="1135" cy="644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ℎ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en-US" altLang="zh-CN"/>
                </a:p>
              </p:txBody>
            </p:sp>
          </mc:Choice>
          <mc:Fallback>
            <p:sp>
              <p:nvSpPr>
                <p:cNvPr id="11" name="文本框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5" y="7406"/>
                  <a:ext cx="1135" cy="644"/>
                </a:xfrm>
                <a:prstGeom prst="rect">
                  <a:avLst/>
                </a:prstGeom>
                <a:blipFill rotWithShape="1">
                  <a:blip r:embed="rId8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5053330" y="4751705"/>
                <a:ext cx="2954020" cy="37211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ℎ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330" y="4751705"/>
                <a:ext cx="2954020" cy="372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5864161" y="5402199"/>
                <a:ext cx="1044575" cy="35814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𝑢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161" y="5402199"/>
                <a:ext cx="1044575" cy="358140"/>
              </a:xfrm>
              <a:prstGeom prst="rect">
                <a:avLst/>
              </a:prstGeom>
              <a:blipFill rotWithShape="1">
                <a:blip r:embed="rId10"/>
                <a:stretch>
                  <a:fillRect l="-55" t="-71" r="55" b="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Voltage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Assignments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834326" y="1283589"/>
                <a:ext cx="3121025" cy="35496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zh-CN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26" y="1283589"/>
                <a:ext cx="3121025" cy="354965"/>
              </a:xfrm>
              <a:prstGeom prst="rect">
                <a:avLst/>
              </a:prstGeom>
              <a:blipFill rotWithShape="1">
                <a:blip r:embed="rId1"/>
                <a:stretch>
                  <a:fillRect l="-18" t="-72" r="18" b="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834326" y="3328924"/>
                <a:ext cx="8175625" cy="113601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𝑢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𝑛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𝑛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𝑛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26" y="3328924"/>
                <a:ext cx="8175625" cy="1136015"/>
              </a:xfrm>
              <a:prstGeom prst="rect">
                <a:avLst/>
              </a:prstGeom>
              <a:blipFill rotWithShape="1">
                <a:blip r:embed="rId2"/>
                <a:stretch>
                  <a:fillRect l="-7" t="-22" r="7" b="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4418266" y="1283589"/>
                <a:ext cx="835660" cy="3683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266" y="1283589"/>
                <a:ext cx="835660" cy="368300"/>
              </a:xfrm>
              <a:prstGeom prst="rect">
                <a:avLst/>
              </a:prstGeom>
              <a:blipFill rotWithShape="1">
                <a:blip r:embed="rId3"/>
                <a:stretch>
                  <a:fillRect l="-68" t="-69" r="68" b="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2293620" y="1873250"/>
                <a:ext cx="2067560" cy="12204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𝑛</m:t>
                                  </m:r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620" y="1873250"/>
                <a:ext cx="2067560" cy="12204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834326" y="2304669"/>
                <a:ext cx="1044575" cy="35814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𝑢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𝑀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𝑝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26" y="2304669"/>
                <a:ext cx="1044575" cy="358140"/>
              </a:xfrm>
              <a:prstGeom prst="rect">
                <a:avLst/>
              </a:prstGeom>
              <a:blipFill rotWithShape="1">
                <a:blip r:embed="rId5"/>
                <a:stretch>
                  <a:fillRect l="-55" t="-71" r="55" b="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9569450" y="3328670"/>
                <a:ext cx="1464310" cy="11068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𝑛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450" y="3328670"/>
                <a:ext cx="1464310" cy="11068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834390" y="4812665"/>
            <a:ext cx="70231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A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is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the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matrix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obtained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from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M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by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removing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its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first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row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.</a:t>
            </a:r>
            <a:endParaRPr lang="en-US" altLang="zh-CN" sz="2000">
              <a:latin typeface="Cambria" panose="02040503050406030204" charset="0"/>
              <a:cs typeface="Cambria" panose="0204050305040603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915035" y="5460365"/>
                <a:ext cx="3381375" cy="3987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0 is ground node,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35" y="5460365"/>
                <a:ext cx="3381375" cy="3987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4345305" y="5448935"/>
                <a:ext cx="3251200" cy="45339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en-US" altLang="zh-CN" sz="2400">
                    <a:latin typeface="Cambria Math" panose="02040503050406030204" charset="0"/>
                    <a:cs typeface="Cambria Math" panose="02040503050406030204" charset="0"/>
                  </a:rPr>
                  <a:t>KVL 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charset="0"/>
                        <a:cs typeface="Cambria Math" panose="02040503050406030204" charset="0"/>
                      </a:rPr>
                      <m:t>⇔  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𝑢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𝑇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305" y="5448935"/>
                <a:ext cx="3251200" cy="45339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Current</a:t>
            </a:r>
            <a:r>
              <a:rPr lang="en-US" altLang="zh-CN" dirty="0"/>
              <a:t> </a:t>
            </a:r>
            <a:r>
              <a:rPr lang="zh-CN" altLang="en-US" dirty="0"/>
              <a:t>Assignment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908685" y="1365250"/>
                <a:ext cx="6096000" cy="3987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, ..., 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𝑎𝑟𝑒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𝑡ℎ𝑒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𝑐𝑢𝑟𝑟𝑒𝑛𝑡𝑠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𝑖𝑛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, ..., 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85" y="1365250"/>
                <a:ext cx="6096000" cy="39878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3959796" y="2186559"/>
                <a:ext cx="4272280" cy="10909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𝐾𝐶𝐿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  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⇔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𝑜𝑢𝑡</m:t>
                              </m:r>
                            </m:sup>
                          </m:sSubSup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−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𝑖𝑛</m:t>
                              </m:r>
                            </m:sup>
                          </m:sSubSup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𝑙</m:t>
                              </m:r>
                            </m:sub>
                          </m:sSub>
                        </m:e>
                      </m:nary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796" y="2186559"/>
                <a:ext cx="4272280" cy="1090930"/>
              </a:xfrm>
              <a:prstGeom prst="rect">
                <a:avLst/>
              </a:prstGeom>
              <a:blipFill rotWithShape="1">
                <a:blip r:embed="rId2"/>
                <a:stretch>
                  <a:fillRect l="-13" t="-23" r="-314" b="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3184525" y="3642995"/>
                <a:ext cx="4064000" cy="412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i</m:t>
                    </m:r>
                    <m:r>
                      <a:rPr lang="en-US" altLang="zh-CN" sz="2000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 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 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 ..., 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𝑇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  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⇔ 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𝑀𝑖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525" y="3642995"/>
                <a:ext cx="4064000" cy="4121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908685" y="4398645"/>
                <a:ext cx="7355205" cy="70675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Because</a:t>
                </a: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 </a:t>
                </a:r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one</a:t>
                </a: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 </a:t>
                </a:r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row</a:t>
                </a: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 </a:t>
                </a:r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of</a:t>
                </a: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 </a:t>
                </a:r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M</a:t>
                </a: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 </a:t>
                </a:r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can</a:t>
                </a: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 </a:t>
                </a:r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always</a:t>
                </a: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 </a:t>
                </a:r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be</a:t>
                </a: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 </a:t>
                </a:r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written</a:t>
                </a: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 </a:t>
                </a:r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in</a:t>
                </a: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 </a:t>
                </a:r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terms</a:t>
                </a: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 </a:t>
                </a:r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of</a:t>
                </a: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 </a:t>
                </a:r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all the</a:t>
                </a: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 </a:t>
                </a:r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rest, then</a:t>
                </a: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 </a:t>
                </a:r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one</a:t>
                </a: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 </a:t>
                </a:r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equation</a:t>
                </a: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 </a:t>
                </a:r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of</a:t>
                </a: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𝑀𝑖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 </a:t>
                </a:r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is</a:t>
                </a: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 </a:t>
                </a:r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redundant.</a:t>
                </a:r>
                <a:endParaRPr lang="zh-CN" altLang="en-US" sz="2000">
                  <a:latin typeface="Cambria" panose="02040503050406030204" charset="0"/>
                  <a:cs typeface="Cambria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85" y="4398645"/>
                <a:ext cx="7355205" cy="7067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4345305" y="5448935"/>
                <a:ext cx="3251200" cy="460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en-US" altLang="zh-CN" sz="2400">
                    <a:latin typeface="Cambria Math" panose="02040503050406030204" charset="0"/>
                    <a:cs typeface="Cambria Math" panose="02040503050406030204" charset="0"/>
                  </a:rPr>
                  <a:t>KCL 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charset="0"/>
                        <a:cs typeface="Cambria Math" panose="02040503050406030204" charset="0"/>
                      </a:rPr>
                      <m:t>⇔  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𝐴𝑖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305" y="5448935"/>
                <a:ext cx="3251200" cy="4603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Example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1900" y="1188085"/>
            <a:ext cx="3919855" cy="13677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465" y="1501775"/>
            <a:ext cx="3898900" cy="10534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575" y="3684270"/>
            <a:ext cx="3533140" cy="20472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465" y="3684270"/>
            <a:ext cx="5052695" cy="17875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1303655" y="2975610"/>
                <a:ext cx="3251200" cy="45339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en-US" altLang="zh-CN" sz="2400">
                    <a:latin typeface="Cambria Math" panose="02040503050406030204" charset="0"/>
                    <a:cs typeface="Cambria Math" panose="02040503050406030204" charset="0"/>
                  </a:rPr>
                  <a:t>KVL 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charset="0"/>
                        <a:cs typeface="Cambria Math" panose="02040503050406030204" charset="0"/>
                      </a:rPr>
                      <m:t>⇔  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𝑢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𝑇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655" y="2975610"/>
                <a:ext cx="3251200" cy="4533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6319520" y="2968625"/>
                <a:ext cx="3251200" cy="460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en-US" altLang="zh-CN" sz="2400">
                    <a:latin typeface="Cambria Math" panose="02040503050406030204" charset="0"/>
                    <a:cs typeface="Cambria Math" panose="02040503050406030204" charset="0"/>
                  </a:rPr>
                  <a:t>KCL 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charset="0"/>
                        <a:cs typeface="Cambria Math" panose="02040503050406030204" charset="0"/>
                      </a:rPr>
                      <m:t>⇔  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𝐴𝑖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520" y="2968625"/>
                <a:ext cx="3251200" cy="4603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Combined</a:t>
            </a:r>
            <a:r>
              <a:rPr lang="en-US" altLang="zh-CN" dirty="0"/>
              <a:t> </a:t>
            </a:r>
            <a:r>
              <a:rPr lang="zh-CN" altLang="en-US" dirty="0"/>
              <a:t>Form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5345" y="2231390"/>
            <a:ext cx="3854450" cy="15151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834390" y="1098550"/>
                <a:ext cx="3251200" cy="45339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en-US" altLang="zh-CN" sz="2400">
                    <a:latin typeface="Cambria Math" panose="02040503050406030204" charset="0"/>
                    <a:cs typeface="Cambria Math" panose="02040503050406030204" charset="0"/>
                  </a:rPr>
                  <a:t>KVL 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charset="0"/>
                        <a:cs typeface="Cambria Math" panose="02040503050406030204" charset="0"/>
                      </a:rPr>
                      <m:t>⇔  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𝑢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𝑇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</m:oMath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90" y="1098550"/>
                <a:ext cx="3251200" cy="4533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834390" y="1771015"/>
                <a:ext cx="3251200" cy="460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en-US" altLang="zh-CN" sz="2400">
                    <a:latin typeface="Cambria Math" panose="02040503050406030204" charset="0"/>
                    <a:cs typeface="Cambria Math" panose="02040503050406030204" charset="0"/>
                  </a:rPr>
                  <a:t>KCL 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charset="0"/>
                        <a:cs typeface="Cambria Math" panose="02040503050406030204" charset="0"/>
                      </a:rPr>
                      <m:t>⇔  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𝐴𝑖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0</m:t>
                    </m:r>
                  </m:oMath>
                </a14:m>
                <a:endParaRPr lang="en-US" altLang="zh-CN" sz="24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90" y="1771015"/>
                <a:ext cx="3251200" cy="4603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834390" y="4191635"/>
            <a:ext cx="72174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The above matrix is highly sparse, which turns out to be a major advantage for solving large circuits.</a:t>
            </a:r>
            <a:endParaRPr lang="en-US" altLang="zh-CN" sz="2000"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Sparse</a:t>
            </a:r>
            <a:r>
              <a:rPr lang="en-US" altLang="zh-CN" dirty="0"/>
              <a:t> </a:t>
            </a:r>
            <a:r>
              <a:rPr lang="zh-CN" altLang="en-US" dirty="0"/>
              <a:t>Tableau</a:t>
            </a:r>
            <a:r>
              <a:rPr lang="en-US" altLang="zh-CN" dirty="0"/>
              <a:t> </a:t>
            </a:r>
            <a:r>
              <a:rPr lang="zh-CN" altLang="en-US" dirty="0"/>
              <a:t>Analysis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34390" y="1100455"/>
            <a:ext cx="1101217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000">
                <a:latin typeface="Cambria" panose="02040503050406030204" charset="0"/>
                <a:cs typeface="Cambria" panose="02040503050406030204" charset="0"/>
                <a:sym typeface="+mn-ea"/>
              </a:rPr>
              <a:t>Two types of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  <a:sym typeface="+mn-ea"/>
              </a:rPr>
              <a:t>network constraints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  <a:sym typeface="+mn-ea"/>
              </a:rPr>
              <a:t>:</a:t>
            </a:r>
            <a:endParaRPr lang="zh-CN" altLang="en-US" sz="2000">
              <a:latin typeface="Cambria" panose="02040503050406030204" charset="0"/>
              <a:cs typeface="Cambria" panose="0204050305040603020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>
                <a:latin typeface="Cambria" panose="02040503050406030204" charset="0"/>
                <a:cs typeface="Cambria" panose="02040503050406030204" charset="0"/>
                <a:sym typeface="+mn-ea"/>
              </a:rPr>
              <a:t>Branch constraints</a:t>
            </a:r>
            <a:r>
              <a:rPr lang="en-US" altLang="zh-CN" sz="2000" b="1">
                <a:latin typeface="Cambria" panose="02040503050406030204" charset="0"/>
                <a:cs typeface="Cambria" panose="02040503050406030204" charset="0"/>
                <a:sym typeface="+mn-ea"/>
              </a:rPr>
              <a:t> 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  <a:sym typeface="+mn-ea"/>
              </a:rPr>
              <a:t>element equations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  <a:sym typeface="+mn-ea"/>
              </a:rPr>
              <a:t> (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  <a:sym typeface="+mn-ea"/>
              </a:rPr>
              <a:t>branch equations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  <a:sym typeface="+mn-ea"/>
              </a:rPr>
              <a:t>)</a:t>
            </a:r>
            <a:endParaRPr lang="zh-CN" altLang="en-US" sz="2000">
              <a:latin typeface="Cambria" panose="02040503050406030204" charset="0"/>
              <a:cs typeface="Cambria" panose="0204050305040603020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>
                <a:latin typeface="Cambria" panose="02040503050406030204" charset="0"/>
                <a:cs typeface="Cambria" panose="02040503050406030204" charset="0"/>
                <a:sym typeface="+mn-ea"/>
              </a:rPr>
              <a:t>Topological constraints</a:t>
            </a:r>
            <a:r>
              <a:rPr lang="en-US" altLang="zh-CN" sz="2000" b="1"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  <a:sym typeface="+mn-ea"/>
              </a:rPr>
              <a:t> arising from Kirchoff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  <a:sym typeface="+mn-ea"/>
              </a:rPr>
              <a:t>’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  <a:sym typeface="+mn-ea"/>
              </a:rPr>
              <a:t>s Current Law (KCL) and Voltage Law (KVL)</a:t>
            </a:r>
            <a:endParaRPr lang="zh-CN" altLang="en-US" sz="2000"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834326" y="2762504"/>
                <a:ext cx="1353820" cy="3987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for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26" y="2762504"/>
                <a:ext cx="1353820" cy="398780"/>
              </a:xfrm>
              <a:prstGeom prst="rect">
                <a:avLst/>
              </a:prstGeom>
              <a:blipFill rotWithShape="1">
                <a:blip r:embed="rId1"/>
                <a:stretch>
                  <a:fillRect l="-42" t="-64" r="42" b="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834390" y="3284220"/>
                <a:ext cx="5274945" cy="286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𝑟𝑒𝑠𝑖𝑠𝑡𝑜𝑟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⇒  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−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𝑅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𝑖𝑛𝑑𝑒𝑝𝑒𝑛𝑑𝑒𝑛𝑡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 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𝑠𝑜𝑢𝑟𝑐𝑒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⇒  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𝑉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𝑜𝑟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𝐼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𝑉𝐶𝑉𝑆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⇒  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𝛼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𝐶𝐶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𝑉𝑆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⇒  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𝛼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𝑉𝐶𝐶𝑆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⇒  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𝛼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𝐶𝐶𝐶𝑆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⇒  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𝑘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𝛼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90" y="3284220"/>
                <a:ext cx="5274945" cy="28613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6170295" y="4031615"/>
                <a:ext cx="996950" cy="77660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⇒</m:t>
                      </m:r>
                    </m:oMath>
                  </m:oMathPara>
                </a14:m>
                <a:endParaRPr lang="en-US" altLang="zh-CN" sz="4000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295" y="4031615"/>
                <a:ext cx="996950" cy="7766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7610411" y="4220464"/>
                <a:ext cx="1466215" cy="3987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𝑍𝑖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𝑌𝑢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𝑠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411" y="4220464"/>
                <a:ext cx="1466215" cy="398780"/>
              </a:xfrm>
              <a:prstGeom prst="rect">
                <a:avLst/>
              </a:prstGeom>
              <a:blipFill rotWithShape="1">
                <a:blip r:embed="rId4"/>
                <a:stretch>
                  <a:fillRect l="-39" t="-64" r="39" b="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5675" y="4808220"/>
            <a:ext cx="2361565" cy="1047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Sparse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Tableau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Analysis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2765" y="3082290"/>
            <a:ext cx="3507105" cy="12407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482090"/>
            <a:ext cx="3246755" cy="12763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0" y="1369060"/>
            <a:ext cx="2146935" cy="952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2950" y="970280"/>
            <a:ext cx="299466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Cambria" panose="02040503050406030204" charset="0"/>
                <a:cs typeface="Cambria" panose="02040503050406030204" charset="0"/>
                <a:sym typeface="+mn-ea"/>
              </a:rPr>
              <a:t>Topological constraints</a:t>
            </a:r>
            <a:endParaRPr lang="zh-CN" altLang="en-US" sz="2000" b="1"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12435" y="970280"/>
            <a:ext cx="25165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Cambria" panose="02040503050406030204" charset="0"/>
                <a:cs typeface="Cambria" panose="02040503050406030204" charset="0"/>
                <a:sym typeface="+mn-ea"/>
              </a:rPr>
              <a:t>Branch constraints</a:t>
            </a:r>
            <a:endParaRPr lang="zh-CN" altLang="en-US" sz="2000" b="1"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2950" y="2734310"/>
            <a:ext cx="524891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latin typeface="Cambria" panose="02040503050406030204" charset="0"/>
                <a:cs typeface="Cambria" panose="02040503050406030204" charset="0"/>
                <a:sym typeface="+mn-ea"/>
              </a:rPr>
              <a:t>sparse tableau analysis (STA) formulation</a:t>
            </a:r>
            <a:endParaRPr lang="en-US" altLang="zh-CN" sz="2000" b="1"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4390" y="4439920"/>
            <a:ext cx="10866755" cy="1783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</a:pP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STA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has some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key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advantages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:</a:t>
            </a:r>
            <a:endParaRPr lang="zh-CN" altLang="en-US" sz="2000">
              <a:latin typeface="Cambria" panose="02040503050406030204" charset="0"/>
              <a:cs typeface="Cambria" panose="02040503050406030204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it is very general</a:t>
            </a:r>
            <a:endParaRPr lang="en-US" altLang="zh-CN" sz="2000">
              <a:latin typeface="Cambria" panose="02040503050406030204" charset="0"/>
              <a:cs typeface="Cambria" panose="02040503050406030204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tableau matrix is very sparse, is key advantage in simulation of large circuits</a:t>
            </a:r>
            <a:endParaRPr lang="en-US" altLang="zh-CN" sz="2000">
              <a:latin typeface="Cambria" panose="02040503050406030204" charset="0"/>
              <a:cs typeface="Cambria" panose="02040503050406030204" charset="0"/>
            </a:endParaRPr>
          </a:p>
          <a:p>
            <a:pPr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disadvantage:</a:t>
            </a:r>
            <a:endParaRPr lang="en-US" altLang="zh-CN" sz="2000">
              <a:latin typeface="Cambria" panose="02040503050406030204" charset="0"/>
              <a:cs typeface="Cambria" panose="02040503050406030204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has some independent variables, such as u and v</a:t>
            </a:r>
            <a:endParaRPr lang="en-US" altLang="zh-CN" sz="2000"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</a:t>
            </a:r>
            <a:r>
              <a:rPr lang="zh-CN" altLang="en-US" dirty="0"/>
              <a:t>educed </a:t>
            </a:r>
            <a:r>
              <a:rPr lang="en-US" altLang="zh-CN" dirty="0"/>
              <a:t>T</a:t>
            </a:r>
            <a:r>
              <a:rPr lang="zh-CN" altLang="en-US" dirty="0"/>
              <a:t>ableau</a:t>
            </a:r>
            <a:r>
              <a:rPr lang="en-US" altLang="zh-CN" dirty="0"/>
              <a:t> F</a:t>
            </a:r>
            <a:r>
              <a:rPr lang="zh-CN" altLang="en-US" dirty="0"/>
              <a:t>orm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11505" y="1034415"/>
            <a:ext cx="723392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000">
                <a:latin typeface="Cambria" panose="02040503050406030204" charset="0"/>
                <a:cs typeface="Cambria" panose="02040503050406030204" charset="0"/>
                <a:sym typeface="+mn-ea"/>
              </a:rPr>
              <a:t>STA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  <a:sym typeface="+mn-ea"/>
              </a:rPr>
              <a:t>has some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  <a:sym typeface="+mn-ea"/>
              </a:rPr>
              <a:t>redundant variable so we can eliminate these redundant variable and Modified nodal analysis (MNA) is one such approach.</a:t>
            </a:r>
            <a:endParaRPr lang="en-US" altLang="zh-CN" sz="2000"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8320" y="2378710"/>
            <a:ext cx="3507105" cy="124079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611505" y="3695700"/>
                <a:ext cx="10798175" cy="41211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substitute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𝑢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=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𝑇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,  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𝐾𝑉𝐿</m:t>
                    </m:r>
                  </m:oMath>
                </a14:m>
                <a:r>
                  <a:rPr lang="en-US" altLang="zh-CN" sz="2000" i="1">
                    <a:latin typeface="Cambria Math" panose="02040503050406030204" charset="0"/>
                    <a:cs typeface="Cambria Math" panose="02040503050406030204" charset="0"/>
                  </a:rPr>
                  <a:t>  </a:t>
                </a:r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into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𝑍𝑖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𝑌𝑢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</m:oMath>
                </a14:m>
                <a:r>
                  <a:rPr lang="en-US" altLang="zh-CN" sz="2000">
                    <a:latin typeface="Cambria Math" panose="02040503050406030204" charset="0"/>
                    <a:cs typeface="Cambria Math" panose="02040503050406030204" charset="0"/>
                  </a:rPr>
                  <a:t>  and rearrange to get  </a:t>
                </a:r>
                <a:r>
                  <a:rPr lang="en-US" altLang="zh-CN" sz="2000" i="1" dirty="0">
                    <a:latin typeface="Cambria" panose="02040503050406030204" charset="0"/>
                    <a:cs typeface="Cambria" panose="02040503050406030204" charset="0"/>
                    <a:sym typeface="+mn-ea"/>
                  </a:rPr>
                  <a:t>R</a:t>
                </a:r>
                <a:r>
                  <a:rPr lang="zh-CN" altLang="en-US" sz="2000" i="1" dirty="0">
                    <a:latin typeface="Cambria" panose="02040503050406030204" charset="0"/>
                    <a:cs typeface="Cambria" panose="02040503050406030204" charset="0"/>
                    <a:sym typeface="+mn-ea"/>
                  </a:rPr>
                  <a:t>educed </a:t>
                </a:r>
                <a:r>
                  <a:rPr lang="en-US" altLang="zh-CN" sz="2000" i="1" dirty="0">
                    <a:latin typeface="Cambria" panose="02040503050406030204" charset="0"/>
                    <a:cs typeface="Cambria" panose="02040503050406030204" charset="0"/>
                    <a:sym typeface="+mn-ea"/>
                  </a:rPr>
                  <a:t>T</a:t>
                </a:r>
                <a:r>
                  <a:rPr lang="zh-CN" altLang="en-US" sz="2000" i="1" dirty="0">
                    <a:latin typeface="Cambria" panose="02040503050406030204" charset="0"/>
                    <a:cs typeface="Cambria" panose="02040503050406030204" charset="0"/>
                    <a:sym typeface="+mn-ea"/>
                  </a:rPr>
                  <a:t>ableau</a:t>
                </a:r>
                <a:r>
                  <a:rPr lang="en-US" altLang="zh-CN" sz="2000" i="1" dirty="0">
                    <a:latin typeface="Cambria" panose="02040503050406030204" charset="0"/>
                    <a:cs typeface="Cambria" panose="02040503050406030204" charset="0"/>
                    <a:sym typeface="+mn-ea"/>
                  </a:rPr>
                  <a:t> F</a:t>
                </a:r>
                <a:r>
                  <a:rPr lang="zh-CN" altLang="en-US" sz="2000" i="1" dirty="0">
                    <a:latin typeface="Cambria" panose="02040503050406030204" charset="0"/>
                    <a:cs typeface="Cambria" panose="02040503050406030204" charset="0"/>
                    <a:sym typeface="+mn-ea"/>
                  </a:rPr>
                  <a:t>orm</a:t>
                </a:r>
                <a:endParaRPr lang="en-US" altLang="zh-CN" sz="2000" i="1">
                  <a:latin typeface="Cambria" panose="02040503050406030204" charset="0"/>
                  <a:cs typeface="Cambria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05" y="3695700"/>
                <a:ext cx="10798175" cy="4121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765" y="4250055"/>
            <a:ext cx="2736215" cy="9366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11505" y="5466080"/>
            <a:ext cx="78530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 Thus, we have eliminated all the branch voltage variables</a:t>
            </a:r>
            <a:endParaRPr lang="zh-CN" altLang="en-US" sz="2000"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Nodal Analysis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34390" y="1135380"/>
            <a:ext cx="1014031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 (Simplifying Assumption) The network contains no voltage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sources (neither independent nor controlled).</a:t>
            </a:r>
            <a:endParaRPr lang="en-US" altLang="zh-CN" sz="2000" dirty="0"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5010086" y="4170299"/>
                <a:ext cx="1315720" cy="3987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𝑖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𝑌𝑢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𝑠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086" y="4170299"/>
                <a:ext cx="1315720" cy="398780"/>
              </a:xfrm>
              <a:prstGeom prst="rect">
                <a:avLst/>
              </a:prstGeom>
              <a:blipFill rotWithShape="1">
                <a:blip r:embed="rId1"/>
                <a:stretch>
                  <a:fillRect l="-43" t="-64" r="43" b="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834390" y="2348865"/>
            <a:ext cx="37592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resistor, capacitor, inductor</a:t>
            </a:r>
            <a:endParaRPr lang="en-US" altLang="zh-CN" sz="2000">
              <a:latin typeface="Cambria" panose="02040503050406030204" charset="0"/>
              <a:cs typeface="Cambria" panose="020405030504060302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independent voltage source</a:t>
            </a:r>
            <a:endParaRPr lang="en-US" altLang="zh-CN" sz="2000">
              <a:latin typeface="Cambria" panose="02040503050406030204" charset="0"/>
              <a:cs typeface="Cambria" panose="020405030504060302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Cambria" panose="02040503050406030204" charset="0"/>
                <a:cs typeface="Cambria" panose="02040503050406030204" charset="0"/>
                <a:sym typeface="+mn-ea"/>
              </a:rPr>
              <a:t>independent current source</a:t>
            </a:r>
            <a:endParaRPr lang="en-US" altLang="zh-CN" sz="2000">
              <a:latin typeface="Cambria" panose="02040503050406030204" charset="0"/>
              <a:cs typeface="Cambria" panose="020405030504060302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CCVS, VCVS, CCCS, VCCS</a:t>
            </a:r>
            <a:endParaRPr lang="en-US" altLang="zh-CN" sz="200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46875" y="2556510"/>
            <a:ext cx="34880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resistor</a:t>
            </a:r>
            <a:endParaRPr lang="en-US" altLang="zh-CN" sz="2000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altLang="zh-CN" sz="2000">
                <a:latin typeface="Cambria" panose="02040503050406030204" charset="0"/>
                <a:cs typeface="Cambria" panose="02040503050406030204" charset="0"/>
                <a:sym typeface="+mn-ea"/>
              </a:rPr>
              <a:t>independent current source</a:t>
            </a:r>
            <a:endParaRPr lang="en-US" altLang="zh-CN" sz="2000">
              <a:latin typeface="Cambria" panose="02040503050406030204" charset="0"/>
              <a:cs typeface="Cambria" panose="02040503050406030204" charset="0"/>
            </a:endParaRPr>
          </a:p>
          <a:p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CCCS, VCCS</a:t>
            </a:r>
            <a:endParaRPr lang="en-US" altLang="zh-CN" sz="2000">
              <a:latin typeface="Cambria" panose="02040503050406030204" charset="0"/>
              <a:cs typeface="Cambria" panose="0204050305040603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5010086" y="1907159"/>
                <a:ext cx="1466215" cy="3987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𝑍𝑖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𝑌𝑢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𝑠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086" y="1907159"/>
                <a:ext cx="1466215" cy="398780"/>
              </a:xfrm>
              <a:prstGeom prst="rect">
                <a:avLst/>
              </a:prstGeom>
              <a:blipFill rotWithShape="1">
                <a:blip r:embed="rId2"/>
                <a:stretch>
                  <a:fillRect l="-39" t="-64" r="39" b="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744980" y="4691380"/>
                <a:ext cx="2066290" cy="39243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𝑢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980" y="4691380"/>
                <a:ext cx="2066290" cy="3924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4345876" y="4706874"/>
                <a:ext cx="2644140" cy="3924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𝑖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𝑌𝑢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𝑠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𝑌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𝑠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876" y="4706874"/>
                <a:ext cx="2644140" cy="392430"/>
              </a:xfrm>
              <a:prstGeom prst="rect">
                <a:avLst/>
              </a:prstGeom>
              <a:blipFill rotWithShape="1">
                <a:blip r:embed="rId4"/>
                <a:stretch>
                  <a:fillRect l="-22" t="-65" r="22" b="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4514151" y="5200904"/>
                <a:ext cx="2308225" cy="3797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𝐴𝑖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𝑌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151" y="5200904"/>
                <a:ext cx="2308225" cy="379730"/>
              </a:xfrm>
              <a:prstGeom prst="rect">
                <a:avLst/>
              </a:prstGeom>
              <a:blipFill rotWithShape="1">
                <a:blip r:embed="rId5"/>
                <a:stretch>
                  <a:fillRect l="-25" t="-67" r="25" b="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2038350" y="5183505"/>
                <a:ext cx="1478915" cy="39878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𝐴𝑖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350" y="5183505"/>
                <a:ext cx="1478915" cy="3987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4891976" y="6049899"/>
                <a:ext cx="1551940" cy="37973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𝑌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𝑠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976" y="6049899"/>
                <a:ext cx="1551940" cy="379730"/>
              </a:xfrm>
              <a:prstGeom prst="rect">
                <a:avLst/>
              </a:prstGeom>
              <a:blipFill rotWithShape="1">
                <a:blip r:embed="rId7"/>
                <a:stretch>
                  <a:fillRect l="-37" t="-67" r="37" b="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/>
          <p:cNvSpPr txBox="1"/>
          <p:nvPr/>
        </p:nvSpPr>
        <p:spPr>
          <a:xfrm>
            <a:off x="834390" y="5681980"/>
            <a:ext cx="33934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nodal analysis formulation</a:t>
            </a:r>
            <a:endParaRPr lang="en-US" altLang="zh-CN" sz="200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589520" y="5722620"/>
            <a:ext cx="354266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latin typeface="Cambria" panose="02040503050406030204" charset="0"/>
                <a:cs typeface="Cambria" panose="02040503050406030204" charset="0"/>
                <a:sym typeface="+mn-ea"/>
              </a:rPr>
              <a:t>So </a:t>
            </a:r>
            <a:r>
              <a:rPr lang="zh-CN" altLang="en-US" sz="2000" dirty="0">
                <a:latin typeface="Cambria" panose="02040503050406030204" charset="0"/>
                <a:cs typeface="Cambria" panose="02040503050406030204" charset="0"/>
                <a:sym typeface="+mn-ea"/>
              </a:rPr>
              <a:t>Nodal Analysis</a:t>
            </a:r>
            <a:r>
              <a:rPr lang="en-US" altLang="zh-CN" sz="2000" dirty="0">
                <a:latin typeface="Cambria" panose="02040503050406030204" charset="0"/>
                <a:cs typeface="Cambria" panose="02040503050406030204" charset="0"/>
                <a:sym typeface="+mn-ea"/>
              </a:rPr>
              <a:t> completely eliminate all current.</a:t>
            </a:r>
            <a:endParaRPr lang="en-US" altLang="zh-CN" sz="2000" dirty="0"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4810125" y="3036570"/>
                <a:ext cx="1423670" cy="460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⇒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125" y="3036570"/>
                <a:ext cx="1423670" cy="4603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/>
          <p:cNvSpPr txBox="1"/>
          <p:nvPr/>
        </p:nvSpPr>
        <p:spPr>
          <a:xfrm>
            <a:off x="4295775" y="2637790"/>
            <a:ext cx="22701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>
                <a:latin typeface="Cambria" panose="02040503050406030204" charset="0"/>
                <a:cs typeface="Cambria" panose="02040503050406030204" charset="0"/>
                <a:sym typeface="+mn-ea"/>
              </a:rPr>
              <a:t>no voltage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  <a:sym typeface="+mn-ea"/>
              </a:rPr>
              <a:t>sources</a:t>
            </a:r>
            <a:endParaRPr lang="zh-CN" altLang="en-US" sz="2000"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Modified Nodal Analysis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34390" y="1188085"/>
            <a:ext cx="1051560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However, insisting on this form makes it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impossible to include voltage sources in the formulation.</a:t>
            </a:r>
            <a:endParaRPr lang="zh-CN" altLang="en-US" sz="2000">
              <a:latin typeface="Cambria" panose="02040503050406030204" charset="0"/>
              <a:cs typeface="Cambria" panose="020405030504060302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Cambria" panose="02040503050406030204" charset="0"/>
                <a:cs typeface="Cambria" panose="02040503050406030204" charset="0"/>
                <a:sym typeface="+mn-ea"/>
              </a:rPr>
              <a:t>To handle voltage sources, the key idea is to not insist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  <a:sym typeface="+mn-ea"/>
              </a:rPr>
              <a:t>on eliminating their currents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  <a:sym typeface="+mn-ea"/>
              </a:rPr>
              <a:t>.</a:t>
            </a:r>
            <a:endParaRPr lang="en-US" altLang="zh-CN" sz="2000">
              <a:latin typeface="Cambria" panose="02040503050406030204" charset="0"/>
              <a:cs typeface="Cambria" panose="02040503050406030204" charset="0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000">
              <a:latin typeface="Cambria" panose="02040503050406030204" charset="0"/>
              <a:cs typeface="Cambria" panose="020405030504060302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Cambria" panose="02040503050406030204" charset="0"/>
                <a:cs typeface="Cambria" panose="02040503050406030204" charset="0"/>
                <a:sym typeface="+mn-ea"/>
              </a:rPr>
              <a:t>standard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  <a:sym typeface="+mn-ea"/>
              </a:rPr>
              <a:t>MNA retains the following:</a:t>
            </a:r>
            <a:endParaRPr lang="zh-CN" altLang="en-US" sz="2000">
              <a:latin typeface="Cambria" panose="02040503050406030204" charset="0"/>
              <a:cs typeface="Cambria" panose="020405030504060302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Cambria" panose="02040503050406030204" charset="0"/>
                <a:cs typeface="Cambria" panose="02040503050406030204" charset="0"/>
                <a:sym typeface="+mn-ea"/>
              </a:rPr>
              <a:t> 1. All voltage source currents, be they independent or controlled.</a:t>
            </a:r>
            <a:endParaRPr lang="zh-CN" altLang="en-US" sz="2000">
              <a:latin typeface="Cambria" panose="02040503050406030204" charset="0"/>
              <a:cs typeface="Cambria" panose="020405030504060302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Cambria" panose="02040503050406030204" charset="0"/>
                <a:cs typeface="Cambria" panose="02040503050406030204" charset="0"/>
                <a:sym typeface="+mn-ea"/>
              </a:rPr>
              <a:t> 2. Any current that is a control variable for a CCVS or a CCCS.</a:t>
            </a:r>
            <a:endParaRPr lang="zh-CN" altLang="en-US" sz="2000">
              <a:latin typeface="Cambria" panose="02040503050406030204" charset="0"/>
              <a:cs typeface="Cambria" panose="0204050305040603020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Cambria" panose="02040503050406030204" charset="0"/>
                <a:cs typeface="Cambria" panose="02040503050406030204" charset="0"/>
                <a:sym typeface="+mn-ea"/>
              </a:rPr>
              <a:t> 3. Any current that is a user-specified simulation output.</a:t>
            </a:r>
            <a:endParaRPr lang="zh-CN" altLang="en-US" sz="2000"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Kirchhoff's laws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834390" y="1249045"/>
                <a:ext cx="4890770" cy="190246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>
                  <a:lnSpc>
                    <a:spcPct val="130000"/>
                  </a:lnSpc>
                </a:pPr>
                <a:r>
                  <a:rPr lang="zh-CN" altLang="en-US" sz="2000" b="1">
                    <a:latin typeface="Cambria" panose="02040503050406030204" charset="0"/>
                    <a:cs typeface="Cambria" panose="02040503050406030204" charset="0"/>
                  </a:rPr>
                  <a:t>Kirchhoff's Current Law (KCL)</a:t>
                </a:r>
                <a:endParaRPr lang="zh-CN" altLang="en-US" sz="2000">
                  <a:latin typeface="Cambria" panose="02040503050406030204" charset="0"/>
                  <a:cs typeface="Cambria" panose="0204050305040603020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the sum of currents flowing into the node equals the sum of currents flowing out of it</a:t>
                </a:r>
                <a:endParaRPr lang="zh-CN" altLang="en-US" sz="2000">
                  <a:latin typeface="Cambria" panose="02040503050406030204" charset="0"/>
                  <a:cs typeface="Cambria" panose="02040503050406030204" charset="0"/>
                </a:endParaRPr>
              </a:p>
              <a:p>
                <a:pPr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𝑖𝑛</m:t>
                              </m:r>
                            </m:sub>
                          </m:sSub>
                        </m:e>
                      </m:nary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𝑜𝑢𝑡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90" y="1249045"/>
                <a:ext cx="4890770" cy="190246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290" y="3876040"/>
            <a:ext cx="2151380" cy="18218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6111875" y="1249045"/>
                <a:ext cx="5358130" cy="190246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>
                  <a:lnSpc>
                    <a:spcPct val="130000"/>
                  </a:lnSpc>
                </a:pPr>
                <a:r>
                  <a:rPr lang="zh-CN" altLang="en-US" sz="2000" b="1">
                    <a:latin typeface="Cambria" panose="02040503050406030204" charset="0"/>
                    <a:cs typeface="Cambria" panose="02040503050406030204" charset="0"/>
                    <a:sym typeface="+mn-ea"/>
                  </a:rPr>
                  <a:t>Kirchhoff's Voltage Law</a:t>
                </a:r>
                <a:r>
                  <a:rPr lang="en-US" altLang="zh-CN" sz="2000" b="1">
                    <a:latin typeface="Cambria" panose="02040503050406030204" charset="0"/>
                    <a:cs typeface="Cambria" panose="02040503050406030204" charset="0"/>
                    <a:sym typeface="+mn-ea"/>
                  </a:rPr>
                  <a:t> (</a:t>
                </a:r>
                <a:r>
                  <a:rPr lang="zh-CN" altLang="en-US" sz="2000" b="1">
                    <a:latin typeface="Cambria" panose="02040503050406030204" charset="0"/>
                    <a:cs typeface="Cambria" panose="02040503050406030204" charset="0"/>
                    <a:sym typeface="+mn-ea"/>
                  </a:rPr>
                  <a:t>KVL</a:t>
                </a:r>
                <a:r>
                  <a:rPr lang="en-US" altLang="zh-CN" sz="2000" b="1">
                    <a:latin typeface="Cambria" panose="02040503050406030204" charset="0"/>
                    <a:cs typeface="Cambria" panose="02040503050406030204" charset="0"/>
                    <a:sym typeface="+mn-ea"/>
                  </a:rPr>
                  <a:t>)</a:t>
                </a:r>
                <a:endParaRPr lang="zh-CN" altLang="en-US" sz="2000">
                  <a:latin typeface="Cambria" panose="02040503050406030204" charset="0"/>
                  <a:cs typeface="Cambria" panose="0204050305040603020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the </a:t>
                </a:r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sum of all voltages around any closed loop in a circuit is equal to zero.</a:t>
                </a:r>
                <a:endParaRPr lang="zh-CN" altLang="en-US" sz="2000">
                  <a:latin typeface="Cambria" panose="02040503050406030204" charset="0"/>
                  <a:cs typeface="Cambria" panose="0204050305040603020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charset="0"/>
                            </a:rPr>
                            <m:t>𝑉</m:t>
                          </m:r>
                        </m:e>
                      </m:nary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875" y="1249045"/>
                <a:ext cx="5358130" cy="19024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175" y="3509645"/>
            <a:ext cx="2550795" cy="29102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3681730" y="4540250"/>
                <a:ext cx="213741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730" y="4540250"/>
                <a:ext cx="2137410" cy="3683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9364916" y="4540504"/>
                <a:ext cx="1896745" cy="3683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𝑏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en-US" altLang="zh-CN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916" y="4540504"/>
                <a:ext cx="1896745" cy="368300"/>
              </a:xfrm>
              <a:prstGeom prst="rect">
                <a:avLst/>
              </a:prstGeom>
              <a:blipFill rotWithShape="1">
                <a:blip r:embed="rId6"/>
                <a:stretch>
                  <a:fillRect l="-30" t="-69" r="30" b="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Modified Nodal Analysis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34390" y="874395"/>
            <a:ext cx="1024445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(Element Groups)</a:t>
            </a:r>
            <a:endParaRPr lang="zh-CN" altLang="en-US" sz="2000">
              <a:latin typeface="Cambria" panose="02040503050406030204" charset="0"/>
              <a:cs typeface="Cambria" panose="0204050305040603020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All elements whose currents are to be eliminated will be referred to as being in group 1, </a:t>
            </a:r>
            <a:endParaRPr lang="zh-CN" altLang="en-US" sz="2000">
              <a:latin typeface="Cambria" panose="02040503050406030204" charset="0"/>
              <a:cs typeface="Cambria" panose="0204050305040603020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while all other elements will be referred to as group 2.</a:t>
            </a:r>
            <a:endParaRPr lang="zh-CN" altLang="en-US" sz="2000">
              <a:latin typeface="Cambria" panose="02040503050406030204" charset="0"/>
              <a:cs typeface="Cambria" panose="0204050305040603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3835400" y="2141855"/>
                <a:ext cx="1539875" cy="6470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𝑖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400" y="2141855"/>
                <a:ext cx="1539875" cy="64706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6299835" y="2190115"/>
                <a:ext cx="1539875" cy="5981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𝑢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835" y="2190115"/>
                <a:ext cx="1539875" cy="5981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2498661" y="3494024"/>
                <a:ext cx="1336675" cy="36830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𝑍𝑖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𝑌𝑢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𝑠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661" y="3494024"/>
                <a:ext cx="1336675" cy="368300"/>
              </a:xfrm>
              <a:prstGeom prst="rect">
                <a:avLst/>
              </a:prstGeom>
              <a:blipFill rotWithShape="1">
                <a:blip r:embed="rId3"/>
                <a:stretch>
                  <a:fillRect l="-43" t="-69" r="43" b="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" y="3947160"/>
            <a:ext cx="4114800" cy="789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5005" y="4831080"/>
            <a:ext cx="3776345" cy="6038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2685" y="5528945"/>
            <a:ext cx="2942590" cy="4959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7360856" y="3341624"/>
                <a:ext cx="2792730" cy="3987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𝐾𝐶𝐿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856" y="3341624"/>
                <a:ext cx="2792730" cy="398780"/>
              </a:xfrm>
              <a:prstGeom prst="rect">
                <a:avLst/>
              </a:prstGeom>
              <a:blipFill rotWithShape="1">
                <a:blip r:embed="rId7"/>
                <a:stretch>
                  <a:fillRect l="-20" t="-64" r="20" b="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7360856" y="3947414"/>
                <a:ext cx="3522980" cy="3975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𝐾𝑉𝐿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𝑇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       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𝑇</m:t>
                          </m:r>
                        </m:sup>
                      </m:sSubSup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856" y="3947414"/>
                <a:ext cx="3522980" cy="397510"/>
              </a:xfrm>
              <a:prstGeom prst="rect">
                <a:avLst/>
              </a:prstGeom>
              <a:blipFill rotWithShape="1">
                <a:blip r:embed="rId8"/>
                <a:stretch>
                  <a:fillRect l="-16" t="-64" r="16" b="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4240" y="4782185"/>
            <a:ext cx="6072505" cy="6426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0525" y="5424805"/>
            <a:ext cx="4033520" cy="68770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34390" y="3009900"/>
            <a:ext cx="24180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i="1">
                <a:latin typeface="Cambria" panose="02040503050406030204" charset="0"/>
                <a:cs typeface="Cambria" panose="02040503050406030204" charset="0"/>
              </a:rPr>
              <a:t>element equations</a:t>
            </a:r>
            <a:endParaRPr lang="en-US" altLang="zh-CN" sz="2000" i="1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7840" y="4885055"/>
            <a:ext cx="11836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>
                <a:latin typeface="Cambria" panose="02040503050406030204" charset="0"/>
                <a:cs typeface="Cambria" panose="02040503050406030204" charset="0"/>
                <a:sym typeface="+mn-ea"/>
              </a:rPr>
              <a:t>Top part</a:t>
            </a:r>
            <a:endParaRPr lang="zh-CN" altLang="en-US" sz="2000"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7840" y="5528945"/>
            <a:ext cx="164211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Cambria" panose="02040503050406030204" charset="0"/>
                <a:cs typeface="Cambria" panose="02040503050406030204" charset="0"/>
                <a:sym typeface="+mn-ea"/>
              </a:rPr>
              <a:t>Bottom part</a:t>
            </a:r>
            <a:endParaRPr lang="zh-CN" altLang="en-US" sz="2000"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Modified Nodal Analysis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4740" y="3025140"/>
            <a:ext cx="7462520" cy="11061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4390" y="2367915"/>
            <a:ext cx="51200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>
                <a:latin typeface="Cambria" panose="02040503050406030204" charset="0"/>
                <a:cs typeface="Cambria" panose="02040503050406030204" charset="0"/>
                <a:sym typeface="+mn-ea"/>
              </a:rPr>
              <a:t>Modified Nodal Analysis</a:t>
            </a:r>
            <a:r>
              <a:rPr lang="en-US" altLang="zh-CN" sz="2000" dirty="0">
                <a:latin typeface="Cambria" panose="02040503050406030204" charset="0"/>
                <a:cs typeface="Cambria" panose="02040503050406030204" charset="0"/>
                <a:sym typeface="+mn-ea"/>
              </a:rPr>
              <a:t> (MNA) formulation</a:t>
            </a:r>
            <a:endParaRPr lang="en-US" altLang="zh-CN" sz="2000" dirty="0"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25" y="1015365"/>
            <a:ext cx="6072505" cy="6426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610" y="1657985"/>
            <a:ext cx="4033520" cy="6877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34390" y="4712335"/>
            <a:ext cx="68922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In practice, in a simulator, we do not use the above matrix equations to construct the MNA system of equations.</a:t>
            </a:r>
            <a:endParaRPr lang="zh-CN" altLang="en-US" sz="2000">
              <a:latin typeface="Cambria" panose="02040503050406030204" charset="0"/>
              <a:cs typeface="Cambria" panose="0204050305040603020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Instead, it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can be built gradually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.</a:t>
            </a:r>
            <a:endParaRPr lang="en-US" altLang="zh-CN" sz="2000">
              <a:latin typeface="Cambria" panose="02040503050406030204" charset="0"/>
              <a:cs typeface="Cambria" panose="020405030504060302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8920" y="4590415"/>
            <a:ext cx="1397000" cy="13208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764270" y="6054090"/>
            <a:ext cx="21463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spice network</a:t>
            </a:r>
            <a:endParaRPr lang="en-US" altLang="zh-CN" sz="2000"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E</a:t>
            </a:r>
            <a:r>
              <a:rPr lang="zh-CN" altLang="en-US" dirty="0">
                <a:sym typeface="+mn-ea"/>
              </a:rPr>
              <a:t>lement </a:t>
            </a:r>
            <a:r>
              <a:rPr lang="en-US" altLang="zh-CN" dirty="0">
                <a:sym typeface="+mn-ea"/>
              </a:rPr>
              <a:t>S</a:t>
            </a:r>
            <a:r>
              <a:rPr lang="zh-CN" altLang="en-US" dirty="0">
                <a:sym typeface="+mn-ea"/>
              </a:rPr>
              <a:t>tamp</a:t>
            </a:r>
            <a:endParaRPr lang="zh-CN" altLang="en-US" dirty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4390" y="3657600"/>
            <a:ext cx="4400550" cy="27787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945" y="3657600"/>
            <a:ext cx="4551680" cy="28867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30" y="2795905"/>
            <a:ext cx="2220595" cy="7727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34390" y="922655"/>
            <a:ext cx="10343515" cy="1783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Top part: For every node other than the reference node, write KCL,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then:</a:t>
            </a:r>
            <a:endParaRPr lang="zh-CN" altLang="en-US" sz="2000">
              <a:latin typeface="Cambria" panose="02040503050406030204" charset="0"/>
              <a:cs typeface="Cambria" panose="02040503050406030204" charset="0"/>
            </a:endParaRPr>
          </a:p>
          <a:p>
            <a:pPr indent="457200">
              <a:lnSpc>
                <a:spcPct val="110000"/>
              </a:lnSpc>
            </a:pP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(a) Eliminate all currents of group 1 elements using branch equations.</a:t>
            </a:r>
            <a:endParaRPr lang="zh-CN" altLang="en-US" sz="2000">
              <a:latin typeface="Cambria" panose="02040503050406030204" charset="0"/>
              <a:cs typeface="Cambria" panose="02040503050406030204" charset="0"/>
            </a:endParaRPr>
          </a:p>
          <a:p>
            <a:pPr indent="457200">
              <a:lnSpc>
                <a:spcPct val="110000"/>
              </a:lnSpc>
            </a:pP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(b) Replace all branch voltages in terms of node voltages using KVL.</a:t>
            </a:r>
            <a:endParaRPr lang="zh-CN" altLang="en-US" sz="2000">
              <a:latin typeface="Cambria" panose="02040503050406030204" charset="0"/>
              <a:cs typeface="Cambria" panose="02040503050406030204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 Bottom part: For every group 2 element, write its branch equation,</a:t>
            </a:r>
            <a:endParaRPr lang="zh-CN" altLang="en-US" sz="2000">
              <a:latin typeface="Cambria" panose="02040503050406030204" charset="0"/>
              <a:cs typeface="Cambria" panose="02040503050406030204" charset="0"/>
            </a:endParaRPr>
          </a:p>
          <a:p>
            <a:pPr lvl="1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then replace all branch voltages in terms of node voltages using KVL.</a:t>
            </a:r>
            <a:endParaRPr lang="zh-CN" altLang="en-US" sz="2000">
              <a:latin typeface="Cambria" panose="02040503050406030204" charset="0"/>
              <a:cs typeface="Cambria" panose="0204050305040603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3734435" y="2906395"/>
                <a:ext cx="2842895" cy="662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</m:den>
                      </m:f>
                      <m:sSup>
                        <m:sSup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−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</m:den>
                      </m:f>
                      <m:sSup>
                        <m:sSup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435" y="2906395"/>
                <a:ext cx="2842895" cy="6623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6805930" y="2906395"/>
                <a:ext cx="4064000" cy="70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for node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, contribution of 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for node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, contribution of R is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altLang="zh-CN" sz="2000">
                  <a:latin typeface="Cambria" panose="02040503050406030204" charset="0"/>
                  <a:cs typeface="Cambria" panose="020405030504060302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930" y="2906395"/>
                <a:ext cx="4064000" cy="7086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E</a:t>
            </a:r>
            <a:r>
              <a:rPr lang="zh-CN" altLang="en-US" dirty="0">
                <a:sym typeface="+mn-ea"/>
              </a:rPr>
              <a:t>lement </a:t>
            </a:r>
            <a:r>
              <a:rPr lang="en-US" altLang="zh-CN" dirty="0">
                <a:sym typeface="+mn-ea"/>
              </a:rPr>
              <a:t>S</a:t>
            </a:r>
            <a:r>
              <a:rPr lang="zh-CN" altLang="en-US" dirty="0">
                <a:sym typeface="+mn-ea"/>
              </a:rPr>
              <a:t>tamp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830" y="2423160"/>
            <a:ext cx="5850890" cy="25965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575" y="2244090"/>
            <a:ext cx="5911215" cy="27755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4390" y="1018540"/>
            <a:ext cx="38144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latin typeface="Cambria" panose="02040503050406030204" charset="0"/>
                <a:cs typeface="Cambria" panose="02040503050406030204" charset="0"/>
                <a:sym typeface="+mn-ea"/>
              </a:rPr>
              <a:t>independent current source</a:t>
            </a:r>
            <a:endParaRPr lang="en-US" altLang="zh-CN" sz="2000" b="1"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99895" y="5235575"/>
            <a:ext cx="277876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right-hand side (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  <a:sym typeface="+mn-ea"/>
              </a:rPr>
              <a:t>RHS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)</a:t>
            </a:r>
            <a:endParaRPr lang="zh-CN" altLang="en-US" sz="200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95140" y="2024380"/>
            <a:ext cx="10490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>
                <a:latin typeface="Cambria" panose="02040503050406030204" charset="0"/>
                <a:cs typeface="Cambria" panose="02040503050406030204" charset="0"/>
                <a:sym typeface="+mn-ea"/>
              </a:rPr>
              <a:t>RHS</a:t>
            </a:r>
            <a:endParaRPr lang="zh-CN" altLang="en-US" sz="2000"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123805" y="2151380"/>
            <a:ext cx="10490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>
                <a:latin typeface="Cambria" panose="02040503050406030204" charset="0"/>
                <a:cs typeface="Cambria" panose="02040503050406030204" charset="0"/>
                <a:sym typeface="+mn-ea"/>
              </a:rPr>
              <a:t>RHS</a:t>
            </a:r>
            <a:endParaRPr lang="zh-CN" altLang="en-US" sz="2000"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575" y="759460"/>
            <a:ext cx="3162300" cy="133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E</a:t>
            </a:r>
            <a:r>
              <a:rPr lang="zh-CN" altLang="en-US" dirty="0">
                <a:sym typeface="+mn-ea"/>
              </a:rPr>
              <a:t>lement </a:t>
            </a:r>
            <a:r>
              <a:rPr lang="en-US" altLang="zh-CN" dirty="0">
                <a:sym typeface="+mn-ea"/>
              </a:rPr>
              <a:t>S</a:t>
            </a:r>
            <a:r>
              <a:rPr lang="zh-CN" altLang="en-US" dirty="0">
                <a:sym typeface="+mn-ea"/>
              </a:rPr>
              <a:t>tamp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1675" y="3216910"/>
            <a:ext cx="5061585" cy="2688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005" y="895985"/>
            <a:ext cx="4664710" cy="26346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4390" y="1103630"/>
            <a:ext cx="38144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>
                <a:latin typeface="Cambria" panose="02040503050406030204" charset="0"/>
                <a:cs typeface="Cambria" panose="02040503050406030204" charset="0"/>
                <a:sym typeface="+mn-ea"/>
              </a:rPr>
              <a:t>voltage source</a:t>
            </a:r>
            <a:endParaRPr lang="en-US" altLang="zh-CN" sz="2000" b="1"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460" y="3530600"/>
            <a:ext cx="4697095" cy="3009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700" y="1737995"/>
            <a:ext cx="2502535" cy="1348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Example</a:t>
            </a:r>
            <a:endParaRPr lang="en-US" altLang="zh-CN" dirty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2845" y="1256030"/>
            <a:ext cx="4295140" cy="19380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770" y="3552825"/>
            <a:ext cx="3945890" cy="24917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6553771" y="1586484"/>
                <a:ext cx="4793615" cy="156845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, 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in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group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 (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need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to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be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eliminated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, 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in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group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2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 (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retain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457200" algn="l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000"/>
                  <a:t> </a:t>
                </a: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is controlling element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 (CCCS)</a:t>
                </a:r>
                <a:endParaRPr lang="en-US" altLang="zh-CN" sz="2000">
                  <a:latin typeface="Cambria" panose="02040503050406030204" charset="0"/>
                  <a:cs typeface="Cambria" panose="02040503050406030204" charset="0"/>
                </a:endParaRPr>
              </a:p>
              <a:p>
                <a:pPr indent="457200"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𝑖𝑠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𝑣𝑜𝑙𝑡𝑎𝑔𝑒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𝑠𝑜𝑢𝑟𝑐𝑒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𝑐𝑢𝑟𝑟𝑒𝑛𝑡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771" y="1586484"/>
                <a:ext cx="4793615" cy="1568450"/>
              </a:xfrm>
              <a:prstGeom prst="rect">
                <a:avLst/>
              </a:prstGeom>
              <a:blipFill rotWithShape="1">
                <a:blip r:embed="rId3"/>
                <a:stretch>
                  <a:fillRect l="-12" t="-16" r="12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45" y="3829050"/>
            <a:ext cx="1924050" cy="14732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355" y="3759200"/>
            <a:ext cx="1974850" cy="1612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Example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2845" y="1256030"/>
            <a:ext cx="4295140" cy="19380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6553771" y="1586484"/>
                <a:ext cx="4541520" cy="8299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, 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in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group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 (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need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to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be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eliminated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, 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in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group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2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 (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retain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771" y="1586484"/>
                <a:ext cx="4541520" cy="829945"/>
              </a:xfrm>
              <a:prstGeom prst="rect">
                <a:avLst/>
              </a:prstGeom>
              <a:blipFill rotWithShape="1">
                <a:blip r:embed="rId2"/>
                <a:stretch>
                  <a:fillRect l="-13" t="-31" r="13" b="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310" y="2970530"/>
            <a:ext cx="4551680" cy="28867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175" y="3554095"/>
            <a:ext cx="3263900" cy="200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Example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2845" y="1256030"/>
            <a:ext cx="4295140" cy="19380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6553771" y="1586484"/>
                <a:ext cx="4541520" cy="8299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, 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in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group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 (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need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to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be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eliminated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3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, </m:t>
                      </m:r>
                      <m:sSub>
                        <m:sSub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4</m:t>
                          </m:r>
                        </m:sub>
                      </m:sSub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in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group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 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2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 (</m:t>
                      </m:r>
                      <m:r>
                        <m:rPr>
                          <m:sty m:val="p"/>
                        </m:rP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retain</m:t>
                      </m:r>
                      <m:r>
                        <a:rPr lang="en-US" altLang="zh-CN" sz="2000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771" y="1586484"/>
                <a:ext cx="4541520" cy="829945"/>
              </a:xfrm>
              <a:prstGeom prst="rect">
                <a:avLst/>
              </a:prstGeom>
              <a:blipFill rotWithShape="1">
                <a:blip r:embed="rId2"/>
                <a:stretch>
                  <a:fillRect l="-13" t="-31" r="13" b="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165" y="3579495"/>
            <a:ext cx="2476500" cy="1905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770" y="3043555"/>
            <a:ext cx="5061585" cy="2688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Example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93255" y="3701415"/>
            <a:ext cx="4667250" cy="18846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5" y="1078230"/>
            <a:ext cx="4295140" cy="19380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55" y="3681095"/>
            <a:ext cx="2476500" cy="1905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960" y="1480185"/>
            <a:ext cx="1924050" cy="14732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4670" y="1410335"/>
            <a:ext cx="1974850" cy="1612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745" y="3681095"/>
            <a:ext cx="3263900" cy="200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L</a:t>
            </a:r>
            <a:r>
              <a:rPr lang="en-US" altLang="zh-CN" dirty="0"/>
              <a:t>inear </a:t>
            </a:r>
            <a:r>
              <a:rPr lang="zh-CN" altLang="en-US" dirty="0"/>
              <a:t>D</a:t>
            </a:r>
            <a:r>
              <a:rPr lang="en-US" altLang="zh-CN" dirty="0"/>
              <a:t>ynamic </a:t>
            </a:r>
            <a:r>
              <a:rPr lang="zh-CN" altLang="en-US" dirty="0"/>
              <a:t>E</a:t>
            </a:r>
            <a:r>
              <a:rPr lang="en-US" altLang="zh-CN" dirty="0"/>
              <a:t>quations</a:t>
            </a:r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1525" y="1304925"/>
            <a:ext cx="3028950" cy="431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2706370" y="2029143"/>
                <a:ext cx="1539875" cy="6470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𝑖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370" y="2029143"/>
                <a:ext cx="1539875" cy="647065"/>
              </a:xfrm>
              <a:prstGeom prst="rect">
                <a:avLst/>
              </a:prstGeom>
              <a:blipFill rotWithShape="1">
                <a:blip r:embed="rId2"/>
                <a:stretch>
                  <a:fillRect t="-49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6040120" y="2053590"/>
                <a:ext cx="1539875" cy="5981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𝑢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120" y="2053590"/>
                <a:ext cx="1539875" cy="5981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4373245" y="1964690"/>
                <a:ext cx="1539875" cy="7759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’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’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245" y="1964690"/>
                <a:ext cx="1539875" cy="7759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7706995" y="1964690"/>
                <a:ext cx="1539875" cy="77597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0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’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’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995" y="1964690"/>
                <a:ext cx="1539875" cy="7759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/>
          <p:cNvGrpSpPr/>
          <p:nvPr/>
        </p:nvGrpSpPr>
        <p:grpSpPr>
          <a:xfrm>
            <a:off x="1645285" y="3049270"/>
            <a:ext cx="9055100" cy="914400"/>
            <a:chOff x="2591" y="5075"/>
            <a:chExt cx="14260" cy="144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91" y="5095"/>
              <a:ext cx="2840" cy="14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31" y="5075"/>
              <a:ext cx="11420" cy="1440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1330325" y="4916170"/>
            <a:ext cx="9565005" cy="927100"/>
            <a:chOff x="2095" y="7428"/>
            <a:chExt cx="15063" cy="146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95" y="7428"/>
              <a:ext cx="8460" cy="146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08" y="7448"/>
              <a:ext cx="6750" cy="1420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834390" y="4272280"/>
            <a:ext cx="316103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MNA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in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the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dynamic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case</a:t>
            </a:r>
            <a:endParaRPr lang="zh-CN" altLang="en-US" sz="2000"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Passive </a:t>
            </a:r>
            <a:r>
              <a:rPr lang="en-US" altLang="zh-CN" dirty="0"/>
              <a:t>element</a:t>
            </a:r>
            <a:endParaRPr lang="en-US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833755" y="965835"/>
            <a:ext cx="867727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an element is a two-terminal electrical device</a:t>
            </a:r>
            <a:endParaRPr lang="zh-CN" altLang="en-US" sz="2000">
              <a:latin typeface="Cambria" panose="02040503050406030204" charset="0"/>
              <a:cs typeface="Cambria" panose="020405030504060302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Cambria" panose="02040503050406030204" charset="0"/>
                <a:cs typeface="Cambria" panose="02040503050406030204" charset="0"/>
              </a:rPr>
              <a:t>passive element</a:t>
            </a:r>
            <a:r>
              <a:rPr lang="zh-CN" altLang="en-US" sz="2000" b="1">
                <a:latin typeface="Cambria" panose="02040503050406030204" charset="0"/>
                <a:cs typeface="Cambria" panose="02040503050406030204" charset="0"/>
              </a:rPr>
              <a:t>：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has voltage across it and the current through it</a:t>
            </a:r>
            <a:endParaRPr lang="en-US" altLang="zh-CN" sz="2000">
              <a:latin typeface="Cambria" panose="02040503050406030204" charset="0"/>
              <a:cs typeface="Cambria" panose="0204050305040603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3280346" y="4003294"/>
                <a:ext cx="3545205" cy="46672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𝑓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𝑖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, 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)  </m:t>
                      </m:r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charset="0"/>
                          <a:cs typeface="Cambria Math" panose="02040503050406030204" charset="0"/>
                        </a:rPr>
                        <m:t>or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  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𝑖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𝑓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, 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346" y="4003294"/>
                <a:ext cx="3545205" cy="466725"/>
              </a:xfrm>
              <a:prstGeom prst="rect">
                <a:avLst/>
              </a:prstGeom>
              <a:blipFill rotWithShape="1">
                <a:blip r:embed="rId1"/>
                <a:stretch>
                  <a:fillRect l="-16" t="-54" r="16" b="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833755" y="2081530"/>
            <a:ext cx="276733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Cambria" panose="02040503050406030204" charset="0"/>
                <a:cs typeface="Cambria" panose="02040503050406030204" charset="0"/>
              </a:rPr>
              <a:t>element</a:t>
            </a:r>
            <a:r>
              <a:rPr lang="en-US" altLang="zh-CN" sz="2000" b="1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zh-CN" altLang="en-US" sz="2000" b="1">
                <a:latin typeface="Cambria" panose="02040503050406030204" charset="0"/>
                <a:cs typeface="Cambria" panose="02040503050406030204" charset="0"/>
              </a:rPr>
              <a:t>equation</a:t>
            </a:r>
            <a:endParaRPr lang="zh-CN" altLang="en-US" sz="2000" b="1">
              <a:latin typeface="Cambria" panose="02040503050406030204" charset="0"/>
              <a:cs typeface="Cambria" panose="0204050305040603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3518471" y="2480564"/>
                <a:ext cx="2901950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𝑓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𝑖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)  </m:t>
                      </m:r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charset="0"/>
                          <a:cs typeface="Cambria Math" panose="02040503050406030204" charset="0"/>
                        </a:rPr>
                        <m:t>or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  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𝑖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𝑓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𝑣</m:t>
                      </m:r>
                      <m:r>
                        <a:rPr lang="en-US" altLang="zh-CN" sz="24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471" y="2480564"/>
                <a:ext cx="2901950" cy="460375"/>
              </a:xfrm>
              <a:prstGeom prst="rect">
                <a:avLst/>
              </a:prstGeom>
              <a:blipFill rotWithShape="1">
                <a:blip r:embed="rId2"/>
                <a:stretch>
                  <a:fillRect l="-20" t="-55" r="20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/>
          <p:cNvSpPr txBox="1"/>
          <p:nvPr/>
        </p:nvSpPr>
        <p:spPr>
          <a:xfrm>
            <a:off x="7468235" y="2480310"/>
            <a:ext cx="12642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resistive</a:t>
            </a:r>
            <a:endParaRPr lang="en-US" altLang="zh-CN" sz="200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68235" y="4070985"/>
            <a:ext cx="16294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dynamic</a:t>
            </a:r>
            <a:endParaRPr lang="en-US" altLang="zh-CN" sz="200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33755" y="3563620"/>
            <a:ext cx="543877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>
                <a:latin typeface="Cambria" panose="02040503050406030204" charset="0"/>
                <a:cs typeface="Cambria" panose="02040503050406030204" charset="0"/>
              </a:rPr>
              <a:t>element</a:t>
            </a:r>
            <a:r>
              <a:rPr lang="en-US" altLang="zh-CN" sz="2000" b="1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zh-CN" altLang="en-US" sz="2000" b="1">
                <a:latin typeface="Cambria" panose="02040503050406030204" charset="0"/>
                <a:cs typeface="Cambria" panose="02040503050406030204" charset="0"/>
              </a:rPr>
              <a:t>equation</a:t>
            </a:r>
            <a:r>
              <a:rPr lang="en-US" altLang="zh-CN" sz="2000" b="1">
                <a:latin typeface="Cambria" panose="02040503050406030204" charset="0"/>
                <a:cs typeface="Cambria" panose="02040503050406030204" charset="0"/>
              </a:rPr>
              <a:t> depend on derivative</a:t>
            </a:r>
            <a:endParaRPr lang="en-US" altLang="zh-CN" sz="2000" b="1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3755" y="2975610"/>
            <a:ext cx="58159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A resistive passive element is called a resistor</a:t>
            </a:r>
            <a:endParaRPr lang="zh-CN" altLang="en-US" sz="2000">
              <a:latin typeface="Cambria" panose="02040503050406030204" charset="0"/>
              <a:cs typeface="Cambria" panose="0204050305040603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965896" y="4771644"/>
                <a:ext cx="2492375" cy="53403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capacitor: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𝑑𝑣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896" y="4771644"/>
                <a:ext cx="2492375" cy="534035"/>
              </a:xfrm>
              <a:prstGeom prst="rect">
                <a:avLst/>
              </a:prstGeom>
              <a:blipFill rotWithShape="1">
                <a:blip r:embed="rId3"/>
                <a:stretch>
                  <a:fillRect l="-23" t="-48" r="23" b="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5404421" y="4771644"/>
                <a:ext cx="2428240" cy="53403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inductor: 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𝐿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𝑑𝑖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𝑑𝑡</m:t>
                        </m:r>
                      </m:den>
                    </m:f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421" y="4771644"/>
                <a:ext cx="2428240" cy="534035"/>
              </a:xfrm>
              <a:prstGeom prst="rect">
                <a:avLst/>
              </a:prstGeom>
              <a:blipFill rotWithShape="1">
                <a:blip r:embed="rId4"/>
                <a:stretch>
                  <a:fillRect l="-24" t="-48" r="24" b="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881380" y="5688330"/>
                <a:ext cx="6649085" cy="70675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An element is said to be linear if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(∙)</m:t>
                    </m:r>
                  </m:oMath>
                </a14:m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 is a linear function</a:t>
                </a: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,</a:t>
                </a:r>
                <a:endParaRPr lang="en-US" altLang="zh-CN" sz="2000">
                  <a:latin typeface="Cambria" panose="02040503050406030204" charset="0"/>
                  <a:cs typeface="Cambria" panose="02040503050406030204" charset="0"/>
                </a:endParaRPr>
              </a:p>
              <a:p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otherwise it is nonlinear.</a:t>
                </a:r>
                <a:endParaRPr lang="en-US" altLang="zh-CN" sz="2000">
                  <a:latin typeface="Cambria" panose="02040503050406030204" charset="0"/>
                  <a:cs typeface="Cambria" panose="02040503050406030204" charset="0"/>
                </a:endParaRPr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80" y="5688330"/>
                <a:ext cx="6649085" cy="7067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62044" y="2613392"/>
            <a:ext cx="8467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0" b="1" i="1" dirty="0">
                <a:latin typeface="微软雅黑" panose="020B0503020204020204" pitchFamily="34" charset="-122"/>
                <a:ea typeface="微软雅黑" panose="020B0503020204020204" pitchFamily="34" charset="-122"/>
                <a:cs typeface="Helvetica 65 Medium" panose="020B0500000000000000" charset="0"/>
                <a:sym typeface="+mn-ea"/>
              </a:rPr>
              <a:t>THANK YOU</a:t>
            </a:r>
            <a:endParaRPr lang="en-US" altLang="zh-CN" sz="10000" b="1" i="1" dirty="0">
              <a:latin typeface="微软雅黑" panose="020B0503020204020204" pitchFamily="34" charset="-122"/>
              <a:ea typeface="微软雅黑" panose="020B0503020204020204" pitchFamily="34" charset="-122"/>
              <a:cs typeface="Helvetica 65 Medium" panose="020B0500000000000000" charset="0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78595" y="-8572"/>
            <a:ext cx="3264196" cy="1199420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476825" y="-1656075"/>
            <a:ext cx="8467275" cy="4762842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23875" y="6048375"/>
            <a:ext cx="11180445" cy="316071"/>
            <a:chOff x="523875" y="6048375"/>
            <a:chExt cx="11180445" cy="316071"/>
          </a:xfrm>
        </p:grpSpPr>
        <p:sp>
          <p:nvSpPr>
            <p:cNvPr id="14" name="文本框 13"/>
            <p:cNvSpPr txBox="1"/>
            <p:nvPr/>
          </p:nvSpPr>
          <p:spPr>
            <a:xfrm>
              <a:off x="523875" y="6109335"/>
              <a:ext cx="1457325" cy="245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00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WWW.GIGA-DA.COM</a:t>
              </a:r>
              <a:endParaRPr lang="en-US" altLang="zh-CN" sz="1000">
                <a:solidFill>
                  <a:schemeClr val="bg1">
                    <a:lumMod val="50000"/>
                  </a:schemeClr>
                </a:solidFill>
                <a:latin typeface="Helvetica 65 Medium" panose="020B0500000000000000" charset="0"/>
                <a:cs typeface="Helvetica 65 Medium" panose="020B0500000000000000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964430" y="6118225"/>
              <a:ext cx="1570355" cy="245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电话：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0755-61018899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Helvetica 65 Medium" panose="020B0500000000000000" charset="0"/>
                <a:cs typeface="Helvetica 65 Medium" panose="020B0500000000000000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957310" y="6118225"/>
              <a:ext cx="182054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思源黑体 Medium" panose="020B0600000000000000" charset="-122"/>
                  <a:ea typeface="思源黑体 Medium" panose="020B0600000000000000" charset="-122"/>
                  <a:cs typeface="Helvetica 65 Medium" panose="020B0500000000000000" charset="0"/>
                </a:rPr>
                <a:t>邮箱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：</a:t>
              </a:r>
              <a:r>
                <a:rPr lang="en-US" altLang="zh-CN" sz="1000" dirty="0" err="1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info@GIGA-DA.COM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Helvetica 65 Medium" panose="020B0500000000000000" charset="0"/>
                <a:cs typeface="Helvetica 65 Medium" panose="020B0500000000000000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679430" y="6109335"/>
              <a:ext cx="1024890" cy="245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思源黑体 Medium" panose="020B0600000000000000" charset="-122"/>
                  <a:ea typeface="思源黑体 Medium" panose="020B0600000000000000" charset="-122"/>
                  <a:cs typeface="Helvetica 65 Medium" panose="020B0500000000000000" charset="0"/>
                </a:rPr>
                <a:t>邮编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：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518000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Helvetica 65 Medium" panose="020B0500000000000000" charset="0"/>
                <a:cs typeface="Helvetica 65 Medium" panose="020B0500000000000000" charset="0"/>
              </a:endParaRPr>
            </a:p>
          </p:txBody>
        </p:sp>
        <p:cxnSp>
          <p:nvCxnSpPr>
            <p:cNvPr id="19" name="直接连接符 9"/>
            <p:cNvCxnSpPr/>
            <p:nvPr/>
          </p:nvCxnSpPr>
          <p:spPr>
            <a:xfrm>
              <a:off x="623570" y="6048375"/>
              <a:ext cx="10944225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0"/>
            <p:cNvCxnSpPr/>
            <p:nvPr/>
          </p:nvCxnSpPr>
          <p:spPr>
            <a:xfrm>
              <a:off x="3267075" y="6113780"/>
              <a:ext cx="0" cy="166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11"/>
            <p:cNvCxnSpPr/>
            <p:nvPr/>
          </p:nvCxnSpPr>
          <p:spPr>
            <a:xfrm flipH="1">
              <a:off x="8232140" y="6118225"/>
              <a:ext cx="5080" cy="1619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Active </a:t>
            </a:r>
            <a:r>
              <a:rPr lang="en-US" altLang="zh-CN" dirty="0"/>
              <a:t>element</a:t>
            </a:r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759585" y="1886585"/>
                <a:ext cx="6835775" cy="4246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𝑐𝑜𝑛𝑠𝑡𝑎𝑛𝑡</m:t>
                    </m:r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  </m:t>
                    </m:r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𝑜𝑟</m:t>
                    </m:r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  </m:t>
                    </m:r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000">
                    <a:latin typeface="Cambria" panose="02040503050406030204" charset="0"/>
                    <a:ea typeface="微软雅黑" panose="020B0503020204020204" pitchFamily="34" charset="-122"/>
                    <a:cs typeface="Cambria" panose="02040503050406030204" charset="0"/>
                  </a:rPr>
                  <a:t>,  independent voltage source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𝑐𝑜𝑛𝑠𝑡𝑎𝑛𝑡</m:t>
                    </m:r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  </m:t>
                    </m:r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𝑜𝑟</m:t>
                    </m:r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  </m:t>
                    </m:r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000">
                    <a:latin typeface="Cambria" panose="02040503050406030204" charset="0"/>
                    <a:ea typeface="微软雅黑" panose="020B0503020204020204" pitchFamily="34" charset="-122"/>
                    <a:cs typeface="Cambria" panose="02040503050406030204" charset="0"/>
                    <a:sym typeface="+mn-ea"/>
                  </a:rPr>
                  <a:t>,  independent current source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𝑥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000">
                    <a:latin typeface="Cambria" panose="02040503050406030204" charset="0"/>
                    <a:ea typeface="微软雅黑" panose="020B0503020204020204" pitchFamily="34" charset="-122"/>
                    <a:cs typeface="Cambria" panose="02040503050406030204" charset="0"/>
                  </a:rPr>
                  <a:t>,  </a:t>
                </a:r>
                <a:r>
                  <a:rPr lang="en-US" altLang="zh-CN" sz="2000">
                    <a:latin typeface="Cambria" panose="02040503050406030204" charset="0"/>
                    <a:ea typeface="微软雅黑" panose="020B0503020204020204" pitchFamily="34" charset="-122"/>
                    <a:cs typeface="Cambria" panose="02040503050406030204" charset="0"/>
                    <a:sym typeface="+mn-ea"/>
                  </a:rPr>
                  <a:t>current-</a:t>
                </a:r>
                <a:r>
                  <a:rPr lang="zh-CN" altLang="en-US" sz="2000">
                    <a:latin typeface="Cambria" panose="02040503050406030204" charset="0"/>
                    <a:ea typeface="微软雅黑" panose="020B0503020204020204" pitchFamily="34" charset="-122"/>
                    <a:cs typeface="Cambria" panose="02040503050406030204" charset="0"/>
                    <a:sym typeface="+mn-ea"/>
                  </a:rPr>
                  <a:t>controlled voltage source</a:t>
                </a:r>
                <a:r>
                  <a:rPr lang="en-US" altLang="zh-CN" sz="2000">
                    <a:latin typeface="Cambria" panose="02040503050406030204" charset="0"/>
                    <a:ea typeface="微软雅黑" panose="020B0503020204020204" pitchFamily="34" charset="-122"/>
                    <a:cs typeface="Cambria" panose="02040503050406030204" charset="0"/>
                    <a:sym typeface="+mn-ea"/>
                  </a:rPr>
                  <a:t> (CCVS)</a:t>
                </a:r>
                <a:endPara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𝑣</m:t>
                    </m:r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𝑥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000">
                    <a:latin typeface="Cambria" panose="02040503050406030204" charset="0"/>
                    <a:ea typeface="微软雅黑" panose="020B0503020204020204" pitchFamily="34" charset="-122"/>
                    <a:cs typeface="Cambria" panose="02040503050406030204" charset="0"/>
                    <a:sym typeface="+mn-ea"/>
                  </a:rPr>
                  <a:t>,  voltage-</a:t>
                </a:r>
                <a:r>
                  <a:rPr lang="zh-CN" altLang="en-US" sz="2000">
                    <a:latin typeface="Cambria" panose="02040503050406030204" charset="0"/>
                    <a:ea typeface="微软雅黑" panose="020B0503020204020204" pitchFamily="34" charset="-122"/>
                    <a:cs typeface="Cambria" panose="02040503050406030204" charset="0"/>
                    <a:sym typeface="+mn-ea"/>
                  </a:rPr>
                  <a:t>controlled voltage source</a:t>
                </a:r>
                <a:r>
                  <a:rPr lang="en-US" altLang="zh-CN" sz="2000">
                    <a:latin typeface="Cambria" panose="02040503050406030204" charset="0"/>
                    <a:ea typeface="微软雅黑" panose="020B0503020204020204" pitchFamily="34" charset="-122"/>
                    <a:cs typeface="Cambria" panose="02040503050406030204" charset="0"/>
                    <a:sym typeface="+mn-ea"/>
                  </a:rPr>
                  <a:t> (VCVS)</a:t>
                </a:r>
                <a:endParaRPr lang="en-US" altLang="zh-CN" sz="2000" i="1">
                  <a:latin typeface="Cambria Math" panose="02040503050406030204" charset="0"/>
                  <a:ea typeface="微软雅黑" panose="020B0503020204020204" pitchFamily="34" charset="-122"/>
                  <a:cs typeface="Cambria Math" panose="0204050305040603020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  <a:sym typeface="+mn-ea"/>
                      </a:rPr>
                      <m:t>𝐼</m:t>
                    </m:r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𝑥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000">
                    <a:latin typeface="Cambria" panose="02040503050406030204" charset="0"/>
                    <a:ea typeface="MS Mincho" charset="0"/>
                    <a:cs typeface="Cambria" panose="02040503050406030204" charset="0"/>
                  </a:rPr>
                  <a:t>,  </a:t>
                </a:r>
                <a:r>
                  <a:rPr lang="en-US" altLang="zh-CN" sz="2000">
                    <a:latin typeface="Cambria" panose="02040503050406030204" charset="0"/>
                    <a:ea typeface="微软雅黑" panose="020B0503020204020204" pitchFamily="34" charset="-122"/>
                    <a:cs typeface="Cambria" panose="02040503050406030204" charset="0"/>
                    <a:sym typeface="+mn-ea"/>
                  </a:rPr>
                  <a:t>current-</a:t>
                </a:r>
                <a:r>
                  <a:rPr lang="zh-CN" altLang="en-US" sz="2000">
                    <a:latin typeface="Cambria" panose="02040503050406030204" charset="0"/>
                    <a:ea typeface="微软雅黑" panose="020B0503020204020204" pitchFamily="34" charset="-122"/>
                    <a:cs typeface="Cambria" panose="02040503050406030204" charset="0"/>
                    <a:sym typeface="+mn-ea"/>
                  </a:rPr>
                  <a:t>controlled </a:t>
                </a:r>
                <a:r>
                  <a:rPr lang="en-US" altLang="zh-CN" sz="2000">
                    <a:latin typeface="Cambria" panose="02040503050406030204" charset="0"/>
                    <a:ea typeface="微软雅黑" panose="020B0503020204020204" pitchFamily="34" charset="-122"/>
                    <a:cs typeface="Cambria" panose="02040503050406030204" charset="0"/>
                    <a:sym typeface="+mn-ea"/>
                  </a:rPr>
                  <a:t>current</a:t>
                </a:r>
                <a:r>
                  <a:rPr lang="zh-CN" altLang="en-US" sz="2000">
                    <a:latin typeface="Cambria" panose="02040503050406030204" charset="0"/>
                    <a:ea typeface="微软雅黑" panose="020B0503020204020204" pitchFamily="34" charset="-122"/>
                    <a:cs typeface="Cambria" panose="02040503050406030204" charset="0"/>
                    <a:sym typeface="+mn-ea"/>
                  </a:rPr>
                  <a:t> source</a:t>
                </a:r>
                <a:r>
                  <a:rPr lang="en-US" altLang="zh-CN" sz="2000">
                    <a:latin typeface="Cambria" panose="02040503050406030204" charset="0"/>
                    <a:ea typeface="微软雅黑" panose="020B0503020204020204" pitchFamily="34" charset="-122"/>
                    <a:cs typeface="Cambria" panose="02040503050406030204" charset="0"/>
                    <a:sym typeface="+mn-ea"/>
                  </a:rPr>
                  <a:t> (CCCS)</a:t>
                </a:r>
                <a:endParaRPr lang="en-US" altLang="zh-CN" sz="2000">
                  <a:latin typeface="Cambria Math" panose="02040503050406030204" charset="0"/>
                  <a:ea typeface="微软雅黑" panose="020B0503020204020204" pitchFamily="34" charset="-122"/>
                  <a:cs typeface="Cambria Math" panose="02040503050406030204" charset="0"/>
                  <a:sym typeface="+mn-ea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  <a:sym typeface="+mn-ea"/>
                      </a:rPr>
                      <m:t>𝐼</m:t>
                    </m:r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𝑥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000">
                    <a:latin typeface="Cambria" panose="02040503050406030204" charset="0"/>
                    <a:ea typeface="MS Mincho" charset="0"/>
                    <a:cs typeface="Cambria" panose="02040503050406030204" charset="0"/>
                    <a:sym typeface="+mn-ea"/>
                  </a:rPr>
                  <a:t>,  </a:t>
                </a:r>
                <a:r>
                  <a:rPr lang="en-US" altLang="zh-CN" sz="2000">
                    <a:latin typeface="Cambria" panose="02040503050406030204" charset="0"/>
                    <a:ea typeface="微软雅黑" panose="020B0503020204020204" pitchFamily="34" charset="-122"/>
                    <a:cs typeface="Cambria" panose="02040503050406030204" charset="0"/>
                    <a:sym typeface="+mn-ea"/>
                  </a:rPr>
                  <a:t>voltage-</a:t>
                </a:r>
                <a:r>
                  <a:rPr lang="zh-CN" altLang="en-US" sz="2000">
                    <a:latin typeface="Cambria" panose="02040503050406030204" charset="0"/>
                    <a:ea typeface="微软雅黑" panose="020B0503020204020204" pitchFamily="34" charset="-122"/>
                    <a:cs typeface="Cambria" panose="02040503050406030204" charset="0"/>
                    <a:sym typeface="+mn-ea"/>
                  </a:rPr>
                  <a:t>controlled </a:t>
                </a:r>
                <a:r>
                  <a:rPr lang="en-US" altLang="zh-CN" sz="2000">
                    <a:latin typeface="Cambria" panose="02040503050406030204" charset="0"/>
                    <a:ea typeface="微软雅黑" panose="020B0503020204020204" pitchFamily="34" charset="-122"/>
                    <a:cs typeface="Cambria" panose="02040503050406030204" charset="0"/>
                    <a:sym typeface="+mn-ea"/>
                  </a:rPr>
                  <a:t>current</a:t>
                </a:r>
                <a:r>
                  <a:rPr lang="zh-CN" altLang="en-US" sz="2000">
                    <a:latin typeface="Cambria" panose="02040503050406030204" charset="0"/>
                    <a:ea typeface="微软雅黑" panose="020B0503020204020204" pitchFamily="34" charset="-122"/>
                    <a:cs typeface="Cambria" panose="02040503050406030204" charset="0"/>
                    <a:sym typeface="+mn-ea"/>
                  </a:rPr>
                  <a:t> source</a:t>
                </a:r>
                <a:r>
                  <a:rPr lang="en-US" altLang="zh-CN" sz="2000">
                    <a:latin typeface="Cambria" panose="02040503050406030204" charset="0"/>
                    <a:ea typeface="微软雅黑" panose="020B0503020204020204" pitchFamily="34" charset="-122"/>
                    <a:cs typeface="Cambria" panose="02040503050406030204" charset="0"/>
                    <a:sym typeface="+mn-ea"/>
                  </a:rPr>
                  <a:t> (VCCS)</a:t>
                </a:r>
                <a:endParaRPr lang="en-US" altLang="zh-CN" sz="2000">
                  <a:latin typeface="Cambria Math" panose="02040503050406030204" charset="0"/>
                  <a:ea typeface="微软雅黑" panose="020B0503020204020204" pitchFamily="34" charset="-122"/>
                  <a:cs typeface="Cambria Math" panose="02040503050406030204" charset="0"/>
                  <a:sym typeface="+mn-ea"/>
                </a:endParaRPr>
              </a:p>
              <a:p>
                <a:pPr indent="0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endParaRPr lang="en-US" altLang="zh-CN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en-US" sz="2000">
                    <a:latin typeface="Cambria" panose="02040503050406030204" charset="0"/>
                    <a:ea typeface="微软雅黑" panose="020B0503020204020204" pitchFamily="34" charset="-122"/>
                    <a:cs typeface="Cambria" panose="02040503050406030204" charset="0"/>
                    <a:sym typeface="+mn-ea"/>
                  </a:rPr>
                  <a:t>：</a:t>
                </a:r>
                <a:r>
                  <a:rPr lang="en-US" altLang="zh-CN" sz="2000">
                    <a:latin typeface="Cambria" panose="02040503050406030204" charset="0"/>
                    <a:ea typeface="微软雅黑" panose="020B0503020204020204" pitchFamily="34" charset="-122"/>
                    <a:cs typeface="Cambria" panose="02040503050406030204" charset="0"/>
                    <a:sym typeface="+mn-ea"/>
                  </a:rPr>
                  <a:t>current on some other network element</a:t>
                </a:r>
                <a:endParaRPr lang="en-US" altLang="zh-CN" sz="2000">
                  <a:latin typeface="Cambria Math" panose="02040503050406030204" charset="0"/>
                  <a:ea typeface="微软雅黑" panose="020B0503020204020204" pitchFamily="34" charset="-122"/>
                  <a:cs typeface="Cambria Math" panose="02040503050406030204" charset="0"/>
                </a:endParaRP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ea typeface="微软雅黑" panose="020B0503020204020204" pitchFamily="34" charset="-122"/>
                            <a:cs typeface="Cambria Math" panose="0204050305040603020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en-US" sz="2000">
                    <a:latin typeface="Cambria" panose="02040503050406030204" charset="0"/>
                    <a:ea typeface="微软雅黑" panose="020B0503020204020204" pitchFamily="34" charset="-122"/>
                    <a:cs typeface="Cambria" panose="02040503050406030204" charset="0"/>
                    <a:sym typeface="+mn-ea"/>
                  </a:rPr>
                  <a:t>：</a:t>
                </a:r>
                <a:r>
                  <a:rPr lang="en-US" altLang="zh-CN" sz="2000">
                    <a:latin typeface="Cambria" panose="02040503050406030204" charset="0"/>
                    <a:ea typeface="微软雅黑" panose="020B0503020204020204" pitchFamily="34" charset="-122"/>
                    <a:cs typeface="Cambria" panose="02040503050406030204" charset="0"/>
                    <a:sym typeface="+mn-ea"/>
                  </a:rPr>
                  <a:t>voltage across some other network element</a:t>
                </a:r>
                <a:endParaRPr lang="en-US" altLang="zh-CN" sz="2000">
                  <a:solidFill>
                    <a:schemeClr val="tx1"/>
                  </a:solidFill>
                  <a:latin typeface="Cambria" panose="02040503050406030204" charset="0"/>
                  <a:ea typeface="微软雅黑" panose="020B0503020204020204" pitchFamily="34" charset="-122"/>
                  <a:cs typeface="Cambria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585" y="1886585"/>
                <a:ext cx="6835775" cy="424624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834390" y="108966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Cambria" panose="02040503050406030204" charset="0"/>
                <a:ea typeface="微软雅黑" panose="020B0503020204020204" pitchFamily="34" charset="-122"/>
                <a:cs typeface="Cambria" panose="02040503050406030204" charset="0"/>
              </a:rPr>
              <a:t>voltage source or current source</a:t>
            </a:r>
            <a:endParaRPr lang="en-US" altLang="zh-CN" sz="2000">
              <a:latin typeface="Cambria" panose="02040503050406030204" charset="0"/>
              <a:ea typeface="微软雅黑" panose="020B0503020204020204" pitchFamily="34" charset="-122"/>
              <a:cs typeface="Cambria" panose="02040503050406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T</a:t>
            </a:r>
            <a:r>
              <a:rPr lang="en-US" altLang="zh-CN" dirty="0"/>
              <a:t>opological</a:t>
            </a:r>
            <a:r>
              <a:rPr lang="zh-CN" altLang="en-US" dirty="0"/>
              <a:t> C</a:t>
            </a:r>
            <a:r>
              <a:rPr lang="en-US" altLang="zh-CN" dirty="0"/>
              <a:t>onstraints</a:t>
            </a:r>
            <a:endParaRPr lang="en-US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834390" y="1340485"/>
            <a:ext cx="1076071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A network 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is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 characterized by network constraints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.</a:t>
            </a:r>
            <a:endParaRPr lang="en-US" altLang="zh-CN" sz="2000">
              <a:latin typeface="Cambria" panose="02040503050406030204" charset="0"/>
              <a:cs typeface="Cambria" panose="020405030504060302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Two types of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  <a:sym typeface="+mn-ea"/>
              </a:rPr>
              <a:t>network constraints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  <a:sym typeface="+mn-ea"/>
              </a:rPr>
              <a:t>:</a:t>
            </a:r>
            <a:endParaRPr lang="zh-CN" altLang="en-US" sz="2000">
              <a:latin typeface="Cambria" panose="02040503050406030204" charset="0"/>
              <a:cs typeface="Cambria" panose="0204050305040603020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>
                <a:latin typeface="Cambria" panose="02040503050406030204" charset="0"/>
                <a:cs typeface="Cambria" panose="02040503050406030204" charset="0"/>
              </a:rPr>
              <a:t>Branch constraints</a:t>
            </a:r>
            <a:r>
              <a:rPr lang="en-US" altLang="zh-CN" sz="2000" b="1">
                <a:latin typeface="Cambria" panose="02040503050406030204" charset="0"/>
                <a:cs typeface="Cambria" panose="02040503050406030204" charset="0"/>
              </a:rPr>
              <a:t> 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element equations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 (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  <a:sym typeface="+mn-ea"/>
              </a:rPr>
              <a:t>branch equations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  <a:sym typeface="+mn-ea"/>
              </a:rPr>
              <a:t>)</a:t>
            </a:r>
            <a:endParaRPr lang="zh-CN" altLang="en-US" sz="2000">
              <a:latin typeface="Cambria" panose="02040503050406030204" charset="0"/>
              <a:cs typeface="Cambria" panose="0204050305040603020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>
                <a:latin typeface="Cambria" panose="02040503050406030204" charset="0"/>
                <a:cs typeface="Cambria" panose="02040503050406030204" charset="0"/>
              </a:rPr>
              <a:t>Topological constraints</a:t>
            </a:r>
            <a:r>
              <a:rPr lang="en-US" altLang="zh-CN" sz="2000" b="1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 arising from Kirchoff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’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</a:rPr>
              <a:t>s Current Law (KCL) and Voltage Law (KVL)</a:t>
            </a:r>
            <a:endParaRPr lang="zh-CN" altLang="en-US" sz="200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4390" y="3937000"/>
            <a:ext cx="65627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latin typeface="Cambria" panose="02040503050406030204" charset="0"/>
                <a:cs typeface="Cambria" panose="02040503050406030204" charset="0"/>
              </a:rPr>
              <a:t>How to represent KCL and KVL in large scale circuits?</a:t>
            </a:r>
            <a:endParaRPr lang="en-US" altLang="zh-CN" sz="2000"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Network Graphs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4760" y="3136900"/>
            <a:ext cx="6692900" cy="21101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834390" y="1344930"/>
                <a:ext cx="8816975" cy="14763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Define a directed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altLang="zh-CN" sz="2000">
                  <a:latin typeface="Cambria" panose="02040503050406030204" charset="0"/>
                  <a:cs typeface="Cambria" panose="0204050305040603020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Create a graph vertex corresponding to every network node</a:t>
                </a:r>
                <a:endParaRPr lang="en-US" altLang="zh-CN" sz="2000">
                  <a:latin typeface="Cambria" panose="02040503050406030204" charset="0"/>
                  <a:cs typeface="Cambria" panose="0204050305040603020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Create a graph edge corresponding to every network element</a:t>
                </a:r>
                <a:endParaRPr lang="en-US" altLang="zh-CN" sz="2000">
                  <a:latin typeface="Cambria" panose="02040503050406030204" charset="0"/>
                  <a:cs typeface="Cambria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90" y="1344930"/>
                <a:ext cx="8816975" cy="14763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/>
          <p:cNvSpPr txBox="1"/>
          <p:nvPr/>
        </p:nvSpPr>
        <p:spPr>
          <a:xfrm>
            <a:off x="834390" y="876935"/>
            <a:ext cx="19348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000" i="1">
                <a:latin typeface="Cambria" panose="02040503050406030204" charset="0"/>
                <a:cs typeface="Cambria" panose="02040503050406030204" charset="0"/>
              </a:rPr>
              <a:t>graph theory</a:t>
            </a:r>
            <a:endParaRPr lang="zh-CN" altLang="en-US" sz="2000" i="1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4390" y="5420995"/>
            <a:ext cx="39014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Cambria" panose="02040503050406030204" charset="0"/>
                <a:cs typeface="Cambria" panose="02040503050406030204" charset="0"/>
                <a:sym typeface="+mn-ea"/>
              </a:rPr>
              <a:t>edge direction 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  <a:sym typeface="+mn-ea"/>
              </a:rPr>
              <a:t>=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  <a:sym typeface="+mn-ea"/>
              </a:rPr>
              <a:t> current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  <a:sym typeface="+mn-ea"/>
              </a:rPr>
              <a:t>direction</a:t>
            </a:r>
            <a:endParaRPr lang="zh-CN" altLang="en-US" sz="2000"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4390" y="5993765"/>
            <a:ext cx="83388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>
                <a:latin typeface="Cambria" panose="02040503050406030204" charset="0"/>
                <a:cs typeface="Cambria" panose="02040503050406030204" charset="0"/>
                <a:sym typeface="+mn-ea"/>
              </a:rPr>
              <a:t>By convention,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  <a:sym typeface="+mn-ea"/>
              </a:rPr>
              <a:t>the 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  <a:sym typeface="+mn-ea"/>
              </a:rPr>
              <a:t>+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  <a:sym typeface="+mn-ea"/>
              </a:rPr>
              <a:t> voltage</a:t>
            </a:r>
            <a:r>
              <a:rPr lang="en-US" altLang="zh-CN" sz="2000"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zh-CN" altLang="en-US" sz="2000">
                <a:latin typeface="Cambria" panose="02040503050406030204" charset="0"/>
                <a:cs typeface="Cambria" panose="02040503050406030204" charset="0"/>
                <a:sym typeface="+mn-ea"/>
              </a:rPr>
              <a:t>terminal is always at the tail of the arrow</a:t>
            </a:r>
            <a:endParaRPr lang="zh-CN" altLang="en-US" sz="2000"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Network Graphs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9780" y="1040130"/>
            <a:ext cx="3979545" cy="23888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834390" y="3909060"/>
                <a:ext cx="10159365" cy="23996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For a network graph with n nodes and m edges, </a:t>
                </a:r>
                <a:endParaRPr lang="zh-CN" altLang="en-US" sz="2000">
                  <a:latin typeface="Cambria" panose="02040503050406030204" charset="0"/>
                  <a:cs typeface="Cambria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one node will be identified as the reference node</a:t>
                </a: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 (</a:t>
                </a:r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denoted</a:t>
                </a: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 </a:t>
                </a:r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by the integer 0</a:t>
                </a: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 or</a:t>
                </a:r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  <a:sym typeface="+mn-ea"/>
                  </a:rPr>
                  <a:t> ground</a:t>
                </a: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  <a:sym typeface="+mn-ea"/>
                  </a:rPr>
                  <a:t>)</a:t>
                </a:r>
                <a:endParaRPr lang="en-US" altLang="zh-CN" sz="2000">
                  <a:latin typeface="Cambria" panose="02040503050406030204" charset="0"/>
                  <a:cs typeface="Cambria" panose="02040503050406030204" charset="0"/>
                  <a:sym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A</a:t>
                </a:r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ll other nodes </a:t>
                </a: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will be numbered</a:t>
                </a:r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, 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, ..., 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.</a:t>
                </a:r>
                <a:endParaRPr lang="en-US" altLang="zh-CN" sz="2000">
                  <a:latin typeface="Cambria" panose="02040503050406030204" charset="0"/>
                  <a:cs typeface="Cambria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graph nodes</a:t>
                </a:r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𝑉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0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 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 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 ..., 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e>
                    </m:d>
                  </m:oMath>
                </a14:m>
                <a:endParaRPr lang="zh-CN" altLang="en-US" sz="2000">
                  <a:latin typeface="Cambria" panose="02040503050406030204" charset="0"/>
                  <a:cs typeface="Cambria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latin typeface="Cambria" panose="02040503050406030204" charset="0"/>
                    <a:cs typeface="Cambria" panose="02040503050406030204" charset="0"/>
                  </a:rPr>
                  <a:t>graph edges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𝐸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 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 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, ..., 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sz="2000">
                  <a:latin typeface="Cambria" panose="02040503050406030204" charset="0"/>
                  <a:cs typeface="Cambria" panose="02040503050406030204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90" y="3909060"/>
                <a:ext cx="10159365" cy="2399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120" y="1040130"/>
            <a:ext cx="2319655" cy="2388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Incidence Matric</a:t>
            </a:r>
            <a:r>
              <a:rPr lang="zh-CN" altLang="en-US" dirty="0">
                <a:sym typeface="+mn-ea"/>
              </a:rPr>
              <a:t>（关联</a:t>
            </a:r>
            <a:r>
              <a:rPr lang="zh-CN" altLang="en-US" dirty="0">
                <a:sym typeface="+mn-ea"/>
              </a:rPr>
              <a:t>矩阵）</a:t>
            </a:r>
            <a:endParaRPr lang="zh-CN" altLang="en-US" dirty="0"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5105" y="3385185"/>
            <a:ext cx="3768090" cy="15367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840" y="5036820"/>
            <a:ext cx="4838065" cy="3073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834390" y="1235075"/>
                <a:ext cx="6625590" cy="1722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For a node j</a:t>
                </a:r>
                <a:endParaRPr lang="en-US" altLang="zh-CN" sz="2000">
                  <a:latin typeface="Cambria" panose="02040503050406030204" charset="0"/>
                  <a:cs typeface="Cambria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𝜀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𝑜𝑢𝑡</m:t>
                        </m:r>
                      </m:sup>
                    </m:sSubSup>
                  </m:oMath>
                </a14:m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</a:rPr>
                  <a:t>:  set of directed edges whose tail is connected to j</a:t>
                </a:r>
                <a:endParaRPr lang="en-US" altLang="zh-CN" sz="2000">
                  <a:latin typeface="Cambria" panose="02040503050406030204" charset="0"/>
                  <a:cs typeface="Cambria" panose="0204050305040603020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𝜀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𝑖𝑛</m:t>
                        </m:r>
                      </m:sup>
                    </m:sSubSup>
                  </m:oMath>
                </a14:m>
                <a:r>
                  <a:rPr lang="en-US" altLang="zh-CN" sz="2000">
                    <a:latin typeface="Cambria" panose="02040503050406030204" charset="0"/>
                    <a:cs typeface="Cambria" panose="02040503050406030204" charset="0"/>
                    <a:sym typeface="+mn-ea"/>
                  </a:rPr>
                  <a:t>:  set of directed edges whose head is connected to j</a:t>
                </a:r>
                <a:endParaRPr lang="en-US" altLang="zh-CN" sz="2000">
                  <a:latin typeface="Cambria" panose="02040503050406030204" charset="0"/>
                  <a:cs typeface="Cambria" panose="020405030504060302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90" y="1235075"/>
                <a:ext cx="6625590" cy="17221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Incidence Matric</a:t>
            </a:r>
            <a:r>
              <a:rPr lang="zh-CN" altLang="en-US" dirty="0">
                <a:sym typeface="+mn-ea"/>
              </a:rPr>
              <a:t>（关联</a:t>
            </a:r>
            <a:r>
              <a:rPr lang="zh-CN" altLang="en-US" dirty="0">
                <a:sym typeface="+mn-ea"/>
              </a:rPr>
              <a:t>矩阵）</a:t>
            </a:r>
            <a:endParaRPr lang="zh-CN" altLang="en-US" dirty="0"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1725" y="1031240"/>
            <a:ext cx="3768090" cy="15367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460" y="2682875"/>
            <a:ext cx="4838065" cy="307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805" y="3550285"/>
            <a:ext cx="2319655" cy="23882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070" y="3777615"/>
            <a:ext cx="4783455" cy="193357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5489575" y="3467100"/>
            <a:ext cx="4184650" cy="368300"/>
            <a:chOff x="8645" y="5591"/>
            <a:chExt cx="6590" cy="58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8645" y="5591"/>
                  <a:ext cx="720" cy="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5" y="5591"/>
                  <a:ext cx="720" cy="580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文本框 10"/>
                <p:cNvSpPr txBox="1"/>
                <p:nvPr/>
              </p:nvSpPr>
              <p:spPr>
                <a:xfrm>
                  <a:off x="9819" y="5591"/>
                  <a:ext cx="720" cy="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>
            <p:sp>
              <p:nvSpPr>
                <p:cNvPr id="11" name="文本框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9" y="5591"/>
                  <a:ext cx="720" cy="580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文本框 11"/>
                <p:cNvSpPr txBox="1"/>
                <p:nvPr/>
              </p:nvSpPr>
              <p:spPr>
                <a:xfrm>
                  <a:off x="10993" y="5591"/>
                  <a:ext cx="720" cy="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>
            <p:sp>
              <p:nvSpPr>
                <p:cNvPr id="12" name="文本框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3" y="5591"/>
                  <a:ext cx="720" cy="580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文本框 12"/>
                <p:cNvSpPr txBox="1"/>
                <p:nvPr/>
              </p:nvSpPr>
              <p:spPr>
                <a:xfrm>
                  <a:off x="12167" y="5591"/>
                  <a:ext cx="720" cy="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>
            <p:sp>
              <p:nvSpPr>
                <p:cNvPr id="13" name="文本框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67" y="5591"/>
                  <a:ext cx="720" cy="580"/>
                </a:xfrm>
                <a:prstGeom prst="rect">
                  <a:avLst/>
                </a:prstGeom>
                <a:blipFill rotWithShape="1">
                  <a:blip r:embed="rId8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文本框 13"/>
                <p:cNvSpPr txBox="1"/>
                <p:nvPr/>
              </p:nvSpPr>
              <p:spPr>
                <a:xfrm>
                  <a:off x="13341" y="5591"/>
                  <a:ext cx="720" cy="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>
            <p:sp>
              <p:nvSpPr>
                <p:cNvPr id="14" name="文本框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41" y="5591"/>
                  <a:ext cx="720" cy="580"/>
                </a:xfrm>
                <a:prstGeom prst="rect">
                  <a:avLst/>
                </a:prstGeom>
                <a:blipFill rotWithShape="1">
                  <a:blip r:embed="rId9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文本框 14"/>
                <p:cNvSpPr txBox="1"/>
                <p:nvPr/>
              </p:nvSpPr>
              <p:spPr>
                <a:xfrm>
                  <a:off x="14515" y="5591"/>
                  <a:ext cx="720" cy="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zh-CN" altLang="en-US"/>
                </a:p>
              </p:txBody>
            </p:sp>
          </mc:Choice>
          <mc:Fallback>
            <p:sp>
              <p:nvSpPr>
                <p:cNvPr id="15" name="文本框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15" y="5591"/>
                  <a:ext cx="720" cy="580"/>
                </a:xfrm>
                <a:prstGeom prst="rect">
                  <a:avLst/>
                </a:prstGeom>
                <a:blipFill rotWithShape="1">
                  <a:blip r:embed="rId10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组合 20"/>
          <p:cNvGrpSpPr/>
          <p:nvPr/>
        </p:nvGrpSpPr>
        <p:grpSpPr>
          <a:xfrm>
            <a:off x="4716145" y="3951605"/>
            <a:ext cx="457200" cy="1558925"/>
            <a:chOff x="7362" y="6223"/>
            <a:chExt cx="720" cy="2455"/>
          </a:xfrm>
        </p:grpSpPr>
        <p:sp>
          <p:nvSpPr>
            <p:cNvPr id="17" name="文本框 16"/>
            <p:cNvSpPr txBox="1"/>
            <p:nvPr/>
          </p:nvSpPr>
          <p:spPr>
            <a:xfrm>
              <a:off x="7362" y="6223"/>
              <a:ext cx="72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i="1">
                  <a:latin typeface="Cambria" panose="02040503050406030204" charset="0"/>
                  <a:cs typeface="Cambria" panose="02040503050406030204" charset="0"/>
                </a:rPr>
                <a:t>0</a:t>
              </a:r>
              <a:endParaRPr lang="en-US" altLang="zh-CN" i="1">
                <a:latin typeface="Cambria" panose="02040503050406030204" charset="0"/>
                <a:cs typeface="Cambria" panose="0204050305040603020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362" y="6848"/>
              <a:ext cx="72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i="1">
                  <a:latin typeface="Cambria" panose="02040503050406030204" charset="0"/>
                  <a:cs typeface="Cambria" panose="02040503050406030204" charset="0"/>
                </a:rPr>
                <a:t>1</a:t>
              </a:r>
              <a:endParaRPr lang="en-US" altLang="zh-CN" i="1">
                <a:latin typeface="Cambria" panose="02040503050406030204" charset="0"/>
                <a:cs typeface="Cambria" panose="0204050305040603020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362" y="7473"/>
              <a:ext cx="72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i="1">
                  <a:latin typeface="Cambria" panose="02040503050406030204" charset="0"/>
                  <a:cs typeface="Cambria" panose="02040503050406030204" charset="0"/>
                </a:rPr>
                <a:t>2</a:t>
              </a:r>
              <a:endParaRPr lang="en-US" altLang="zh-CN" i="1">
                <a:latin typeface="Cambria" panose="02040503050406030204" charset="0"/>
                <a:cs typeface="Cambria" panose="0204050305040603020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362" y="8098"/>
              <a:ext cx="72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i="1">
                  <a:latin typeface="Cambria" panose="02040503050406030204" charset="0"/>
                  <a:cs typeface="Cambria" panose="02040503050406030204" charset="0"/>
                </a:rPr>
                <a:t>3</a:t>
              </a:r>
              <a:endParaRPr lang="en-US" altLang="zh-CN" i="1">
                <a:latin typeface="Cambria" panose="02040503050406030204" charset="0"/>
                <a:cs typeface="Cambria" panose="0204050305040603020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/>
              <p:cNvSpPr txBox="1"/>
              <p:nvPr/>
            </p:nvSpPr>
            <p:spPr>
              <a:xfrm>
                <a:off x="3831526" y="4518279"/>
                <a:ext cx="768350" cy="460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charset="0"/>
                          <a:cs typeface="Cambria Math" panose="02040503050406030204" charset="0"/>
                        </a:rPr>
                        <m:t>𝑀</m:t>
                      </m:r>
                      <m:r>
                        <a:rPr lang="en-US" altLang="zh-CN" sz="2400" i="1">
                          <a:latin typeface="Cambria Math" panose="02040503050406030204" charset="0"/>
                          <a:ea typeface="MS Mincho" charset="0"/>
                          <a:cs typeface="Cambria Math" panose="02040503050406030204" charset="0"/>
                        </a:rPr>
                        <m:t>=</m:t>
                      </m:r>
                    </m:oMath>
                  </m:oMathPara>
                </a14:m>
                <a:endParaRPr lang="en-US" altLang="zh-CN" sz="2400" i="1"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526" y="4518279"/>
                <a:ext cx="768350" cy="460375"/>
              </a:xfrm>
              <a:prstGeom prst="rect">
                <a:avLst/>
              </a:prstGeom>
              <a:blipFill rotWithShape="1">
                <a:blip r:embed="rId11"/>
                <a:stretch>
                  <a:fillRect l="-74" t="-55" r="74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ISPRING_PRESENTATION_TITLE" val="PowerPoint 演示文稿"/>
  <p:tag name="ISPRING_SCORM_RATE_SLIDES" val="0"/>
  <p:tag name="ISPRING_SCORM_PASSING_SCORE" val="0.000000"/>
  <p:tag name="ISPRING_ULTRA_SCORM_COURSE_ID" val="66C221A4-F9EE-4029-8F78-3C30536C915A"/>
  <p:tag name="ISPRINGONLINEFOLDERID" val="0"/>
  <p:tag name="ISPRINGONLINEFOLDERPATH" val="内容列表"/>
  <p:tag name="ISPRINGCLOUDFOLDERID" val="0"/>
  <p:tag name="ISPRINGCLOUDFOLDERPATH" val="系统信息库"/>
  <p:tag name="ISPRING_OUTPUT_FOLDER" val="G:\第十一批待发作品\365286"/>
  <p:tag name="ISPRING_FIRST_PUBLISH" val="1"/>
  <p:tag name="ISPRING_PLAYERS_CUSTOMIZATION" val="UEsDBBQAAgAIAJaxbk8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CWsW5P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Jaxbk+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lrFuT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lrFuT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q4sqU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q4sqUHL80YFnAAAAawAAABwAAAB1bml2ZXJzYWwvbG9jYWxfc2V0dGluZ3MueG1sDcw7CsNADEXR3qsQ6p1P58JjdymDIc4ChP0IBo0UZkRIdp/pbnG44/zNSh+Uerglvp4uTLDN98NeiZ/rrR+Yaojtom5IbM40T92ovok+ENFgpbfKD2VFbhG4S25yKaiwkGhnPk/dH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CriypQsIcj9GwBAAD3AgAAKQAAAHVuaXZlcnNhbC9za2luX2N1c3RvbWl6YXRpb25fc2V0dGluZ3MueG1sjVLbSiQxEH33K4I/MEkqt4Z2ILeWeVHRAZ+b6ezSrKaXTsRlycebdncYR0c09VR1Tp2iKqdNv8Zon1KeHse/fR6neBdyHuPPtD5DqN1ND9N8M4cUclodKvdjHKbnTfwxLbVaTbmPQz8PdkHTGqPu9SEltXKqZswwiiTz1CvkPLcVa8A1YCvmKLHt6p3EP9057ELMp1Xb1RH6sWETU5jzJg7hzxqO2W+h4w0u534YKy+tBVui7KcWx5ZAjHDJfaEaAASy3BGHi5SN1AR5zDiGYhQFCohwThpRiKQcatY1oqow3wjEJGPUFepp7UZaG0dtkdAQous0rxpbus5IjBEhBJgrXEBnMKpsqBoa1HJAcGBAFG00UYA625mOFe+8sBwp6gXGhRkDGB+Oe9ju7bkO1W+vsz/nF4Inv+AkunhrdcJc7e5pnit5Gx5/P/Q5oHG4OL+59Xf+aqu3m+ur8/++fPXwnrWYtW79qbdfAFBLAwQUAAIACACriypQSnLKSHENAAAnIgAAFwAAAHVuaXZlcnNhbC91bml2ZXJzYWwucG5n7ZppVFNZtoCv5QTigO0r0WJqtQWrBBkiBCQkhTJoFYI1CDIYQCZFSAgISIBgQbWIAynhCcEAWVV2Y9cLczAhgRAVZTAJKZoKUwJBGSKEEMMlCYEEOoGqWr1W/+ufb+XHHc757jl377PP3mffu07hhQC/XTs+2QEAwK5zZ72/BoAt/gCwGWO0TVezetrOT3fZlPq132mgrtdiRlfYEu913gsAGvEmmqiturJx8tmQVADY3aE/NnWh/xEDAIfaznl7fXsTKR09f88uY/TWW7BcA+AAWp4J5shw4fsvtm71OfqXE3/ZcfqC0exnP915Z3Mncv9nX5kePmTq7e/adyuy6V6n2bQcCv9YIlTzvuRVnOtdDN9q5vmU/H+tZEZWwODoRRdVQHoHEd2euTBLrq9q0yywnyKz5T46eW49aVbgrx3q91Z2CF5M8nJXwZQ4fXVr5Ei3a8W2ksGI3Bz3Q7qa55edH0yeJLQpBsLYxroyMP/TtaOqabdK/tn156+G9jBFa6sq9kM9zOhrLs4i712/LY/8SHcxzdO3+tzIRl93iKA/f28ABmAABmAABmAABmAABmAABmAABmAABmAABmAA/7/BKyZLK0Xb6m81+P+22+AdNug2eWcPhAdLXZgsCayCKYeibUlqTrzVKbBlWs6dqOhqDd2t/2tZqlXOJYQtUAldCNziE2vLZq5Hfy9MoCEL2u2n5aJJ17UXLyafDSI91C/N2huyG/aQM9vAlmD2ZgB4PvrhzfF6WHPEckRXItjbVFuaia6mJwnAMifeTGzp2oXt20ueknBYNWCdrm+SehmhebsnsLaTL4ar6CVlETi15eDabDDrlLoT2o6Z9RCpez06U1ORN9/+lTaoDcxd7l/plJLKylEIFLqKksRgaaYcVA8Edaw5EDtwfdJL2OXT77m6NCE+IU6TfrmavxT4BhkDABZX2r0RnZea1Eoaixk+zyyPc5E5EcRKL9kxTLIjvdYlwUqVkFkX7QoTqdpVlajv6zoHj+BhC0USGypHQcHA4R++21OBTD+F6qxZMT5K6UWoewLbLc/bfJHIe730SwH8RtzcY/V0ynTlDBUDMghGThNUkgqsq0Ee2fMO3ktElaahcpFsCA4hyk/pz6rmJgnu7QRuUThmiYEw+asFyqRTiP3KWEJVtDNPnq9xVoxHNmEv0F7rZEpwdYzvSDsRv/mGC3csMbHeNS4en6f1nRUOxKLwEqKiHb+HkvHau1hN/yrq3RAsGAS966Tugjy262ibFdWzyObzOdW2zLUVEev+CSIFeSSYiQ+5LRWD1cTYMSQP+rH/2APPflSCgzMAoFjDxzMVBxeGakpz0C68xnIx9tlc8CFCeF/6+5exm7sSk2VQLO/KnpIMHsw2Z97GjhN7ZkDTJtU6fRVtsn+fFfVapxJLONDH9JkWiT1p8UzfOqw1CLYFODxGmdiuSKyaM6J5zcQhveoCdG9S47Lm5v0gNov2WDzESX+Rf4pUGJlyXtApSRCOZeez1m7nxrr+k8Y80JJJFqNMbB5sB1OfdAxVixJp9MerP/0ZozM4Q4UZnjmBzR5sxCLGvufnbAaSM7hvD3ZljxWH1uYz+bCuq7u5IfZrP24puT7iigyeUDJeMKDmPRCkXWZGbVWryplQg8o1simjMdC6qV8XDe+ZeZNgOVc77R4EPi0Jloyb5vW4JJnXkzFEd867mms2pRz6kSBx3XgcN8pl5ewzREFPOMsyHaIUOw4TZ2hnQjvTcQ/pqNZabqbY0V3mkjK60jJ3Q++WXZN0cVUYLg4WR1Y06FQmeK5pQLYiOUQW4jiTPIwZbAytkjD8HcsPpAyQrlc++CCNIRJR3SmQOM9At6EqYuYJ6jFnrytVZcahYb+OfPQmHBUVheAJe+He/n8b4vVfbczouz75mcqpnn3Git2x3x+npJDs6xGyjJez7ZuAlizUcv1JeE2Q5IrOtE6t8xH9/+Nfd80VTtvVR1lMvsNNPxZw+UYWzI1SJ/6hrHFrcZLQ+26ScI7feJmFmJHs/4Y6o+SN7odOL9NhDr4csJ2BC1fAp11pRqnlXSnIZnodf0VuB34pxedqJsplWkqdNXllGzA+T+8lmVY5zM+2irTzgglxKogTBuIWSkrQOJBoG7EyMniirVKuleWuSQUEncvcp9cehJZZZjzkM4bCuKkPM+0o91ck1C43ttNa1RQht56zFJILgjjPIvooHUfdpAR/vTjwevqUGLLX/5Y5DYuo4zi8hIqywTWRWqZhNrDCQ0ahAJDBrmi9ogiRN/V+Qr3qSArhfYLMlr82Qce3W1TIBeKxeWPwKUI7s7hs72tx5RlcGQSGx5gr+64c7lxlSE14fMcJWxuuI7vNXvaq5CBVgRlzVEH7w/kXefGHCQAUpcAJK6A3GNqpN+tj7YHEzvx9SvzqDKch6RXe+KhOgcgm0R1Si3xZUk9Csv5adFBJ+0Yf1QOfDsuYTmCvY18MQhpbO9CjiwH3EjvsROmjIS9izFlNXAjbsy/GxHfXGcGyJ3r08us21yDJJCzPOHkiSNbFzexwxaXRm9Ynb9F2eTAm7n3nMnWwS9O2w2bCjLX0ekYR5k142/ZgNan+Xo7F8DvO7IVK9qXaEp1rmA3vEThHHCXcT/JE9WdYFhF32IAjOgQa2Tx/EMa0hop3CZb4v6sURNq7x6UjcYh3e2XodPfcXqcJlfki5QXiFDfdgxxlbUxlfk0FSYlePxbMhA8kVOo8iN69k1IDDsWp4/A/UPLOFfji7f/EbRBFx8qq83o23iNe6rBeTV6oRedIFrc2Qge5LXzYc4/aMTwRvJ2kmU2JTRMBgNCSzLtTcOr6UMAlRtIv6Mbo28bGqavFw0ihqDccYb6atcL0o/7iXAaR7UztfuO6eoGc1qTzr8MQzsRYaVYpWBPZFNHrxH7GqtX+6KYLwagjBI1fAbuotYi/UOO/s9xMYguXF5bUZ08dt41YWx6Uge+f4Kuy56KtPSp93b679x/i4D2VQwup7w7FDcmimny+41K9WNJPm17nd3538MTIexFpZ5qHxdPcc9OmvwuSyG6szIhd9eygoqi5MnFY+ZBzx36iUoweTpSovLaXZCbVDPRkbilZkkSsYRd+DsyZPXmXY6KwC/RU/DpzEiLlUBj246x1e595Koioq5k3B261TgzHky7jAmCvdoqTaqCE+9ILj1cfVbATF2Wqb90ljo/YoRtmLo8KK9JaHYZY/Mk/jvf4YNxIzrGR3X4jwm8dywc7Eyor/BwLh/MnKSTtnHNxDacZwpul3loLZVoHU0+xdq1gBCwa+9F6ZKXB1JMlbN7dMpeOTHMJObLJMgDSsX9v3CXL4n7BmNKu/Mesny0SfvOe29roKul40lXHYYeJuLzuGlKIWTSuKpM6VTXUPKpsKYx0ri/kL7fciWwCX5o4VFgl9B9LeYjPnjxii1iV4wNxqlYRhq0Z345w81y8S+E6tPBXpkzJqomQabPJoNrgCR4DtzEMUw+gYy0L577pSvwHyezENCj372fFQDZF1olOv9Fkl2qz95lSJTRC8kWyolFvDbCFAZ/+pYKOE3jEdKLZFyDcmhI1vWA8kQYR8AVpgmUmCjbCuR6F3EdWYPa+iIkP0EUXu2um5baqMl268bOaPqHPOkjZ8nsR4agfwA9hPh/N07AsiysKHIyn+ZoYUUzGiLUBl9bjDu9LB2azpu3m3EbgbcxaVYvLJO+cxyiRC8hL9ryxLp26/WiayilmxyVog5ihPUnJ4hXo0qIM/y5pw44tQrQC5/5qVntzX5Bqly7BWuRAeHYIiBWFj9UHSE4VbnlmCtti9yJG/NDPiu7w/X3+NuX7G9a6oSvrl38I2/qHcG3GGxEZ+67QtpRkjuf/vs4FY+qwx3p9HYf3+s9XX/zzOI6sYh/SzTZiw8aiOIjMkoaKIfSkIEmkXgfs1KPg0vWVsXf2hwr3+HPQhiyrfQWTQhT58+faIFnZmTbztXPcnA37JPVG/dtCf8BTJUxlTyH+N7IJkmt1M+2fg6Q1jRiNDufxLBG2OZUIhzaRkVh56XexiyzDmbbWf5NYkYyA53IsFI6H7wxit+tTBli3NC8/vydptHLGWQTXOS4LPuqWaErv9kMs95XIcmRZ7AcYKxRLzUWP7d3eItIH+CndJIIyj08KlcIufVyL5DzcROYVd13pHW4M3cgLGwnim8+EwWn6vDB2vunRDKiTsOcJHs7YeeT4b76YO33gJXEpMAEFelnoBcN4KMHy8DiiiqBqphc6fLVntw1N7pPefTdLwQ8O5MUu/N0h59rBs67/7tC6VNvKCvQROPmWsFGg1fWTj2MZG00nqts/bTcOViszP+qu4MXs9iGwO4vrcQry04LPOG6NWwBgXNlyXkApw7x3lV2OWD0T/ilB+DEPvjLXM4FH4JbFt1XTjIO0x9t1r2jRbtmn331g6q//GDjtuEl3vpOVq8sHy478sUdB53C5dn767wShT/8X89oV0RqyaIu+9b3qR0IPNS/SYb2TtfnLzh3XHMvf6m2WcvqPXRBtlv5xS4Os1bSFgTC0fby+Izff/tPVhRq0m7saUd7OYX6yy0u/8wM45xPgXXc6Mu9fUEsDBBQAAgAIAKuLKlCV7pF+SwAAAGsAAAAbAAAAdW5pdmVyc2FsL3VuaXZlcnNhbC5wbmcueG1ss7GvyM1RKEstKs7Mz7NVMtQzULK34+WyKShKLctMLVeoAIoBBSFASaESyDVCcMszU0oygEIG5mYIwYzUzPSMElslCwNzuKA+0EwAUEsBAgAAFAACAAgAlrFuTxUOrShkBAAABxEAAB0AAAAAAAAAAQAAAAAAAAAAAHVuaXZlcnNhbC9jb21tb25fbWVzc2FnZXMubG5nUEsBAgAAFAACAAgAlrFuTwh+CyMpAwAAhgwAACcAAAAAAAAAAQAAAAAAnwQAAHVuaXZlcnNhbC9mbGFzaF9wdWJsaXNoaW5nX3NldHRpbmdzLnhtbFBLAQIAABQAAgAIAJaxbk+1/AlkugIAAFUKAAAhAAAAAAAAAAEAAAAAAA0IAAB1bml2ZXJzYWwvZmxhc2hfc2tpbl9zZXR0aW5ncy54bWxQSwECAAAUAAIACACWsW5PKpYPZ/4CAACXCwAAJgAAAAAAAAABAAAAAAAGCwAAdW5pdmVyc2FsL2h0bWxfcHVibGlzaGluZ19zZXR0aW5ncy54bWxQSwECAAAUAAIACACWsW5PaHFSkZoBAAAfBgAAHwAAAAAAAAABAAAAAABIDgAAdW5pdmVyc2FsL2h0bWxfc2tpbl9zZXR0aW5ncy5qc1BLAQIAABQAAgAIAKuLKlA9PC/RwQAAAOUBAAAaAAAAAAAAAAEAAAAAAB8QAAB1bml2ZXJzYWwvaTE4bl9wcmVzZXRzLnhtbFBLAQIAABQAAgAIAKuLKlBy/NGBZwAAAGsAAAAcAAAAAAAAAAEAAAAAABgRAAB1bml2ZXJzYWwvbG9jYWxfc2V0dGluZ3MueG1sUEsBAgAAFAACAAgARJRXRyO0Tvv7AgAAsAgAABQAAAAAAAAAAQAAAAAAuREAAHVuaXZlcnNhbC9wbGF5ZXIueG1sUEsBAgAAFAACAAgAq4sqULCHI/RsAQAA9wIAACkAAAAAAAAAAQAAAAAA5hQAAHVuaXZlcnNhbC9za2luX2N1c3RvbWl6YXRpb25fc2V0dGluZ3MueG1sUEsBAgAAFAACAAgAq4sqUEpyykhxDQAAJyIAABcAAAAAAAAAAAAAAAAAmRYAAHVuaXZlcnNhbC91bml2ZXJzYWwucG5nUEsBAgAAFAACAAgAq4sqUJXukX5LAAAAawAAABsAAAAAAAAAAQAAAAAAPyQAAHVuaXZlcnNhbC91bml2ZXJzYWwucG5nLnhtbFBLBQYAAAAACwALAEkDAADDJA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commondata" val="eyJoZGlkIjoiMGE5MzAyZTI5NWQxYWQ5OTg4MTZiNmQ1YTM5NjcyMDcifQ=="/>
</p:tagLst>
</file>

<file path=ppt/theme/theme1.xml><?xml version="1.0" encoding="utf-8"?>
<a:theme xmlns:a="http://schemas.openxmlformats.org/drawingml/2006/main" name="鸿芯微纳母版1">
  <a:themeElements>
    <a:clrScheme name="自定义 2">
      <a:dk1>
        <a:srgbClr val="000000"/>
      </a:dk1>
      <a:lt1>
        <a:srgbClr val="FFFFFF"/>
      </a:lt1>
      <a:dk2>
        <a:srgbClr val="BFBFBF"/>
      </a:dk2>
      <a:lt2>
        <a:srgbClr val="FFFFFF"/>
      </a:lt2>
      <a:accent1>
        <a:srgbClr val="C00000"/>
      </a:accent1>
      <a:accent2>
        <a:srgbClr val="7F7F7F"/>
      </a:accent2>
      <a:accent3>
        <a:srgbClr val="A5A5A5"/>
      </a:accent3>
      <a:accent4>
        <a:srgbClr val="BFBFBF"/>
      </a:accent4>
      <a:accent5>
        <a:srgbClr val="D8D8D8"/>
      </a:accent5>
      <a:accent6>
        <a:srgbClr val="F2F2F2"/>
      </a:accent6>
      <a:hlink>
        <a:srgbClr val="000000"/>
      </a:hlink>
      <a:folHlink>
        <a:srgbClr val="7F7F7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鸿芯PPT封面结尾页母版​​">
  <a:themeElements>
    <a:clrScheme name="自定义 1">
      <a:dk1>
        <a:srgbClr val="000000"/>
      </a:dk1>
      <a:lt1>
        <a:srgbClr val="FFFFFF"/>
      </a:lt1>
      <a:dk2>
        <a:srgbClr val="D5001C"/>
      </a:dk2>
      <a:lt2>
        <a:srgbClr val="EAEAEA"/>
      </a:lt2>
      <a:accent1>
        <a:srgbClr val="D5001C"/>
      </a:accent1>
      <a:accent2>
        <a:srgbClr val="000000"/>
      </a:accent2>
      <a:accent3>
        <a:srgbClr val="5E5E5E"/>
      </a:accent3>
      <a:accent4>
        <a:srgbClr val="919191"/>
      </a:accent4>
      <a:accent5>
        <a:srgbClr val="A9A9A9"/>
      </a:accent5>
      <a:accent6>
        <a:srgbClr val="EAEAEA"/>
      </a:accent6>
      <a:hlink>
        <a:srgbClr val="D5001C"/>
      </a:hlink>
      <a:folHlink>
        <a:srgbClr val="000000"/>
      </a:folHlink>
    </a:clrScheme>
    <a:fontScheme name="鸿芯ppt字体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7541</Words>
  <Application>WPS 演示</Application>
  <PresentationFormat>宽屏</PresentationFormat>
  <Paragraphs>428</Paragraphs>
  <Slides>30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52" baseType="lpstr">
      <vt:lpstr>Arial</vt:lpstr>
      <vt:lpstr>宋体</vt:lpstr>
      <vt:lpstr>Wingdings</vt:lpstr>
      <vt:lpstr>微软雅黑</vt:lpstr>
      <vt:lpstr>汉仪仿宋简</vt:lpstr>
      <vt:lpstr>仿宋</vt:lpstr>
      <vt:lpstr>微软雅黑 Light</vt:lpstr>
      <vt:lpstr>思源黑体 Light</vt:lpstr>
      <vt:lpstr>黑体</vt:lpstr>
      <vt:lpstr>Helvetica 65 Medium</vt:lpstr>
      <vt:lpstr>Cambria</vt:lpstr>
      <vt:lpstr>Cambria Math</vt:lpstr>
      <vt:lpstr>MS Mincho</vt:lpstr>
      <vt:lpstr>Segoe Print</vt:lpstr>
      <vt:lpstr>Segoe UI Symbol</vt:lpstr>
      <vt:lpstr>Arial Unicode MS</vt:lpstr>
      <vt:lpstr>Calibri</vt:lpstr>
      <vt:lpstr>思源黑体 Medium</vt:lpstr>
      <vt:lpstr>Verdana</vt:lpstr>
      <vt:lpstr>等线</vt:lpstr>
      <vt:lpstr>鸿芯微纳母版1</vt:lpstr>
      <vt:lpstr>鸿芯PPT封面结尾页母版​​</vt:lpstr>
      <vt:lpstr>PowerPoint 演示文稿</vt:lpstr>
      <vt:lpstr>Kirchhoff's laws</vt:lpstr>
      <vt:lpstr>Passive element</vt:lpstr>
      <vt:lpstr>Active element</vt:lpstr>
      <vt:lpstr>Topological Constraints</vt:lpstr>
      <vt:lpstr>Network Graphs</vt:lpstr>
      <vt:lpstr>Network Graphs</vt:lpstr>
      <vt:lpstr>Incidence Matric（关联矩阵）</vt:lpstr>
      <vt:lpstr>Incidence Matric（关联矩阵）</vt:lpstr>
      <vt:lpstr>Voltage Assignments</vt:lpstr>
      <vt:lpstr>Voltage Assignments</vt:lpstr>
      <vt:lpstr>Current Assignment</vt:lpstr>
      <vt:lpstr>Example</vt:lpstr>
      <vt:lpstr>Combined Form</vt:lpstr>
      <vt:lpstr>Sparse Tableau Analysis</vt:lpstr>
      <vt:lpstr>Sparse Tableau Analysis</vt:lpstr>
      <vt:lpstr>Reduced Tableau Form</vt:lpstr>
      <vt:lpstr> Nodal Analysis</vt:lpstr>
      <vt:lpstr>Modified Nodal Analysis</vt:lpstr>
      <vt:lpstr>Modified Nodal Analysis</vt:lpstr>
      <vt:lpstr>Modified Nodal Analysis</vt:lpstr>
      <vt:lpstr>Element Stamp</vt:lpstr>
      <vt:lpstr>Element Stamp</vt:lpstr>
      <vt:lpstr>Element Stamp</vt:lpstr>
      <vt:lpstr>Example</vt:lpstr>
      <vt:lpstr>Example</vt:lpstr>
      <vt:lpstr>Example</vt:lpstr>
      <vt:lpstr>Example</vt:lpstr>
      <vt:lpstr>Linear Dynamic Equations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七夜々听雪</cp:lastModifiedBy>
  <cp:revision>658</cp:revision>
  <cp:lastPrinted>2021-11-16T04:20:00Z</cp:lastPrinted>
  <dcterms:created xsi:type="dcterms:W3CDTF">2015-11-30T12:05:00Z</dcterms:created>
  <dcterms:modified xsi:type="dcterms:W3CDTF">2024-07-10T09:01:25Z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46299E5F770E4DE9A2E8A09C46B3473E_13</vt:lpwstr>
  </property>
  <property fmtid="{D5CDD505-2E9C-101B-9397-08002B2CF9AE}" pid="3" name="KSOProductBuildVer">
    <vt:lpwstr>2052-12.1.0.16929</vt:lpwstr>
  </property>
</Properties>
</file>