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95" r:id="rId2"/>
  </p:sldMasterIdLst>
  <p:notesMasterIdLst>
    <p:notesMasterId r:id="rId19"/>
  </p:notesMasterIdLst>
  <p:handoutMasterIdLst>
    <p:handoutMasterId r:id="rId20"/>
  </p:handoutMasterIdLst>
  <p:sldIdLst>
    <p:sldId id="4200" r:id="rId3"/>
    <p:sldId id="4201" r:id="rId4"/>
    <p:sldId id="4236" r:id="rId5"/>
    <p:sldId id="4235" r:id="rId6"/>
    <p:sldId id="4202" r:id="rId7"/>
    <p:sldId id="4237" r:id="rId8"/>
    <p:sldId id="4238" r:id="rId9"/>
    <p:sldId id="4239" r:id="rId10"/>
    <p:sldId id="4241" r:id="rId11"/>
    <p:sldId id="4242" r:id="rId12"/>
    <p:sldId id="4245" r:id="rId13"/>
    <p:sldId id="4243" r:id="rId14"/>
    <p:sldId id="4240" r:id="rId15"/>
    <p:sldId id="4244" r:id="rId16"/>
    <p:sldId id="4246" r:id="rId17"/>
    <p:sldId id="4178" r:id="rId18"/>
  </p:sldIdLst>
  <p:sldSz cx="12192000" cy="6858000"/>
  <p:notesSz cx="6797675" cy="9926638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2" userDrawn="1">
          <p15:clr>
            <a:srgbClr val="A4A3A4"/>
          </p15:clr>
        </p15:guide>
        <p15:guide id="2" pos="3772" userDrawn="1">
          <p15:clr>
            <a:srgbClr val="A4A3A4"/>
          </p15:clr>
        </p15:guide>
        <p15:guide id="3" pos="5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1C"/>
    <a:srgbClr val="7F7F7F"/>
    <a:srgbClr val="0A3F78"/>
    <a:srgbClr val="C70F22"/>
    <a:srgbClr val="17479E"/>
    <a:srgbClr val="14B5C7"/>
    <a:srgbClr val="94EBF4"/>
    <a:srgbClr val="52F3FF"/>
    <a:srgbClr val="EB6206"/>
    <a:srgbClr val="B9A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95" autoAdjust="0"/>
    <p:restoredTop sz="95368" autoAdjust="0"/>
  </p:normalViewPr>
  <p:slideViewPr>
    <p:cSldViewPr snapToGrid="0" showGuides="1">
      <p:cViewPr varScale="1">
        <p:scale>
          <a:sx n="78" d="100"/>
          <a:sy n="78" d="100"/>
        </p:scale>
        <p:origin x="36" y="348"/>
      </p:cViewPr>
      <p:guideLst>
        <p:guide orient="horz" pos="822"/>
        <p:guide pos="3772"/>
        <p:guide pos="5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92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87CA5A5A-9347-B24F-AD12-821C747D58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8A64D98-8704-EB45-B1DF-C1F7B6148A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C3F34-A983-4045-B8E2-6F0E52DDF499}" type="datetimeFigureOut">
              <a:rPr kumimoji="1" lang="zh-CN" altLang="en-US" smtClean="0"/>
              <a:t>2024/7/3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F3831DD-7E0C-5B49-9B6D-7BE581A003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26F2342-C5D3-A54B-B03F-506D167E19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EC993-8D6A-B54F-9693-658E95B924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99849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86DB9-917E-4FFA-8DB0-4E1857BF1AFF}" type="datetimeFigureOut">
              <a:rPr lang="zh-CN" altLang="en-US" smtClean="0"/>
              <a:t>2024/7/3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0F710-22A0-4DED-B4DE-5740793DA3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958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0F710-22A0-4DED-B4DE-5740793DA37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371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0F710-22A0-4DED-B4DE-5740793DA37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769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0F710-22A0-4DED-B4DE-5740793DA37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8207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0F710-22A0-4DED-B4DE-5740793DA37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018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0F710-22A0-4DED-B4DE-5740793DA37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86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2024/7/3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平行四边形 7">
            <a:extLst>
              <a:ext uri="{FF2B5EF4-FFF2-40B4-BE49-F238E27FC236}">
                <a16:creationId xmlns:a16="http://schemas.microsoft.com/office/drawing/2014/main" id="{C0044DC2-7D2A-871D-851F-AA0600D9446F}"/>
              </a:ext>
            </a:extLst>
          </p:cNvPr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3480447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空白标题无底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3E34-8C99-43C6-BFBB-86E352EB8502}" type="datetime1">
              <a:rPr lang="zh-CN" altLang="en-US" smtClean="0"/>
              <a:t>2024/7/3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平行四边形 7">
            <a:extLst>
              <a:ext uri="{FF2B5EF4-FFF2-40B4-BE49-F238E27FC236}">
                <a16:creationId xmlns:a16="http://schemas.microsoft.com/office/drawing/2014/main" id="{C0044DC2-7D2A-871D-851F-AA0600D9446F}"/>
              </a:ext>
            </a:extLst>
          </p:cNvPr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A9300BA-12B9-835D-414E-B051616D2C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330" y="245068"/>
            <a:ext cx="1356801" cy="50803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22FBCD8-1889-507F-F8B8-043FC039E5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202" y="-701195"/>
            <a:ext cx="4360096" cy="245255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A5599C58-3130-79B8-92DC-877F0D1D49C0}"/>
              </a:ext>
            </a:extLst>
          </p:cNvPr>
          <p:cNvSpPr/>
          <p:nvPr userDrawn="1"/>
        </p:nvSpPr>
        <p:spPr>
          <a:xfrm>
            <a:off x="1" y="6635931"/>
            <a:ext cx="10829108" cy="222069"/>
          </a:xfrm>
          <a:prstGeom prst="rect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91DF88E-1D8B-FBE9-6FC8-A8AAE8008DC2}"/>
              </a:ext>
            </a:extLst>
          </p:cNvPr>
          <p:cNvSpPr/>
          <p:nvPr userDrawn="1"/>
        </p:nvSpPr>
        <p:spPr>
          <a:xfrm>
            <a:off x="10528662" y="6635931"/>
            <a:ext cx="1663337" cy="2220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93745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完全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2024/7/3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4748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3E34-8C99-43C6-BFBB-86E352EB8502}" type="datetime1">
              <a:rPr lang="zh-CN" altLang="en-US" smtClean="0"/>
              <a:t>2024/7/3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3770995" y="1612437"/>
            <a:ext cx="3932237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10" name="文本占位符 2"/>
          <p:cNvSpPr>
            <a:spLocks noGrp="1"/>
          </p:cNvSpPr>
          <p:nvPr>
            <p:ph idx="1"/>
          </p:nvPr>
        </p:nvSpPr>
        <p:spPr>
          <a:xfrm>
            <a:off x="3770995" y="2722137"/>
            <a:ext cx="3932237" cy="3029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3459837985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2024/7/3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919729" y="1205114"/>
            <a:ext cx="3932237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idx="1"/>
          </p:nvPr>
        </p:nvSpPr>
        <p:spPr>
          <a:xfrm>
            <a:off x="919729" y="2314814"/>
            <a:ext cx="3932237" cy="3029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1653462667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177516" y="0"/>
            <a:ext cx="601448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2024/7/3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397525" y="1424428"/>
            <a:ext cx="5321631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13" name="文本占位符 2"/>
          <p:cNvSpPr>
            <a:spLocks noGrp="1"/>
          </p:cNvSpPr>
          <p:nvPr>
            <p:ph idx="1"/>
          </p:nvPr>
        </p:nvSpPr>
        <p:spPr>
          <a:xfrm>
            <a:off x="397524" y="2648531"/>
            <a:ext cx="5321632" cy="1765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4" name="文本占位符 2"/>
          <p:cNvSpPr>
            <a:spLocks noGrp="1"/>
          </p:cNvSpPr>
          <p:nvPr>
            <p:ph idx="18"/>
          </p:nvPr>
        </p:nvSpPr>
        <p:spPr>
          <a:xfrm>
            <a:off x="6523942" y="4823481"/>
            <a:ext cx="5321632" cy="1400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800317140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2024/7/3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967109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6B4F262C-C20F-13B9-A4FF-DD6B3772A988}"/>
              </a:ext>
            </a:extLst>
          </p:cNvPr>
          <p:cNvSpPr/>
          <p:nvPr/>
        </p:nvSpPr>
        <p:spPr>
          <a:xfrm>
            <a:off x="1164800" y="1020233"/>
            <a:ext cx="5112000" cy="4779434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2AF31AE-B499-9213-32CC-1B883DED15BA}"/>
              </a:ext>
            </a:extLst>
          </p:cNvPr>
          <p:cNvSpPr/>
          <p:nvPr/>
        </p:nvSpPr>
        <p:spPr>
          <a:xfrm>
            <a:off x="4809067" y="2294467"/>
            <a:ext cx="1467733" cy="4563533"/>
          </a:xfrm>
          <a:prstGeom prst="rect">
            <a:avLst/>
          </a:prstGeom>
          <a:solidFill>
            <a:srgbClr val="CD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36BAF25-F379-B7CF-73A5-1EA29A544040}"/>
              </a:ext>
            </a:extLst>
          </p:cNvPr>
          <p:cNvSpPr/>
          <p:nvPr/>
        </p:nvSpPr>
        <p:spPr>
          <a:xfrm>
            <a:off x="6276800" y="2294467"/>
            <a:ext cx="5915200" cy="45635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2024/7/3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6663823" y="1020233"/>
            <a:ext cx="3932237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10" name="文本占位符 2"/>
          <p:cNvSpPr>
            <a:spLocks noGrp="1"/>
          </p:cNvSpPr>
          <p:nvPr>
            <p:ph idx="1"/>
          </p:nvPr>
        </p:nvSpPr>
        <p:spPr>
          <a:xfrm>
            <a:off x="6663823" y="2698689"/>
            <a:ext cx="3932237" cy="3029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205097149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40733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7E38106-3C83-20B2-8194-FDAB3016F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2024/7/3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D779558-DC9F-8A51-AA56-994EBD54B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75D8045-3A6B-213C-02A1-226484FE2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03526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2024/7/3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平行四边形 6">
            <a:extLst>
              <a:ext uri="{FF2B5EF4-FFF2-40B4-BE49-F238E27FC236}">
                <a16:creationId xmlns:a16="http://schemas.microsoft.com/office/drawing/2014/main" id="{C0044DC2-7D2A-871D-851F-AA0600D9446F}"/>
              </a:ext>
            </a:extLst>
          </p:cNvPr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文本占位符 2"/>
          <p:cNvSpPr>
            <a:spLocks noGrp="1"/>
          </p:cNvSpPr>
          <p:nvPr>
            <p:ph idx="1"/>
          </p:nvPr>
        </p:nvSpPr>
        <p:spPr>
          <a:xfrm>
            <a:off x="834097" y="1230748"/>
            <a:ext cx="10515600" cy="4465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663607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2024/7/3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111346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2024/7/3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418418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2024/7/3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7475378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2024/7/3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92915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2024/7/3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665799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无底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5B5DC4-4F86-8CDF-C898-3615C2DD1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2024/7/3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DD8B8B2-5D2F-EEB8-3774-A2ED254C7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F7BFF0-AE34-8436-1E9E-E82361CFB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5E6838C-348E-9A34-3AA5-29ACBB6EE9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330" y="244549"/>
            <a:ext cx="1356801" cy="50855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487A0BF-C417-0D09-ACDE-B7F6BDE179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7934" y="-707439"/>
            <a:ext cx="4360096" cy="245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55758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4097" y="1230748"/>
            <a:ext cx="10515600" cy="4946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231371" y="62238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18415-1B45-4373-ACD1-24A935B9E1C6}" type="datetimeFigureOut">
              <a:rPr lang="zh-CN" altLang="en-US" smtClean="0"/>
              <a:t>2024/7/3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2238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7429" y="62238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" y="6635931"/>
            <a:ext cx="10829108" cy="222069"/>
          </a:xfrm>
          <a:prstGeom prst="rect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528662" y="6635931"/>
            <a:ext cx="1663337" cy="2220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平行四边形 8">
            <a:extLst>
              <a:ext uri="{FF2B5EF4-FFF2-40B4-BE49-F238E27FC236}">
                <a16:creationId xmlns:a16="http://schemas.microsoft.com/office/drawing/2014/main" id="{C0044DC2-7D2A-871D-851F-AA0600D9446F}"/>
              </a:ext>
            </a:extLst>
          </p:cNvPr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6A92E5B-F8AD-3FAF-BC3E-4E2147A02F1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330" y="245068"/>
            <a:ext cx="1356801" cy="50803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406BD0D-1754-5C39-0706-81526F39274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202" y="-701195"/>
            <a:ext cx="4360096" cy="24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1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02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n"/>
        <a:defRPr sz="24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231371" y="62238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667B5-ED61-425F-8601-8CEF2B153ADB}" type="datetime1">
              <a:rPr lang="zh-CN" altLang="en-US" smtClean="0"/>
              <a:t>2024/7/3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2238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7429" y="62238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5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8" r:id="rId2"/>
    <p:sldLayoutId id="2147483701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7" r:id="rId9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0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4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8.png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3">
            <a:extLst>
              <a:ext uri="{FF2B5EF4-FFF2-40B4-BE49-F238E27FC236}">
                <a16:creationId xmlns:a16="http://schemas.microsoft.com/office/drawing/2014/main" id="{55237020-875B-527F-B6FE-3CC26C132E3C}"/>
              </a:ext>
            </a:extLst>
          </p:cNvPr>
          <p:cNvSpPr txBox="1">
            <a:spLocks/>
          </p:cNvSpPr>
          <p:nvPr/>
        </p:nvSpPr>
        <p:spPr>
          <a:xfrm>
            <a:off x="9290883" y="5989412"/>
            <a:ext cx="2445051" cy="1125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思源黑体 Light" panose="020B0300000000000000" charset="-122"/>
              </a:rPr>
              <a:t>打造完整的国产芯片数字EDA平台</a:t>
            </a:r>
          </a:p>
        </p:txBody>
      </p:sp>
      <p:sp>
        <p:nvSpPr>
          <p:cNvPr id="12" name="文本占位符 2">
            <a:extLst>
              <a:ext uri="{FF2B5EF4-FFF2-40B4-BE49-F238E27FC236}">
                <a16:creationId xmlns:a16="http://schemas.microsoft.com/office/drawing/2014/main" id="{094CC457-129F-75C2-B25A-1CA604B79BD0}"/>
              </a:ext>
            </a:extLst>
          </p:cNvPr>
          <p:cNvSpPr txBox="1">
            <a:spLocks/>
          </p:cNvSpPr>
          <p:nvPr/>
        </p:nvSpPr>
        <p:spPr>
          <a:xfrm>
            <a:off x="510047" y="1786019"/>
            <a:ext cx="5995988" cy="86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4400" dirty="0">
                <a:solidFill>
                  <a:srgbClr val="D6001C"/>
                </a:solidFill>
                <a:latin typeface="Helvetica 65 Medium" panose="020B0500000000000000" charset="0"/>
                <a:cs typeface="Helvetica 65 Medium" panose="020B0500000000000000" charset="0"/>
              </a:rPr>
              <a:t>芯</a:t>
            </a:r>
            <a:r>
              <a:rPr lang="zh-CN" altLang="en-US" sz="4400" dirty="0">
                <a:latin typeface="Helvetica 65 Medium" panose="020B0500000000000000" charset="0"/>
                <a:cs typeface="Helvetica 65 Medium" panose="020B0500000000000000" charset="0"/>
              </a:rPr>
              <a:t>之所至  皆有</a:t>
            </a:r>
            <a:r>
              <a:rPr lang="zh-CN" altLang="en-US" sz="4400" dirty="0">
                <a:solidFill>
                  <a:srgbClr val="D6001C"/>
                </a:solidFill>
                <a:latin typeface="Helvetica 65 Medium" panose="020B0500000000000000" charset="0"/>
                <a:cs typeface="Helvetica 65 Medium" panose="020B0500000000000000" charset="0"/>
              </a:rPr>
              <a:t>鸿芯</a:t>
            </a:r>
            <a:endParaRPr lang="en-US" altLang="zh-CN" sz="4400" dirty="0">
              <a:solidFill>
                <a:srgbClr val="D6001C"/>
              </a:solidFill>
              <a:latin typeface="Helvetica 65 Medium" panose="020B0500000000000000" charset="0"/>
              <a:cs typeface="Helvetica 65 Medium" panose="020B0500000000000000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6AB9CB4-F191-E4C5-E530-7BA387DB4EBD}"/>
              </a:ext>
            </a:extLst>
          </p:cNvPr>
          <p:cNvSpPr txBox="1"/>
          <p:nvPr/>
        </p:nvSpPr>
        <p:spPr>
          <a:xfrm>
            <a:off x="510047" y="799309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CN" sz="5400" b="1" dirty="0">
                <a:latin typeface="Helvetica 65 Medium" panose="020B0500000000000000" charset="0"/>
                <a:ea typeface="微软雅黑" panose="020B0503020204020204" pitchFamily="34" charset="-122"/>
              </a:rPr>
              <a:t>2024</a:t>
            </a:r>
            <a:endParaRPr lang="zh-CN" altLang="en-US" sz="5400" b="1" dirty="0">
              <a:latin typeface="Helvetica 65 Medium" panose="020B0500000000000000" charset="0"/>
              <a:ea typeface="微软雅黑" panose="020B0503020204020204" pitchFamily="34" charset="-122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082E21D8-51E5-E239-E6A7-E070B9854D5A}"/>
              </a:ext>
            </a:extLst>
          </p:cNvPr>
          <p:cNvGrpSpPr/>
          <p:nvPr/>
        </p:nvGrpSpPr>
        <p:grpSpPr>
          <a:xfrm>
            <a:off x="736930" y="6279057"/>
            <a:ext cx="1054585" cy="201033"/>
            <a:chOff x="686082" y="6264067"/>
            <a:chExt cx="1054585" cy="201033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89438DBD-A0B8-1DAA-F659-B4269F635658}"/>
                </a:ext>
              </a:extLst>
            </p:cNvPr>
            <p:cNvSpPr/>
            <p:nvPr/>
          </p:nvSpPr>
          <p:spPr>
            <a:xfrm>
              <a:off x="686082" y="6264067"/>
              <a:ext cx="201033" cy="2010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D1050710-F62A-946D-B81F-C334EB0CF3A4}"/>
                </a:ext>
              </a:extLst>
            </p:cNvPr>
            <p:cNvSpPr/>
            <p:nvPr/>
          </p:nvSpPr>
          <p:spPr>
            <a:xfrm>
              <a:off x="970599" y="6264067"/>
              <a:ext cx="201033" cy="20103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6CCC8C77-F6BB-5261-1C95-E78BDAE7EA8E}"/>
                </a:ext>
              </a:extLst>
            </p:cNvPr>
            <p:cNvSpPr/>
            <p:nvPr/>
          </p:nvSpPr>
          <p:spPr>
            <a:xfrm>
              <a:off x="1255116" y="6264067"/>
              <a:ext cx="201033" cy="201033"/>
            </a:xfrm>
            <a:prstGeom prst="ellipse">
              <a:avLst/>
            </a:prstGeom>
            <a:solidFill>
              <a:srgbClr val="FF70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BCF661CC-57FE-0B74-07F2-C74C7BF9D7D3}"/>
                </a:ext>
              </a:extLst>
            </p:cNvPr>
            <p:cNvSpPr/>
            <p:nvPr/>
          </p:nvSpPr>
          <p:spPr>
            <a:xfrm>
              <a:off x="1539634" y="6264067"/>
              <a:ext cx="201033" cy="20103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10" name="图片 9" descr="黑暗中的灯光&#10;&#10;描述已自动生成">
            <a:extLst>
              <a:ext uri="{FF2B5EF4-FFF2-40B4-BE49-F238E27FC236}">
                <a16:creationId xmlns:a16="http://schemas.microsoft.com/office/drawing/2014/main" id="{DBC29ED9-C954-C880-DFCC-E578BE51D7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9298" y="-1015474"/>
            <a:ext cx="5727151" cy="3221522"/>
          </a:xfrm>
          <a:prstGeom prst="rect">
            <a:avLst/>
          </a:prstGeom>
        </p:spPr>
      </p:pic>
      <p:sp>
        <p:nvSpPr>
          <p:cNvPr id="14" name="文本占位符 2">
            <a:extLst>
              <a:ext uri="{FF2B5EF4-FFF2-40B4-BE49-F238E27FC236}">
                <a16:creationId xmlns:a16="http://schemas.microsoft.com/office/drawing/2014/main" id="{7ABDE247-0A6C-445C-B0FD-836E597AE765}"/>
              </a:ext>
            </a:extLst>
          </p:cNvPr>
          <p:cNvSpPr txBox="1">
            <a:spLocks/>
          </p:cNvSpPr>
          <p:nvPr/>
        </p:nvSpPr>
        <p:spPr>
          <a:xfrm>
            <a:off x="7684348" y="1722639"/>
            <a:ext cx="4427139" cy="71134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4400" dirty="0">
                <a:latin typeface="Helvetica 65 Medium" panose="020B0500000000000000" charset="0"/>
                <a:cs typeface="Helvetica 65 Medium" panose="020B0500000000000000" charset="0"/>
              </a:rPr>
              <a:t>Elmore Delay &amp; trans</a:t>
            </a:r>
          </a:p>
        </p:txBody>
      </p:sp>
    </p:spTree>
    <p:extLst>
      <p:ext uri="{BB962C8B-B14F-4D97-AF65-F5344CB8AC3E}">
        <p14:creationId xmlns:p14="http://schemas.microsoft.com/office/powerpoint/2010/main" val="10077656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19DC77-5AA3-A230-EDA8-7FB90C64C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 Dominant Pole Metric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6BB7615-3930-7D5A-C506-44A84C81C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30" y="1268297"/>
            <a:ext cx="6108570" cy="13906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6CE16C6-E2FE-4994-C8DA-EA18791C77EF}"/>
                  </a:ext>
                </a:extLst>
              </p:cNvPr>
              <p:cNvSpPr txBox="1"/>
              <p:nvPr/>
            </p:nvSpPr>
            <p:spPr>
              <a:xfrm>
                <a:off x="798047" y="2739384"/>
                <a:ext cx="11393953" cy="602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−(1+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zh-CN" alt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CN" altLang="en-US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b>
                                    <m:sSubPr>
                                      <m:ctrlPr>
                                        <a:rPr lang="zh-CN" altLang="en-US" i="1" smtClean="0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zh-CN" altLang="en-US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zh-CN" altLang="en-US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zh-CN" altLang="en-US" i="1" smtClean="0">
                                      <a:latin typeface="Cambria Math" panose="02040503050406030204" pitchFamily="18" charset="0"/>
                                    </a:rPr>
                                    <m:t>+…+</m:t>
                                  </m:r>
                                  <m:sSub>
                                    <m:sSubPr>
                                      <m:ctrlPr>
                                        <a:rPr lang="zh-CN" altLang="en-US" i="1" smtClean="0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zh-CN" altLang="en-US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zh-CN" altLang="en-US" i="1" smtClean="0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zh-CN" altLang="en-US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6CE16C6-E2FE-4994-C8DA-EA18791C7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047" y="2739384"/>
                <a:ext cx="11393953" cy="6020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769A3A9-ABD7-8A4F-041A-34C77EA2CF73}"/>
                  </a:ext>
                </a:extLst>
              </p:cNvPr>
              <p:cNvSpPr txBox="1"/>
              <p:nvPr/>
            </p:nvSpPr>
            <p:spPr>
              <a:xfrm>
                <a:off x="1722966" y="3923798"/>
                <a:ext cx="6155266" cy="599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zh-CN" alt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ⅆ</m:t>
                                </m:r>
                                <m:r>
                                  <a:rPr lang="zh-CN" alt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d>
                                  <m:dPr>
                                    <m:ctrlPr>
                                      <a:rPr lang="zh-CN" alt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zh-CN" alt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ⅆ</m:t>
                                </m:r>
                                <m:r>
                                  <a:rPr lang="zh-CN" altLang="en-US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zh-CN" alt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altLang="zh-CN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769A3A9-ABD7-8A4F-041A-34C77EA2C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966" y="3923798"/>
                <a:ext cx="6155266" cy="599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箭头: 右 7">
            <a:extLst>
              <a:ext uri="{FF2B5EF4-FFF2-40B4-BE49-F238E27FC236}">
                <a16:creationId xmlns:a16="http://schemas.microsoft.com/office/drawing/2014/main" id="{9E8FB7FB-D081-A82D-E0D7-722510B2DB95}"/>
              </a:ext>
            </a:extLst>
          </p:cNvPr>
          <p:cNvSpPr/>
          <p:nvPr/>
        </p:nvSpPr>
        <p:spPr>
          <a:xfrm>
            <a:off x="5473698" y="4523321"/>
            <a:ext cx="1413933" cy="2455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A7F9E2B-ACAE-4E8A-01C7-A8AA2E4FB9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7233" y="4322237"/>
            <a:ext cx="2400300" cy="647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F35B779-39C5-9AEF-956C-61A72D5205D7}"/>
                  </a:ext>
                </a:extLst>
              </p:cNvPr>
              <p:cNvSpPr txBox="1"/>
              <p:nvPr/>
            </p:nvSpPr>
            <p:spPr>
              <a:xfrm>
                <a:off x="1329267" y="4938608"/>
                <a:ext cx="6096000" cy="5486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subSup"/>
                        <m:grow m:val="on"/>
                        <m:ctrlPr>
                          <a:rPr lang="zh-CN" alt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i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zh-CN" altLang="en-US" i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unc>
                          <m:funcPr>
                            <m:ctrlPr>
                              <a:rPr lang="zh-CN" alt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altLang="zh-CN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fName>
                          <m:e>
                            <m:d>
                              <m:d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  <m:r>
                          <a:rPr lang="zh-CN" altLang="en-US" i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</m:e>
                    </m:nary>
                  </m:oMath>
                </a14:m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zh-CN" alt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ⅆ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d>
                                  <m:dPr>
                                    <m:ctrlP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ⅆ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F35B779-39C5-9AEF-956C-61A72D520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267" y="4938608"/>
                <a:ext cx="6096000" cy="548612"/>
              </a:xfrm>
              <a:prstGeom prst="rect">
                <a:avLst/>
              </a:prstGeom>
              <a:blipFill>
                <a:blip r:embed="rId6"/>
                <a:stretch>
                  <a:fillRect t="-157778" b="-22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664205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43A2168-7C66-9F49-E805-FCE63BC2E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9373"/>
            <a:ext cx="6108570" cy="139065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06D67B3-00C8-6A38-C24B-043E61E75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165"/>
            <a:ext cx="10515600" cy="1325563"/>
          </a:xfrm>
        </p:spPr>
        <p:txBody>
          <a:bodyPr/>
          <a:lstStyle/>
          <a:p>
            <a:r>
              <a:rPr lang="en-US" altLang="zh-CN" dirty="0"/>
              <a:t>3.1 H(s)</a:t>
            </a:r>
            <a:r>
              <a:rPr lang="zh-CN" altLang="en-US" dirty="0"/>
              <a:t>的零极点形式</a:t>
            </a:r>
            <a:br>
              <a:rPr lang="en-US" altLang="zh-CN" dirty="0"/>
            </a:br>
            <a:r>
              <a:rPr lang="en-US" altLang="zh-CN" dirty="0"/>
              <a:t>	</a:t>
            </a:r>
            <a:r>
              <a:rPr lang="en-US" altLang="zh-CN" sz="1600" b="0" i="1" dirty="0"/>
              <a:t>Dominant Pole Metric</a:t>
            </a:r>
            <a:endParaRPr lang="zh-CN" altLang="en-US" sz="1600" b="0" i="1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12F5F75-4A8D-B81C-9C9C-16E95FEDE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65" y="2113199"/>
            <a:ext cx="5381625" cy="1104900"/>
          </a:xfrm>
          <a:prstGeom prst="rect">
            <a:avLst/>
          </a:prstGeom>
        </p:spPr>
      </p:pic>
      <p:sp>
        <p:nvSpPr>
          <p:cNvPr id="7" name="箭头: 右 6">
            <a:extLst>
              <a:ext uri="{FF2B5EF4-FFF2-40B4-BE49-F238E27FC236}">
                <a16:creationId xmlns:a16="http://schemas.microsoft.com/office/drawing/2014/main" id="{084D8C04-AEB7-B970-1F10-A4EA5041A029}"/>
              </a:ext>
            </a:extLst>
          </p:cNvPr>
          <p:cNvSpPr/>
          <p:nvPr/>
        </p:nvSpPr>
        <p:spPr>
          <a:xfrm>
            <a:off x="5725265" y="1705775"/>
            <a:ext cx="1272618" cy="4632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C840CCD-D705-E1C8-1A92-2E3F62EEA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3387" y="1190866"/>
            <a:ext cx="4480448" cy="11891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68FBD5B-4D86-19BF-86E5-0B9C1BC32894}"/>
                  </a:ext>
                </a:extLst>
              </p:cNvPr>
              <p:cNvSpPr txBox="1"/>
              <p:nvPr/>
            </p:nvSpPr>
            <p:spPr>
              <a:xfrm>
                <a:off x="985840" y="2896939"/>
                <a:ext cx="7166834" cy="1246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altLang="zh-CN" b="0" dirty="0"/>
                  <a:t>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 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+(−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altLang="zh-CN" b="0" dirty="0"/>
                  <a:t>  	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m:rPr>
                        <m:sty m:val="p"/>
                      </m:rP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m:rPr>
                        <m:sty m:val="p"/>
                      </m:rP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m:rPr>
                        <m:sty m:val="p"/>
                      </m:rP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68FBD5B-4D86-19BF-86E5-0B9C1BC32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840" y="2896939"/>
                <a:ext cx="7166834" cy="1246495"/>
              </a:xfrm>
              <a:prstGeom prst="rect">
                <a:avLst/>
              </a:prstGeom>
              <a:blipFill>
                <a:blip r:embed="rId5"/>
                <a:stretch>
                  <a:fillRect l="-2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48683AC-DBF4-0C3A-AA29-64DD35D311E1}"/>
                  </a:ext>
                </a:extLst>
              </p:cNvPr>
              <p:cNvSpPr txBox="1"/>
              <p:nvPr/>
            </p:nvSpPr>
            <p:spPr>
              <a:xfrm>
                <a:off x="901850" y="4020885"/>
                <a:ext cx="10148479" cy="31540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US" altLang="zh-C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US" altLang="zh-C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US" altLang="zh-C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 lvl="5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(−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)+</m:t>
                        </m:r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∏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(−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num>
                          <m:den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∏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(−</m:t>
                                </m:r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num>
                          <m:den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∏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(−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dirty="0"/>
                  <a:t> </a:t>
                </a:r>
              </a:p>
              <a:p>
                <a:pPr lvl="5" algn="just">
                  <a:lnSpc>
                    <a:spcPct val="150000"/>
                  </a:lnSpc>
                </a:pPr>
                <a:r>
                  <a:rPr lang="en-US" altLang="zh-CN" b="0" dirty="0"/>
                  <a:t>=</a:t>
                </a:r>
                <a:r>
                  <a:rPr lang="en-US" altLang="zh-CN" dirty="0"/>
                  <a:t> 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(−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(1+</m:t>
                        </m:r>
                      </m:e>
                    </m:nary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b="0" dirty="0"/>
                  <a:t>+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b="0" dirty="0"/>
                  <a:t>+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b="0" dirty="0"/>
              </a:p>
              <a:p>
                <a:pPr lvl="5" algn="just">
                  <a:lnSpc>
                    <a:spcPct val="150000"/>
                  </a:lnSpc>
                </a:pPr>
                <a:r>
                  <a:rPr lang="en-US" altLang="zh-CN" b="0" dirty="0"/>
                  <a:t>=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(−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</m:e>
                    </m:nary>
                    <m:nary>
                      <m:naryPr>
                        <m:chr m:val="∑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zh-CN" b="0" dirty="0"/>
              </a:p>
              <a:p>
                <a:pPr algn="just"/>
                <a:r>
                  <a:rPr lang="en-US" altLang="zh-CN" b="0" dirty="0"/>
                  <a:t>						</a:t>
                </a:r>
              </a:p>
              <a:p>
                <a:pPr algn="just"/>
                <a:endParaRPr lang="en-US" altLang="zh-CN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48683AC-DBF4-0C3A-AA29-64DD35D31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50" y="4020885"/>
                <a:ext cx="10148479" cy="31540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06411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74DDA9-9BD3-8CE8-8D73-4C6C7258D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 Dominant Pole Metric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596200F-6E5C-92A1-E7F1-4672CFBE7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099" y="1057917"/>
            <a:ext cx="2400300" cy="6477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BC6B333-5329-AACA-C53D-26A914C74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617154"/>
            <a:ext cx="5058834" cy="134267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98A473D-3463-A14C-6430-AEB9291735C7}"/>
              </a:ext>
            </a:extLst>
          </p:cNvPr>
          <p:cNvSpPr txBox="1"/>
          <p:nvPr/>
        </p:nvSpPr>
        <p:spPr>
          <a:xfrm>
            <a:off x="4161369" y="2450524"/>
            <a:ext cx="2802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/>
              <a:t>p</a:t>
            </a:r>
            <a:r>
              <a:rPr lang="zh-CN" altLang="en-US" sz="1400" i="1" dirty="0"/>
              <a:t>表示极点</a:t>
            </a:r>
            <a:r>
              <a:rPr lang="en-US" altLang="zh-CN" sz="1400" i="1" dirty="0"/>
              <a:t>,z</a:t>
            </a:r>
            <a:r>
              <a:rPr lang="zh-CN" altLang="en-US" sz="1400" i="1" dirty="0"/>
              <a:t>表示零点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C8D3413-98CA-8BE9-3EF0-B5846F9DF1EC}"/>
                  </a:ext>
                </a:extLst>
              </p:cNvPr>
              <p:cNvSpPr txBox="1"/>
              <p:nvPr/>
            </p:nvSpPr>
            <p:spPr>
              <a:xfrm>
                <a:off x="228600" y="3006291"/>
                <a:ext cx="58758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如果没有低频</a:t>
                </a:r>
                <a:r>
                  <a:rPr lang="en-US" altLang="zh-CN" dirty="0"/>
                  <a:t>0</a:t>
                </a:r>
                <a:r>
                  <a:rPr lang="zh-CN" altLang="en-US" dirty="0"/>
                  <a:t>，分子系数和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/>
                  <a:t>很小，那么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C8D3413-98CA-8BE9-3EF0-B5846F9DF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006291"/>
                <a:ext cx="5875867" cy="369332"/>
              </a:xfrm>
              <a:prstGeom prst="rect">
                <a:avLst/>
              </a:prstGeom>
              <a:blipFill>
                <a:blip r:embed="rId4"/>
                <a:stretch>
                  <a:fillRect l="-935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E8F1A90-CA0B-2F8F-AC93-B93F97092FAB}"/>
                  </a:ext>
                </a:extLst>
              </p:cNvPr>
              <p:cNvSpPr txBox="1"/>
              <p:nvPr/>
            </p:nvSpPr>
            <p:spPr>
              <a:xfrm>
                <a:off x="-143934" y="3495142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E8F1A90-CA0B-2F8F-AC93-B93F97092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3934" y="3495142"/>
                <a:ext cx="60960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CA3C599D-53D7-1A64-A4C5-0FC8BC312D2E}"/>
              </a:ext>
            </a:extLst>
          </p:cNvPr>
          <p:cNvSpPr txBox="1"/>
          <p:nvPr/>
        </p:nvSpPr>
        <p:spPr>
          <a:xfrm>
            <a:off x="359228" y="4030460"/>
            <a:ext cx="431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如果存在一个主极点</a:t>
            </a:r>
            <a:endParaRPr lang="en-US" altLang="zh-CN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E0844059-C628-2F17-75CF-D27CBCF6E0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167" y="4411129"/>
            <a:ext cx="5724525" cy="1143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1B532DC-A469-5107-360A-11411592AC05}"/>
                  </a:ext>
                </a:extLst>
              </p:cNvPr>
              <p:cNvSpPr txBox="1"/>
              <p:nvPr/>
            </p:nvSpPr>
            <p:spPr>
              <a:xfrm>
                <a:off x="141586" y="5729093"/>
                <a:ext cx="6096000" cy="681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≅−</m:t>
                      </m:r>
                      <m:f>
                        <m:f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11B532DC-A469-5107-360A-11411592A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86" y="5729093"/>
                <a:ext cx="6096000" cy="6819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9581ECC9-2B6C-AEDA-A6C9-8E20236F5DFC}"/>
              </a:ext>
            </a:extLst>
          </p:cNvPr>
          <p:cNvSpPr txBox="1"/>
          <p:nvPr/>
        </p:nvSpPr>
        <p:spPr>
          <a:xfrm>
            <a:off x="228600" y="5359761"/>
            <a:ext cx="431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因此，有</a:t>
            </a:r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720DB83-55DE-3622-57B8-AE3A48ADFAA8}"/>
                  </a:ext>
                </a:extLst>
              </p:cNvPr>
              <p:cNvSpPr txBox="1"/>
              <p:nvPr/>
            </p:nvSpPr>
            <p:spPr>
              <a:xfrm>
                <a:off x="8177856" y="2817832"/>
                <a:ext cx="1848070" cy="524759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𝑜𝑢𝑡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=1−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Cambria Math" panose="02040503050406030204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𝑡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720DB83-55DE-3622-57B8-AE3A48ADF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7856" y="2817832"/>
                <a:ext cx="1848070" cy="5247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AE753DC-C005-2678-4BCB-288FDA885AE0}"/>
                  </a:ext>
                </a:extLst>
              </p:cNvPr>
              <p:cNvSpPr txBox="1"/>
              <p:nvPr/>
            </p:nvSpPr>
            <p:spPr>
              <a:xfrm>
                <a:off x="7382933" y="1253067"/>
                <a:ext cx="20404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又由阶跃响应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𝑜𝑢𝑡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AE753DC-C005-2678-4BCB-288FDA885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2933" y="1253067"/>
                <a:ext cx="2040467" cy="369332"/>
              </a:xfrm>
              <a:prstGeom prst="rect">
                <a:avLst/>
              </a:prstGeom>
              <a:blipFill>
                <a:blip r:embed="rId9"/>
                <a:stretch>
                  <a:fillRect l="-2388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8EC58BBC-63B0-FC98-8413-96B750BA8A57}"/>
                  </a:ext>
                </a:extLst>
              </p:cNvPr>
              <p:cNvSpPr txBox="1"/>
              <p:nvPr/>
            </p:nvSpPr>
            <p:spPr>
              <a:xfrm>
                <a:off x="7241531" y="2465560"/>
                <a:ext cx="3513673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求解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𝑜𝑢𝑡</m:t>
                        </m:r>
                      </m:sub>
                    </m:sSub>
                    <m:r>
                      <a:rPr lang="zh-CN" altLang="en-US" i="1">
                        <a:latin typeface="Cambria Math" panose="02040503050406030204" pitchFamily="18" charset="0"/>
                        <a:cs typeface="Cambria Math" panose="02040503050406030204" charset="0"/>
                      </a:rPr>
                      <m:t>为</m:t>
                    </m:r>
                  </m:oMath>
                </a14:m>
                <a:r>
                  <a:rPr lang="en-US" altLang="zh-CN" dirty="0"/>
                  <a:t>50%</a:t>
                </a:r>
                <a:r>
                  <a:rPr lang="zh-CN" altLang="en-US" dirty="0"/>
                  <a:t>的时间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𝑑𝑒𝑙𝑎𝑦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8EC58BBC-63B0-FC98-8413-96B750BA8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531" y="2465560"/>
                <a:ext cx="3513673" cy="391261"/>
              </a:xfrm>
              <a:prstGeom prst="rect">
                <a:avLst/>
              </a:prstGeom>
              <a:blipFill>
                <a:blip r:embed="rId10"/>
                <a:stretch>
                  <a:fillRect l="-1563" t="-7692" b="-16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8E907076-4EEF-EB40-8E69-28707D999A9C}"/>
                  </a:ext>
                </a:extLst>
              </p:cNvPr>
              <p:cNvSpPr txBox="1"/>
              <p:nvPr/>
            </p:nvSpPr>
            <p:spPr>
              <a:xfrm>
                <a:off x="8177856" y="1957129"/>
                <a:ext cx="1790042" cy="369332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𝑜𝑢𝑡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=1−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8E907076-4EEF-EB40-8E69-28707D999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7856" y="1957129"/>
                <a:ext cx="179004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箭头: 下 19">
            <a:extLst>
              <a:ext uri="{FF2B5EF4-FFF2-40B4-BE49-F238E27FC236}">
                <a16:creationId xmlns:a16="http://schemas.microsoft.com/office/drawing/2014/main" id="{5DF9ADA2-E99F-3893-D5FC-1FFDD014F9FC}"/>
              </a:ext>
            </a:extLst>
          </p:cNvPr>
          <p:cNvSpPr/>
          <p:nvPr/>
        </p:nvSpPr>
        <p:spPr>
          <a:xfrm>
            <a:off x="8861196" y="3429000"/>
            <a:ext cx="197963" cy="70551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95AB7FB5-5A58-4EA8-7971-BFFD08D71953}"/>
                  </a:ext>
                </a:extLst>
              </p:cNvPr>
              <p:cNvSpPr txBox="1"/>
              <p:nvPr/>
            </p:nvSpPr>
            <p:spPr>
              <a:xfrm>
                <a:off x="8177856" y="4450510"/>
                <a:ext cx="1955022" cy="391261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  <m:t>𝑑𝑒𝑙𝑎𝑦</m:t>
                          </m:r>
                        </m:sub>
                      </m:sSub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mbria Math" panose="02040503050406030204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mbria Math" panose="02040503050406030204" charset="0"/>
                                </a:rPr>
                                <m:t>2</m:t>
                              </m:r>
                            </m:e>
                          </m:d>
                        </m:e>
                      </m:func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95AB7FB5-5A58-4EA8-7971-BFFD08D71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7856" y="4450510"/>
                <a:ext cx="1955022" cy="391261"/>
              </a:xfrm>
              <a:prstGeom prst="rect">
                <a:avLst/>
              </a:prstGeom>
              <a:blipFill>
                <a:blip r:embed="rId12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108772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B0B1A9-31FE-E5D6-0EB9-23006A969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256" y="97971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dirty="0"/>
              <a:t>4 </a:t>
            </a:r>
            <a:r>
              <a:rPr lang="zh-CN" altLang="en-US" dirty="0"/>
              <a:t>输入为</a:t>
            </a:r>
            <a:r>
              <a:rPr lang="en-US" altLang="zh-CN" dirty="0"/>
              <a:t>Ramp</a:t>
            </a:r>
            <a:r>
              <a:rPr lang="zh-CN" altLang="en-US" dirty="0"/>
              <a:t>信号的</a:t>
            </a:r>
            <a:br>
              <a:rPr lang="en-US" altLang="zh-CN" dirty="0"/>
            </a:br>
            <a:r>
              <a:rPr lang="en-US" altLang="zh-CN" dirty="0"/>
              <a:t>	</a:t>
            </a:r>
            <a:r>
              <a:rPr lang="en-US" altLang="zh-CN" dirty="0" err="1"/>
              <a:t>elmore</a:t>
            </a:r>
            <a:r>
              <a:rPr lang="en-US" altLang="zh-CN" dirty="0"/>
              <a:t> delay</a:t>
            </a:r>
            <a:r>
              <a:rPr lang="zh-CN" altLang="en-US" dirty="0"/>
              <a:t>及</a:t>
            </a:r>
            <a:r>
              <a:rPr lang="en-US" altLang="zh-CN" dirty="0"/>
              <a:t>trans</a:t>
            </a:r>
            <a:r>
              <a:rPr lang="zh-CN" altLang="en-US" dirty="0"/>
              <a:t>计算</a:t>
            </a:r>
            <a:r>
              <a:rPr lang="en-US" altLang="zh-CN" dirty="0"/>
              <a:t> </a:t>
            </a:r>
            <a:endParaRPr lang="zh-CN" altLang="en-US" dirty="0"/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19A17B7F-2EE0-36BB-8680-1DE03CB9DA35}"/>
              </a:ext>
            </a:extLst>
          </p:cNvPr>
          <p:cNvGrpSpPr/>
          <p:nvPr/>
        </p:nvGrpSpPr>
        <p:grpSpPr>
          <a:xfrm>
            <a:off x="614924" y="1510558"/>
            <a:ext cx="3815673" cy="2090481"/>
            <a:chOff x="6007056" y="1180620"/>
            <a:chExt cx="3815673" cy="2090481"/>
          </a:xfrm>
        </p:grpSpPr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6C1D1151-4A67-D389-6C37-875429417B4C}"/>
                </a:ext>
              </a:extLst>
            </p:cNvPr>
            <p:cNvCxnSpPr/>
            <p:nvPr/>
          </p:nvCxnSpPr>
          <p:spPr>
            <a:xfrm flipV="1">
              <a:off x="6570482" y="1225485"/>
              <a:ext cx="0" cy="20456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id="{61A9CB84-D591-8475-618B-738A701D629E}"/>
                </a:ext>
              </a:extLst>
            </p:cNvPr>
            <p:cNvCxnSpPr/>
            <p:nvPr/>
          </p:nvCxnSpPr>
          <p:spPr>
            <a:xfrm>
              <a:off x="6007056" y="2648932"/>
              <a:ext cx="336318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88B03E08-34C8-DF78-493D-144327C40615}"/>
                </a:ext>
              </a:extLst>
            </p:cNvPr>
            <p:cNvCxnSpPr/>
            <p:nvPr/>
          </p:nvCxnSpPr>
          <p:spPr>
            <a:xfrm flipV="1">
              <a:off x="6570482" y="1847654"/>
              <a:ext cx="782425" cy="7918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C826F436-A141-7967-25BB-6F8D08E94838}"/>
                </a:ext>
              </a:extLst>
            </p:cNvPr>
            <p:cNvCxnSpPr/>
            <p:nvPr/>
          </p:nvCxnSpPr>
          <p:spPr>
            <a:xfrm>
              <a:off x="7362334" y="1838227"/>
              <a:ext cx="18099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138F32F5-265C-9761-B79E-B8D7F161106C}"/>
                </a:ext>
              </a:extLst>
            </p:cNvPr>
            <p:cNvSpPr txBox="1"/>
            <p:nvPr/>
          </p:nvSpPr>
          <p:spPr>
            <a:xfrm>
              <a:off x="6096000" y="1180620"/>
              <a:ext cx="6787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V(t)</a:t>
              </a:r>
              <a:endParaRPr lang="zh-CN" altLang="en-US" dirty="0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FDD39777-4CEB-E347-8294-F6904A2284C3}"/>
                </a:ext>
              </a:extLst>
            </p:cNvPr>
            <p:cNvSpPr txBox="1"/>
            <p:nvPr/>
          </p:nvSpPr>
          <p:spPr>
            <a:xfrm>
              <a:off x="9370243" y="2486990"/>
              <a:ext cx="4524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t</a:t>
              </a:r>
              <a:endParaRPr lang="zh-CN" altLang="en-US" dirty="0"/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B17F560D-023C-4AFB-8A43-F108F0B275B5}"/>
                </a:ext>
              </a:extLst>
            </p:cNvPr>
            <p:cNvCxnSpPr/>
            <p:nvPr/>
          </p:nvCxnSpPr>
          <p:spPr>
            <a:xfrm>
              <a:off x="6570482" y="1847654"/>
              <a:ext cx="782425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B6EDBD85-BD79-1EC3-C32C-F6981A24F23D}"/>
                </a:ext>
              </a:extLst>
            </p:cNvPr>
            <p:cNvSpPr txBox="1"/>
            <p:nvPr/>
          </p:nvSpPr>
          <p:spPr>
            <a:xfrm>
              <a:off x="6344239" y="1658275"/>
              <a:ext cx="2262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1</a:t>
              </a:r>
              <a:endParaRPr lang="zh-CN" altLang="en-US" sz="1400" dirty="0"/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3E5C7DB8-6DDB-585D-228A-D3892366CF24}"/>
                </a:ext>
              </a:extLst>
            </p:cNvPr>
            <p:cNvCxnSpPr/>
            <p:nvPr/>
          </p:nvCxnSpPr>
          <p:spPr>
            <a:xfrm>
              <a:off x="7362334" y="1847654"/>
              <a:ext cx="0" cy="791851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4C552BEA-00CF-16EB-9510-4BD7BA4A8C0D}"/>
                </a:ext>
              </a:extLst>
            </p:cNvPr>
            <p:cNvSpPr txBox="1"/>
            <p:nvPr/>
          </p:nvSpPr>
          <p:spPr>
            <a:xfrm>
              <a:off x="6881567" y="2648931"/>
              <a:ext cx="1480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/>
                <a:t>drFullTrans</a:t>
              </a:r>
              <a:endParaRPr lang="zh-CN" altLang="en-US" dirty="0"/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2D64FE6F-9E4C-96E5-3D63-EA4E36DB84BD}"/>
              </a:ext>
            </a:extLst>
          </p:cNvPr>
          <p:cNvSpPr txBox="1"/>
          <p:nvPr/>
        </p:nvSpPr>
        <p:spPr>
          <a:xfrm>
            <a:off x="4430597" y="114122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输入波形函数：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53F5F22B-750F-8579-C8A2-659E75DAE0E1}"/>
                  </a:ext>
                </a:extLst>
              </p:cNvPr>
              <p:cNvSpPr txBox="1"/>
              <p:nvPr/>
            </p:nvSpPr>
            <p:spPr>
              <a:xfrm>
                <a:off x="5698489" y="1610385"/>
                <a:ext cx="3312287" cy="5204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𝑑𝑟𝐹𝑢𝑙𝑙𝑇𝑟𝑎𝑛𝑠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53F5F22B-750F-8579-C8A2-659E75DAE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489" y="1610385"/>
                <a:ext cx="3312287" cy="5204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>
            <a:extLst>
              <a:ext uri="{FF2B5EF4-FFF2-40B4-BE49-F238E27FC236}">
                <a16:creationId xmlns:a16="http://schemas.microsoft.com/office/drawing/2014/main" id="{F7AC0F25-6AB6-2787-D222-BDB4B2373610}"/>
              </a:ext>
            </a:extLst>
          </p:cNvPr>
          <p:cNvSpPr txBox="1"/>
          <p:nvPr/>
        </p:nvSpPr>
        <p:spPr>
          <a:xfrm>
            <a:off x="4430597" y="229599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经过拉普拉斯变换：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C821564A-0429-3BA7-05B3-79A68318D6C2}"/>
                  </a:ext>
                </a:extLst>
              </p:cNvPr>
              <p:cNvSpPr txBox="1"/>
              <p:nvPr/>
            </p:nvSpPr>
            <p:spPr>
              <a:xfrm>
                <a:off x="5498302" y="2718637"/>
                <a:ext cx="3464110" cy="5204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𝑑𝑟𝐹𝑢𝑙𝑙𝑇𝑟𝑎𝑛𝑠</m:t>
                          </m:r>
                        </m:den>
                      </m:f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C821564A-0429-3BA7-05B3-79A68318D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302" y="2718637"/>
                <a:ext cx="3464110" cy="5204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7FB112B-02A9-0985-403F-25AFE8CB0189}"/>
                  </a:ext>
                </a:extLst>
              </p:cNvPr>
              <p:cNvSpPr txBox="1"/>
              <p:nvPr/>
            </p:nvSpPr>
            <p:spPr>
              <a:xfrm>
                <a:off x="5498302" y="3819542"/>
                <a:ext cx="2794163" cy="5789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den>
                      </m:f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zh-CN" altLang="en-US" sz="1400" i="1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7FB112B-02A9-0985-403F-25AFE8CB0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302" y="3819542"/>
                <a:ext cx="2794163" cy="578941"/>
              </a:xfrm>
              <a:prstGeom prst="rect">
                <a:avLst/>
              </a:prstGeom>
              <a:blipFill>
                <a:blip r:embed="rId4"/>
                <a:stretch>
                  <a:fillRect l="-655" t="-1053" b="-10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本框 27">
            <a:extLst>
              <a:ext uri="{FF2B5EF4-FFF2-40B4-BE49-F238E27FC236}">
                <a16:creationId xmlns:a16="http://schemas.microsoft.com/office/drawing/2014/main" id="{70EBC2EB-F51A-EDA0-C1EB-2FA27DE8AAEF}"/>
              </a:ext>
            </a:extLst>
          </p:cNvPr>
          <p:cNvSpPr txBox="1"/>
          <p:nvPr/>
        </p:nvSpPr>
        <p:spPr>
          <a:xfrm>
            <a:off x="4430597" y="3416373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已知传输函数：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1354B5AF-957A-AD28-A8CF-25A57229AD08}"/>
              </a:ext>
            </a:extLst>
          </p:cNvPr>
          <p:cNvGrpSpPr/>
          <p:nvPr/>
        </p:nvGrpSpPr>
        <p:grpSpPr>
          <a:xfrm>
            <a:off x="749256" y="4295491"/>
            <a:ext cx="2782838" cy="1487443"/>
            <a:chOff x="2090914" y="2202851"/>
            <a:chExt cx="4190973" cy="1972928"/>
          </a:xfrm>
        </p:grpSpPr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03857345-4091-F7E8-4F79-AB19B89722C0}"/>
                </a:ext>
              </a:extLst>
            </p:cNvPr>
            <p:cNvSpPr/>
            <p:nvPr/>
          </p:nvSpPr>
          <p:spPr>
            <a:xfrm>
              <a:off x="3128381" y="2210431"/>
              <a:ext cx="419461" cy="389931"/>
            </a:xfrm>
            <a:custGeom>
              <a:avLst/>
              <a:gdLst>
                <a:gd name="connsiteX0" fmla="*/ 0 w 2225040"/>
                <a:gd name="connsiteY0" fmla="*/ 1059180 h 1059180"/>
                <a:gd name="connsiteX1" fmla="*/ 853440 w 2225040"/>
                <a:gd name="connsiteY1" fmla="*/ 906780 h 1059180"/>
                <a:gd name="connsiteX2" fmla="*/ 1455420 w 2225040"/>
                <a:gd name="connsiteY2" fmla="*/ 160020 h 1059180"/>
                <a:gd name="connsiteX3" fmla="*/ 2225040 w 2225040"/>
                <a:gd name="connsiteY3" fmla="*/ 0 h 1059180"/>
                <a:gd name="connsiteX0" fmla="*/ 0 w 2225040"/>
                <a:gd name="connsiteY0" fmla="*/ 1059180 h 1059180"/>
                <a:gd name="connsiteX1" fmla="*/ 695055 w 2225040"/>
                <a:gd name="connsiteY1" fmla="*/ 731520 h 1059180"/>
                <a:gd name="connsiteX2" fmla="*/ 1455420 w 2225040"/>
                <a:gd name="connsiteY2" fmla="*/ 160020 h 1059180"/>
                <a:gd name="connsiteX3" fmla="*/ 2225040 w 2225040"/>
                <a:gd name="connsiteY3" fmla="*/ 0 h 1059180"/>
                <a:gd name="connsiteX0" fmla="*/ 0 w 2225040"/>
                <a:gd name="connsiteY0" fmla="*/ 1059180 h 1059180"/>
                <a:gd name="connsiteX1" fmla="*/ 695055 w 2225040"/>
                <a:gd name="connsiteY1" fmla="*/ 731520 h 1059180"/>
                <a:gd name="connsiteX2" fmla="*/ 1257438 w 2225040"/>
                <a:gd name="connsiteY2" fmla="*/ 243840 h 1059180"/>
                <a:gd name="connsiteX3" fmla="*/ 2225040 w 2225040"/>
                <a:gd name="connsiteY3" fmla="*/ 0 h 1059180"/>
                <a:gd name="connsiteX0" fmla="*/ 0 w 2225040"/>
                <a:gd name="connsiteY0" fmla="*/ 1059180 h 1059180"/>
                <a:gd name="connsiteX1" fmla="*/ 695055 w 2225040"/>
                <a:gd name="connsiteY1" fmla="*/ 731520 h 1059180"/>
                <a:gd name="connsiteX2" fmla="*/ 1257438 w 2225040"/>
                <a:gd name="connsiteY2" fmla="*/ 243840 h 1059180"/>
                <a:gd name="connsiteX3" fmla="*/ 2225040 w 2225040"/>
                <a:gd name="connsiteY3" fmla="*/ 0 h 1059180"/>
                <a:gd name="connsiteX0" fmla="*/ 0 w 2225040"/>
                <a:gd name="connsiteY0" fmla="*/ 1059180 h 1059180"/>
                <a:gd name="connsiteX1" fmla="*/ 1257438 w 2225040"/>
                <a:gd name="connsiteY1" fmla="*/ 243840 h 1059180"/>
                <a:gd name="connsiteX2" fmla="*/ 2225040 w 2225040"/>
                <a:gd name="connsiteY2" fmla="*/ 0 h 1059180"/>
                <a:gd name="connsiteX0" fmla="*/ 0 w 2225040"/>
                <a:gd name="connsiteY0" fmla="*/ 1059180 h 1059180"/>
                <a:gd name="connsiteX1" fmla="*/ 940669 w 2225040"/>
                <a:gd name="connsiteY1" fmla="*/ 472440 h 1059180"/>
                <a:gd name="connsiteX2" fmla="*/ 2225040 w 2225040"/>
                <a:gd name="connsiteY2" fmla="*/ 0 h 1059180"/>
                <a:gd name="connsiteX0" fmla="*/ 0 w 2225040"/>
                <a:gd name="connsiteY0" fmla="*/ 1059180 h 1059180"/>
                <a:gd name="connsiteX1" fmla="*/ 940669 w 2225040"/>
                <a:gd name="connsiteY1" fmla="*/ 472440 h 1059180"/>
                <a:gd name="connsiteX2" fmla="*/ 2225040 w 2225040"/>
                <a:gd name="connsiteY2" fmla="*/ 0 h 1059180"/>
                <a:gd name="connsiteX0" fmla="*/ 0 w 2225040"/>
                <a:gd name="connsiteY0" fmla="*/ 1059180 h 1059180"/>
                <a:gd name="connsiteX1" fmla="*/ 940669 w 2225040"/>
                <a:gd name="connsiteY1" fmla="*/ 472440 h 1059180"/>
                <a:gd name="connsiteX2" fmla="*/ 2225040 w 2225040"/>
                <a:gd name="connsiteY2" fmla="*/ 0 h 1059180"/>
                <a:gd name="connsiteX0" fmla="*/ 0 w 2225040"/>
                <a:gd name="connsiteY0" fmla="*/ 1059180 h 1059180"/>
                <a:gd name="connsiteX1" fmla="*/ 940669 w 2225040"/>
                <a:gd name="connsiteY1" fmla="*/ 472440 h 1059180"/>
                <a:gd name="connsiteX2" fmla="*/ 2225040 w 2225040"/>
                <a:gd name="connsiteY2" fmla="*/ 0 h 1059180"/>
                <a:gd name="connsiteX0" fmla="*/ 0 w 2225040"/>
                <a:gd name="connsiteY0" fmla="*/ 1059180 h 1059180"/>
                <a:gd name="connsiteX1" fmla="*/ 940669 w 2225040"/>
                <a:gd name="connsiteY1" fmla="*/ 472440 h 1059180"/>
                <a:gd name="connsiteX2" fmla="*/ 2225040 w 2225040"/>
                <a:gd name="connsiteY2" fmla="*/ 0 h 1059180"/>
                <a:gd name="connsiteX0" fmla="*/ 0 w 2225040"/>
                <a:gd name="connsiteY0" fmla="*/ 1059180 h 1059180"/>
                <a:gd name="connsiteX1" fmla="*/ 1033060 w 2225040"/>
                <a:gd name="connsiteY1" fmla="*/ 495300 h 1059180"/>
                <a:gd name="connsiteX2" fmla="*/ 2225040 w 2225040"/>
                <a:gd name="connsiteY2" fmla="*/ 0 h 1059180"/>
                <a:gd name="connsiteX0" fmla="*/ 0 w 2225040"/>
                <a:gd name="connsiteY0" fmla="*/ 1059180 h 1059180"/>
                <a:gd name="connsiteX1" fmla="*/ 1033060 w 2225040"/>
                <a:gd name="connsiteY1" fmla="*/ 495300 h 1059180"/>
                <a:gd name="connsiteX2" fmla="*/ 2225040 w 2225040"/>
                <a:gd name="connsiteY2" fmla="*/ 0 h 1059180"/>
                <a:gd name="connsiteX0" fmla="*/ 0 w 2225040"/>
                <a:gd name="connsiteY0" fmla="*/ 1059180 h 1059180"/>
                <a:gd name="connsiteX1" fmla="*/ 1033060 w 2225040"/>
                <a:gd name="connsiteY1" fmla="*/ 495300 h 1059180"/>
                <a:gd name="connsiteX2" fmla="*/ 2225040 w 2225040"/>
                <a:gd name="connsiteY2" fmla="*/ 0 h 1059180"/>
                <a:gd name="connsiteX0" fmla="*/ 0 w 2225040"/>
                <a:gd name="connsiteY0" fmla="*/ 1059180 h 1059180"/>
                <a:gd name="connsiteX1" fmla="*/ 1033060 w 2225040"/>
                <a:gd name="connsiteY1" fmla="*/ 495300 h 1059180"/>
                <a:gd name="connsiteX2" fmla="*/ 2225040 w 2225040"/>
                <a:gd name="connsiteY2" fmla="*/ 0 h 1059180"/>
                <a:gd name="connsiteX0" fmla="*/ 0 w 2225040"/>
                <a:gd name="connsiteY0" fmla="*/ 1064103 h 1064103"/>
                <a:gd name="connsiteX1" fmla="*/ 1107304 w 2225040"/>
                <a:gd name="connsiteY1" fmla="*/ 381160 h 1064103"/>
                <a:gd name="connsiteX2" fmla="*/ 2225040 w 2225040"/>
                <a:gd name="connsiteY2" fmla="*/ 4923 h 1064103"/>
                <a:gd name="connsiteX0" fmla="*/ 0 w 2225040"/>
                <a:gd name="connsiteY0" fmla="*/ 1059180 h 1059180"/>
                <a:gd name="connsiteX1" fmla="*/ 1107304 w 2225040"/>
                <a:gd name="connsiteY1" fmla="*/ 376237 h 1059180"/>
                <a:gd name="connsiteX2" fmla="*/ 2225040 w 2225040"/>
                <a:gd name="connsiteY2" fmla="*/ 0 h 1059180"/>
                <a:gd name="connsiteX0" fmla="*/ 0 w 2225040"/>
                <a:gd name="connsiteY0" fmla="*/ 1059180 h 1059180"/>
                <a:gd name="connsiteX1" fmla="*/ 1057809 w 2225040"/>
                <a:gd name="connsiteY1" fmla="*/ 376237 h 1059180"/>
                <a:gd name="connsiteX2" fmla="*/ 2225040 w 2225040"/>
                <a:gd name="connsiteY2" fmla="*/ 0 h 1059180"/>
                <a:gd name="connsiteX0" fmla="*/ 0 w 2225040"/>
                <a:gd name="connsiteY0" fmla="*/ 1059180 h 1059180"/>
                <a:gd name="connsiteX1" fmla="*/ 1057809 w 2225040"/>
                <a:gd name="connsiteY1" fmla="*/ 376237 h 1059180"/>
                <a:gd name="connsiteX2" fmla="*/ 2225040 w 2225040"/>
                <a:gd name="connsiteY2" fmla="*/ 0 h 1059180"/>
                <a:gd name="connsiteX0" fmla="*/ 0 w 2225040"/>
                <a:gd name="connsiteY0" fmla="*/ 1059180 h 1059180"/>
                <a:gd name="connsiteX1" fmla="*/ 1057809 w 2225040"/>
                <a:gd name="connsiteY1" fmla="*/ 376237 h 1059180"/>
                <a:gd name="connsiteX2" fmla="*/ 2225040 w 2225040"/>
                <a:gd name="connsiteY2" fmla="*/ 0 h 1059180"/>
                <a:gd name="connsiteX0" fmla="*/ 0 w 2225040"/>
                <a:gd name="connsiteY0" fmla="*/ 1059180 h 1059180"/>
                <a:gd name="connsiteX1" fmla="*/ 1024812 w 2225040"/>
                <a:gd name="connsiteY1" fmla="*/ 400050 h 1059180"/>
                <a:gd name="connsiteX2" fmla="*/ 2225040 w 2225040"/>
                <a:gd name="connsiteY2" fmla="*/ 0 h 1059180"/>
                <a:gd name="connsiteX0" fmla="*/ 0 w 2225040"/>
                <a:gd name="connsiteY0" fmla="*/ 1059180 h 1059180"/>
                <a:gd name="connsiteX1" fmla="*/ 1082555 w 2225040"/>
                <a:gd name="connsiteY1" fmla="*/ 342900 h 1059180"/>
                <a:gd name="connsiteX2" fmla="*/ 2225040 w 2225040"/>
                <a:gd name="connsiteY2" fmla="*/ 0 h 1059180"/>
                <a:gd name="connsiteX0" fmla="*/ 0 w 2225040"/>
                <a:gd name="connsiteY0" fmla="*/ 1059180 h 1059180"/>
                <a:gd name="connsiteX1" fmla="*/ 983565 w 2225040"/>
                <a:gd name="connsiteY1" fmla="*/ 376237 h 1059180"/>
                <a:gd name="connsiteX2" fmla="*/ 2225040 w 2225040"/>
                <a:gd name="connsiteY2" fmla="*/ 0 h 1059180"/>
                <a:gd name="connsiteX0" fmla="*/ 0 w 2225040"/>
                <a:gd name="connsiteY0" fmla="*/ 1059180 h 1059180"/>
                <a:gd name="connsiteX1" fmla="*/ 983565 w 2225040"/>
                <a:gd name="connsiteY1" fmla="*/ 376237 h 1059180"/>
                <a:gd name="connsiteX2" fmla="*/ 2225040 w 2225040"/>
                <a:gd name="connsiteY2" fmla="*/ 0 h 1059180"/>
                <a:gd name="connsiteX0" fmla="*/ 0 w 2225040"/>
                <a:gd name="connsiteY0" fmla="*/ 1059180 h 1059180"/>
                <a:gd name="connsiteX1" fmla="*/ 1121243 w 2225040"/>
                <a:gd name="connsiteY1" fmla="*/ 455505 h 1059180"/>
                <a:gd name="connsiteX2" fmla="*/ 2225040 w 2225040"/>
                <a:gd name="connsiteY2" fmla="*/ 0 h 1059180"/>
                <a:gd name="connsiteX0" fmla="*/ 0 w 2225040"/>
                <a:gd name="connsiteY0" fmla="*/ 1059180 h 1059180"/>
                <a:gd name="connsiteX1" fmla="*/ 1121243 w 2225040"/>
                <a:gd name="connsiteY1" fmla="*/ 455505 h 1059180"/>
                <a:gd name="connsiteX2" fmla="*/ 2225040 w 2225040"/>
                <a:gd name="connsiteY2" fmla="*/ 0 h 1059180"/>
                <a:gd name="connsiteX0" fmla="*/ 0 w 2225040"/>
                <a:gd name="connsiteY0" fmla="*/ 1059180 h 1059180"/>
                <a:gd name="connsiteX1" fmla="*/ 2225040 w 2225040"/>
                <a:gd name="connsiteY1" fmla="*/ 0 h 1059180"/>
                <a:gd name="connsiteX0" fmla="*/ 0 w 1464025"/>
                <a:gd name="connsiteY0" fmla="*/ 1087365 h 1087365"/>
                <a:gd name="connsiteX1" fmla="*/ 1464025 w 1464025"/>
                <a:gd name="connsiteY1" fmla="*/ 0 h 108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4025" h="1087365">
                  <a:moveTo>
                    <a:pt x="0" y="1087365"/>
                  </a:moveTo>
                  <a:lnTo>
                    <a:pt x="1464025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等腰三角形 31">
              <a:extLst>
                <a:ext uri="{FF2B5EF4-FFF2-40B4-BE49-F238E27FC236}">
                  <a16:creationId xmlns:a16="http://schemas.microsoft.com/office/drawing/2014/main" id="{64AEA749-6B98-743F-97F0-0988CE6F6CB9}"/>
                </a:ext>
              </a:extLst>
            </p:cNvPr>
            <p:cNvSpPr/>
            <p:nvPr/>
          </p:nvSpPr>
          <p:spPr>
            <a:xfrm rot="5400000">
              <a:off x="2532313" y="2403251"/>
              <a:ext cx="584462" cy="546744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56938141-287F-3810-8E5B-56817BD1E97B}"/>
                </a:ext>
              </a:extLst>
            </p:cNvPr>
            <p:cNvCxnSpPr>
              <a:cxnSpLocks/>
              <a:stCxn id="32" idx="0"/>
            </p:cNvCxnSpPr>
            <p:nvPr/>
          </p:nvCxnSpPr>
          <p:spPr>
            <a:xfrm>
              <a:off x="3097916" y="2676623"/>
              <a:ext cx="25401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D646D457-8B26-A8D5-6E28-56FBDF8CCDD8}"/>
                </a:ext>
              </a:extLst>
            </p:cNvPr>
            <p:cNvCxnSpPr>
              <a:cxnSpLocks/>
              <a:endCxn id="32" idx="3"/>
            </p:cNvCxnSpPr>
            <p:nvPr/>
          </p:nvCxnSpPr>
          <p:spPr>
            <a:xfrm>
              <a:off x="2090914" y="2676623"/>
              <a:ext cx="46025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9456371D-6CE1-4BD0-08FB-E6D9D2AA8514}"/>
                </a:ext>
              </a:extLst>
            </p:cNvPr>
            <p:cNvGrpSpPr/>
            <p:nvPr/>
          </p:nvGrpSpPr>
          <p:grpSpPr>
            <a:xfrm>
              <a:off x="5628463" y="2384392"/>
              <a:ext cx="653424" cy="584462"/>
              <a:chOff x="2083318" y="3656217"/>
              <a:chExt cx="653424" cy="584462"/>
            </a:xfrm>
          </p:grpSpPr>
          <p:sp>
            <p:nvSpPr>
              <p:cNvPr id="48" name="等腰三角形 47">
                <a:extLst>
                  <a:ext uri="{FF2B5EF4-FFF2-40B4-BE49-F238E27FC236}">
                    <a16:creationId xmlns:a16="http://schemas.microsoft.com/office/drawing/2014/main" id="{20CCC7F3-8451-01A9-8B71-3E19F8502336}"/>
                  </a:ext>
                </a:extLst>
              </p:cNvPr>
              <p:cNvSpPr/>
              <p:nvPr/>
            </p:nvSpPr>
            <p:spPr>
              <a:xfrm rot="5400000">
                <a:off x="2064459" y="3675076"/>
                <a:ext cx="584462" cy="546744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id="{9C241623-5F09-3615-0300-36A4D67B0810}"/>
                  </a:ext>
                </a:extLst>
              </p:cNvPr>
              <p:cNvSpPr/>
              <p:nvPr/>
            </p:nvSpPr>
            <p:spPr>
              <a:xfrm>
                <a:off x="2630062" y="3899237"/>
                <a:ext cx="106680" cy="9842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51E05F0E-DFDA-8C53-AC69-156979A448A8}"/>
                </a:ext>
              </a:extLst>
            </p:cNvPr>
            <p:cNvSpPr txBox="1"/>
            <p:nvPr/>
          </p:nvSpPr>
          <p:spPr>
            <a:xfrm>
              <a:off x="2604355" y="2935636"/>
              <a:ext cx="6639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driver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412EB55A-B94B-313C-3CDD-72BED1A77153}"/>
                </a:ext>
              </a:extLst>
            </p:cNvPr>
            <p:cNvGrpSpPr/>
            <p:nvPr/>
          </p:nvGrpSpPr>
          <p:grpSpPr>
            <a:xfrm>
              <a:off x="5124327" y="2676623"/>
              <a:ext cx="305909" cy="1306227"/>
              <a:chOff x="6306690" y="2872610"/>
              <a:chExt cx="305909" cy="1306227"/>
            </a:xfrm>
          </p:grpSpPr>
          <p:cxnSp>
            <p:nvCxnSpPr>
              <p:cNvPr id="44" name="直接连接符 43">
                <a:extLst>
                  <a:ext uri="{FF2B5EF4-FFF2-40B4-BE49-F238E27FC236}">
                    <a16:creationId xmlns:a16="http://schemas.microsoft.com/office/drawing/2014/main" id="{32FEB2E2-1097-D078-824D-C5E1137294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6690" y="3469449"/>
                <a:ext cx="30590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>
                <a:extLst>
                  <a:ext uri="{FF2B5EF4-FFF2-40B4-BE49-F238E27FC236}">
                    <a16:creationId xmlns:a16="http://schemas.microsoft.com/office/drawing/2014/main" id="{2C7903E6-CB92-E4BE-54E7-C32ADF3A8C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12500" y="3555174"/>
                <a:ext cx="30009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>
                <a:extLst>
                  <a:ext uri="{FF2B5EF4-FFF2-40B4-BE49-F238E27FC236}">
                    <a16:creationId xmlns:a16="http://schemas.microsoft.com/office/drawing/2014/main" id="{9CF6291C-5516-CB79-E901-3B5CF224C9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45024" y="2872610"/>
                <a:ext cx="0" cy="5968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id="{ECE47F91-6966-150F-77A0-87284E25D2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45024" y="3555174"/>
                <a:ext cx="1882" cy="6236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0B7A701F-E59E-7172-EEBF-689212EEE969}"/>
                </a:ext>
              </a:extLst>
            </p:cNvPr>
            <p:cNvSpPr/>
            <p:nvPr/>
          </p:nvSpPr>
          <p:spPr>
            <a:xfrm>
              <a:off x="3984205" y="2601926"/>
              <a:ext cx="486698" cy="1667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等腰三角形 38">
              <a:extLst>
                <a:ext uri="{FF2B5EF4-FFF2-40B4-BE49-F238E27FC236}">
                  <a16:creationId xmlns:a16="http://schemas.microsoft.com/office/drawing/2014/main" id="{20B5ED98-6506-55B5-1167-C76B38401E5A}"/>
                </a:ext>
              </a:extLst>
            </p:cNvPr>
            <p:cNvSpPr/>
            <p:nvPr/>
          </p:nvSpPr>
          <p:spPr>
            <a:xfrm flipV="1">
              <a:off x="5124327" y="3982849"/>
              <a:ext cx="277645" cy="192930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DD2B58EA-4399-2465-E7DF-B16A6E190A6C}"/>
                </a:ext>
              </a:extLst>
            </p:cNvPr>
            <p:cNvSpPr txBox="1"/>
            <p:nvPr/>
          </p:nvSpPr>
          <p:spPr>
            <a:xfrm>
              <a:off x="5604986" y="2970195"/>
              <a:ext cx="5132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load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DFE211A8-459B-B74D-7700-3C2AE02006CE}"/>
                </a:ext>
              </a:extLst>
            </p:cNvPr>
            <p:cNvSpPr txBox="1"/>
            <p:nvPr/>
          </p:nvSpPr>
          <p:spPr>
            <a:xfrm>
              <a:off x="4725943" y="3165337"/>
              <a:ext cx="31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FED45835-9F08-A6DE-EB59-6851B6D5EE1A}"/>
                </a:ext>
              </a:extLst>
            </p:cNvPr>
            <p:cNvSpPr txBox="1"/>
            <p:nvPr/>
          </p:nvSpPr>
          <p:spPr>
            <a:xfrm>
              <a:off x="4025415" y="2755502"/>
              <a:ext cx="31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5C8AC2F8-5701-BEBB-D901-BD3D19791CDB}"/>
                </a:ext>
              </a:extLst>
            </p:cNvPr>
            <p:cNvSpPr/>
            <p:nvPr/>
          </p:nvSpPr>
          <p:spPr>
            <a:xfrm>
              <a:off x="5011347" y="2202851"/>
              <a:ext cx="637500" cy="379824"/>
            </a:xfrm>
            <a:custGeom>
              <a:avLst/>
              <a:gdLst>
                <a:gd name="connsiteX0" fmla="*/ 0 w 2225040"/>
                <a:gd name="connsiteY0" fmla="*/ 1059180 h 1059180"/>
                <a:gd name="connsiteX1" fmla="*/ 853440 w 2225040"/>
                <a:gd name="connsiteY1" fmla="*/ 906780 h 1059180"/>
                <a:gd name="connsiteX2" fmla="*/ 1455420 w 2225040"/>
                <a:gd name="connsiteY2" fmla="*/ 160020 h 1059180"/>
                <a:gd name="connsiteX3" fmla="*/ 2225040 w 2225040"/>
                <a:gd name="connsiteY3" fmla="*/ 0 h 1059180"/>
                <a:gd name="connsiteX0" fmla="*/ 0 w 2225040"/>
                <a:gd name="connsiteY0" fmla="*/ 1059180 h 1059180"/>
                <a:gd name="connsiteX1" fmla="*/ 695055 w 2225040"/>
                <a:gd name="connsiteY1" fmla="*/ 731520 h 1059180"/>
                <a:gd name="connsiteX2" fmla="*/ 1455420 w 2225040"/>
                <a:gd name="connsiteY2" fmla="*/ 160020 h 1059180"/>
                <a:gd name="connsiteX3" fmla="*/ 2225040 w 2225040"/>
                <a:gd name="connsiteY3" fmla="*/ 0 h 1059180"/>
                <a:gd name="connsiteX0" fmla="*/ 0 w 2225040"/>
                <a:gd name="connsiteY0" fmla="*/ 1059180 h 1059180"/>
                <a:gd name="connsiteX1" fmla="*/ 695055 w 2225040"/>
                <a:gd name="connsiteY1" fmla="*/ 731520 h 1059180"/>
                <a:gd name="connsiteX2" fmla="*/ 1257438 w 2225040"/>
                <a:gd name="connsiteY2" fmla="*/ 243840 h 1059180"/>
                <a:gd name="connsiteX3" fmla="*/ 2225040 w 2225040"/>
                <a:gd name="connsiteY3" fmla="*/ 0 h 1059180"/>
                <a:gd name="connsiteX0" fmla="*/ 0 w 2225040"/>
                <a:gd name="connsiteY0" fmla="*/ 1059180 h 1059180"/>
                <a:gd name="connsiteX1" fmla="*/ 695055 w 2225040"/>
                <a:gd name="connsiteY1" fmla="*/ 731520 h 1059180"/>
                <a:gd name="connsiteX2" fmla="*/ 1257438 w 2225040"/>
                <a:gd name="connsiteY2" fmla="*/ 243840 h 1059180"/>
                <a:gd name="connsiteX3" fmla="*/ 2225040 w 2225040"/>
                <a:gd name="connsiteY3" fmla="*/ 0 h 1059180"/>
                <a:gd name="connsiteX0" fmla="*/ 0 w 2225040"/>
                <a:gd name="connsiteY0" fmla="*/ 1059180 h 1059180"/>
                <a:gd name="connsiteX1" fmla="*/ 1257438 w 2225040"/>
                <a:gd name="connsiteY1" fmla="*/ 243840 h 1059180"/>
                <a:gd name="connsiteX2" fmla="*/ 2225040 w 2225040"/>
                <a:gd name="connsiteY2" fmla="*/ 0 h 1059180"/>
                <a:gd name="connsiteX0" fmla="*/ 0 w 2225040"/>
                <a:gd name="connsiteY0" fmla="*/ 1059180 h 1059180"/>
                <a:gd name="connsiteX1" fmla="*/ 940669 w 2225040"/>
                <a:gd name="connsiteY1" fmla="*/ 472440 h 1059180"/>
                <a:gd name="connsiteX2" fmla="*/ 2225040 w 2225040"/>
                <a:gd name="connsiteY2" fmla="*/ 0 h 1059180"/>
                <a:gd name="connsiteX0" fmla="*/ 0 w 2225040"/>
                <a:gd name="connsiteY0" fmla="*/ 1059180 h 1059180"/>
                <a:gd name="connsiteX1" fmla="*/ 940669 w 2225040"/>
                <a:gd name="connsiteY1" fmla="*/ 472440 h 1059180"/>
                <a:gd name="connsiteX2" fmla="*/ 2225040 w 2225040"/>
                <a:gd name="connsiteY2" fmla="*/ 0 h 1059180"/>
                <a:gd name="connsiteX0" fmla="*/ 0 w 2225040"/>
                <a:gd name="connsiteY0" fmla="*/ 1059180 h 1059180"/>
                <a:gd name="connsiteX1" fmla="*/ 940669 w 2225040"/>
                <a:gd name="connsiteY1" fmla="*/ 472440 h 1059180"/>
                <a:gd name="connsiteX2" fmla="*/ 2225040 w 2225040"/>
                <a:gd name="connsiteY2" fmla="*/ 0 h 1059180"/>
                <a:gd name="connsiteX0" fmla="*/ 0 w 2225040"/>
                <a:gd name="connsiteY0" fmla="*/ 1059180 h 1059180"/>
                <a:gd name="connsiteX1" fmla="*/ 940669 w 2225040"/>
                <a:gd name="connsiteY1" fmla="*/ 472440 h 1059180"/>
                <a:gd name="connsiteX2" fmla="*/ 2225040 w 2225040"/>
                <a:gd name="connsiteY2" fmla="*/ 0 h 1059180"/>
                <a:gd name="connsiteX0" fmla="*/ 0 w 2225040"/>
                <a:gd name="connsiteY0" fmla="*/ 1059180 h 1059180"/>
                <a:gd name="connsiteX1" fmla="*/ 940669 w 2225040"/>
                <a:gd name="connsiteY1" fmla="*/ 472440 h 1059180"/>
                <a:gd name="connsiteX2" fmla="*/ 2225040 w 2225040"/>
                <a:gd name="connsiteY2" fmla="*/ 0 h 1059180"/>
                <a:gd name="connsiteX0" fmla="*/ 0 w 2225040"/>
                <a:gd name="connsiteY0" fmla="*/ 1059180 h 1059180"/>
                <a:gd name="connsiteX1" fmla="*/ 1033060 w 2225040"/>
                <a:gd name="connsiteY1" fmla="*/ 495300 h 1059180"/>
                <a:gd name="connsiteX2" fmla="*/ 2225040 w 2225040"/>
                <a:gd name="connsiteY2" fmla="*/ 0 h 1059180"/>
                <a:gd name="connsiteX0" fmla="*/ 0 w 2225040"/>
                <a:gd name="connsiteY0" fmla="*/ 1059180 h 1059180"/>
                <a:gd name="connsiteX1" fmla="*/ 1033060 w 2225040"/>
                <a:gd name="connsiteY1" fmla="*/ 495300 h 1059180"/>
                <a:gd name="connsiteX2" fmla="*/ 2225040 w 2225040"/>
                <a:gd name="connsiteY2" fmla="*/ 0 h 1059180"/>
                <a:gd name="connsiteX0" fmla="*/ 0 w 2225040"/>
                <a:gd name="connsiteY0" fmla="*/ 1059180 h 1059180"/>
                <a:gd name="connsiteX1" fmla="*/ 1033060 w 2225040"/>
                <a:gd name="connsiteY1" fmla="*/ 495300 h 1059180"/>
                <a:gd name="connsiteX2" fmla="*/ 2225040 w 2225040"/>
                <a:gd name="connsiteY2" fmla="*/ 0 h 1059180"/>
                <a:gd name="connsiteX0" fmla="*/ 0 w 2225040"/>
                <a:gd name="connsiteY0" fmla="*/ 1059180 h 1059180"/>
                <a:gd name="connsiteX1" fmla="*/ 1033060 w 2225040"/>
                <a:gd name="connsiteY1" fmla="*/ 495300 h 1059180"/>
                <a:gd name="connsiteX2" fmla="*/ 2225040 w 2225040"/>
                <a:gd name="connsiteY2" fmla="*/ 0 h 1059180"/>
                <a:gd name="connsiteX0" fmla="*/ 0 w 2225040"/>
                <a:gd name="connsiteY0" fmla="*/ 1064103 h 1064103"/>
                <a:gd name="connsiteX1" fmla="*/ 1107304 w 2225040"/>
                <a:gd name="connsiteY1" fmla="*/ 381160 h 1064103"/>
                <a:gd name="connsiteX2" fmla="*/ 2225040 w 2225040"/>
                <a:gd name="connsiteY2" fmla="*/ 4923 h 1064103"/>
                <a:gd name="connsiteX0" fmla="*/ 0 w 2225040"/>
                <a:gd name="connsiteY0" fmla="*/ 1059180 h 1059180"/>
                <a:gd name="connsiteX1" fmla="*/ 1107304 w 2225040"/>
                <a:gd name="connsiteY1" fmla="*/ 376237 h 1059180"/>
                <a:gd name="connsiteX2" fmla="*/ 2225040 w 2225040"/>
                <a:gd name="connsiteY2" fmla="*/ 0 h 1059180"/>
                <a:gd name="connsiteX0" fmla="*/ 0 w 2225040"/>
                <a:gd name="connsiteY0" fmla="*/ 1059180 h 1059180"/>
                <a:gd name="connsiteX1" fmla="*/ 1057809 w 2225040"/>
                <a:gd name="connsiteY1" fmla="*/ 376237 h 1059180"/>
                <a:gd name="connsiteX2" fmla="*/ 2225040 w 2225040"/>
                <a:gd name="connsiteY2" fmla="*/ 0 h 1059180"/>
                <a:gd name="connsiteX0" fmla="*/ 0 w 2225040"/>
                <a:gd name="connsiteY0" fmla="*/ 1059180 h 1059180"/>
                <a:gd name="connsiteX1" fmla="*/ 1057809 w 2225040"/>
                <a:gd name="connsiteY1" fmla="*/ 376237 h 1059180"/>
                <a:gd name="connsiteX2" fmla="*/ 2225040 w 2225040"/>
                <a:gd name="connsiteY2" fmla="*/ 0 h 1059180"/>
                <a:gd name="connsiteX0" fmla="*/ 0 w 2225040"/>
                <a:gd name="connsiteY0" fmla="*/ 1059180 h 1059180"/>
                <a:gd name="connsiteX1" fmla="*/ 1057809 w 2225040"/>
                <a:gd name="connsiteY1" fmla="*/ 376237 h 1059180"/>
                <a:gd name="connsiteX2" fmla="*/ 2225040 w 2225040"/>
                <a:gd name="connsiteY2" fmla="*/ 0 h 1059180"/>
                <a:gd name="connsiteX0" fmla="*/ 0 w 2225040"/>
                <a:gd name="connsiteY0" fmla="*/ 1059180 h 1059180"/>
                <a:gd name="connsiteX1" fmla="*/ 1024812 w 2225040"/>
                <a:gd name="connsiteY1" fmla="*/ 400050 h 1059180"/>
                <a:gd name="connsiteX2" fmla="*/ 2225040 w 2225040"/>
                <a:gd name="connsiteY2" fmla="*/ 0 h 1059180"/>
                <a:gd name="connsiteX0" fmla="*/ 0 w 2225040"/>
                <a:gd name="connsiteY0" fmla="*/ 1059180 h 1059180"/>
                <a:gd name="connsiteX1" fmla="*/ 1082555 w 2225040"/>
                <a:gd name="connsiteY1" fmla="*/ 342900 h 1059180"/>
                <a:gd name="connsiteX2" fmla="*/ 2225040 w 2225040"/>
                <a:gd name="connsiteY2" fmla="*/ 0 h 1059180"/>
                <a:gd name="connsiteX0" fmla="*/ 0 w 2225040"/>
                <a:gd name="connsiteY0" fmla="*/ 1059180 h 1059180"/>
                <a:gd name="connsiteX1" fmla="*/ 983565 w 2225040"/>
                <a:gd name="connsiteY1" fmla="*/ 376237 h 1059180"/>
                <a:gd name="connsiteX2" fmla="*/ 2225040 w 2225040"/>
                <a:gd name="connsiteY2" fmla="*/ 0 h 1059180"/>
                <a:gd name="connsiteX0" fmla="*/ 0 w 2225040"/>
                <a:gd name="connsiteY0" fmla="*/ 1059180 h 1059180"/>
                <a:gd name="connsiteX1" fmla="*/ 983565 w 2225040"/>
                <a:gd name="connsiteY1" fmla="*/ 376237 h 1059180"/>
                <a:gd name="connsiteX2" fmla="*/ 2225040 w 2225040"/>
                <a:gd name="connsiteY2" fmla="*/ 0 h 1059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5040" h="1059180">
                  <a:moveTo>
                    <a:pt x="0" y="1059180"/>
                  </a:moveTo>
                  <a:cubicBezTo>
                    <a:pt x="385704" y="1057910"/>
                    <a:pt x="809532" y="529510"/>
                    <a:pt x="983565" y="376237"/>
                  </a:cubicBezTo>
                  <a:cubicBezTo>
                    <a:pt x="1360650" y="44132"/>
                    <a:pt x="1954530" y="4445"/>
                    <a:pt x="222504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2B5AAA53-0399-F516-3114-005D262E403B}"/>
                  </a:ext>
                </a:extLst>
              </p:cNvPr>
              <p:cNvSpPr txBox="1"/>
              <p:nvPr/>
            </p:nvSpPr>
            <p:spPr>
              <a:xfrm>
                <a:off x="8624901" y="3836312"/>
                <a:ext cx="877035" cy="4399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den>
                      </m:f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 ,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2B5AAA53-0399-F516-3114-005D262E4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4901" y="3836312"/>
                <a:ext cx="877035" cy="439929"/>
              </a:xfrm>
              <a:prstGeom prst="rect">
                <a:avLst/>
              </a:prstGeom>
              <a:blipFill>
                <a:blip r:embed="rId5"/>
                <a:stretch>
                  <a:fillRect l="-2778"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B55A13C0-FBB6-BB63-0580-F2131A4AA722}"/>
                  </a:ext>
                </a:extLst>
              </p:cNvPr>
              <p:cNvSpPr txBox="1"/>
              <p:nvPr/>
            </p:nvSpPr>
            <p:spPr>
              <a:xfrm>
                <a:off x="5627807" y="4687873"/>
                <a:ext cx="4816138" cy="5041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𝑑𝑟𝐹𝑢𝑙𝑙𝑇𝑟𝑎𝑛𝑠</m:t>
                          </m:r>
                        </m:den>
                      </m:f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B55A13C0-FBB6-BB63-0580-F2131A4AA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807" y="4687873"/>
                <a:ext cx="4816138" cy="5041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文本框 51">
            <a:extLst>
              <a:ext uri="{FF2B5EF4-FFF2-40B4-BE49-F238E27FC236}">
                <a16:creationId xmlns:a16="http://schemas.microsoft.com/office/drawing/2014/main" id="{83A0C022-923C-1388-5A6D-66CD500F82C0}"/>
              </a:ext>
            </a:extLst>
          </p:cNvPr>
          <p:cNvSpPr txBox="1"/>
          <p:nvPr/>
        </p:nvSpPr>
        <p:spPr>
          <a:xfrm>
            <a:off x="4524091" y="441051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那么输出端：</a:t>
            </a:r>
          </a:p>
        </p:txBody>
      </p:sp>
      <p:pic>
        <p:nvPicPr>
          <p:cNvPr id="54" name="图片 53">
            <a:extLst>
              <a:ext uri="{FF2B5EF4-FFF2-40B4-BE49-F238E27FC236}">
                <a16:creationId xmlns:a16="http://schemas.microsoft.com/office/drawing/2014/main" id="{D2FC07A7-4E78-A263-4768-75FABD2285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8446" y="5627212"/>
            <a:ext cx="3353895" cy="89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6642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D81927-677C-E480-6099-341A18F9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427"/>
            <a:ext cx="10515600" cy="1325563"/>
          </a:xfrm>
        </p:spPr>
        <p:txBody>
          <a:bodyPr/>
          <a:lstStyle/>
          <a:p>
            <a:r>
              <a:rPr lang="en-US" altLang="zh-CN" dirty="0"/>
              <a:t>4 </a:t>
            </a:r>
            <a:r>
              <a:rPr lang="zh-CN" altLang="en-US" dirty="0"/>
              <a:t>输入为</a:t>
            </a:r>
            <a:r>
              <a:rPr lang="en-US" altLang="zh-CN" dirty="0"/>
              <a:t>Ramp</a:t>
            </a:r>
            <a:r>
              <a:rPr lang="zh-CN" altLang="en-US" dirty="0"/>
              <a:t>信号的</a:t>
            </a:r>
            <a:br>
              <a:rPr lang="en-US" altLang="zh-CN" dirty="0"/>
            </a:br>
            <a:r>
              <a:rPr lang="en-US" altLang="zh-CN" dirty="0"/>
              <a:t>	</a:t>
            </a:r>
            <a:r>
              <a:rPr lang="en-US" altLang="zh-CN" dirty="0" err="1"/>
              <a:t>elmore</a:t>
            </a:r>
            <a:r>
              <a:rPr lang="en-US" altLang="zh-CN" dirty="0"/>
              <a:t> delay</a:t>
            </a:r>
            <a:r>
              <a:rPr lang="zh-CN" altLang="en-US" dirty="0"/>
              <a:t>及</a:t>
            </a:r>
            <a:r>
              <a:rPr lang="en-US" altLang="zh-CN" dirty="0"/>
              <a:t>trans</a:t>
            </a:r>
            <a:r>
              <a:rPr lang="zh-CN" altLang="en-US" dirty="0"/>
              <a:t>计算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B5340A2-255E-80DF-C29D-141550EE8395}"/>
              </a:ext>
            </a:extLst>
          </p:cNvPr>
          <p:cNvSpPr txBox="1"/>
          <p:nvPr/>
        </p:nvSpPr>
        <p:spPr>
          <a:xfrm>
            <a:off x="611968" y="1469357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对其进行拉普拉斯逆变换：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F64577C-5E69-1A50-47DD-9679918BF531}"/>
                  </a:ext>
                </a:extLst>
              </p:cNvPr>
              <p:cNvSpPr txBox="1"/>
              <p:nvPr/>
            </p:nvSpPr>
            <p:spPr>
              <a:xfrm>
                <a:off x="1046376" y="1942705"/>
                <a:ext cx="4649463" cy="6245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𝑑𝑟𝐹𝑢𝑙𝑙𝑇𝑟𝑎𝑛𝑠</m:t>
                          </m:r>
                        </m:den>
                      </m:f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𝑝𝑡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F64577C-5E69-1A50-47DD-9679918BF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376" y="1942705"/>
                <a:ext cx="4649463" cy="6245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2365A5E-D56A-F0D2-5DE4-3379D95BE7FA}"/>
                  </a:ext>
                </a:extLst>
              </p:cNvPr>
              <p:cNvSpPr txBox="1"/>
              <p:nvPr/>
            </p:nvSpPr>
            <p:spPr>
              <a:xfrm>
                <a:off x="611968" y="2709197"/>
                <a:ext cx="5392017" cy="517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将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𝑝𝑡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en-US" dirty="0"/>
                  <a:t>，代入上式中：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2365A5E-D56A-F0D2-5DE4-3379D95BE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68" y="2709197"/>
                <a:ext cx="5392017" cy="517770"/>
              </a:xfrm>
              <a:prstGeom prst="rect">
                <a:avLst/>
              </a:prstGeom>
              <a:blipFill>
                <a:blip r:embed="rId3"/>
                <a:stretch>
                  <a:fillRect l="-339" b="-23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EF831D4-4D55-84E8-AAAA-608CAA15053B}"/>
                  </a:ext>
                </a:extLst>
              </p:cNvPr>
              <p:cNvSpPr txBox="1"/>
              <p:nvPr/>
            </p:nvSpPr>
            <p:spPr>
              <a:xfrm>
                <a:off x="1046376" y="3437808"/>
                <a:ext cx="4277709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𝑑𝑟𝐹𝑢𝑙𝑙𝑇𝑟𝑎𝑛𝑠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+1−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EF831D4-4D55-84E8-AAAA-608CAA150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376" y="3437808"/>
                <a:ext cx="4277709" cy="5186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4A7BB4C-C5AF-34C6-0E02-573F695A3949}"/>
                  </a:ext>
                </a:extLst>
              </p:cNvPr>
              <p:cNvSpPr txBox="1"/>
              <p:nvPr/>
            </p:nvSpPr>
            <p:spPr>
              <a:xfrm>
                <a:off x="1046376" y="4135033"/>
                <a:ext cx="3760324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𝑡h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𝑑𝑟𝐹𝑢𝑙𝑙𝑇𝑟𝑎𝑛𝑠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+1−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4A7BB4C-C5AF-34C6-0E02-573F695A3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376" y="4135033"/>
                <a:ext cx="3760324" cy="518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箭头: 下 9">
            <a:extLst>
              <a:ext uri="{FF2B5EF4-FFF2-40B4-BE49-F238E27FC236}">
                <a16:creationId xmlns:a16="http://schemas.microsoft.com/office/drawing/2014/main" id="{36A29677-F9FF-F5FF-ED32-D79D482A1B8B}"/>
              </a:ext>
            </a:extLst>
          </p:cNvPr>
          <p:cNvSpPr/>
          <p:nvPr/>
        </p:nvSpPr>
        <p:spPr>
          <a:xfrm>
            <a:off x="3371107" y="4653637"/>
            <a:ext cx="195516" cy="51860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A03DBEF-6653-FAD4-62AD-65E1D4F388BD}"/>
                  </a:ext>
                </a:extLst>
              </p:cNvPr>
              <p:cNvSpPr txBox="1"/>
              <p:nvPr/>
            </p:nvSpPr>
            <p:spPr>
              <a:xfrm>
                <a:off x="995116" y="5247967"/>
                <a:ext cx="5143014" cy="4428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𝑑𝑟𝐹𝑢𝑙𝑙𝑇𝑟𝑎𝑛𝑠</m:t>
                        </m:r>
                      </m:num>
                      <m:den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+1−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altLang="zh-CN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=0</a:t>
                </a:r>
                <a:endParaRPr lang="zh-CN" alt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A03DBEF-6653-FAD4-62AD-65E1D4F38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116" y="5247967"/>
                <a:ext cx="5143014" cy="442878"/>
              </a:xfrm>
              <a:prstGeom prst="rect">
                <a:avLst/>
              </a:prstGeom>
              <a:blipFill>
                <a:blip r:embed="rId6"/>
                <a:stretch>
                  <a:fillRect l="-1185" t="-5479" b="-82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361539B-E988-7396-B90D-6A7CF51AB061}"/>
                  </a:ext>
                </a:extLst>
              </p:cNvPr>
              <p:cNvSpPr txBox="1"/>
              <p:nvPr/>
            </p:nvSpPr>
            <p:spPr>
              <a:xfrm>
                <a:off x="7189276" y="1693316"/>
                <a:ext cx="4205254" cy="5712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令</m:t>
                      </m:r>
                      <m:r>
                        <a:rPr lang="en-US" altLang="zh-C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𝑑𝑟𝐹𝑢𝑙𝑙𝑇𝑟𝑎𝑛𝑠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den>
                      </m:f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</m:t>
                      </m:r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+1−</m:t>
                      </m:r>
                      <m:sSup>
                        <m:sSup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zh-CN" alt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361539B-E988-7396-B90D-6A7CF51AB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9276" y="1693316"/>
                <a:ext cx="4205254" cy="5712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31712EB-A277-64DB-15C3-729D728C53B6}"/>
                  </a:ext>
                </a:extLst>
              </p:cNvPr>
              <p:cNvSpPr txBox="1"/>
              <p:nvPr/>
            </p:nvSpPr>
            <p:spPr>
              <a:xfrm>
                <a:off x="8256241" y="2469996"/>
                <a:ext cx="18066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)=−1+</m:t>
                      </m:r>
                      <m:sSup>
                        <m:sSup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31712EB-A277-64DB-15C3-729D728C5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241" y="2469996"/>
                <a:ext cx="1806648" cy="276999"/>
              </a:xfrm>
              <a:prstGeom prst="rect">
                <a:avLst/>
              </a:prstGeom>
              <a:blipFill>
                <a:blip r:embed="rId8"/>
                <a:stretch>
                  <a:fillRect l="-4040" t="-6522" b="-369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DDD0BB7-CD06-FBE0-65D8-06603D9CD7DD}"/>
                  </a:ext>
                </a:extLst>
              </p:cNvPr>
              <p:cNvSpPr txBox="1"/>
              <p:nvPr/>
            </p:nvSpPr>
            <p:spPr>
              <a:xfrm>
                <a:off x="8503616" y="3990523"/>
                <a:ext cx="1559273" cy="3974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𝑑𝑟𝐹𝑢𝑙𝑙𝑇𝑟𝑎𝑛𝑠</m:t>
                        </m:r>
                      </m:num>
                      <m:den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DDD0BB7-CD06-FBE0-65D8-06603D9CD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3616" y="3990523"/>
                <a:ext cx="1559273" cy="397481"/>
              </a:xfrm>
              <a:prstGeom prst="rect">
                <a:avLst/>
              </a:prstGeom>
              <a:blipFill>
                <a:blip r:embed="rId9"/>
                <a:stretch>
                  <a:fillRect l="-3906" t="-1538" r="-3125" b="-13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箭头: 下 15">
            <a:extLst>
              <a:ext uri="{FF2B5EF4-FFF2-40B4-BE49-F238E27FC236}">
                <a16:creationId xmlns:a16="http://schemas.microsoft.com/office/drawing/2014/main" id="{D0A1A1A8-D19B-CBDE-EB02-51B4D9CC0F9A}"/>
              </a:ext>
            </a:extLst>
          </p:cNvPr>
          <p:cNvSpPr/>
          <p:nvPr/>
        </p:nvSpPr>
        <p:spPr>
          <a:xfrm>
            <a:off x="9146602" y="2927596"/>
            <a:ext cx="238959" cy="88232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1EF8A6C8-543A-CDCE-82DB-B2DE14F6C2E3}"/>
                  </a:ext>
                </a:extLst>
              </p:cNvPr>
              <p:cNvSpPr txBox="1"/>
              <p:nvPr/>
            </p:nvSpPr>
            <p:spPr>
              <a:xfrm>
                <a:off x="8017036" y="4390509"/>
                <a:ext cx="2498090" cy="66294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𝑘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−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𝑓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𝑓</m:t>
                          </m:r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’(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altLang="zh-CN" i="1" dirty="0">
                  <a:solidFill>
                    <a:srgbClr val="FF0000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1EF8A6C8-543A-CDCE-82DB-B2DE14F6C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7036" y="4390509"/>
                <a:ext cx="2498090" cy="66294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BC0EB477-EC64-B682-6935-10289F9A6A83}"/>
              </a:ext>
            </a:extLst>
          </p:cNvPr>
          <p:cNvSpPr txBox="1"/>
          <p:nvPr/>
        </p:nvSpPr>
        <p:spPr>
          <a:xfrm>
            <a:off x="9455086" y="3129699"/>
            <a:ext cx="607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牛顿迭代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7EDE7E8-FE95-47A2-3821-43E6BC538154}"/>
                  </a:ext>
                </a:extLst>
              </p:cNvPr>
              <p:cNvSpPr txBox="1"/>
              <p:nvPr/>
            </p:nvSpPr>
            <p:spPr>
              <a:xfrm>
                <a:off x="6954150" y="767629"/>
                <a:ext cx="6092733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400" b="1" i="1" dirty="0" smtClean="0">
                          <a:latin typeface="Cambria Math" panose="02040503050406030204" pitchFamily="18" charset="0"/>
                        </a:rPr>
                        <m:t>𝒅𝒓𝑭𝒖𝒍𝒍𝑻𝒓𝒂𝒏𝒔</m:t>
                      </m:r>
                      <m:r>
                        <a:rPr lang="en-US" altLang="zh-CN" sz="1400" b="0" i="1" dirty="0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altLang="zh-CN" sz="1400" b="0" i="1" dirty="0">
                          <a:latin typeface="Cambria Math" panose="02040503050406030204" pitchFamily="18" charset="0"/>
                        </a:rPr>
                        <m:t>𝑖𝑛𝑝𝑢𝑡</m:t>
                      </m:r>
                      <m:r>
                        <a:rPr lang="en-US" altLang="zh-CN" sz="1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400" b="0" i="1" dirty="0" smtClean="0">
                          <a:latin typeface="Cambria Math" panose="02040503050406030204" pitchFamily="18" charset="0"/>
                        </a:rPr>
                        <m:t>𝑡𝑟𝑎𝑛𝑠𝑖𝑡𝑖𝑜𝑛</m:t>
                      </m:r>
                    </m:oMath>
                  </m:oMathPara>
                </a14:m>
                <a:endParaRPr lang="en-US" altLang="zh-CN" sz="14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1400" b="1" i="1" smtClean="0">
                        <a:latin typeface="Cambria Math" panose="02040503050406030204" pitchFamily="18" charset="0"/>
                      </a:rPr>
                      <m:t>𝒕𝒉</m:t>
                    </m:r>
                    <m:r>
                      <a:rPr lang="en-US" altLang="zh-CN" sz="1400" b="1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threshold</a:t>
                </a:r>
                <a:r>
                  <a: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（例如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delay</a:t>
                </a:r>
                <a:r>
                  <a: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的测量阈值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0.5</a:t>
                </a:r>
                <a:r>
                  <a: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</a:t>
                </a:r>
                <a:r>
                  <a: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的阈值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0.3</a:t>
                </a:r>
                <a:r>
                  <a: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0.7</a:t>
                </a:r>
                <a:r>
                  <a: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endPara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outputTrans</a:t>
                </a:r>
                <a:r>
                  <a: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0.7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0.3</m:t>
                        </m:r>
                      </m:sub>
                    </m:sSub>
                  </m:oMath>
                </a14:m>
                <a:r>
                  <a: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</a:t>
                </a:r>
                <a:endParaRPr lang="en-US" altLang="zh-CN" sz="14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sub>
                    </m:sSub>
                    <m:r>
                      <a:rPr lang="zh-CN" altLang="en-US" sz="1400" b="1" i="1">
                        <a:latin typeface="Cambria Math" panose="02040503050406030204" pitchFamily="18" charset="0"/>
                      </a:rPr>
                      <m:t>：</m:t>
                    </m:r>
                    <m:r>
                      <a:rPr lang="zh-CN" altLang="en-US" sz="1400" i="1" smtClean="0">
                        <a:latin typeface="Cambria Math" panose="02040503050406030204" pitchFamily="18" charset="0"/>
                      </a:rPr>
                      <m:t>主</m:t>
                    </m:r>
                    <m:r>
                      <a:rPr lang="zh-CN" altLang="en-US" sz="1400" i="1">
                        <a:latin typeface="Cambria Math" panose="02040503050406030204" pitchFamily="18" charset="0"/>
                      </a:rPr>
                      <m:t>极点</m:t>
                    </m:r>
                  </m:oMath>
                </a14:m>
                <a:r>
                  <a: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近似得到的</a:t>
                </a:r>
                <a:r>
                  <a:rPr lang="en-US" altLang="zh-CN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elmore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delay</a:t>
                </a:r>
              </a:p>
              <a:p>
                <a:r>
                  <a:rPr lang="zh-CN" altLang="en-US" dirty="0"/>
                  <a:t> 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7EDE7E8-FE95-47A2-3821-43E6BC538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150" y="767629"/>
                <a:ext cx="6092733" cy="123110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062037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A9E292-5B6D-3733-8869-F43A27E8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3FC95DE-45F1-310E-2DA3-8E63BD7D5CD7}"/>
                  </a:ext>
                </a:extLst>
              </p:cNvPr>
              <p:cNvSpPr txBox="1"/>
              <p:nvPr/>
            </p:nvSpPr>
            <p:spPr>
              <a:xfrm>
                <a:off x="1713540" y="1921008"/>
                <a:ext cx="9251576" cy="1703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latin typeface="+mj-lt"/>
                    <a:cs typeface="Times New Roman" panose="02020603050405020304" pitchFamily="18" charset="0"/>
                  </a:rPr>
                  <a:t>       </a:t>
                </a:r>
                <a:r>
                  <a: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对于单位阶跃信号，由于</a:t>
                </a:r>
                <a:r>
                  <a:rPr lang="en-US" altLang="zh-CN" dirty="0" err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elmore</a:t>
                </a:r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delay</a:t>
                </a:r>
                <a:r>
                  <a: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（通过</a:t>
                </a:r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RC</a:t>
                </a:r>
                <a:r>
                  <a: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得到的</a:t>
                </a:r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delay</a:t>
                </a:r>
                <a:r>
                  <a: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）计算结果往往偏离实际</a:t>
                </a:r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delay</a:t>
                </a:r>
                <a:r>
                  <a: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值（偏大），因此使用主极点近似求得一个系数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  <m:t>2</m:t>
                            </m:r>
                          </m:e>
                        </m:d>
                      </m:e>
                    </m:func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来改进</a:t>
                </a:r>
                <a:r>
                  <a:rPr lang="en-US" altLang="zh-CN" dirty="0" err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elmore</a:t>
                </a:r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delay</a:t>
                </a:r>
                <a:r>
                  <a: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的值；</a:t>
                </a:r>
                <a:endParaRPr lang="en-US" altLang="zh-CN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     </a:t>
                </a:r>
                <a:r>
                  <a: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考虑到输入信号为</a:t>
                </a:r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ramp</a:t>
                </a:r>
                <a:r>
                  <a: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的情况，使用</a:t>
                </a:r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ramp</a:t>
                </a:r>
                <a:r>
                  <a: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的输入波形函数与主极点近似的传输函数对输出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进行</a:t>
                </a:r>
                <a:r>
                  <a:rPr lang="en-US" altLang="zh-CN" dirty="0" err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elmore</a:t>
                </a:r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delay</a:t>
                </a:r>
                <a:r>
                  <a: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求解。（根据</a:t>
                </a:r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threshold</a:t>
                </a:r>
                <a:r>
                  <a: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，可求</a:t>
                </a:r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delay/trans</a:t>
                </a:r>
                <a:r>
                  <a:rPr lang="zh-CN" altLang="en-US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）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3FC95DE-45F1-310E-2DA3-8E63BD7D5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540" y="1921008"/>
                <a:ext cx="9251576" cy="1703736"/>
              </a:xfrm>
              <a:prstGeom prst="rect">
                <a:avLst/>
              </a:prstGeom>
              <a:blipFill>
                <a:blip r:embed="rId2"/>
                <a:stretch>
                  <a:fillRect l="-527" b="-46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393428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862044" y="2613392"/>
            <a:ext cx="84672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0" b="1" i="1" dirty="0">
                <a:latin typeface="Microsoft YaHei" panose="020B0503020204020204" pitchFamily="34" charset="-122"/>
                <a:ea typeface="Microsoft YaHei" panose="020B0503020204020204" pitchFamily="34" charset="-122"/>
                <a:cs typeface="Helvetica 65 Medium" panose="020B0500000000000000" charset="0"/>
                <a:sym typeface="+mn-ea"/>
              </a:rPr>
              <a:t>THANK YOU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0284B5F-5539-7F09-5FB8-FC9E4160E9B8}"/>
              </a:ext>
            </a:extLst>
          </p:cNvPr>
          <p:cNvSpPr/>
          <p:nvPr/>
        </p:nvSpPr>
        <p:spPr>
          <a:xfrm>
            <a:off x="4178595" y="-8572"/>
            <a:ext cx="3264196" cy="1199420"/>
          </a:xfrm>
          <a:prstGeom prst="rect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D48685FF-F872-35C9-2600-F456D569A9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825" y="-1656075"/>
            <a:ext cx="8467275" cy="4762842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8EC548D0-729E-315E-90C5-55E845A09624}"/>
              </a:ext>
            </a:extLst>
          </p:cNvPr>
          <p:cNvGrpSpPr/>
          <p:nvPr/>
        </p:nvGrpSpPr>
        <p:grpSpPr>
          <a:xfrm>
            <a:off x="523875" y="6048375"/>
            <a:ext cx="11180445" cy="316071"/>
            <a:chOff x="523875" y="6048375"/>
            <a:chExt cx="11180445" cy="316071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90075F61-931B-F093-A3A1-D70CE5CA03C4}"/>
                </a:ext>
              </a:extLst>
            </p:cNvPr>
            <p:cNvSpPr txBox="1"/>
            <p:nvPr/>
          </p:nvSpPr>
          <p:spPr>
            <a:xfrm>
              <a:off x="523875" y="6109335"/>
              <a:ext cx="1457325" cy="245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000">
                  <a:solidFill>
                    <a:schemeClr val="bg1">
                      <a:lumMod val="50000"/>
                    </a:schemeClr>
                  </a:solidFill>
                  <a:latin typeface="Helvetica 65 Medium" panose="020B0500000000000000" charset="0"/>
                  <a:cs typeface="Helvetica 65 Medium" panose="020B0500000000000000" charset="0"/>
                </a:rPr>
                <a:t>WWW.GIGA-DA.COM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DE49F1A2-353D-606D-F8BB-7C78115F4493}"/>
                </a:ext>
              </a:extLst>
            </p:cNvPr>
            <p:cNvSpPr txBox="1"/>
            <p:nvPr/>
          </p:nvSpPr>
          <p:spPr>
            <a:xfrm>
              <a:off x="4964430" y="6118225"/>
              <a:ext cx="1570355" cy="245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Helvetica 65 Medium" panose="020B0500000000000000" charset="0"/>
                  <a:cs typeface="Helvetica 65 Medium" panose="020B0500000000000000" charset="0"/>
                </a:rPr>
                <a:t>电话：</a:t>
              </a: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Helvetica 65 Medium" panose="020B0500000000000000" charset="0"/>
                  <a:cs typeface="Helvetica 65 Medium" panose="020B0500000000000000" charset="0"/>
                </a:rPr>
                <a:t>0755-61018899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9E8ED29F-8F34-1DA6-F0C9-1F1B5CC5F8DF}"/>
                </a:ext>
              </a:extLst>
            </p:cNvPr>
            <p:cNvSpPr txBox="1"/>
            <p:nvPr/>
          </p:nvSpPr>
          <p:spPr>
            <a:xfrm>
              <a:off x="8957310" y="6118225"/>
              <a:ext cx="1820545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思源黑体 Medium" panose="020B0600000000000000" charset="-122"/>
                  <a:ea typeface="思源黑体 Medium" panose="020B0600000000000000" charset="-122"/>
                  <a:cs typeface="Helvetica 65 Medium" panose="020B0500000000000000" charset="0"/>
                </a:rPr>
                <a:t>邮箱</a:t>
              </a: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Helvetica 65 Medium" panose="020B0500000000000000" charset="0"/>
                  <a:cs typeface="Helvetica 65 Medium" panose="020B0500000000000000" charset="0"/>
                </a:rPr>
                <a:t>：</a:t>
              </a:r>
              <a:r>
                <a:rPr lang="en-US" altLang="zh-CN" sz="1000" dirty="0" err="1">
                  <a:solidFill>
                    <a:schemeClr val="bg1">
                      <a:lumMod val="50000"/>
                    </a:schemeClr>
                  </a:solidFill>
                  <a:latin typeface="Helvetica 65 Medium" panose="020B0500000000000000" charset="0"/>
                  <a:cs typeface="Helvetica 65 Medium" panose="020B0500000000000000" charset="0"/>
                </a:rPr>
                <a:t>info@GIGA-DA.COM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Helvetica 65 Medium" panose="020B0500000000000000" charset="0"/>
                <a:cs typeface="Helvetica 65 Medium" panose="020B0500000000000000" charset="0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24509961-7F31-3D61-C11D-F7B5BE2CAD62}"/>
                </a:ext>
              </a:extLst>
            </p:cNvPr>
            <p:cNvSpPr txBox="1"/>
            <p:nvPr/>
          </p:nvSpPr>
          <p:spPr>
            <a:xfrm>
              <a:off x="10679430" y="6109335"/>
              <a:ext cx="1024890" cy="245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思源黑体 Medium" panose="020B0600000000000000" charset="-122"/>
                  <a:ea typeface="思源黑体 Medium" panose="020B0600000000000000" charset="-122"/>
                  <a:cs typeface="Helvetica 65 Medium" panose="020B0500000000000000" charset="0"/>
                </a:rPr>
                <a:t>邮编</a:t>
              </a: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Helvetica 65 Medium" panose="020B0500000000000000" charset="0"/>
                  <a:cs typeface="Helvetica 65 Medium" panose="020B0500000000000000" charset="0"/>
                </a:rPr>
                <a:t>：</a:t>
              </a: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Helvetica 65 Medium" panose="020B0500000000000000" charset="0"/>
                  <a:cs typeface="Helvetica 65 Medium" panose="020B0500000000000000" charset="0"/>
                </a:rPr>
                <a:t>518000</a:t>
              </a:r>
            </a:p>
          </p:txBody>
        </p:sp>
        <p:cxnSp>
          <p:nvCxnSpPr>
            <p:cNvPr id="19" name="直接连接符 9">
              <a:extLst>
                <a:ext uri="{FF2B5EF4-FFF2-40B4-BE49-F238E27FC236}">
                  <a16:creationId xmlns:a16="http://schemas.microsoft.com/office/drawing/2014/main" id="{A45AD996-6A8E-2511-73B6-633E82C199D3}"/>
                </a:ext>
              </a:extLst>
            </p:cNvPr>
            <p:cNvCxnSpPr/>
            <p:nvPr/>
          </p:nvCxnSpPr>
          <p:spPr>
            <a:xfrm>
              <a:off x="623570" y="6048375"/>
              <a:ext cx="10944225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0">
              <a:extLst>
                <a:ext uri="{FF2B5EF4-FFF2-40B4-BE49-F238E27FC236}">
                  <a16:creationId xmlns:a16="http://schemas.microsoft.com/office/drawing/2014/main" id="{39F03A33-D92A-1E0D-B384-6D0786A77457}"/>
                </a:ext>
              </a:extLst>
            </p:cNvPr>
            <p:cNvCxnSpPr/>
            <p:nvPr/>
          </p:nvCxnSpPr>
          <p:spPr>
            <a:xfrm>
              <a:off x="3267075" y="6113780"/>
              <a:ext cx="0" cy="1663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11">
              <a:extLst>
                <a:ext uri="{FF2B5EF4-FFF2-40B4-BE49-F238E27FC236}">
                  <a16:creationId xmlns:a16="http://schemas.microsoft.com/office/drawing/2014/main" id="{719FA994-2F24-F81B-5D6B-CBD8F20355E1}"/>
                </a:ext>
              </a:extLst>
            </p:cNvPr>
            <p:cNvCxnSpPr/>
            <p:nvPr/>
          </p:nvCxnSpPr>
          <p:spPr>
            <a:xfrm flipH="1">
              <a:off x="8232140" y="6118225"/>
              <a:ext cx="5080" cy="1619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8593021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4382C0-C47A-4EC0-A00C-F1AEEAE4A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 Elmore delay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8BAC2C3-BC49-080F-299D-860762238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4743" y="2264393"/>
            <a:ext cx="7894308" cy="1318356"/>
          </a:xfrm>
        </p:spPr>
        <p:txBody>
          <a:bodyPr>
            <a:normAutofit/>
          </a:bodyPr>
          <a:lstStyle/>
          <a:p>
            <a:r>
              <a:rPr lang="zh-CN" altLang="en-US" b="0" dirty="0"/>
              <a:t>用来估算电路中信号延迟的模型；</a:t>
            </a:r>
            <a:endParaRPr lang="en-US" altLang="zh-CN" b="0" dirty="0"/>
          </a:p>
          <a:p>
            <a:r>
              <a:rPr lang="zh-CN" altLang="en-US" b="0" dirty="0"/>
              <a:t>主要用于描述</a:t>
            </a:r>
            <a:r>
              <a:rPr lang="en-US" altLang="zh-CN" b="0" dirty="0"/>
              <a:t>RC</a:t>
            </a:r>
            <a:r>
              <a:rPr lang="zh-CN" altLang="en-US" b="0" dirty="0"/>
              <a:t>网络中的信号延迟。</a:t>
            </a:r>
          </a:p>
        </p:txBody>
      </p:sp>
    </p:spTree>
    <p:extLst>
      <p:ext uri="{BB962C8B-B14F-4D97-AF65-F5344CB8AC3E}">
        <p14:creationId xmlns:p14="http://schemas.microsoft.com/office/powerpoint/2010/main" val="130851493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9EAFB9-A9D8-B8BA-CD6F-76B203250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1.1RC tree</a:t>
            </a:r>
            <a:r>
              <a:rPr lang="zh-CN" altLang="en-US" dirty="0"/>
              <a:t>应满足的条件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CFB84A0-DC64-4145-5502-EAE7842A242F}"/>
              </a:ext>
            </a:extLst>
          </p:cNvPr>
          <p:cNvSpPr txBox="1"/>
          <p:nvPr/>
        </p:nvSpPr>
        <p:spPr>
          <a:xfrm>
            <a:off x="1327711" y="2588438"/>
            <a:ext cx="85886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en-US" altLang="zh-CN" dirty="0">
                <a:latin typeface="+mj-ea"/>
                <a:ea typeface="+mj-ea"/>
              </a:rPr>
              <a:t>Has a single input (source) node. </a:t>
            </a: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en-US" altLang="zh-CN" dirty="0">
                <a:latin typeface="+mj-ea"/>
                <a:ea typeface="+mj-ea"/>
              </a:rPr>
              <a:t>Does not have any resistive loops. </a:t>
            </a:r>
          </a:p>
          <a:p>
            <a:pPr marL="742950" lvl="1" indent="-285750">
              <a:buFont typeface="Wingdings" panose="05000000000000000000" pitchFamily="2" charset="2"/>
              <a:buChar char="u"/>
            </a:pPr>
            <a:r>
              <a:rPr lang="en-US" altLang="zh-CN" dirty="0">
                <a:latin typeface="+mj-ea"/>
                <a:ea typeface="+mj-ea"/>
              </a:rPr>
              <a:t>All capacitances are between a node and ground.</a:t>
            </a:r>
            <a:endParaRPr lang="zh-CN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7606623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624BB7-DB82-71E7-554E-B85887A2C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1.2 Elmore delay</a:t>
            </a:r>
            <a:r>
              <a:rPr lang="zh-CN" altLang="en-US" dirty="0"/>
              <a:t>计算公式</a:t>
            </a:r>
          </a:p>
        </p:txBody>
      </p:sp>
      <p:pic>
        <p:nvPicPr>
          <p:cNvPr id="6" name="内容占位符 8">
            <a:extLst>
              <a:ext uri="{FF2B5EF4-FFF2-40B4-BE49-F238E27FC236}">
                <a16:creationId xmlns:a16="http://schemas.microsoft.com/office/drawing/2014/main" id="{680624EF-393C-B276-5324-CC0D8F9AD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303" y="1209952"/>
            <a:ext cx="7400000" cy="221904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AA0C9B7-6F3D-3147-424C-969295F68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005" y="3850649"/>
            <a:ext cx="7248772" cy="185944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4B1CD4F-678C-2DC6-D87F-D3BB65C84709}"/>
              </a:ext>
            </a:extLst>
          </p:cNvPr>
          <p:cNvSpPr txBox="1"/>
          <p:nvPr/>
        </p:nvSpPr>
        <p:spPr>
          <a:xfrm>
            <a:off x="8936610" y="2837468"/>
            <a:ext cx="2828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通过</a:t>
            </a:r>
            <a:r>
              <a:rPr lang="en-US" altLang="zh-CN" dirty="0"/>
              <a:t>path</a:t>
            </a:r>
            <a:r>
              <a:rPr lang="zh-CN" altLang="en-US" dirty="0"/>
              <a:t>上</a:t>
            </a:r>
            <a:r>
              <a:rPr lang="en-US" altLang="zh-CN" dirty="0"/>
              <a:t>R</a:t>
            </a:r>
            <a:r>
              <a:rPr lang="zh-CN" altLang="en-US" dirty="0"/>
              <a:t>的电流可以到达哪些电容器</a:t>
            </a:r>
          </a:p>
        </p:txBody>
      </p:sp>
    </p:spTree>
    <p:extLst>
      <p:ext uri="{BB962C8B-B14F-4D97-AF65-F5344CB8AC3E}">
        <p14:creationId xmlns:p14="http://schemas.microsoft.com/office/powerpoint/2010/main" val="175411277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4382C0-C47A-4EC0-A00C-F1AEEAE4A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1.3 example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650F553-307B-130C-4982-9D53E3527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016" y="943484"/>
            <a:ext cx="8335827" cy="39063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id="{2F93AC69-F3CD-36C6-7C96-C6765ED1810F}"/>
                  </a:ext>
                </a:extLst>
              </p:cNvPr>
              <p:cNvSpPr txBox="1"/>
              <p:nvPr/>
            </p:nvSpPr>
            <p:spPr>
              <a:xfrm>
                <a:off x="2639740" y="5179490"/>
                <a:ext cx="6342057" cy="3118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sub>
                    </m:sSub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)+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id="{2F93AC69-F3CD-36C6-7C96-C6765ED18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740" y="5179490"/>
                <a:ext cx="6342057" cy="311880"/>
              </a:xfrm>
              <a:prstGeom prst="rect">
                <a:avLst/>
              </a:prstGeom>
              <a:blipFill>
                <a:blip r:embed="rId4"/>
                <a:stretch>
                  <a:fillRect l="-1250" t="-25490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29739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0F8308-6B16-21E1-7C96-F8D4614D8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 Elmore delay</a:t>
            </a:r>
            <a:r>
              <a:rPr lang="zh-CN" altLang="en-US" dirty="0"/>
              <a:t>与脉冲响应的关系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9ABEDD3-C0DE-B501-9E60-167BC0D8A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08" y="1490831"/>
            <a:ext cx="8763000" cy="3686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1F41E98-4A9C-DA06-20E6-63BAEF9DCD15}"/>
                  </a:ext>
                </a:extLst>
              </p:cNvPr>
              <p:cNvSpPr txBox="1"/>
              <p:nvPr/>
            </p:nvSpPr>
            <p:spPr>
              <a:xfrm>
                <a:off x="1868585" y="5306650"/>
                <a:ext cx="504572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图为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RC</a:t>
                </a:r>
                <a:r>
                  <a:rPr lang="zh-CN" altLang="en-US" sz="1600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树中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zh-CN" alt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处</m:t>
                    </m:r>
                  </m:oMath>
                </a14:m>
                <a:r>
                  <a:rPr lang="zh-CN" altLang="en-US" sz="1600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的单位阶跃响应和单位脉冲响应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1F41E98-4A9C-DA06-20E6-63BAEF9DC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585" y="5306650"/>
                <a:ext cx="5045722" cy="338554"/>
              </a:xfrm>
              <a:prstGeom prst="rect">
                <a:avLst/>
              </a:prstGeom>
              <a:blipFill>
                <a:blip r:embed="rId3"/>
                <a:stretch>
                  <a:fillRect l="-726" t="-5455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78A68FFF-85A8-87B3-8E2C-1688E9782222}"/>
              </a:ext>
            </a:extLst>
          </p:cNvPr>
          <p:cNvSpPr txBox="1"/>
          <p:nvPr/>
        </p:nvSpPr>
        <p:spPr>
          <a:xfrm>
            <a:off x="7282831" y="2330507"/>
            <a:ext cx="4458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由于阶跃响应是对脉冲响应的积分，因此阶跃响应到达</a:t>
            </a:r>
            <a:r>
              <a:rPr lang="en-US" altLang="zh-CN" dirty="0"/>
              <a:t>50%</a:t>
            </a:r>
            <a:r>
              <a:rPr lang="zh-CN" altLang="en-US" dirty="0"/>
              <a:t>对应脉冲响应区域消耗一半的时间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76C43F6-F04A-889E-8D72-F0EAFD8F05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0572" y="3389216"/>
            <a:ext cx="4429125" cy="12192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C7C38A2-989E-69F7-2AF8-646E0A17AD44}"/>
              </a:ext>
            </a:extLst>
          </p:cNvPr>
          <p:cNvSpPr txBox="1"/>
          <p:nvPr/>
        </p:nvSpPr>
        <p:spPr>
          <a:xfrm>
            <a:off x="7252768" y="5142795"/>
            <a:ext cx="40969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通过相应的非负脉冲响应函数</a:t>
            </a:r>
            <a:r>
              <a:rPr lang="en-US" altLang="zh-CN" dirty="0"/>
              <a:t>h (t)</a:t>
            </a:r>
            <a:r>
              <a:rPr lang="zh-CN" altLang="en-US" dirty="0"/>
              <a:t>的平均值来近似单调阶跃响应的延迟。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440660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BA635C-FFCD-8389-3F5D-FA7E0FBD3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 Elmore delay</a:t>
            </a:r>
            <a:r>
              <a:rPr lang="zh-CN" altLang="en-US" dirty="0"/>
              <a:t>与脉冲响应的关系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59222CE-CE02-772F-CF69-5BF95A3FA577}"/>
                  </a:ext>
                </a:extLst>
              </p:cNvPr>
              <p:cNvSpPr txBox="1"/>
              <p:nvPr/>
            </p:nvSpPr>
            <p:spPr>
              <a:xfrm>
                <a:off x="1009480" y="1218117"/>
                <a:ext cx="883852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	</a:t>
                </a:r>
                <a:r>
                  <a:rPr lang="en-US" altLang="zh-CN" dirty="0" err="1"/>
                  <a:t>elmore</a:t>
                </a:r>
                <a:r>
                  <a:rPr lang="en-US" altLang="zh-CN" dirty="0"/>
                  <a:t> delay</a:t>
                </a:r>
                <a:r>
                  <a:rPr lang="zh-CN" altLang="en-US" dirty="0"/>
                  <a:t>将</a:t>
                </a:r>
                <a:r>
                  <a:rPr lang="en-US" altLang="zh-CN" dirty="0"/>
                  <a:t>h(t)</a:t>
                </a:r>
                <a:r>
                  <a:rPr lang="zh-CN" altLang="en-US" dirty="0"/>
                  <a:t>视为概率密度函数，然后用</a:t>
                </a:r>
                <a:r>
                  <a:rPr lang="en-US" altLang="zh-CN" dirty="0"/>
                  <a:t>h(t)</a:t>
                </a:r>
                <a:r>
                  <a:rPr lang="zh-CN" altLang="en-US" dirty="0"/>
                  <a:t>的一阶矩也就是均值来反映单调阶跃响应的延迟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zh-CN" altLang="en-US" i="1" dirty="0">
                        <a:latin typeface="Cambria Math" panose="02040503050406030204" pitchFamily="18" charset="0"/>
                      </a:rPr>
                      <m:t>。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59222CE-CE02-772F-CF69-5BF95A3FA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480" y="1218117"/>
                <a:ext cx="8838527" cy="646331"/>
              </a:xfrm>
              <a:prstGeom prst="rect">
                <a:avLst/>
              </a:prstGeom>
              <a:blipFill>
                <a:blip r:embed="rId2"/>
                <a:stretch>
                  <a:fillRect l="-621" t="-5660" r="-621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9DAA714D-4578-5C7C-1C86-40EFCDBC4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803" y="2056317"/>
            <a:ext cx="4105275" cy="8382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DE02FC1-9CC0-C139-E2ED-57BFC1A47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264" y="3009900"/>
            <a:ext cx="8143875" cy="34290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C44E9FE-66DA-0621-25D4-B8DF0AA6361B}"/>
              </a:ext>
            </a:extLst>
          </p:cNvPr>
          <p:cNvSpPr txBox="1"/>
          <p:nvPr/>
        </p:nvSpPr>
        <p:spPr>
          <a:xfrm>
            <a:off x="7396078" y="2314322"/>
            <a:ext cx="4167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这种近似适对于脉冲响应函数分布对称的情况更为精确，例图中所示的函数图像，但对于脉冲响应函数不对称的情况存在偏差。</a:t>
            </a:r>
          </a:p>
        </p:txBody>
      </p:sp>
    </p:spTree>
    <p:extLst>
      <p:ext uri="{BB962C8B-B14F-4D97-AF65-F5344CB8AC3E}">
        <p14:creationId xmlns:p14="http://schemas.microsoft.com/office/powerpoint/2010/main" val="2003587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6F149A2E-FEEE-BF58-6E1A-7D7115F9A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092" y="2591419"/>
            <a:ext cx="4240978" cy="965484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1188B76-CC8E-94BC-9CB9-C812F58CF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 Dominant Pole Metric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42E6996-4687-7DC8-DAF9-C99F693C4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559" y="793019"/>
            <a:ext cx="5520551" cy="167666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0966D5D-C07F-F4B8-B678-C47D2E3A420C}"/>
              </a:ext>
            </a:extLst>
          </p:cNvPr>
          <p:cNvSpPr txBox="1"/>
          <p:nvPr/>
        </p:nvSpPr>
        <p:spPr>
          <a:xfrm>
            <a:off x="578167" y="2316046"/>
            <a:ext cx="2346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传输函数：</a:t>
            </a:r>
            <a:endParaRPr lang="en-US" altLang="zh-CN" dirty="0"/>
          </a:p>
          <a:p>
            <a:r>
              <a:rPr lang="en-US" altLang="zh-CN" dirty="0"/>
              <a:t>	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4C0FE1E-7D9A-F85B-289A-BF3A029C06EF}"/>
              </a:ext>
            </a:extLst>
          </p:cNvPr>
          <p:cNvSpPr txBox="1"/>
          <p:nvPr/>
        </p:nvSpPr>
        <p:spPr>
          <a:xfrm>
            <a:off x="578167" y="3675422"/>
            <a:ext cx="5939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将上式在</a:t>
            </a:r>
            <a:r>
              <a:rPr lang="en-US" altLang="zh-CN" dirty="0"/>
              <a:t>s=0</a:t>
            </a:r>
            <a:r>
              <a:rPr lang="zh-CN" altLang="en-US" dirty="0"/>
              <a:t>处展开为，可以表示为关于</a:t>
            </a:r>
            <a:r>
              <a:rPr lang="en-US" altLang="zh-CN" dirty="0"/>
              <a:t>s</a:t>
            </a:r>
            <a:r>
              <a:rPr lang="zh-CN" altLang="en-US" dirty="0"/>
              <a:t>的幂级数：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1249C0DD-E331-25A1-90CC-DFB46F2EB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092" y="4226457"/>
            <a:ext cx="4347505" cy="6393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9C87617-078B-D738-4CB0-82E6438031C2}"/>
                  </a:ext>
                </a:extLst>
              </p:cNvPr>
              <p:cNvSpPr txBox="1"/>
              <p:nvPr/>
            </p:nvSpPr>
            <p:spPr>
              <a:xfrm>
                <a:off x="752559" y="4872348"/>
                <a:ext cx="5765162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那么关于第</a:t>
                </a:r>
                <a:r>
                  <a:rPr lang="en-US" altLang="zh-CN" dirty="0"/>
                  <a:t>q</a:t>
                </a:r>
                <a:r>
                  <a:rPr lang="zh-CN" altLang="en-US" dirty="0"/>
                  <a:t>项的系数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zh-CN" altLang="en-US" dirty="0"/>
                  <a:t>，可以表示为：</a:t>
                </a: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9C87617-078B-D738-4CB0-82E643803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559" y="4872348"/>
                <a:ext cx="5765162" cy="390748"/>
              </a:xfrm>
              <a:prstGeom prst="rect">
                <a:avLst/>
              </a:prstGeom>
              <a:blipFill>
                <a:blip r:embed="rId5"/>
                <a:stretch>
                  <a:fillRect l="-846" t="-7813"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图片 17">
            <a:extLst>
              <a:ext uri="{FF2B5EF4-FFF2-40B4-BE49-F238E27FC236}">
                <a16:creationId xmlns:a16="http://schemas.microsoft.com/office/drawing/2014/main" id="{568FCF9D-C210-1937-FC22-2FC2910E1D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1470" y="5248232"/>
            <a:ext cx="4038600" cy="1095375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3549F424-BE85-3555-F5D5-DB7FDC300BE8}"/>
              </a:ext>
            </a:extLst>
          </p:cNvPr>
          <p:cNvSpPr txBox="1"/>
          <p:nvPr/>
        </p:nvSpPr>
        <p:spPr>
          <a:xfrm>
            <a:off x="7131779" y="1118941"/>
            <a:ext cx="4107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频域传输函数</a:t>
            </a:r>
            <a:r>
              <a:rPr lang="en-US" altLang="zh-CN" dirty="0"/>
              <a:t>H(s)</a:t>
            </a:r>
            <a:r>
              <a:rPr lang="zh-CN" altLang="en-US" dirty="0"/>
              <a:t>与时域脉冲响应的关系可以表示为：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930103F7-553B-933D-231E-687EB7C548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2209" y="1749133"/>
            <a:ext cx="3686175" cy="1038225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1F0ABA68-294C-3FF6-CA26-3A0BB6BF0C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7253" y="3146195"/>
            <a:ext cx="5405481" cy="17478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869AC8A5-5E71-587D-7CF6-6CCA52612D9F}"/>
                  </a:ext>
                </a:extLst>
              </p:cNvPr>
              <p:cNvSpPr txBox="1"/>
              <p:nvPr/>
            </p:nvSpPr>
            <p:spPr>
              <a:xfrm>
                <a:off x="7131779" y="2723478"/>
                <a:ext cx="47095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对上式中的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st</m:t>
                        </m:r>
                      </m:sup>
                    </m:sSup>
                  </m:oMath>
                </a14:m>
                <a:r>
                  <a:rPr lang="zh-CN" altLang="en-US" dirty="0"/>
                  <a:t>在</a:t>
                </a:r>
                <a:r>
                  <a:rPr lang="en-US" altLang="zh-CN" dirty="0"/>
                  <a:t>s=0</a:t>
                </a:r>
                <a:r>
                  <a:rPr lang="zh-CN" altLang="en-US" dirty="0"/>
                  <a:t>处展开，可以得到</a:t>
                </a: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869AC8A5-5E71-587D-7CF6-6CCA52612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779" y="2723478"/>
                <a:ext cx="4709565" cy="369332"/>
              </a:xfrm>
              <a:prstGeom prst="rect">
                <a:avLst/>
              </a:prstGeom>
              <a:blipFill>
                <a:blip r:embed="rId9"/>
                <a:stretch>
                  <a:fillRect l="-1166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图片 32">
            <a:extLst>
              <a:ext uri="{FF2B5EF4-FFF2-40B4-BE49-F238E27FC236}">
                <a16:creationId xmlns:a16="http://schemas.microsoft.com/office/drawing/2014/main" id="{49503FE5-9DF9-2B37-684C-5128E342C0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76441" y="5455299"/>
            <a:ext cx="3762375" cy="1000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E621E9F5-2925-135D-10B5-A4BCFA90E001}"/>
                  </a:ext>
                </a:extLst>
              </p:cNvPr>
              <p:cNvSpPr txBox="1"/>
              <p:nvPr/>
            </p:nvSpPr>
            <p:spPr>
              <a:xfrm>
                <a:off x="7342209" y="4960418"/>
                <a:ext cx="4326506" cy="667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因此，</a:t>
                </a:r>
                <a:r>
                  <a:rPr lang="en-US" altLang="zh-CN" dirty="0"/>
                  <a:t>H(S)</a:t>
                </a:r>
                <a:r>
                  <a:rPr lang="zh-CN" altLang="en-US" dirty="0"/>
                  <a:t>第</a:t>
                </a:r>
                <a:r>
                  <a:rPr lang="en-US" altLang="zh-CN" dirty="0"/>
                  <a:t>q</a:t>
                </a:r>
                <a:r>
                  <a:rPr lang="zh-CN" altLang="en-US" dirty="0"/>
                  <a:t>项的系数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zh-CN" altLang="en-US" i="1">
                        <a:latin typeface="Cambria Math" panose="02040503050406030204" pitchFamily="18" charset="0"/>
                      </a:rPr>
                      <m:t>也可以</m:t>
                    </m:r>
                  </m:oMath>
                </a14:m>
                <a:r>
                  <a:rPr lang="zh-CN" altLang="en-US" dirty="0"/>
                  <a:t>由下式表示：</a:t>
                </a: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E621E9F5-2925-135D-10B5-A4BCFA90E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209" y="4960418"/>
                <a:ext cx="4326506" cy="667747"/>
              </a:xfrm>
              <a:prstGeom prst="rect">
                <a:avLst/>
              </a:prstGeom>
              <a:blipFill>
                <a:blip r:embed="rId11"/>
                <a:stretch>
                  <a:fillRect l="-1127" t="-5505" b="-146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464449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A26B96-19C0-9867-1F9C-BE800229F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 Dominant Pole Metric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7FC468B-E186-3956-B892-CB3E10BEC088}"/>
                  </a:ext>
                </a:extLst>
              </p:cNvPr>
              <p:cNvSpPr txBox="1"/>
              <p:nvPr/>
            </p:nvSpPr>
            <p:spPr>
              <a:xfrm>
                <a:off x="1359461" y="1513211"/>
                <a:ext cx="88931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前面我们知道，</a:t>
                </a:r>
                <a:r>
                  <a:rPr lang="en-US" altLang="zh-CN" dirty="0" err="1"/>
                  <a:t>elmore</a:t>
                </a:r>
                <a:r>
                  <a:rPr lang="en-US" altLang="zh-CN" dirty="0"/>
                  <a:t> delay</a:t>
                </a:r>
                <a:r>
                  <a:rPr lang="zh-CN" altLang="en-US" dirty="0"/>
                  <a:t>用脉冲函数的一阶矩来反映阶跃响应的</a:t>
                </a:r>
                <a:r>
                  <a:rPr lang="en-US" altLang="zh-CN" dirty="0"/>
                  <a:t>delay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altLang="zh-CN" b="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7FC468B-E186-3956-B892-CB3E10BEC0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461" y="1513211"/>
                <a:ext cx="8893147" cy="369332"/>
              </a:xfrm>
              <a:prstGeom prst="rect">
                <a:avLst/>
              </a:prstGeom>
              <a:blipFill>
                <a:blip r:embed="rId2"/>
                <a:stretch>
                  <a:fillRect l="-548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04E7B795-BC33-39FF-61E0-3E7C2940F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803" y="2056317"/>
            <a:ext cx="4105275" cy="8382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138E9BF-8D07-CED7-5F15-029CE78BC8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754" y="3068291"/>
            <a:ext cx="3762375" cy="1000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2DB6EB7-12F5-15F0-1596-C2688924754E}"/>
                  </a:ext>
                </a:extLst>
              </p:cNvPr>
              <p:cNvSpPr txBox="1"/>
              <p:nvPr/>
            </p:nvSpPr>
            <p:spPr>
              <a:xfrm>
                <a:off x="1359461" y="2784427"/>
                <a:ext cx="6097348" cy="3939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H(S)</a:t>
                </a:r>
                <a:r>
                  <a:rPr lang="zh-CN" altLang="en-US" dirty="0"/>
                  <a:t>第</a:t>
                </a:r>
                <a:r>
                  <a:rPr lang="en-US" altLang="zh-CN" dirty="0"/>
                  <a:t>q</a:t>
                </a:r>
                <a:r>
                  <a:rPr lang="zh-CN" altLang="en-US" dirty="0"/>
                  <a:t>项的系数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zh-CN" altLang="en-US" dirty="0"/>
                  <a:t>：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2DB6EB7-12F5-15F0-1596-C26889247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461" y="2784427"/>
                <a:ext cx="6097348" cy="393954"/>
              </a:xfrm>
              <a:prstGeom prst="rect">
                <a:avLst/>
              </a:prstGeom>
              <a:blipFill>
                <a:blip r:embed="rId5"/>
                <a:stretch>
                  <a:fillRect l="-800" t="-9375"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C47ADC99-B88D-64F5-4153-0BD36718FFF7}"/>
              </a:ext>
            </a:extLst>
          </p:cNvPr>
          <p:cNvSpPr txBox="1"/>
          <p:nvPr/>
        </p:nvSpPr>
        <p:spPr>
          <a:xfrm>
            <a:off x="2214619" y="4080265"/>
            <a:ext cx="5724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因此，我们可以得出，传递函数的系数与概率矩相关。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81CF0D1-D619-6DE5-56E6-930132F4989D}"/>
                  </a:ext>
                </a:extLst>
              </p:cNvPr>
              <p:cNvSpPr txBox="1"/>
              <p:nvPr/>
            </p:nvSpPr>
            <p:spPr>
              <a:xfrm>
                <a:off x="2047284" y="4915447"/>
                <a:ext cx="2028376" cy="599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subSup"/>
                          <m:grow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unc>
                            <m:funcPr>
                              <m:ctrlPr>
                                <a:rPr lang="zh-CN" alt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zh-CN" alt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altLang="zh-CN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zh-CN" alt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81CF0D1-D619-6DE5-56E6-930132F49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284" y="4915447"/>
                <a:ext cx="2028376" cy="599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ACB773A8-B194-402D-2B3F-515A15DBC2CF}"/>
              </a:ext>
            </a:extLst>
          </p:cNvPr>
          <p:cNvSpPr txBox="1"/>
          <p:nvPr/>
        </p:nvSpPr>
        <p:spPr>
          <a:xfrm>
            <a:off x="1359461" y="4546115"/>
            <a:ext cx="117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E527026-CF7D-859B-EF7A-41ECDC546EDE}"/>
                  </a:ext>
                </a:extLst>
              </p:cNvPr>
              <p:cNvSpPr txBox="1"/>
              <p:nvPr/>
            </p:nvSpPr>
            <p:spPr>
              <a:xfrm>
                <a:off x="1671005" y="5698244"/>
                <a:ext cx="2605635" cy="746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CN" alt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zh-CN" alt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CN" alt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ⅆ</m:t>
                                  </m:r>
                                  <m:r>
                                    <a:rPr lang="zh-CN" alt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  <m:d>
                                    <m:dPr>
                                      <m:ctrlPr>
                                        <a:rPr lang="zh-CN" alt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CN" alt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zh-CN" alt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ⅆ</m:t>
                                  </m:r>
                                  <m:r>
                                    <a:rPr lang="zh-CN" alt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E527026-CF7D-859B-EF7A-41ECDC546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005" y="5698244"/>
                <a:ext cx="2605635" cy="7461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箭头: 右 13">
            <a:extLst>
              <a:ext uri="{FF2B5EF4-FFF2-40B4-BE49-F238E27FC236}">
                <a16:creationId xmlns:a16="http://schemas.microsoft.com/office/drawing/2014/main" id="{BA81E537-3A09-83DF-7659-3DE188B9BBB6}"/>
              </a:ext>
            </a:extLst>
          </p:cNvPr>
          <p:cNvSpPr/>
          <p:nvPr/>
        </p:nvSpPr>
        <p:spPr>
          <a:xfrm>
            <a:off x="4741333" y="5514778"/>
            <a:ext cx="1676400" cy="1834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DFDE63CA-C4E8-F021-B1AD-3DB1DE21C6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4433" y="4883334"/>
            <a:ext cx="44958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33574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SCORM_RATE_SLIDES" val="0"/>
  <p:tag name="ISPRING_SCORM_PASSING_SCORE" val="0.000000"/>
  <p:tag name="ISPRING_ULTRA_SCORM_COURSE_ID" val="66C221A4-F9EE-4029-8F78-3C30536C915A"/>
  <p:tag name="ISPRINGONLINEFOLDERID" val="0"/>
  <p:tag name="ISPRINGONLINEFOLDERPATH" val="内容列表"/>
  <p:tag name="ISPRINGCLOUDFOLDERID" val="0"/>
  <p:tag name="ISPRINGCLOUDFOLDERPATH" val="系统信息库"/>
  <p:tag name="ISPRING_OUTPUT_FOLDER" val="G:\第十一批待发作品\365286"/>
  <p:tag name="ISPRING_FIRST_PUBLISH" val="1"/>
  <p:tag name="ISPRING_PLAYERS_CUSTOMIZATION" val="UEsDBBQAAgAIAJaxbk8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CWsW5P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Jaxbk+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lrFuT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lrFuT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q4sqU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q4sqUHL80YFnAAAAawAAABwAAAB1bml2ZXJzYWwvbG9jYWxfc2V0dGluZ3MueG1sDcw7CsNADEXR3qsQ6p1P58JjdymDIc4ChP0IBo0UZkRIdp/pbnG44/zNSh+Uerglvp4uTLDN98NeiZ/rrR+Yaojtom5IbM40T92ovok+ENFgpbfKD2VFbhG4S25yKaiwkGhnPk/dH1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CriypQsIcj9GwBAAD3AgAAKQAAAHVuaXZlcnNhbC9za2luX2N1c3RvbWl6YXRpb25fc2V0dGluZ3MueG1sjVLbSiQxEH33K4I/MEkqt4Z2ILeWeVHRAZ+b6ezSrKaXTsRlycebdncYR0c09VR1Tp2iKqdNv8Zon1KeHse/fR6neBdyHuPPtD5DqN1ND9N8M4cUclodKvdjHKbnTfwxLbVaTbmPQz8PdkHTGqPu9SEltXKqZswwiiTz1CvkPLcVa8A1YCvmKLHt6p3EP9057ELMp1Xb1RH6sWETU5jzJg7hzxqO2W+h4w0u534YKy+tBVui7KcWx5ZAjHDJfaEaAASy3BGHi5SN1AR5zDiGYhQFCohwThpRiKQcatY1oqow3wjEJGPUFepp7UZaG0dtkdAQous0rxpbus5IjBEhBJgrXEBnMKpsqBoa1HJAcGBAFG00UYA625mOFe+8sBwp6gXGhRkDGB+Oe9ju7bkO1W+vsz/nF4Inv+AkunhrdcJc7e5pnit5Gx5/P/Q5oHG4OL+59Xf+aqu3m+ur8/++fPXwnrWYtW79qbdfAFBLAwQUAAIACACriypQSnLKSHENAAAnIgAAFwAAAHVuaXZlcnNhbC91bml2ZXJzYWwucG5n7ZppVFNZtoCv5QTigO0r0WJqtQWrBBkiBCQkhTJoFYI1CDIYQCZFSAgISIBgQbWIAynhCcEAWVV2Y9cLczAhgRAVZTAJKZoKUwJBGSKEEMMlCYEEOoGqWr1W/+ufb+XHHc757jl377PP3mffu07hhQC/XTs+2QEAwK5zZ72/BoAt/gCwGWO0TVezetrOT3fZlPq132mgrtdiRlfYEu913gsAGvEmmqiturJx8tmQVADY3aE/NnWh/xEDAIfaznl7fXsTKR09f88uY/TWW7BcA+AAWp4J5shw4fsvtm71OfqXE3/ZcfqC0exnP915Z3Mncv9nX5kePmTq7e/adyuy6V6n2bQcCv9YIlTzvuRVnOtdDN9q5vmU/H+tZEZWwODoRRdVQHoHEd2euTBLrq9q0yywnyKz5T46eW49aVbgrx3q91Z2CF5M8nJXwZQ4fXVr5Ei3a8W2ksGI3Bz3Q7qa55edH0yeJLQpBsLYxroyMP/TtaOqabdK/tn156+G9jBFa6sq9kM9zOhrLs4i712/LY/8SHcxzdO3+tzIRl93iKA/f28ABmAABmAABmAABmAABmAABmAABmAABmAABmAA/7/BKyZLK0Xb6m81+P+22+AdNug2eWcPhAdLXZgsCayCKYeibUlqTrzVKbBlWs6dqOhqDd2t/2tZqlXOJYQtUAldCNziE2vLZq5Hfy9MoCEL2u2n5aJJ17UXLyafDSI91C/N2huyG/aQM9vAlmD2ZgB4PvrhzfF6WHPEckRXItjbVFuaia6mJwnAMifeTGzp2oXt20ueknBYNWCdrm+SehmhebsnsLaTL4ar6CVlETi15eDabDDrlLoT2o6Z9RCpez06U1ORN9/+lTaoDcxd7l/plJLKylEIFLqKksRgaaYcVA8Edaw5EDtwfdJL2OXT77m6NCE+IU6TfrmavxT4BhkDABZX2r0RnZea1Eoaixk+zyyPc5E5EcRKL9kxTLIjvdYlwUqVkFkX7QoTqdpVlajv6zoHj+BhC0USGypHQcHA4R++21OBTD+F6qxZMT5K6UWoewLbLc/bfJHIe730SwH8RtzcY/V0ynTlDBUDMghGThNUkgqsq0Ee2fMO3ktElaahcpFsCA4hyk/pz6rmJgnu7QRuUThmiYEw+asFyqRTiP3KWEJVtDNPnq9xVoxHNmEv0F7rZEpwdYzvSDsRv/mGC3csMbHeNS4en6f1nRUOxKLwEqKiHb+HkvHau1hN/yrq3RAsGAS966Tugjy262ibFdWzyObzOdW2zLUVEev+CSIFeSSYiQ+5LRWD1cTYMSQP+rH/2APPflSCgzMAoFjDxzMVBxeGakpz0C68xnIx9tlc8CFCeF/6+5exm7sSk2VQLO/KnpIMHsw2Z97GjhN7ZkDTJtU6fRVtsn+fFfVapxJLONDH9JkWiT1p8UzfOqw1CLYFODxGmdiuSKyaM6J5zcQhveoCdG9S47Lm5v0gNov2WDzESX+Rf4pUGJlyXtApSRCOZeez1m7nxrr+k8Y80JJJFqNMbB5sB1OfdAxVixJp9MerP/0ZozM4Q4UZnjmBzR5sxCLGvufnbAaSM7hvD3ZljxWH1uYz+bCuq7u5IfZrP24puT7iigyeUDJeMKDmPRCkXWZGbVWryplQg8o1simjMdC6qV8XDe+ZeZNgOVc77R4EPi0Jloyb5vW4JJnXkzFEd867mms2pRz6kSBx3XgcN8pl5ewzREFPOMsyHaIUOw4TZ2hnQjvTcQ/pqNZabqbY0V3mkjK60jJ3Q++WXZN0cVUYLg4WR1Y06FQmeK5pQLYiOUQW4jiTPIwZbAytkjD8HcsPpAyQrlc++CCNIRJR3SmQOM9At6EqYuYJ6jFnrytVZcahYb+OfPQmHBUVheAJe+He/n8b4vVfbczouz75mcqpnn3Git2x3x+npJDs6xGyjJez7ZuAlizUcv1JeE2Q5IrOtE6t8xH9/+Nfd80VTtvVR1lMvsNNPxZw+UYWzI1SJ/6hrHFrcZLQ+26ScI7feJmFmJHs/4Y6o+SN7odOL9NhDr4csJ2BC1fAp11pRqnlXSnIZnodf0VuB34pxedqJsplWkqdNXllGzA+T+8lmVY5zM+2irTzgglxKogTBuIWSkrQOJBoG7EyMniirVKuleWuSQUEncvcp9cehJZZZjzkM4bCuKkPM+0o91ck1C43ttNa1RQht56zFJILgjjPIvooHUfdpAR/vTjwevqUGLLX/5Y5DYuo4zi8hIqywTWRWqZhNrDCQ0ahAJDBrmi9ogiRN/V+Qr3qSArhfYLMlr82Qce3W1TIBeKxeWPwKUI7s7hs72tx5RlcGQSGx5gr+64c7lxlSE14fMcJWxuuI7vNXvaq5CBVgRlzVEH7w/kXefGHCQAUpcAJK6A3GNqpN+tj7YHEzvx9SvzqDKch6RXe+KhOgcgm0R1Si3xZUk9Csv5adFBJ+0Yf1QOfDsuYTmCvY18MQhpbO9CjiwH3EjvsROmjIS9izFlNXAjbsy/GxHfXGcGyJ3r08us21yDJJCzPOHkiSNbFzexwxaXRm9Ynb9F2eTAm7n3nMnWwS9O2w2bCjLX0ekYR5k142/ZgNan+Xo7F8DvO7IVK9qXaEp1rmA3vEThHHCXcT/JE9WdYFhF32IAjOgQa2Tx/EMa0hop3CZb4v6sURNq7x6UjcYh3e2XodPfcXqcJlfki5QXiFDfdgxxlbUxlfk0FSYlePxbMhA8kVOo8iN69k1IDDsWp4/A/UPLOFfji7f/EbRBFx8qq83o23iNe6rBeTV6oRedIFrc2Qge5LXzYc4/aMTwRvJ2kmU2JTRMBgNCSzLtTcOr6UMAlRtIv6Mbo28bGqavFw0ihqDccYb6atcL0o/7iXAaR7UztfuO6eoGc1qTzr8MQzsRYaVYpWBPZFNHrxH7GqtX+6KYLwagjBI1fAbuotYi/UOO/s9xMYguXF5bUZ08dt41YWx6Uge+f4Kuy56KtPSp93b679x/i4D2VQwup7w7FDcmimny+41K9WNJPm17nd3538MTIexFpZ5qHxdPcc9OmvwuSyG6szIhd9eygoqi5MnFY+ZBzx36iUoweTpSovLaXZCbVDPRkbilZkkSsYRd+DsyZPXmXY6KwC/RU/DpzEiLlUBj246x1e595Koioq5k3B261TgzHky7jAmCvdoqTaqCE+9ILj1cfVbATF2Wqb90ljo/YoRtmLo8KK9JaHYZY/Mk/jvf4YNxIzrGR3X4jwm8dywc7Eyor/BwLh/MnKSTtnHNxDacZwpul3loLZVoHU0+xdq1gBCwa+9F6ZKXB1JMlbN7dMpeOTHMJObLJMgDSsX9v3CXL4n7BmNKu/Mesny0SfvOe29roKul40lXHYYeJuLzuGlKIWTSuKpM6VTXUPKpsKYx0ri/kL7fciWwCX5o4VFgl9B9LeYjPnjxii1iV4wNxqlYRhq0Z345w81y8S+E6tPBXpkzJqomQabPJoNrgCR4DtzEMUw+gYy0L577pSvwHyezENCj372fFQDZF1olOv9Fkl2qz95lSJTRC8kWyolFvDbCFAZ/+pYKOE3jEdKLZFyDcmhI1vWA8kQYR8AVpgmUmCjbCuR6F3EdWYPa+iIkP0EUXu2um5baqMl268bOaPqHPOkjZ8nsR4agfwA9hPh/N07AsiysKHIyn+ZoYUUzGiLUBl9bjDu9LB2azpu3m3EbgbcxaVYvLJO+cxyiRC8hL9ryxLp26/WiayilmxyVog5ihPUnJ4hXo0qIM/y5pw44tQrQC5/5qVntzX5Bqly7BWuRAeHYIiBWFj9UHSE4VbnlmCtti9yJG/NDPiu7w/X3+NuX7G9a6oSvrl38I2/qHcG3GGxEZ+67QtpRkjuf/vs4FY+qwx3p9HYf3+s9XX/zzOI6sYh/SzTZiw8aiOIjMkoaKIfSkIEmkXgfs1KPg0vWVsXf2hwr3+HPQhiyrfQWTQhT58+faIFnZmTbztXPcnA37JPVG/dtCf8BTJUxlTyH+N7IJkmt1M+2fg6Q1jRiNDufxLBG2OZUIhzaRkVh56XexiyzDmbbWf5NYkYyA53IsFI6H7wxit+tTBli3NC8/vydptHLGWQTXOS4LPuqWaErv9kMs95XIcmRZ7AcYKxRLzUWP7d3eItIH+CndJIIyj08KlcIufVyL5DzcROYVd13pHW4M3cgLGwnim8+EwWn6vDB2vunRDKiTsOcJHs7YeeT4b76YO33gJXEpMAEFelnoBcN4KMHy8DiiiqBqphc6fLVntw1N7pPefTdLwQ8O5MUu/N0h59rBs67/7tC6VNvKCvQROPmWsFGg1fWTj2MZG00nqts/bTcOViszP+qu4MXs9iGwO4vrcQry04LPOG6NWwBgXNlyXkApw7x3lV2OWD0T/ilB+DEPvjLXM4FH4JbFt1XTjIO0x9t1r2jRbtmn331g6q//GDjtuEl3vpOVq8sHy478sUdB53C5dn767wShT/8X89oV0RqyaIu+9b3qR0IPNS/SYb2TtfnLzh3XHMvf6m2WcvqPXRBtlv5xS4Os1bSFgTC0fby+Izff/tPVhRq0m7saUd7OYX6yy0u/8wM45xPgXXc6Mu9fUEsDBBQAAgAIAKuLKlCV7pF+SwAAAGsAAAAbAAAAdW5pdmVyc2FsL3VuaXZlcnNhbC5wbmcueG1ss7GvyM1RKEstKs7Mz7NVMtQzULK34+WyKShKLctMLVeoAIoBBSFASaESyDVCcMszU0oygEIG5mYIwYzUzPSMElslCwNzuKA+0EwAUEsBAgAAFAACAAgAlrFuTxUOrShkBAAABxEAAB0AAAAAAAAAAQAAAAAAAAAAAHVuaXZlcnNhbC9jb21tb25fbWVzc2FnZXMubG5nUEsBAgAAFAACAAgAlrFuTwh+CyMpAwAAhgwAACcAAAAAAAAAAQAAAAAAnwQAAHVuaXZlcnNhbC9mbGFzaF9wdWJsaXNoaW5nX3NldHRpbmdzLnhtbFBLAQIAABQAAgAIAJaxbk+1/AlkugIAAFUKAAAhAAAAAAAAAAEAAAAAAA0IAAB1bml2ZXJzYWwvZmxhc2hfc2tpbl9zZXR0aW5ncy54bWxQSwECAAAUAAIACACWsW5PKpYPZ/4CAACXCwAAJgAAAAAAAAABAAAAAAAGCwAAdW5pdmVyc2FsL2h0bWxfcHVibGlzaGluZ19zZXR0aW5ncy54bWxQSwECAAAUAAIACACWsW5PaHFSkZoBAAAfBgAAHwAAAAAAAAABAAAAAABIDgAAdW5pdmVyc2FsL2h0bWxfc2tpbl9zZXR0aW5ncy5qc1BLAQIAABQAAgAIAKuLKlA9PC/RwQAAAOUBAAAaAAAAAAAAAAEAAAAAAB8QAAB1bml2ZXJzYWwvaTE4bl9wcmVzZXRzLnhtbFBLAQIAABQAAgAIAKuLKlBy/NGBZwAAAGsAAAAcAAAAAAAAAAEAAAAAABgRAAB1bml2ZXJzYWwvbG9jYWxfc2V0dGluZ3MueG1sUEsBAgAAFAACAAgARJRXRyO0Tvv7AgAAsAgAABQAAAAAAAAAAQAAAAAAuREAAHVuaXZlcnNhbC9wbGF5ZXIueG1sUEsBAgAAFAACAAgAq4sqULCHI/RsAQAA9wIAACkAAAAAAAAAAQAAAAAA5hQAAHVuaXZlcnNhbC9za2luX2N1c3RvbWl6YXRpb25fc2V0dGluZ3MueG1sUEsBAgAAFAACAAgAq4sqUEpyykhxDQAAJyIAABcAAAAAAAAAAAAAAAAAmRYAAHVuaXZlcnNhbC91bml2ZXJzYWwucG5nUEsBAgAAFAACAAgAq4sqUJXukX5LAAAAawAAABsAAAAAAAAAAQAAAAAAPyQAAHVuaXZlcnNhbC91bml2ZXJzYWwucG5nLnhtbFBLBQYAAAAACwALAEkDAADDJAAAAAA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heme/theme1.xml><?xml version="1.0" encoding="utf-8"?>
<a:theme xmlns:a="http://schemas.openxmlformats.org/drawingml/2006/main" name="鸿芯微纳母版1">
  <a:themeElements>
    <a:clrScheme name="自定义 2">
      <a:dk1>
        <a:srgbClr val="000000"/>
      </a:dk1>
      <a:lt1>
        <a:srgbClr val="FFFFFF"/>
      </a:lt1>
      <a:dk2>
        <a:srgbClr val="BFBFBF"/>
      </a:dk2>
      <a:lt2>
        <a:srgbClr val="FFFFFF"/>
      </a:lt2>
      <a:accent1>
        <a:srgbClr val="C00000"/>
      </a:accent1>
      <a:accent2>
        <a:srgbClr val="7F7F7F"/>
      </a:accent2>
      <a:accent3>
        <a:srgbClr val="A5A5A5"/>
      </a:accent3>
      <a:accent4>
        <a:srgbClr val="BFBFBF"/>
      </a:accent4>
      <a:accent5>
        <a:srgbClr val="D8D8D8"/>
      </a:accent5>
      <a:accent6>
        <a:srgbClr val="F2F2F2"/>
      </a:accent6>
      <a:hlink>
        <a:srgbClr val="000000"/>
      </a:hlink>
      <a:folHlink>
        <a:srgbClr val="7F7F7F"/>
      </a:folHlink>
    </a:clrScheme>
    <a:fontScheme name="鸿芯ppt字体">
      <a:majorFont>
        <a:latin typeface="微软雅黑"/>
        <a:ea typeface="微软雅黑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鸿芯微纳ppt模版01" id="{0677A83D-2E45-AC43-9474-9A2ACB971069}" vid="{864FBF20-D3C4-C14B-9A8C-5DB880947EF3}"/>
    </a:ext>
  </a:extLst>
</a:theme>
</file>

<file path=ppt/theme/theme2.xml><?xml version="1.0" encoding="utf-8"?>
<a:theme xmlns:a="http://schemas.openxmlformats.org/drawingml/2006/main" name="鸿芯PPT封面结尾页母版​​">
  <a:themeElements>
    <a:clrScheme name="自定义 1">
      <a:dk1>
        <a:srgbClr val="000000"/>
      </a:dk1>
      <a:lt1>
        <a:srgbClr val="FFFFFF"/>
      </a:lt1>
      <a:dk2>
        <a:srgbClr val="D5001C"/>
      </a:dk2>
      <a:lt2>
        <a:srgbClr val="EAEAEA"/>
      </a:lt2>
      <a:accent1>
        <a:srgbClr val="D5001C"/>
      </a:accent1>
      <a:accent2>
        <a:srgbClr val="000000"/>
      </a:accent2>
      <a:accent3>
        <a:srgbClr val="5E5E5E"/>
      </a:accent3>
      <a:accent4>
        <a:srgbClr val="919191"/>
      </a:accent4>
      <a:accent5>
        <a:srgbClr val="A9A9A9"/>
      </a:accent5>
      <a:accent6>
        <a:srgbClr val="EAEAEA"/>
      </a:accent6>
      <a:hlink>
        <a:srgbClr val="D5001C"/>
      </a:hlink>
      <a:folHlink>
        <a:srgbClr val="000000"/>
      </a:folHlink>
    </a:clrScheme>
    <a:fontScheme name="鸿芯ppt字体">
      <a:majorFont>
        <a:latin typeface="微软雅黑"/>
        <a:ea typeface="微软雅黑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鸿芯微纳ppt模版01" id="{0677A83D-2E45-AC43-9474-9A2ACB971069}" vid="{81267DF1-E9BF-2940-B55C-192AB2F758E2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15759</TotalTime>
  <Words>911</Words>
  <Application>Microsoft Office PowerPoint</Application>
  <PresentationFormat>宽屏</PresentationFormat>
  <Paragraphs>110</Paragraphs>
  <Slides>16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Helvetica 65 Medium</vt:lpstr>
      <vt:lpstr>等线</vt:lpstr>
      <vt:lpstr>思源黑体 Medium</vt:lpstr>
      <vt:lpstr>微软雅黑</vt:lpstr>
      <vt:lpstr>微软雅黑</vt:lpstr>
      <vt:lpstr>微软雅黑 Light</vt:lpstr>
      <vt:lpstr>Arial</vt:lpstr>
      <vt:lpstr>Calibri</vt:lpstr>
      <vt:lpstr>Cambria Math</vt:lpstr>
      <vt:lpstr>Times New Roman</vt:lpstr>
      <vt:lpstr>Wingdings</vt:lpstr>
      <vt:lpstr>鸿芯微纳母版1</vt:lpstr>
      <vt:lpstr>鸿芯PPT封面结尾页母版​​</vt:lpstr>
      <vt:lpstr>PowerPoint 演示文稿</vt:lpstr>
      <vt:lpstr>1 Elmore delay</vt:lpstr>
      <vt:lpstr>1.1RC tree应满足的条件</vt:lpstr>
      <vt:lpstr>1.2 Elmore delay计算公式</vt:lpstr>
      <vt:lpstr>1.3 example</vt:lpstr>
      <vt:lpstr>2 Elmore delay与脉冲响应的关系</vt:lpstr>
      <vt:lpstr>2 Elmore delay与脉冲响应的关系</vt:lpstr>
      <vt:lpstr>3. Dominant Pole Metric</vt:lpstr>
      <vt:lpstr>3. Dominant Pole Metric</vt:lpstr>
      <vt:lpstr>3 Dominant Pole Metric</vt:lpstr>
      <vt:lpstr>3.1 H(s)的零极点形式  Dominant Pole Metric</vt:lpstr>
      <vt:lpstr>3 Dominant Pole Metric</vt:lpstr>
      <vt:lpstr>4 输入为Ramp信号的  elmore delay及trans计算 </vt:lpstr>
      <vt:lpstr>4 输入为Ramp信号的  elmore delay及trans计算</vt:lpstr>
      <vt:lpstr>总结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格格 李</cp:lastModifiedBy>
  <cp:revision>734</cp:revision>
  <cp:lastPrinted>2021-11-16T04:20:28Z</cp:lastPrinted>
  <dcterms:created xsi:type="dcterms:W3CDTF">2015-11-30T12:05:22Z</dcterms:created>
  <dcterms:modified xsi:type="dcterms:W3CDTF">2024-07-03T09:43:29Z</dcterms:modified>
</cp:coreProperties>
</file>