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  <p:sldMasterId id="2147483661" r:id="rId2"/>
    <p:sldMasterId id="2147483663" r:id="rId3"/>
  </p:sldMasterIdLst>
  <p:notesMasterIdLst>
    <p:notesMasterId r:id="rId21"/>
  </p:notesMasterIdLst>
  <p:handoutMasterIdLst>
    <p:handoutMasterId r:id="rId22"/>
  </p:handoutMasterIdLst>
  <p:sldIdLst>
    <p:sldId id="4265" r:id="rId4"/>
    <p:sldId id="4282" r:id="rId5"/>
    <p:sldId id="4314" r:id="rId6"/>
    <p:sldId id="4317" r:id="rId7"/>
    <p:sldId id="4310" r:id="rId8"/>
    <p:sldId id="4311" r:id="rId9"/>
    <p:sldId id="4312" r:id="rId10"/>
    <p:sldId id="4316" r:id="rId11"/>
    <p:sldId id="4313" r:id="rId12"/>
    <p:sldId id="4315" r:id="rId13"/>
    <p:sldId id="4318" r:id="rId14"/>
    <p:sldId id="4304" r:id="rId15"/>
    <p:sldId id="4305" r:id="rId16"/>
    <p:sldId id="4308" r:id="rId17"/>
    <p:sldId id="4306" r:id="rId18"/>
    <p:sldId id="4307" r:id="rId19"/>
    <p:sldId id="4281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2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A3F78"/>
    <a:srgbClr val="C00000"/>
    <a:srgbClr val="717275"/>
    <a:srgbClr val="FFC000"/>
    <a:srgbClr val="FFEEB7"/>
    <a:srgbClr val="C793C1"/>
    <a:srgbClr val="E8C8E0"/>
    <a:srgbClr val="0063B3"/>
    <a:srgbClr val="537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85424" autoAdjust="0"/>
  </p:normalViewPr>
  <p:slideViewPr>
    <p:cSldViewPr snapToObjects="1">
      <p:cViewPr varScale="1">
        <p:scale>
          <a:sx n="97" d="100"/>
          <a:sy n="97" d="100"/>
        </p:scale>
        <p:origin x="1980" y="90"/>
      </p:cViewPr>
      <p:guideLst>
        <p:guide orient="horz" pos="21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3244"/>
    </p:cViewPr>
  </p:sorterViewPr>
  <p:notesViewPr>
    <p:cSldViewPr snapToObjects="1">
      <p:cViewPr varScale="1">
        <p:scale>
          <a:sx n="53" d="100"/>
          <a:sy n="53" d="100"/>
        </p:scale>
        <p:origin x="-2880" y="-90"/>
      </p:cViewPr>
      <p:guideLst>
        <p:guide orient="horz" pos="2892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988BF-AB26-4931-A18B-970FD35F2F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511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372" cy="4641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914" tIns="46456" rIns="92914" bIns="46456" numCol="1" anchor="t" anchorCtr="0" compatLnSpc="1"/>
          <a:lstStyle>
            <a:lvl1pPr defTabSz="929640"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34" y="1"/>
            <a:ext cx="3038371" cy="4641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914" tIns="46456" rIns="92914" bIns="46456" numCol="1" anchor="t" anchorCtr="0" compatLnSpc="1"/>
          <a:lstStyle>
            <a:lvl1pPr algn="r" defTabSz="929640"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52" y="4416113"/>
            <a:ext cx="5139898" cy="41824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914" tIns="46456" rIns="92914" bIns="46456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6"/>
            <a:ext cx="3038372" cy="4641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914" tIns="46456" rIns="92914" bIns="46456" numCol="1" anchor="b" anchorCtr="0" compatLnSpc="1"/>
          <a:lstStyle>
            <a:lvl1pPr defTabSz="929640"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34" y="8832216"/>
            <a:ext cx="3038371" cy="4641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914" tIns="46456" rIns="92914" bIns="46456" numCol="1" anchor="b" anchorCtr="0" compatLnSpc="1"/>
          <a:lstStyle>
            <a:lvl1pPr algn="r" defTabSz="929640">
              <a:defRPr sz="1200">
                <a:latin typeface="Times" pitchFamily="-65" charset="0"/>
              </a:defRPr>
            </a:lvl1pPr>
          </a:lstStyle>
          <a:p>
            <a:pPr>
              <a:defRPr/>
            </a:pPr>
            <a:fld id="{87179B7C-1BE3-624D-AE13-B423677853BB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34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MS PGothic" panose="020B0600070205080204" pitchFamily="-65" charset="-128"/>
        <a:cs typeface="MS PGothic" panose="020B0600070205080204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MS PGothic" panose="020B0600070205080204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MS PGothic" panose="020B0600070205080204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MS PGothic" panose="020B0600070205080204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MS PGothic" panose="020B0600070205080204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3AF8-F36E-4F87-9F6E-E6F156219CC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E26AF-CA87-2147-A582-8C2D6197FD50}" type="slidenum">
              <a:rPr lang="en-US"/>
              <a:t>17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Times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D6D6-3F29-4D51-A632-93B59FF67995}" type="datetime1">
              <a:rPr lang="zh-CN" altLang="en-US" smtClean="0"/>
              <a:t>2024/5/8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628651" y="6028118"/>
            <a:ext cx="1892359" cy="235951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-比较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2" y="1170775"/>
            <a:ext cx="3886200" cy="47941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170775"/>
            <a:ext cx="3886200" cy="47941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253331"/>
            <a:ext cx="7886700" cy="4351338"/>
          </a:xfrm>
          <a:prstGeom prst="rect">
            <a:avLst/>
          </a:prstGeom>
        </p:spPr>
        <p:txBody>
          <a:bodyPr vert="eaVert"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主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7" y="287736"/>
            <a:ext cx="2177553" cy="1095939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ctrTitle" idx="4294967295" hasCustomPrompt="1"/>
          </p:nvPr>
        </p:nvSpPr>
        <p:spPr>
          <a:xfrm>
            <a:off x="107504" y="2647742"/>
            <a:ext cx="6264696" cy="135732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>
              <a:defRPr/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44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演讲题目</a:t>
            </a:r>
            <a:endParaRPr lang="zh-CN" altLang="en-US" sz="5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46856" y="125760"/>
            <a:ext cx="8229600" cy="7109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342578" y="154732"/>
            <a:ext cx="58863" cy="576064"/>
          </a:xfrm>
          <a:prstGeom prst="rect">
            <a:avLst/>
          </a:prstGeom>
          <a:solidFill>
            <a:srgbClr val="C0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467544" y="908522"/>
            <a:ext cx="8208912" cy="5256782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Wingdings" panose="05000000000000000000" pitchFamily="2" charset="2"/>
              <a:buChar char="p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buFont typeface="Wingdings" panose="05000000000000000000" pitchFamily="2" charset="2"/>
              <a:buChar char="l"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D6D6-3F29-4D51-A632-93B59FF67995}" type="datetime1">
              <a:rPr lang="zh-CN" altLang="en-US" smtClean="0"/>
              <a:t>2024/5/8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628651" y="6028118"/>
            <a:ext cx="1892359" cy="235951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39723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135558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37852" y="948582"/>
            <a:ext cx="2248078" cy="513740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36308" y="948582"/>
            <a:ext cx="5725681" cy="51374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-含标题竖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8562" y="1265099"/>
            <a:ext cx="7966788" cy="460822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 marL="800100" indent="-285750">
              <a:buFont typeface="Arial" panose="020B0604020202020204" pitchFamily="34" charset="0"/>
              <a:buChar char="•"/>
              <a:defRPr sz="1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与图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-比较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2" y="1170775"/>
            <a:ext cx="3886200" cy="47941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170775"/>
            <a:ext cx="3886200" cy="47941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253331"/>
            <a:ext cx="7886700" cy="4351338"/>
          </a:xfrm>
          <a:prstGeom prst="rect">
            <a:avLst/>
          </a:prstGeom>
        </p:spPr>
        <p:txBody>
          <a:bodyPr vert="eaVert"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主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7" y="287736"/>
            <a:ext cx="2177553" cy="1095939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ctrTitle" idx="4294967295" hasCustomPrompt="1"/>
          </p:nvPr>
        </p:nvSpPr>
        <p:spPr>
          <a:xfrm>
            <a:off x="107504" y="2647742"/>
            <a:ext cx="6264696" cy="135732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>
              <a:defRPr/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44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演讲题目</a:t>
            </a:r>
            <a:endParaRPr lang="zh-CN" altLang="en-US" sz="5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39723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135558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37852" y="948582"/>
            <a:ext cx="2248078" cy="513740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36308" y="948582"/>
            <a:ext cx="5725681" cy="51374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-含标题竖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8562" y="1265099"/>
            <a:ext cx="7966788" cy="460822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 marL="800100" indent="-285750">
              <a:buFont typeface="Arial" panose="020B0604020202020204" pitchFamily="34" charset="0"/>
              <a:buChar char="•"/>
              <a:defRPr sz="1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与图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1991172"/>
            <a:ext cx="5379044" cy="3606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097F-E4C2-48EF-8ED9-ABE3CCB13118}" type="datetime1">
              <a:rPr lang="zh-CN" altLang="en-US" smtClean="0"/>
              <a:t>2024/5/8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mbria" panose="02040503050406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04E07E6-08AF-4E80-8741-EB8A72917F67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mbria" panose="02040503050406030204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mbria" panose="02040503050406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 panose="05020102010507070707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 panose="05020102010507070707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 panose="05020102010507070707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 panose="05020102010507070707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 panose="050201020105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1991172"/>
            <a:ext cx="5379044" cy="3606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097F-E4C2-48EF-8ED9-ABE3CCB13118}" type="datetime1">
              <a:rPr lang="zh-CN" altLang="en-US" smtClean="0"/>
              <a:t>2024/5/8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7E44-BD4F-4E2F-B5D1-DCF04810A4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0" y="2924944"/>
            <a:ext cx="8384540" cy="2902173"/>
          </a:xfrm>
          <a:noFill/>
          <a:ln w="3175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Delay</a:t>
            </a:r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概念介绍</a:t>
            </a:r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2024/05/08</a:t>
            </a:r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</a:t>
            </a:r>
            <a:endParaRPr lang="zh-CN" altLang="en-US" sz="32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CCS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109" y="937806"/>
            <a:ext cx="7471276" cy="21822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3130852"/>
            <a:ext cx="1781175" cy="11049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13331" y="3130852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receiver model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为了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更准确反映米勒电容，将输入电容分为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两个部分。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用于波形到达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前的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计算，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用于波形到达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后的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计算。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比如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pin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范围是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那么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30% ~ 50%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段时间的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值为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C1, 50% ~ 70%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段时间的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值为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99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ccs table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Reference time: input slew between 0%~50%</a:t>
                </a:r>
              </a:p>
              <a:p>
                <a:pPr lvl="1"/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Index_1: input_transition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Index_2: </a:t>
                </a:r>
                <a:r>
                  <a:rPr lang="en-US" altLang="zh-CN" sz="1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total_output_net_capacitance</a:t>
                </a:r>
                <a:endParaRPr lang="en-US" altLang="zh-CN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Index_3: time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 : </a:t>
                </a:r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𝑑𝑢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zh-CN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013" y="3284984"/>
            <a:ext cx="625358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Path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时序路径：数据信号传播过程中所经过的逻辑路径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起点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组合逻辑单元的输入口和时序单元的时钟输入口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终点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组合逻辑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单元的输出口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和时序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单元的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输入口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636912"/>
            <a:ext cx="6434485" cy="314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Path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smtClean="0"/>
              <a:t>Path </a:t>
            </a:r>
            <a:r>
              <a:rPr lang="en-US" altLang="zh-CN" b="1" dirty="0"/>
              <a:t>1</a:t>
            </a:r>
            <a:r>
              <a:rPr lang="zh-CN" altLang="en-US" b="1" dirty="0"/>
              <a:t>：</a:t>
            </a:r>
            <a:r>
              <a:rPr lang="zh-CN" altLang="en-US" dirty="0"/>
              <a:t>从输入端口开始，到达时序元件的</a:t>
            </a:r>
            <a:r>
              <a:rPr lang="zh-CN" altLang="en-US" dirty="0" smtClean="0"/>
              <a:t>数据输入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b="1" dirty="0" smtClean="0"/>
              <a:t>Path </a:t>
            </a:r>
            <a:r>
              <a:rPr lang="en-US" altLang="zh-CN" b="1" dirty="0"/>
              <a:t>2</a:t>
            </a:r>
            <a:r>
              <a:rPr lang="zh-CN" altLang="en-US" b="1" dirty="0"/>
              <a:t>：</a:t>
            </a:r>
            <a:r>
              <a:rPr lang="zh-CN" altLang="en-US" dirty="0"/>
              <a:t>从时序元件的时钟引脚开始，到时序元件的数据输入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b="1" dirty="0" smtClean="0"/>
              <a:t>Path </a:t>
            </a:r>
            <a:r>
              <a:rPr lang="en-US" altLang="zh-CN" b="1" dirty="0"/>
              <a:t>3</a:t>
            </a:r>
            <a:r>
              <a:rPr lang="zh-CN" altLang="en-US" b="1" dirty="0"/>
              <a:t>：</a:t>
            </a:r>
            <a:r>
              <a:rPr lang="zh-CN" altLang="en-US" dirty="0"/>
              <a:t>从时序元件的时钟引脚开始，到输出端口结束</a:t>
            </a:r>
            <a:r>
              <a:rPr lang="zh-CN" altLang="en-US" dirty="0" smtClean="0"/>
              <a:t>。</a:t>
            </a:r>
            <a:r>
              <a:rPr lang="en-US" altLang="zh-CN" b="1" dirty="0" smtClean="0"/>
              <a:t>Path </a:t>
            </a:r>
            <a:r>
              <a:rPr lang="en-US" altLang="zh-CN" b="1" dirty="0"/>
              <a:t>4</a:t>
            </a:r>
            <a:r>
              <a:rPr lang="zh-CN" altLang="en-US" b="1" dirty="0"/>
              <a:t>：</a:t>
            </a:r>
            <a:r>
              <a:rPr lang="zh-CN" altLang="en-US" dirty="0"/>
              <a:t>从输入端口开始，到输出端口结束。</a:t>
            </a:r>
          </a:p>
          <a:p>
            <a:pPr marL="0" indent="0">
              <a:buNone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213042"/>
            <a:ext cx="5777567" cy="28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Path Delay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UFF0-&gt;UFF1: Tck2q+Tn1+Ta+Tn2+Tb+Tn3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80" y="1944442"/>
            <a:ext cx="819995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8586891" cy="471417"/>
          </a:xfrm>
        </p:spPr>
        <p:txBody>
          <a:bodyPr/>
          <a:lstStyle/>
          <a:p>
            <a:r>
              <a:rPr lang="en-US" altLang="zh-CN" dirty="0" smtClean="0"/>
              <a:t>Graph Base Analysis &amp; Path Base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GBA(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选择最差的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		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PBA(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根据具体情况选择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164671"/>
            <a:ext cx="5112568" cy="20656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73" y="3678226"/>
            <a:ext cx="2924175" cy="2295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678226"/>
            <a:ext cx="29146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GBA&amp;PBA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8562" y="1265099"/>
            <a:ext cx="8055886" cy="4608224"/>
          </a:xfrm>
        </p:spPr>
        <p:txBody>
          <a:bodyPr/>
          <a:lstStyle/>
          <a:p>
            <a:pPr fontAlgn="base"/>
            <a:r>
              <a:rPr lang="en-US" altLang="zh-CN" dirty="0"/>
              <a:t>PBA &amp; GBA</a:t>
            </a:r>
            <a:r>
              <a:rPr lang="zh-CN" altLang="en-US" dirty="0"/>
              <a:t>优缺点分析</a:t>
            </a:r>
          </a:p>
          <a:p>
            <a:pPr lvl="1" fontAlgn="base"/>
            <a:r>
              <a:rPr lang="en-US" altLang="zh-CN" dirty="0"/>
              <a:t>GBA</a:t>
            </a:r>
            <a:r>
              <a:rPr lang="zh-CN" altLang="en-US" dirty="0"/>
              <a:t>计算比较悲观，而</a:t>
            </a:r>
            <a:r>
              <a:rPr lang="en-US" altLang="zh-CN" dirty="0"/>
              <a:t>PBA</a:t>
            </a:r>
            <a:r>
              <a:rPr lang="zh-CN" altLang="en-US" dirty="0"/>
              <a:t>计算更为真实。</a:t>
            </a:r>
          </a:p>
          <a:p>
            <a:pPr lvl="1" fontAlgn="base"/>
            <a:r>
              <a:rPr lang="en-US" altLang="zh-CN" dirty="0" smtClean="0"/>
              <a:t>PBA</a:t>
            </a:r>
            <a:r>
              <a:rPr lang="zh-CN" altLang="en-US" dirty="0"/>
              <a:t>的计算方式相对复杂，所以 </a:t>
            </a:r>
            <a:r>
              <a:rPr lang="en-US" altLang="zh-CN" dirty="0"/>
              <a:t>runtime </a:t>
            </a:r>
            <a:r>
              <a:rPr lang="zh-CN" altLang="en-US" dirty="0"/>
              <a:t>会比较久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 fontAlgn="base"/>
            <a:endParaRPr lang="en-US" altLang="zh-CN" dirty="0" smtClean="0"/>
          </a:p>
          <a:p>
            <a:pPr marL="257175" lvl="1" indent="0" fontAlgn="base">
              <a:buNone/>
            </a:pPr>
            <a:endParaRPr lang="zh-CN" altLang="en-US" dirty="0"/>
          </a:p>
          <a:p>
            <a:r>
              <a:rPr lang="zh-CN" altLang="en-US" dirty="0" smtClean="0"/>
              <a:t>默认</a:t>
            </a:r>
            <a:r>
              <a:rPr lang="zh-CN" altLang="en-US" dirty="0"/>
              <a:t>情况下</a:t>
            </a:r>
            <a:r>
              <a:rPr lang="zh-CN" altLang="en-US" dirty="0" smtClean="0"/>
              <a:t>，</a:t>
            </a:r>
            <a:r>
              <a:rPr lang="en-US" altLang="zh-CN" dirty="0"/>
              <a:t>r</a:t>
            </a:r>
            <a:r>
              <a:rPr lang="en-US" altLang="zh-CN" dirty="0" smtClean="0"/>
              <a:t>ef</a:t>
            </a:r>
            <a:r>
              <a:rPr lang="zh-CN" altLang="en-US" dirty="0" smtClean="0"/>
              <a:t>使用</a:t>
            </a:r>
            <a:r>
              <a:rPr lang="en-US" altLang="zh-CN" dirty="0"/>
              <a:t>GBA</a:t>
            </a:r>
            <a:r>
              <a:rPr lang="zh-CN" altLang="en-US" dirty="0"/>
              <a:t>去进行分析的，如果</a:t>
            </a:r>
            <a:r>
              <a:rPr lang="zh-CN" altLang="en-US" dirty="0" smtClean="0"/>
              <a:t>在</a:t>
            </a:r>
            <a:r>
              <a:rPr lang="en-US" altLang="zh-CN" dirty="0" smtClean="0"/>
              <a:t>signoff</a:t>
            </a:r>
            <a:r>
              <a:rPr lang="zh-CN" altLang="en-US" dirty="0"/>
              <a:t>时发现有</a:t>
            </a:r>
            <a:r>
              <a:rPr lang="zh-CN" altLang="en-US" dirty="0" smtClean="0"/>
              <a:t>较小的</a:t>
            </a:r>
            <a:r>
              <a:rPr lang="en-US" altLang="zh-CN" dirty="0" smtClean="0"/>
              <a:t>violation</a:t>
            </a:r>
            <a:r>
              <a:rPr lang="zh-CN" altLang="en-US" dirty="0" smtClean="0"/>
              <a:t>，</a:t>
            </a:r>
            <a:r>
              <a:rPr lang="zh-CN" altLang="en-US" dirty="0"/>
              <a:t>可以用</a:t>
            </a:r>
            <a:r>
              <a:rPr lang="en-US" altLang="zh-CN" dirty="0"/>
              <a:t>PBA</a:t>
            </a:r>
            <a:r>
              <a:rPr lang="zh-CN" altLang="en-US" dirty="0" smtClean="0"/>
              <a:t>模式分析是否</a:t>
            </a:r>
            <a:r>
              <a:rPr lang="zh-CN" altLang="en-US" dirty="0"/>
              <a:t>可以</a:t>
            </a:r>
            <a:r>
              <a:rPr lang="en-US" altLang="zh-CN" dirty="0" smtClean="0"/>
              <a:t>meet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02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600200" y="4025504"/>
            <a:ext cx="2106216" cy="3178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9056" tIns="34529" rIns="69056" bIns="34529"/>
          <a:lstStyle/>
          <a:p>
            <a:pPr eaLnBrk="1" hangingPunct="1">
              <a:spcBef>
                <a:spcPct val="20000"/>
              </a:spcBef>
            </a:pPr>
            <a:endParaRPr lang="en-US" sz="12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28" y="2590800"/>
            <a:ext cx="34575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 &amp; Input/Output  Delay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57109" y="1052736"/>
            <a:ext cx="7966788" cy="4608224"/>
          </a:xfrm>
        </p:spPr>
        <p:txBody>
          <a:bodyPr/>
          <a:lstStyle/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set_input_delay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输入信号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是在时钟沿后多长时间到达模块的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set_output_delay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输出信号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到达外部器件时钟沿的延迟时间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68" y="2636912"/>
            <a:ext cx="7560841" cy="218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Propagate Delay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57109" y="1052736"/>
            <a:ext cx="7966788" cy="4608224"/>
          </a:xfrm>
        </p:spPr>
        <p:txBody>
          <a:bodyPr/>
          <a:lstStyle/>
          <a:p>
            <a:pPr lvl="1"/>
            <a:r>
              <a:rPr lang="en-US" altLang="zh-CN" dirty="0" smtClean="0"/>
              <a:t>Cell Delay </a:t>
            </a:r>
            <a:endParaRPr lang="en-US" altLang="zh-CN" i="1" dirty="0" smtClean="0"/>
          </a:p>
          <a:p>
            <a:pPr lvl="1"/>
            <a:r>
              <a:rPr lang="en-US" altLang="zh-CN" dirty="0" smtClean="0"/>
              <a:t>Net Delay</a:t>
            </a:r>
          </a:p>
          <a:p>
            <a:pPr marL="257175" lvl="1" indent="0">
              <a:buNone/>
            </a:pP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3" y="3598912"/>
            <a:ext cx="6644645" cy="19442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068376"/>
            <a:ext cx="6800850" cy="6286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243" y="2824327"/>
            <a:ext cx="4538601" cy="54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Delay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57109" y="1052736"/>
            <a:ext cx="7966788" cy="4608224"/>
          </a:xfrm>
        </p:spPr>
        <p:txBody>
          <a:bodyPr/>
          <a:lstStyle/>
          <a:p>
            <a:pPr lvl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fall delay (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rise delay (Tr)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56" y="2613986"/>
            <a:ext cx="6552728" cy="316482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55976" y="938250"/>
            <a:ext cx="35461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input_threshold_pct_fall 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50.0 ;</a:t>
            </a:r>
          </a:p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input_threshold_pct_rise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50.0 ;</a:t>
            </a:r>
          </a:p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output_threshold_pct_fall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50.0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output_threshold_pct_rise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50.0;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2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Transition/Slew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57109" y="1052736"/>
            <a:ext cx="7966788" cy="4608224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: the time it takes for a signal to transition between two specific level</a:t>
            </a:r>
          </a:p>
          <a:p>
            <a:pPr lvl="1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slew_lower_threshold_pct_fall : 20.0;</a:t>
            </a:r>
          </a:p>
          <a:p>
            <a:pPr lvl="1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slew_upper_threshold_pct_fall : 80.0;</a:t>
            </a:r>
          </a:p>
          <a:p>
            <a:pPr lvl="1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slew_lower_threshold_pct_rise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10.0;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slew_upper_threshold_pct_rise :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90.0;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34725"/>
            <a:ext cx="6368274" cy="232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Slew </a:t>
            </a:r>
            <a:r>
              <a:rPr lang="en-US" altLang="zh-CN" dirty="0" err="1"/>
              <a:t>Derate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旧工艺的库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10%~90%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的阈值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工艺的库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一般为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30%~70%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的测量阈值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Liberate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生成库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引入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转换率减免系数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(slew_derate_from_library)</a:t>
            </a: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库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函数表格中的转换时间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转换率减免系数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转换率阈值对应的转换时间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比如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30%-70%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测量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0.1, 0.2, 0.5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rise/fall transition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(slew_derate_from_library = 0.5)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文件中为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index_1 (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input_transition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: 0.2,  0.4,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</a:p>
        </p:txBody>
      </p:sp>
    </p:spTree>
    <p:extLst>
      <p:ext uri="{BB962C8B-B14F-4D97-AF65-F5344CB8AC3E}">
        <p14:creationId xmlns:p14="http://schemas.microsoft.com/office/powerpoint/2010/main" val="20229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Slew </a:t>
            </a:r>
            <a:r>
              <a:rPr lang="en-US" altLang="zh-CN" dirty="0" err="1"/>
              <a:t>Derate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slew_lower_threshold_pct_rise : 20.00;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slew_upper_threshold_pct_rise : 80.00;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slew_lower_threshold_pct_fall : 20.00;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slew_upper_threshold_pct_fall : 80.00;</a:t>
            </a:r>
          </a:p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slew_derate_from_library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  (default: 1.0)</a:t>
            </a:r>
          </a:p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transition : 0%~100%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93" y="3284984"/>
            <a:ext cx="4021816" cy="2488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900633" y="3891430"/>
                <a:ext cx="4680520" cy="837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Slew  (20%~80%) = 6 </a:t>
                </a:r>
              </a:p>
              <a:p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Slew  (0%~100%) =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6∗</m:t>
                    </m:r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1.0−0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0.8−0.2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633" y="3891430"/>
                <a:ext cx="4680520" cy="837473"/>
              </a:xfrm>
              <a:prstGeom prst="rect">
                <a:avLst/>
              </a:prstGeom>
              <a:blipFill>
                <a:blip r:embed="rId3"/>
                <a:stretch>
                  <a:fillRect l="-1432" t="-3623" b="-3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3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Stage Delay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7109" y="1121770"/>
            <a:ext cx="7966788" cy="4608224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timing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分析的基本单位，通常由一条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和它的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driving cell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组成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port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驱动，且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port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没有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driving cell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只由该条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组成。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09" y="2866103"/>
            <a:ext cx="3955586" cy="25467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471" y="3077781"/>
            <a:ext cx="3657600" cy="23145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02087" y="5338776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tage 1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1856722" y="5338776"/>
            <a:ext cx="90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2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2878064" y="5329884"/>
            <a:ext cx="90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5940152" y="2379057"/>
            <a:ext cx="12875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tage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计算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845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NLDM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57109" y="2937718"/>
            <a:ext cx="4556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Index_1:input_transition</a:t>
            </a:r>
          </a:p>
          <a:p>
            <a:pPr lvl="1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Index_2:total_output_net_capacitance</a:t>
            </a:r>
          </a:p>
          <a:p>
            <a:pPr lvl="1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 : delay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55663"/>
            <a:ext cx="5638800" cy="19145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7" y="3928578"/>
            <a:ext cx="6268321" cy="18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研发部-新员工入职培训教材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国微EDA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鸿芯微纳母版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研发部-新员工入职培训教材</Template>
  <TotalTime>4258</TotalTime>
  <Words>590</Words>
  <Application>Microsoft Office PowerPoint</Application>
  <PresentationFormat>全屏显示(4:3)</PresentationFormat>
  <Paragraphs>86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MS PGothic</vt:lpstr>
      <vt:lpstr>等线</vt:lpstr>
      <vt:lpstr>等线 Light</vt:lpstr>
      <vt:lpstr>华文楷体</vt:lpstr>
      <vt:lpstr>宋体</vt:lpstr>
      <vt:lpstr>微软雅黑</vt:lpstr>
      <vt:lpstr>Arial</vt:lpstr>
      <vt:lpstr>Cambria</vt:lpstr>
      <vt:lpstr>Cambria Math</vt:lpstr>
      <vt:lpstr>Times</vt:lpstr>
      <vt:lpstr>Times New Roman</vt:lpstr>
      <vt:lpstr>Wingdings</vt:lpstr>
      <vt:lpstr>Wingdings 2</vt:lpstr>
      <vt:lpstr>研发部-新员工入职培训教材</vt:lpstr>
      <vt:lpstr>国微EDA</vt:lpstr>
      <vt:lpstr>2_鸿芯微纳母版​​</vt:lpstr>
      <vt:lpstr>  Delay相关概念介绍  2024/05/08                                        </vt:lpstr>
      <vt:lpstr>DUA &amp; Input/Output  Delay</vt:lpstr>
      <vt:lpstr>Propagate Delay</vt:lpstr>
      <vt:lpstr>Cell Delay</vt:lpstr>
      <vt:lpstr>Transition/Slew</vt:lpstr>
      <vt:lpstr>Slew Derate</vt:lpstr>
      <vt:lpstr>Slew Derate</vt:lpstr>
      <vt:lpstr>Stage Delay</vt:lpstr>
      <vt:lpstr>NLDM</vt:lpstr>
      <vt:lpstr>CCS</vt:lpstr>
      <vt:lpstr>ccs table</vt:lpstr>
      <vt:lpstr>Path</vt:lpstr>
      <vt:lpstr>Path</vt:lpstr>
      <vt:lpstr>Path Delay</vt:lpstr>
      <vt:lpstr>Graph Base Analysis &amp; Path Base Analysis</vt:lpstr>
      <vt:lpstr>GBA&amp;PBA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STA Basics                                        </dc:title>
  <dc:creator>user</dc:creator>
  <cp:lastModifiedBy>user</cp:lastModifiedBy>
  <cp:revision>134</cp:revision>
  <cp:lastPrinted>2017-05-24T17:48:00Z</cp:lastPrinted>
  <dcterms:created xsi:type="dcterms:W3CDTF">2020-05-23T13:33:50Z</dcterms:created>
  <dcterms:modified xsi:type="dcterms:W3CDTF">2024-05-08T09:03:28Z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