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63" r:id="rId3"/>
    <p:sldId id="4189" r:id="rId4"/>
    <p:sldId id="4190" r:id="rId5"/>
    <p:sldId id="4186" r:id="rId6"/>
    <p:sldId id="4187" r:id="rId7"/>
    <p:sldId id="4192" r:id="rId8"/>
    <p:sldId id="4188" r:id="rId9"/>
    <p:sldId id="4191" r:id="rId10"/>
    <p:sldId id="4193" r:id="rId11"/>
    <p:sldId id="4194" r:id="rId12"/>
    <p:sldId id="4178" r:id="rId13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02" autoAdjust="0"/>
    <p:restoredTop sz="94703"/>
  </p:normalViewPr>
  <p:slideViewPr>
    <p:cSldViewPr snapToGrid="0">
      <p:cViewPr varScale="1">
        <p:scale>
          <a:sx n="128" d="100"/>
          <a:sy n="128" d="100"/>
        </p:scale>
        <p:origin x="2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7T13:46: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 23445,'28'0'0,"-8"0"557,18 0-557,-16-4 189,3 3-189,-7-2 95,2 3-95,-4 0 289,1 0-289,-1 0 0,4 0 0,-6 0 0,10 0 0,-15 3 0,11-2 0,-12 2 0,8-3 0,-8 3 0,3-2 0,0 2 0,-3-3 0,8 0 0,-8 4 0,7-4 0,-3 4 0,9-4 0,1 4 0,0-3 0,3 2 0,-3-3 0,4 0 0,1 4 0,-6-3 0,0 7 0,-5-7 0,0 2 0,0-3 0,1 4 0,-5-3 0,3 6 0,-3-6 0,4 6 0,0-6 0,-4 6 0,3-6 0,-2 5 0,3-5 0,0 6 0,0-6 0,-4 6 0,3-3 0,-3 4 0,4 0 0,1 0 0,-1 0 0,0 0 0,-4 0 0,3 4 0,-3-4 0,4 4 0,0-4 0,1 0 0,-1 0 0,-4 0 0,3 0 0,-7-1 0,3 1 0,-3-1 0,3 1 0,-3-1 0,3 1 0,-3-1 0,-1 0 0,4 1 0,-3-1 0,3 1 0,-3-1 0,-1 0 0,4 1 0,-3-1 0,4 1 0,-5-1 0,0 0 0,1 1 0,-1-4 0,-3 2 0,2-2 0,-2 3 0,3 0 0,0 0 0,0-3 0,1 3 0,-4-3 0,2 3 0,-2 0 0,3 1 0,1 3 0,3-3 0,-2 4 0,2-1 0,-3-3 0,3 4 0,-2-5 0,2 1 0,-4-1 0,0 0 0,1 5 0,-1-4 0,1 3 0,0 0 0,-1-2 0,4 6 0,-2-7 0,2 7 0,-3-7 0,-1 3 0,1-3 0,-1 3 0,0-3 0,1 3 0,-1-3 0,1 3 0,-1-3 0,1 3 0,-1-3 0,1-1 0,-1 0 0,-3 0 0,2 1 0,-2-1 0,3 0 0,1 0 0,-1 0 0,0 0 0,0-3 0,-3 3 0,2-3 0,-2 0 0,4 2 0,-1-2 0,0 4 0,1-1 0,-1-3 0,0 2 0,0-2 0,1 4 0,-1-1 0,0-3 0,0 2 0,1-1 0,-1 2 0,0 0 0,1-3 0,-1 3 0,0-3 0,0 3 0,1 0 0,-1-3 0,0 3 0,0-3 0,1 0 0,-1 2 0,-3-2 0,3 0 0,-3 3 0,3-3 0,0 0 0,0 2 0,1-5 0,-1 6 0,4-3 0,-3 3 0,4-2 0,-5 1 0,0-5 0,0 6 0,1-3 0,-1 0 0,0 2 0,1-2 0,3 0 0,-3 3 0,7-7 0,-7 4 0,7-1 0,-6 1 0,2 1 0,0-2 0,-3 0 0,4-2 0,-5 2 0,0 0 0,0-2 0,1 3 0,-1-4 0,0 0 0,0 3 0,0-2 0,0 5 0,0-5 0,1 2 0,-1-3 0,0 3 0,1-2 0,3 2 0,-3 1 0,3-4 0,-3 7 0,3-6 0,-3 2 0,3-3 0,-4 0 0,5 3 0,-4-2 0,3 3 0,-4-4 0,1 3 0,-1-2 0,0 2 0,0-3 0,1 0 0,-1 0 0,4 0 0,-3 0 0,2 3 0,1-2 0,1 3 0,1-4 0,2 0 0,-3 3 0,0-2 0,-1 3 0,1-4 0,-4 0 0,3 0 0,0 0 0,-3 0 0,8 0 0,-8 3 0,3-2 0,0 2 0,-3-3 0,4 0 0,-5 3 0,4-2 0,-3 2 0,4-3 0,-5 0 0,4 0 0,-3 0 0,7 0 0,-6 0 0,2 0 0,0 4 0,-3-3 0,3 2 0,1-3 0,-4 0 0,3 0 0,-4 0 0,1 0 0,-1 3 0,0-2 0,1 2 0,-1-3 0,0 0 0,0 0 0,1 0 0,-1 0 0,0 0 0,0 0 0,0 0 0,1 0 0,3 0 0,-3 0 0,7 0 0,-7 0 0,4 0 0,-1-3 0,-3 2 0,3-3 0,-3 4 0,-1 0 0,0 0 0,-3-3 0,-1 2 0,-3-2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7T13:46: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 23445,'28'0'0,"-8"0"557,18 0-557,-16-4 189,3 3-189,-7-2 95,2 3-95,-4 0 289,1 0-289,-1 0 0,4 0 0,-6 0 0,10 0 0,-15 3 0,11-2 0,-12 2 0,8-3 0,-8 3 0,3-2 0,0 2 0,-3-3 0,8 0 0,-8 4 0,7-4 0,-3 4 0,9-4 0,1 4 0,0-3 0,3 2 0,-3-3 0,4 0 0,1 4 0,-6-3 0,0 7 0,-5-7 0,0 2 0,0-3 0,1 4 0,-5-3 0,3 6 0,-3-6 0,4 6 0,0-6 0,-4 6 0,3-6 0,-2 5 0,3-5 0,0 6 0,0-6 0,-4 6 0,3-3 0,-3 4 0,4 0 0,1 0 0,-1 0 0,0 0 0,-4 0 0,3 4 0,-3-4 0,4 4 0,0-4 0,1 0 0,-1 0 0,-4 0 0,3 0 0,-7-1 0,3 1 0,-3-1 0,3 1 0,-3-1 0,3 1 0,-3-1 0,-1 0 0,4 1 0,-3-1 0,3 1 0,-3-1 0,-1 0 0,4 1 0,-3-1 0,4 1 0,-5-1 0,0 0 0,1 1 0,-1-4 0,-3 2 0,2-2 0,-2 3 0,3 0 0,0 0 0,0-3 0,1 3 0,-4-3 0,2 3 0,-2 0 0,3 1 0,1 3 0,3-3 0,-2 4 0,2-1 0,-3-3 0,3 4 0,-2-5 0,2 1 0,-4-1 0,0 0 0,1 5 0,-1-4 0,1 3 0,0 0 0,-1-2 0,4 6 0,-2-7 0,2 7 0,-3-7 0,-1 3 0,1-3 0,-1 3 0,0-3 0,1 3 0,-1-3 0,1 3 0,-1-3 0,1 3 0,-1-3 0,1-1 0,-1 0 0,-3 0 0,2 1 0,-2-1 0,3 0 0,1 0 0,-1 0 0,0 0 0,0-3 0,-3 3 0,2-3 0,-2 0 0,4 2 0,-1-2 0,0 4 0,1-1 0,-1-3 0,0 2 0,0-2 0,1 4 0,-1-1 0,0-3 0,0 2 0,1-1 0,-1 2 0,0 0 0,1-3 0,-1 3 0,0-3 0,0 3 0,1 0 0,-1-3 0,0 3 0,0-3 0,1 0 0,-1 2 0,-3-2 0,3 0 0,-3 3 0,3-3 0,0 0 0,0 2 0,1-5 0,-1 6 0,4-3 0,-3 3 0,4-2 0,-5 1 0,0-5 0,0 6 0,1-3 0,-1 0 0,0 2 0,1-2 0,3 0 0,-3 3 0,7-7 0,-7 4 0,7-1 0,-6 1 0,2 1 0,0-2 0,-3 0 0,4-2 0,-5 2 0,0 0 0,0-2 0,1 3 0,-1-4 0,0 0 0,0 3 0,0-2 0,0 5 0,0-5 0,1 2 0,-1-3 0,0 3 0,1-2 0,3 2 0,-3 1 0,3-4 0,-3 7 0,3-6 0,-3 2 0,3-3 0,-4 0 0,5 3 0,-4-2 0,3 3 0,-4-4 0,1 3 0,-1-2 0,0 2 0,0-3 0,1 0 0,-1 0 0,4 0 0,-3 0 0,2 3 0,1-2 0,1 3 0,1-4 0,2 0 0,-3 3 0,0-2 0,-1 3 0,1-4 0,-4 0 0,3 0 0,0 0 0,-3 0 0,8 0 0,-8 3 0,3-2 0,0 2 0,-3-3 0,4 0 0,-5 3 0,4-2 0,-3 2 0,4-3 0,-5 0 0,4 0 0,-3 0 0,7 0 0,-6 0 0,2 0 0,0 4 0,-3-3 0,3 2 0,1-3 0,-4 0 0,3 0 0,-4 0 0,1 0 0,-1 3 0,0-2 0,1 2 0,-1-3 0,0 0 0,0 0 0,1 0 0,-1 0 0,0 0 0,0 0 0,0 0 0,1 0 0,3 0 0,-3 0 0,7 0 0,-7 0 0,4 0 0,-1-3 0,-3 2 0,3-3 0,-3 4 0,-1 0 0,0 0 0,-3-3 0,-1 2 0,-3-2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7T13:47: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 23445,'28'0'0,"-8"0"557,18 0-557,-16-4 189,3 3-189,-7-2 95,2 3-95,-4 0 289,1 0-289,-1 0 0,4 0 0,-6 0 0,10 0 0,-15 3 0,11-2 0,-12 2 0,8-3 0,-8 3 0,3-2 0,0 2 0,-3-3 0,8 0 0,-8 4 0,7-4 0,-3 4 0,9-4 0,1 4 0,0-3 0,3 2 0,-3-3 0,4 0 0,1 4 0,-6-3 0,0 7 0,-5-7 0,0 2 0,0-3 0,1 4 0,-5-3 0,3 6 0,-3-6 0,4 6 0,0-6 0,-4 6 0,3-6 0,-2 5 0,3-5 0,0 6 0,0-6 0,-4 6 0,3-3 0,-3 4 0,4 0 0,1 0 0,-1 0 0,0 0 0,-4 0 0,3 4 0,-3-4 0,4 4 0,0-4 0,1 0 0,-1 0 0,-4 0 0,3 0 0,-7-1 0,3 1 0,-3-1 0,3 1 0,-3-1 0,3 1 0,-3-1 0,-1 0 0,4 1 0,-3-1 0,3 1 0,-3-1 0,-1 0 0,4 1 0,-3-1 0,4 1 0,-5-1 0,0 0 0,1 1 0,-1-4 0,-3 2 0,2-2 0,-2 3 0,3 0 0,0 0 0,0-3 0,1 3 0,-4-3 0,2 3 0,-2 0 0,3 1 0,1 3 0,3-3 0,-2 4 0,2-1 0,-3-3 0,3 4 0,-2-5 0,2 1 0,-4-1 0,0 0 0,1 5 0,-1-4 0,1 3 0,0 0 0,-1-2 0,4 6 0,-2-7 0,2 7 0,-3-7 0,-1 3 0,1-3 0,-1 3 0,0-3 0,1 3 0,-1-3 0,1 3 0,-1-3 0,1 3 0,-1-3 0,1-1 0,-1 0 0,-3 0 0,2 1 0,-2-1 0,3 0 0,1 0 0,-1 0 0,0 0 0,0-3 0,-3 3 0,2-3 0,-2 0 0,4 2 0,-1-2 0,0 4 0,1-1 0,-1-3 0,0 2 0,0-2 0,1 4 0,-1-1 0,0-3 0,0 2 0,1-1 0,-1 2 0,0 0 0,1-3 0,-1 3 0,0-3 0,0 3 0,1 0 0,-1-3 0,0 3 0,0-3 0,1 0 0,-1 2 0,-3-2 0,3 0 0,-3 3 0,3-3 0,0 0 0,0 2 0,1-5 0,-1 6 0,4-3 0,-3 3 0,4-2 0,-5 1 0,0-5 0,0 6 0,1-3 0,-1 0 0,0 2 0,1-2 0,3 0 0,-3 3 0,7-7 0,-7 4 0,7-1 0,-6 1 0,2 1 0,0-2 0,-3 0 0,4-2 0,-5 2 0,0 0 0,0-2 0,1 3 0,-1-4 0,0 0 0,0 3 0,0-2 0,0 5 0,0-5 0,1 2 0,-1-3 0,0 3 0,1-2 0,3 2 0,-3 1 0,3-4 0,-3 7 0,3-6 0,-3 2 0,3-3 0,-4 0 0,5 3 0,-4-2 0,3 3 0,-4-4 0,1 3 0,-1-2 0,0 2 0,0-3 0,1 0 0,-1 0 0,4 0 0,-3 0 0,2 3 0,1-2 0,1 3 0,1-4 0,2 0 0,-3 3 0,0-2 0,-1 3 0,1-4 0,-4 0 0,3 0 0,0 0 0,-3 0 0,8 0 0,-8 3 0,3-2 0,0 2 0,-3-3 0,4 0 0,-5 3 0,4-2 0,-3 2 0,4-3 0,-5 0 0,4 0 0,-3 0 0,7 0 0,-6 0 0,2 0 0,0 4 0,-3-3 0,3 2 0,1-3 0,-4 0 0,3 0 0,-4 0 0,1 0 0,-1 3 0,0-2 0,1 2 0,-1-3 0,0 0 0,0 0 0,1 0 0,-1 0 0,0 0 0,0 0 0,0 0 0,1 0 0,3 0 0,-3 0 0,7 0 0,-7 0 0,4 0 0,-1-3 0,-3 2 0,3-3 0,-3 4 0,-1 0 0,0 0 0,-3-3 0,-1 2 0,-3-2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7T13:44:52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2295 1351 24575,'-29'-3'0,"-1"0"0,1-2 0,0-1 0,-38-14 0,26 8 0,28 7 0,0 0 0,1-1 0,0 0 0,0-1 0,0 0 0,1-1 0,0-1 0,0 1 0,1-2 0,0 1 0,-10-15 0,-4-6 0,1-1 0,-32-61 0,-30-81 0,78 156 0,0 1 0,-2 0 0,0 0 0,-1 1 0,0 0 0,-1 1 0,-21-20 0,26 30 0,0 0 0,-1 0 0,1 1 0,-1 0 0,0 1 0,0-1 0,0 1 0,0 1 0,0-1 0,-15 0 0,-82 3 0,50 2 0,46-3 0,-10 1 0,1-1 0,-1 0 0,1-1 0,-1-1 0,1 0 0,-1-2 0,1 0 0,0-1 0,1 0 0,-28-14 0,22 6 0,1-1 0,0-2 0,1 0 0,1-1 0,1 0 0,0-2 0,1 0 0,-25-38 0,7 11 0,-1 2 0,-62-57 0,56 57 0,31 32 0,0 0 0,0 1 0,-1 0 0,0 1 0,-23-15 0,-2 6 0,-1 2 0,-1 2 0,0 1 0,-69-14 0,56 15 0,-98-12 0,74 12 0,57 9 0,0 0 0,-1 1 0,-21 0 0,25 4-1365,2-1-5461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7T13:45:25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2295 1351 24575,'-29'-3'0,"-1"0"0,1-2 0,0-1 0,-38-14 0,26 8 0,28 7 0,0 0 0,1-1 0,0 0 0,0-1 0,0 0 0,1-1 0,0-1 0,0 1 0,1-2 0,0 1 0,-10-15 0,-4-6 0,1-1 0,-32-61 0,-30-81 0,78 156 0,0 1 0,-2 0 0,0 0 0,-1 1 0,0 0 0,-1 1 0,-21-20 0,26 30 0,0 0 0,-1 0 0,1 1 0,-1 0 0,0 1 0,0-1 0,0 1 0,0 1 0,0-1 0,-15 0 0,-82 3 0,50 2 0,46-3 0,-10 1 0,1-1 0,-1 0 0,1-1 0,-1-1 0,1 0 0,-1-2 0,1 0 0,0-1 0,1 0 0,-28-14 0,22 6 0,1-1 0,0-2 0,1 0 0,1-1 0,1 0 0,0-2 0,1 0 0,-25-38 0,7 11 0,-1 2 0,-62-57 0,56 57 0,31 32 0,0 0 0,0 1 0,-1 0 0,0 1 0,-23-15 0,-2 6 0,-1 2 0,-1 2 0,0 1 0,-69-14 0,56 15 0,-98-12 0,74 12 0,57 9 0,0 0 0,-1 1 0,-21 0 0,25 4-1365,2-1-5461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7T13:47:1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2295 1351 24575,'-29'-3'0,"-1"0"0,1-2 0,0-1 0,-38-14 0,26 8 0,28 7 0,0 0 0,1-1 0,0 0 0,0-1 0,0 0 0,1-1 0,0-1 0,0 1 0,1-2 0,0 1 0,-10-15 0,-4-6 0,1-1 0,-32-61 0,-30-81 0,78 156 0,0 1 0,-2 0 0,0 0 0,-1 1 0,0 0 0,-1 1 0,-21-20 0,26 30 0,0 0 0,-1 0 0,1 1 0,-1 0 0,0 1 0,0-1 0,0 1 0,0 1 0,0-1 0,-15 0 0,-82 3 0,50 2 0,46-3 0,-10 1 0,1-1 0,-1 0 0,1-1 0,-1-1 0,1 0 0,-1-2 0,1 0 0,0-1 0,1 0 0,-28-14 0,22 6 0,1-1 0,0-2 0,1 0 0,1-1 0,1 0 0,0-2 0,1 0 0,-25-38 0,7 11 0,-1 2 0,-62-57 0,56 57 0,31 32 0,0 0 0,0 1 0,-1 0 0,0 1 0,-23-15 0,-2 6 0,-1 2 0,-1 2 0,0 1 0,-69-14 0,56 15 0,-98-12 0,74 12 0,57 9 0,0 0 0,-1 1 0,-21 0 0,25 4-1365,2-1-5461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7T13:48: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 24575,'5'0'0,"-1"0"0,1 0 0,-1 0 0,1 0 0,0 0 0,-1 0 0,3 0 0,-1 0 0,3 0 0,-1 0 0,2-3 0,1 2 0,-4-2 0,1 3 0,-4 0 0,1 0 0,0 0 0,-1 0 0,1 0 0,0 0 0,-1 0 0,1 0 0,2 0 0,1 0 0,2-3 0,3 2 0,1-2 0,3 3 0,0-4 0,-3 3 0,6-6 0,-5 6 0,2-2 0,-1 3 0,-7-3 0,6 2 0,-9-2 0,7 3 0,-8 0 0,5 0 0,-5 0 0,3 0 0,-1 0 0,1 0 0,2 0 0,0 0 0,0 0 0,1 0 0,-1 0 0,3 4 0,-2-4 0,3 4 0,-7-4 0,3 3 0,-5-2 0,5 2 0,-5 0 0,5-3 0,-5 3 0,2-3 0,-2 3 0,0-3 0,2 6 0,-2-5 0,5 2 0,-5-3 0,5 3 0,-2-2 0,2 5 0,0-5 0,1 5 0,-4-2 0,3 0 0,-5 1 0,3-4 0,-4 4 0,1-4 0,-1 5 0,1-3 0,0 1 0,-1 1 0,1-4 0,0 5 0,-1-3 0,1 0 0,-1 3 0,1-6 0,-2 6 0,1-2 0,-2-1 0,1 3 0,1-3 0,-1 1 0,-1 1 0,2-1 0,-1 2 0,2 0 0,-1 1 0,-1-1 0,1 0 0,-1-2 0,1 1 0,1-1 0,0 2 0,-1 0 0,1 4 0,0-3 0,-2 3 0,1-4 0,-1 4 0,1-3 0,1 2 0,0-2 0,0 2 0,0-1 0,-1 1 0,1-2 0,0 2 0,0-2 0,0 3 0,-1-4 0,-1 1 0,1-1 0,-1 4 0,1-3 0,1 2 0,-2-2 0,1-1 0,-1 0 0,1-2 0,1 1 0,0-1 0,-1 2 0,1 0 0,0-2 0,-3 1 0,2-1 0,-1 2 0,2 0 0,-3 1 0,2-1 0,-3 0 0,3 0 0,-4 1 0,4-4 0,-3 3 0,1-3 0,0 1 0,1 1 0,-1-1 0,2 2 0,-3 0 0,3-2 0,-3 1 0,3-1 0,-4 2 0,4 0 0,-1 1 0,2-1 0,-3 0 0,2 0 0,-3 1 0,3-4 0,-1 3 0,-1-3 0,2 4 0,-1-1 0,-1 0 0,2 0 0,-3 0 0,3-2 0,-4 1 0,4-1 0,-1 2 0,-1 0 0,2 0 0,-3 0 0,3 0 0,-3 1 0,3-1 0,-2-3 0,3 3 0,-2-3 0,1 4 0,-2-1 0,3 0 0,0 1 0,-3-1 0,2 0 0,-1 0 0,2 1 0,-3-1 0,2-3 0,-1 3 0,2-2 0,-1 2 0,1 0 0,-1 0 0,1-3 0,0 3 0,-1-5 0,1 4 0,-1-1 0,1-1 0,0 3 0,-1-5 0,1 4 0,0-4 0,-1 4 0,1-1 0,0-1 0,2 3 0,-2-2 0,2 0 0,1 1 0,-3-4 0,2 5 0,-2-2 0,-1-1 0,1 0 0,0 0 0,-1-3 0,1 3 0,-1 0 0,1-3 0,0 6 0,-1-5 0,1 1 0,0-2 0,-1 0 0,1 3 0,0-2 0,2 2 0,-2-1 0,2-1 0,0 2 0,-1-3 0,1 3 0,-3-3 0,1 3 0,0-3 0,-1 0 0,1 3 0,0-2 0,-1 2 0,1-3 0,0 0 0,-1 0 0,1 0 0,0 0 0,-1 0 0,1 0 0,-3 2 0,2-1 0,-1 2 0,1-3 0,1 0 0,-1 0 0,1 0 0,0 0 0,-1 0 0,1 0 0,0 0 0,-1 0 0,1 0 0,0 0 0,-1 0 0,1 0 0,0 0 0,-1 0 0,1 0 0,0 0 0,-1 0 0,1 0 0,-1 0 0,1 0 0,-1 0 0,1 0 0,-1 0 0,1-3 0,-1 3 0,0-3 0,-1 0 0,0 2 0,0-4 0,1 4 0,1-2 0,-3 0 0,2 3 0,-3-6 0,3 5 0,-2-4 0,3 4 0,-3-4 0,2 4 0,-1-4 0,1 2 0,0-3 0,1 0 0,-1 2 0,-1-1 0,1 4 0,-2-2 0,1 0 0,1 3 0,-1-3 0,1 0 0,1 3 0,-3-6 0,2 5 0,-4-4 0,4 4 0,-1-4 0,1 4 0,1-4 0,-1 4 0,0-4 0,1 4 0,0-5 0,-1 3 0,1-1 0,0-1 0,-1 4 0,1-2 0,0 0 0,-1 2 0,-1-4 0,1 4 0,-2-2 0,3 0 0,-1 3 0,1-3 0,0 0 0,-1 2 0,1-4 0,-1 4 0,1-2 0,-2 0 0,1 3 0,-4-6 0,4 5 0,-1-2 0,-1 1 0,2 1 0,-1-2 0,-1 0 0,2 2 0,-1-1 0,-1-1 0,2 2 0,-2-2 0,1 0 0,1 3 0,-2-3 0,1 0 0,1 2 0,-2-2 0,3 1 0,-1 1 0,0-4 0,1 4 0,-1-4 0,1 4 0,-1-2 0,1 1 0,0 1 0,-1-5 0,1 6 0,0-6 0,-1 5 0,1-4 0,0 4 0,-1-2 0,1 3 0,0-3 0,-1 2 0,1-1 0,0-1 0,-1 2 0,1-2 0,-1 3 0,1-3 0,0 3 0,-1-3 0,1 3 0,-2-3 0,1 2 0,-2-4 0,3 4 0,0-2 0,-1 3 0,1 0 0,0 0 0,-1-3 0,1 3 0,-1-3 0,1 3 0,-1 0 0,1 0 0,0 0 0,-1 0 0,1 0 0,-1 0 0,1 0 0,0 0 0,-1 0 0,1 0 0,2 0 0,-2 0 0,2 0 0,-2 0 0,0 0 0,-1 0 0,1 0 0,0 0 0,-3 2 0,2-1 0,-1 2 0,2 0 0,-1-3 0,-1 6 0,1-5 0,-1 4 0,1-4 0,1 5 0,0-3 0,-1 3 0,1 1 0,2-4 0,-2 3 0,5-2 0,-5 2 0,3 0 0,-1 1 0,-2-3 0,2 2 0,-2-3 0,2 4 0,-2-1 0,2 1 0,-2-1 0,0 0 0,-1 0 0,1 1 0,0-1 0,-1 0 0,1 1 0,0-1 0,-1 0 0,1 0 0,0 1 0,-1-4 0,1 3 0,0-3 0,-1 1 0,-1 1 0,1-1 0,-1 2 0,1 0 0,1 1 0,0-4 0,-1 3 0,1-3 0,0 3 0,-1 1 0,1-1 0,-1-3 0,1 3 0,-2-3 0,1 4 0,-2-4 0,1 3 0,1-3 0,-1 3 0,1 1 0,1-1 0,0-3 0,-3 3 0,2-2 0,-1 2 0,2 0 0,-1-2 0,1 1 0,0-1 0,-1 2 0,1-3 0,0 3 0,2-2 0,-4 2 0,6 1 0,-3 0 0,2-1 0,-1 1 0,-3-1 0,4-2 0,-3 1 0,2-1 0,0 2 0,-1 1 0,3 3 0,-4-3 0,5 3 0,-2-4 0,0 1 0,1 0 0,-3-1 0,3 1 0,-3 0 0,1-1 0,0 1 0,-2-1 0,2-2 0,-2 1 0,0-4 0,-1 2 0,3-3 0,4 3 0,-3 1 0,2 3 0,-6-2 0,1 2 0,2 2 0,-2-2 0,-1 2 0,0-6 0,-1 2 0,2-1 0,-1 2 0,1 0 0,-1 0 0,1 0 0,-1 0 0,1 1 0,-1-1 0,1 0 0,0 0 0,-1 1 0,1-1 0,0 0 0,-1 1 0,1-1 0,0 0 0,-1 0 0,4 1 0,-3-1 0,2 1 0,-2-1 0,-1 1 0,1-1 0,0 0 0,-3 0 0,2-2 0,-1 1 0,2-1 0,-1 2 0,1 0 0,-1-2 0,-1 1 0,1-1 0,-1-1 0,1 3 0,1-3 0,0 1 0,-1 1 0,1-1 0,0-1 0,-1 0 0,1 0 0,0-2 0,-1 4 0,1-2 0,-1 1 0,-1 1 0,1-4 0,-2 4 0,3-1 0,0-1 0,-1 3 0,1-3 0,0 1 0,-1 1 0,1-4 0,0 5 0,-1-6 0,1 6 0,0-5 0,-1 4 0,1-4 0,0 5 0,-1-6 0,1 6 0,0-5 0,-1 1 0,1-2 0,0 3 0,-1-2 0,1 4 0,-1-4 0,1 2 0,0-3 0,-1 0 0,-1 3 0,1-3 0,-1 3 0,1 0 0,1-2 0,2 5 0,-1-6 0,1 6 0,0-5 0,-2 5 0,5-3 0,-5 1 0,5-1 0,-5-3 0,2 0 0,-2 3 0,-1-3 0,1 3 0,0-3 0,-1 3 0,1-2 0,0 2 0,-1-3 0,1 0 0,0 2 0,-1-1 0,3 2 0,-1 0 0,3-3 0,-1 6 0,2-5 0,1 2 0,-3-3 0,-1 3 0,0-2 0,-2 1 0,2-2 0,-2 0 0,0 3 0,-1-2 0,1 2 0,0-3 0,-1 0 0,1 0 0,-3 2 0,2-1 0,-1 1 0,1-2 0,1 0 0,-1 0 0,2 0 0,-1 0 0,-1 0 0,-2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7T13:49:01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2295 1351 24575,'-29'-3'0,"-1"0"0,1-2 0,0-1 0,-38-14 0,26 8 0,28 7 0,0 0 0,1-1 0,0 0 0,0-1 0,0 0 0,1-1 0,0-1 0,0 1 0,1-2 0,0 1 0,-10-15 0,-4-6 0,1-1 0,-32-61 0,-30-81 0,78 156 0,0 1 0,-2 0 0,0 0 0,-1 1 0,0 0 0,-1 1 0,-21-20 0,26 30 0,0 0 0,-1 0 0,1 1 0,-1 0 0,0 1 0,0-1 0,0 1 0,0 1 0,0-1 0,-15 0 0,-82 3 0,50 2 0,46-3 0,-10 1 0,1-1 0,-1 0 0,1-1 0,-1-1 0,1 0 0,-1-2 0,1 0 0,0-1 0,1 0 0,-28-14 0,22 6 0,1-1 0,0-2 0,1 0 0,1-1 0,1 0 0,0-2 0,1 0 0,-25-38 0,7 11 0,-1 2 0,-62-57 0,56 57 0,31 32 0,0 0 0,0 1 0,-1 0 0,0 1 0,-23-15 0,-2 6 0,-1 2 0,-1 2 0,0 1 0,-69-14 0,56 15 0,-98-12 0,74 12 0,57 9 0,0 0 0,-1 1 0,-21 0 0,25 4-1365,2-1-5461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D74C2-8B15-3646-A2F7-CCBA9D412E7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1B99E-78A3-4B45-BFF6-4BC25CA8F5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0F710-22A0-4DED-B4DE-5740793DA3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E2C3-4115-4383-9138-D22B0FAA3A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0926-660B-43A0-84B9-6A85F6DD4B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E2C3-4115-4383-9138-D22B0FAA3A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0926-660B-43A0-84B9-6A85F6DD4B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E2C3-4115-4383-9138-D22B0FAA3A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0926-660B-43A0-84B9-6A85F6DD4B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空白标题无底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22E3E34-8C99-43C6-BFBB-86E352EB850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8" name="平行四边形 7"/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547330" y="245068"/>
            <a:ext cx="1356801" cy="5080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714202" y="-701195"/>
            <a:ext cx="4360096" cy="2452554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1" y="6635931"/>
            <a:ext cx="10829108" cy="222069"/>
          </a:xfrm>
          <a:prstGeom prst="rect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10528662" y="6635931"/>
            <a:ext cx="1663337" cy="2220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完全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1667B5-ED61-425F-8601-8CEF2B153ADB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E2C3-4115-4383-9138-D22B0FAA3A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0926-660B-43A0-84B9-6A85F6DD4B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E2C3-4115-4383-9138-D22B0FAA3A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0926-660B-43A0-84B9-6A85F6DD4B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E2C3-4115-4383-9138-D22B0FAA3A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0926-660B-43A0-84B9-6A85F6DD4B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E2C3-4115-4383-9138-D22B0FAA3A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0926-660B-43A0-84B9-6A85F6DD4B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E2C3-4115-4383-9138-D22B0FAA3A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0926-660B-43A0-84B9-6A85F6DD4B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E2C3-4115-4383-9138-D22B0FAA3A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0926-660B-43A0-84B9-6A85F6DD4B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E2C3-4115-4383-9138-D22B0FAA3A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0926-660B-43A0-84B9-6A85F6DD4B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E2C3-4115-4383-9138-D22B0FAA3A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0926-660B-43A0-84B9-6A85F6DD4B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30E2C3-4115-4383-9138-D22B0FAA3A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050926-660B-43A0-84B9-6A85F6DD4B4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customXml" Target="../ink/ink7.xml"/><Relationship Id="rId8" Type="http://schemas.openxmlformats.org/officeDocument/2006/relationships/image" Target="../media/image26.png"/><Relationship Id="rId7" Type="http://schemas.openxmlformats.org/officeDocument/2006/relationships/customXml" Target="../ink/ink6.xml"/><Relationship Id="rId6" Type="http://schemas.openxmlformats.org/officeDocument/2006/relationships/image" Target="../media/image25.png"/><Relationship Id="rId5" Type="http://schemas.openxmlformats.org/officeDocument/2006/relationships/customXml" Target="../ink/ink5.xml"/><Relationship Id="rId4" Type="http://schemas.openxmlformats.org/officeDocument/2006/relationships/image" Target="../media/image24.png"/><Relationship Id="rId3" Type="http://schemas.openxmlformats.org/officeDocument/2006/relationships/customXml" Target="../ink/ink4.xml"/><Relationship Id="rId2" Type="http://schemas.openxmlformats.org/officeDocument/2006/relationships/image" Target="../media/image23.pn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29.png"/><Relationship Id="rId12" Type="http://schemas.openxmlformats.org/officeDocument/2006/relationships/image" Target="../media/image28.png"/><Relationship Id="rId11" Type="http://schemas.openxmlformats.org/officeDocument/2006/relationships/customXml" Target="../ink/ink8.xml"/><Relationship Id="rId10" Type="http://schemas.openxmlformats.org/officeDocument/2006/relationships/image" Target="../media/image27.png"/><Relationship Id="rId1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customXml" Target="../ink/ink3.xml"/><Relationship Id="rId8" Type="http://schemas.openxmlformats.org/officeDocument/2006/relationships/customXml" Target="../ink/ink2.xml"/><Relationship Id="rId7" Type="http://schemas.openxmlformats.org/officeDocument/2006/relationships/image" Target="../media/image19.png"/><Relationship Id="rId6" Type="http://schemas.openxmlformats.org/officeDocument/2006/relationships/customXml" Target="../ink/ink1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4"/>
          <p:cNvSpPr txBox="1"/>
          <p:nvPr/>
        </p:nvSpPr>
        <p:spPr>
          <a:xfrm>
            <a:off x="1070071" y="1956585"/>
            <a:ext cx="10515600" cy="1325563"/>
          </a:xfrm>
          <a:prstGeom prst="rect">
            <a:avLst/>
          </a:prstGeom>
        </p:spPr>
        <p:txBody>
          <a:bodyPr lIns="121912" tIns="60956" rIns="121912" bIns="60956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265" dirty="0"/>
              <a:t>SI CCS Flow</a:t>
            </a:r>
            <a:endParaRPr lang="en-US" altLang="zh-CN" sz="426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-137795"/>
            <a:ext cx="10515600" cy="1325880"/>
          </a:xfrm>
        </p:spPr>
        <p:txBody>
          <a:bodyPr/>
          <a:lstStyle/>
          <a:p>
            <a:r>
              <a:rPr lang="en-US" altLang="zh-CN" dirty="0"/>
              <a:t>SI delay</a:t>
            </a:r>
            <a:r>
              <a:rPr lang="zh-CN" altLang="en-US" dirty="0"/>
              <a:t>计算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82880" y="1003198"/>
            <a:ext cx="11541760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1.</a:t>
            </a:r>
            <a:r>
              <a:rPr kumimoji="1" lang="zh-CN" altLang="en-US" dirty="0"/>
              <a:t> </a:t>
            </a:r>
            <a:r>
              <a:rPr kumimoji="1" lang="en-US" altLang="zh-CN" dirty="0"/>
              <a:t>normal delay</a:t>
            </a:r>
            <a:r>
              <a:rPr kumimoji="1" lang="zh-CN" altLang="en-US" dirty="0"/>
              <a:t>时生成的</a:t>
            </a:r>
            <a:r>
              <a:rPr kumimoji="1" lang="en-US" altLang="zh-CN" dirty="0" err="1"/>
              <a:t>vic</a:t>
            </a:r>
            <a:r>
              <a:rPr kumimoji="1" lang="zh-CN" altLang="en-US" dirty="0"/>
              <a:t> </a:t>
            </a:r>
            <a:r>
              <a:rPr kumimoji="1" lang="en-US" altLang="zh-CN" dirty="0"/>
              <a:t>driver</a:t>
            </a:r>
            <a:r>
              <a:rPr kumimoji="1" lang="zh-CN" altLang="en-US" dirty="0"/>
              <a:t> </a:t>
            </a:r>
            <a:r>
              <a:rPr kumimoji="1" lang="en-US" altLang="zh-CN" dirty="0"/>
              <a:t>input</a:t>
            </a:r>
            <a:r>
              <a:rPr kumimoji="1" lang="zh-CN" altLang="en-US" dirty="0"/>
              <a:t>波形，考虑注入电流，</a:t>
            </a:r>
            <a:r>
              <a:rPr kumimoji="1" lang="en-US" altLang="zh-CN" dirty="0"/>
              <a:t>solve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ccb</a:t>
            </a:r>
            <a:r>
              <a:rPr kumimoji="1" lang="zh-CN" altLang="en-US" dirty="0"/>
              <a:t>解出</a:t>
            </a:r>
            <a:r>
              <a:rPr kumimoji="1" lang="en-US" altLang="zh-CN" dirty="0" err="1"/>
              <a:t>vic</a:t>
            </a:r>
            <a:r>
              <a:rPr kumimoji="1" lang="zh-CN" altLang="en-US" dirty="0"/>
              <a:t> </a:t>
            </a:r>
            <a:r>
              <a:rPr kumimoji="1" lang="en-US" altLang="zh-CN" dirty="0"/>
              <a:t>driver</a:t>
            </a:r>
            <a:r>
              <a:rPr kumimoji="1" lang="zh-CN" altLang="en-US" dirty="0"/>
              <a:t> </a:t>
            </a:r>
            <a:r>
              <a:rPr kumimoji="1" lang="en-US" altLang="zh-CN" dirty="0"/>
              <a:t>output</a:t>
            </a:r>
            <a:r>
              <a:rPr kumimoji="1" lang="zh-CN" altLang="en-US" dirty="0"/>
              <a:t>波形；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pPr marL="342900" indent="-342900">
              <a:buAutoNum type="arabicPeriod"/>
            </a:pPr>
            <a:endParaRPr kumimoji="1" lang="en-US" altLang="zh-CN" dirty="0"/>
          </a:p>
          <a:p>
            <a:pPr marL="342900" indent="-342900">
              <a:buAutoNum type="arabicPeriod"/>
            </a:pPr>
            <a:endParaRPr kumimoji="1" lang="en-US" altLang="zh-CN" dirty="0"/>
          </a:p>
          <a:p>
            <a:pPr marL="342900" indent="-342900">
              <a:buAutoNum type="arabicPeriod"/>
            </a:pP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2.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vic</a:t>
            </a:r>
            <a:r>
              <a:rPr kumimoji="1" lang="zh-CN" altLang="en-US" dirty="0"/>
              <a:t> </a:t>
            </a:r>
            <a:r>
              <a:rPr kumimoji="1" lang="en-US" altLang="zh-CN" dirty="0"/>
              <a:t>driver</a:t>
            </a:r>
            <a:r>
              <a:rPr kumimoji="1" lang="zh-CN" altLang="en-US" dirty="0"/>
              <a:t> </a:t>
            </a:r>
            <a:r>
              <a:rPr kumimoji="1" lang="en-US" altLang="zh-CN" dirty="0"/>
              <a:t>output</a:t>
            </a:r>
            <a:r>
              <a:rPr kumimoji="1" lang="zh-CN" altLang="en-US" dirty="0"/>
              <a:t>波形通过卷积计算得到</a:t>
            </a:r>
            <a:r>
              <a:rPr kumimoji="1" lang="en-US" altLang="zh-CN" dirty="0"/>
              <a:t>sink</a:t>
            </a:r>
            <a:r>
              <a:rPr kumimoji="1" lang="zh-CN" altLang="en-US" dirty="0"/>
              <a:t> </a:t>
            </a:r>
            <a:r>
              <a:rPr kumimoji="1" lang="en-US" altLang="zh-CN" dirty="0"/>
              <a:t>pin</a:t>
            </a:r>
            <a:r>
              <a:rPr kumimoji="1" lang="zh-CN" altLang="en-US" dirty="0"/>
              <a:t>波形；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3.</a:t>
            </a:r>
            <a:r>
              <a:rPr kumimoji="1" lang="zh-CN" altLang="en-US" dirty="0"/>
              <a:t> </a:t>
            </a:r>
            <a:r>
              <a:rPr kumimoji="1" lang="en-US" altLang="zh-CN" dirty="0"/>
              <a:t>sink pin</a:t>
            </a:r>
            <a:r>
              <a:rPr kumimoji="1" lang="zh-CN" altLang="en-US" dirty="0"/>
              <a:t>波形叠加</a:t>
            </a:r>
            <a:r>
              <a:rPr kumimoji="1" lang="en-US" altLang="zh-CN" dirty="0"/>
              <a:t>aggressor</a:t>
            </a:r>
            <a:r>
              <a:rPr kumimoji="1" lang="zh-CN" altLang="en-US" dirty="0"/>
              <a:t> </a:t>
            </a:r>
            <a:r>
              <a:rPr kumimoji="1" lang="en-US" altLang="zh-CN" dirty="0"/>
              <a:t>bump</a:t>
            </a:r>
            <a:r>
              <a:rPr kumimoji="1" lang="zh-CN" altLang="en-US" dirty="0"/>
              <a:t>；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4.</a:t>
            </a:r>
            <a:r>
              <a:rPr kumimoji="1" lang="zh-CN" altLang="en-US" dirty="0"/>
              <a:t> 再去</a:t>
            </a:r>
            <a:r>
              <a:rPr kumimoji="1" lang="en-US" altLang="zh-CN" dirty="0"/>
              <a:t>solve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ccb</a:t>
            </a:r>
            <a:r>
              <a:rPr kumimoji="1" lang="zh-CN" altLang="en-US" dirty="0"/>
              <a:t>的到</a:t>
            </a:r>
            <a:r>
              <a:rPr kumimoji="1" lang="en-US" altLang="zh-CN" dirty="0"/>
              <a:t>sink</a:t>
            </a:r>
            <a:r>
              <a:rPr kumimoji="1" lang="zh-CN" altLang="en-US" dirty="0"/>
              <a:t> </a:t>
            </a:r>
            <a:r>
              <a:rPr kumimoji="1" lang="en-US" altLang="zh-CN" dirty="0"/>
              <a:t>out</a:t>
            </a:r>
            <a:r>
              <a:rPr kumimoji="1" lang="zh-CN" altLang="en-US" dirty="0"/>
              <a:t>波形，并得到</a:t>
            </a:r>
            <a:r>
              <a:rPr kumimoji="1" lang="en-US" altLang="zh-CN" dirty="0" err="1"/>
              <a:t>si</a:t>
            </a:r>
            <a:r>
              <a:rPr kumimoji="1" lang="zh-CN" altLang="en-US" dirty="0"/>
              <a:t> </a:t>
            </a:r>
            <a:r>
              <a:rPr kumimoji="1" lang="en-US" altLang="zh-CN" dirty="0"/>
              <a:t>delay</a:t>
            </a:r>
            <a:r>
              <a:rPr kumimoji="1" lang="zh-CN" altLang="en-US" dirty="0"/>
              <a:t>。</a:t>
            </a:r>
            <a:endParaRPr kumimoji="1" lang="zh-CN" altLang="en-US" dirty="0"/>
          </a:p>
        </p:txBody>
      </p:sp>
      <p:pic>
        <p:nvPicPr>
          <p:cNvPr id="68" name="图片 6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9990" y="3577123"/>
            <a:ext cx="2662391" cy="996003"/>
          </a:xfrm>
          <a:prstGeom prst="rect">
            <a:avLst/>
          </a:prstGeom>
        </p:spPr>
      </p:pic>
      <p:sp>
        <p:nvSpPr>
          <p:cNvPr id="97" name="文本框 96"/>
          <p:cNvSpPr txBox="1"/>
          <p:nvPr/>
        </p:nvSpPr>
        <p:spPr>
          <a:xfrm>
            <a:off x="2002931" y="3628488"/>
            <a:ext cx="8305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source</a:t>
            </a:r>
            <a:endParaRPr kumimoji="1" lang="zh-CN" altLang="en-US" dirty="0"/>
          </a:p>
        </p:txBody>
      </p:sp>
      <p:sp>
        <p:nvSpPr>
          <p:cNvPr id="98" name="文本框 97"/>
          <p:cNvSpPr txBox="1"/>
          <p:nvPr/>
        </p:nvSpPr>
        <p:spPr>
          <a:xfrm>
            <a:off x="4231203" y="3635087"/>
            <a:ext cx="5600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sink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097" y="1349418"/>
            <a:ext cx="3523372" cy="181072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3" p14:bwMode="auto">
            <p14:nvContentPartPr>
              <p14:cNvPr id="9" name="墨迹 8"/>
              <p14:cNvContentPartPr/>
              <p14:nvPr/>
            </p14:nvContentPartPr>
            <p14:xfrm flipH="1">
              <a:off x="3687772" y="2023749"/>
              <a:ext cx="826560" cy="48636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4"/>
            </p:blipFill>
            <p:spPr>
              <a:xfrm flipH="1">
                <a:off x="3687772" y="2023749"/>
                <a:ext cx="826560" cy="486360"/>
              </a:xfrm>
              <a:prstGeom prst="rect"/>
            </p:spPr>
          </p:pic>
        </mc:Fallback>
      </mc:AlternateContent>
      <p:sp>
        <p:nvSpPr>
          <p:cNvPr id="11" name="任意多边形: 形状 54"/>
          <p:cNvSpPr/>
          <p:nvPr/>
        </p:nvSpPr>
        <p:spPr>
          <a:xfrm>
            <a:off x="221034" y="2020149"/>
            <a:ext cx="613063" cy="362344"/>
          </a:xfrm>
          <a:custGeom>
            <a:avLst/>
            <a:gdLst>
              <a:gd name="connsiteX0" fmla="*/ 0 w 1267968"/>
              <a:gd name="connsiteY0" fmla="*/ 841248 h 851641"/>
              <a:gd name="connsiteX1" fmla="*/ 377952 w 1267968"/>
              <a:gd name="connsiteY1" fmla="*/ 755904 h 851641"/>
              <a:gd name="connsiteX2" fmla="*/ 890016 w 1267968"/>
              <a:gd name="connsiteY2" fmla="*/ 146304 h 851641"/>
              <a:gd name="connsiteX3" fmla="*/ 1267968 w 1267968"/>
              <a:gd name="connsiteY3" fmla="*/ 0 h 85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7968" h="851641">
                <a:moveTo>
                  <a:pt x="0" y="841248"/>
                </a:moveTo>
                <a:cubicBezTo>
                  <a:pt x="114808" y="856488"/>
                  <a:pt x="229616" y="871728"/>
                  <a:pt x="377952" y="755904"/>
                </a:cubicBezTo>
                <a:cubicBezTo>
                  <a:pt x="526288" y="640080"/>
                  <a:pt x="741680" y="272288"/>
                  <a:pt x="890016" y="146304"/>
                </a:cubicBezTo>
                <a:cubicBezTo>
                  <a:pt x="1038352" y="20320"/>
                  <a:pt x="1153160" y="10160"/>
                  <a:pt x="1267968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5" p14:bwMode="auto">
            <p14:nvContentPartPr>
              <p14:cNvPr id="12" name="墨迹 11"/>
              <p14:cNvContentPartPr/>
              <p14:nvPr/>
            </p14:nvContentPartPr>
            <p14:xfrm flipH="1">
              <a:off x="1313430" y="3838317"/>
              <a:ext cx="826560" cy="48636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6"/>
            </p:blipFill>
            <p:spPr>
              <a:xfrm flipH="1">
                <a:off x="1313430" y="3838317"/>
                <a:ext cx="826560" cy="486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" p14:bwMode="auto">
            <p14:nvContentPartPr>
              <p14:cNvPr id="13" name="墨迹 12"/>
              <p14:cNvContentPartPr/>
              <p14:nvPr/>
            </p14:nvContentPartPr>
            <p14:xfrm flipH="1">
              <a:off x="4934439" y="3682404"/>
              <a:ext cx="826560" cy="48636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8"/>
            </p:blipFill>
            <p:spPr>
              <a:xfrm flipH="1">
                <a:off x="4934439" y="3682404"/>
                <a:ext cx="826560" cy="486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" p14:bwMode="auto">
            <p14:nvContentPartPr>
              <p14:cNvPr id="16" name="墨迹 15"/>
              <p14:cNvContentPartPr/>
              <p14:nvPr/>
            </p14:nvContentPartPr>
            <p14:xfrm>
              <a:off x="3343310" y="4990104"/>
              <a:ext cx="1170983" cy="575264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10"/>
            </p:blipFill>
            <p:spPr>
              <a:xfrm>
                <a:off x="3343310" y="4990104"/>
                <a:ext cx="1170983" cy="5752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" p14:bwMode="auto">
            <p14:nvContentPartPr>
              <p14:cNvPr id="17" name="墨迹 16"/>
              <p14:cNvContentPartPr/>
              <p14:nvPr/>
            </p14:nvContentPartPr>
            <p14:xfrm flipH="1">
              <a:off x="527565" y="5079008"/>
              <a:ext cx="826560" cy="486360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12"/>
            </p:blipFill>
            <p:spPr>
              <a:xfrm flipH="1">
                <a:off x="527565" y="5079008"/>
                <a:ext cx="826560" cy="486360"/>
              </a:xfrm>
              <a:prstGeom prst="rect"/>
            </p:spPr>
          </p:pic>
        </mc:Fallback>
      </mc:AlternateContent>
      <p:sp>
        <p:nvSpPr>
          <p:cNvPr id="18" name="任意多边形: 形状 33"/>
          <p:cNvSpPr/>
          <p:nvPr/>
        </p:nvSpPr>
        <p:spPr>
          <a:xfrm rot="10800000">
            <a:off x="1805792" y="5077389"/>
            <a:ext cx="542925" cy="388185"/>
          </a:xfrm>
          <a:custGeom>
            <a:avLst/>
            <a:gdLst>
              <a:gd name="connsiteX0" fmla="*/ 0 w 525780"/>
              <a:gd name="connsiteY0" fmla="*/ 541251 h 541251"/>
              <a:gd name="connsiteX1" fmla="*/ 259080 w 525780"/>
              <a:gd name="connsiteY1" fmla="*/ 231 h 541251"/>
              <a:gd name="connsiteX2" fmla="*/ 525780 w 525780"/>
              <a:gd name="connsiteY2" fmla="*/ 487911 h 541251"/>
              <a:gd name="connsiteX0-1" fmla="*/ 0 w 542925"/>
              <a:gd name="connsiteY0-2" fmla="*/ 541211 h 543116"/>
              <a:gd name="connsiteX1-3" fmla="*/ 259080 w 542925"/>
              <a:gd name="connsiteY1-4" fmla="*/ 191 h 543116"/>
              <a:gd name="connsiteX2-5" fmla="*/ 542925 w 542925"/>
              <a:gd name="connsiteY2-6" fmla="*/ 543116 h 543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542925" h="543116">
                <a:moveTo>
                  <a:pt x="0" y="541211"/>
                </a:moveTo>
                <a:cubicBezTo>
                  <a:pt x="85725" y="275146"/>
                  <a:pt x="171450" y="9081"/>
                  <a:pt x="259080" y="191"/>
                </a:cubicBezTo>
                <a:cubicBezTo>
                  <a:pt x="346710" y="-8699"/>
                  <a:pt x="453390" y="294831"/>
                  <a:pt x="542925" y="543116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/>
          </a:p>
        </p:txBody>
      </p:sp>
      <p:sp>
        <p:nvSpPr>
          <p:cNvPr id="19" name="文本框 18"/>
          <p:cNvSpPr txBox="1"/>
          <p:nvPr/>
        </p:nvSpPr>
        <p:spPr>
          <a:xfrm>
            <a:off x="1343590" y="5125280"/>
            <a:ext cx="335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+</a:t>
            </a:r>
            <a:endParaRPr kumimoji="1" lang="zh-CN" altLang="en-US" dirty="0"/>
          </a:p>
        </p:txBody>
      </p:sp>
      <p:cxnSp>
        <p:nvCxnSpPr>
          <p:cNvPr id="21" name="直线箭头连接符 20"/>
          <p:cNvCxnSpPr/>
          <p:nvPr/>
        </p:nvCxnSpPr>
        <p:spPr>
          <a:xfrm>
            <a:off x="2509520" y="5309946"/>
            <a:ext cx="8337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25928" y="3786927"/>
            <a:ext cx="6286930" cy="24063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862044" y="2613392"/>
            <a:ext cx="846727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0" b="1" i="1" dirty="0">
                <a:latin typeface="微软雅黑" panose="020B0503020204020204" pitchFamily="34" charset="-122"/>
                <a:ea typeface="微软雅黑" panose="020B0503020204020204" pitchFamily="34" charset="-122"/>
                <a:cs typeface="Helvetica 65 Medium" panose="020B0500000000000000" charset="0"/>
                <a:sym typeface="+mn-ea"/>
              </a:rPr>
              <a:t>THANK YOU</a:t>
            </a:r>
            <a:endParaRPr lang="en-US" altLang="zh-CN" sz="10000" b="1" i="1" dirty="0">
              <a:latin typeface="微软雅黑" panose="020B0503020204020204" pitchFamily="34" charset="-122"/>
              <a:ea typeface="微软雅黑" panose="020B0503020204020204" pitchFamily="34" charset="-122"/>
              <a:cs typeface="Helvetica 65 Medium" panose="020B0500000000000000" charset="0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78595" y="-8572"/>
            <a:ext cx="3264196" cy="1199420"/>
          </a:xfrm>
          <a:prstGeom prst="rect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476825" y="-1656075"/>
            <a:ext cx="8467275" cy="4762842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523875" y="6048375"/>
            <a:ext cx="11180445" cy="316071"/>
            <a:chOff x="523875" y="6048375"/>
            <a:chExt cx="11180445" cy="316071"/>
          </a:xfrm>
        </p:grpSpPr>
        <p:sp>
          <p:nvSpPr>
            <p:cNvPr id="14" name="文本框 13"/>
            <p:cNvSpPr txBox="1"/>
            <p:nvPr/>
          </p:nvSpPr>
          <p:spPr>
            <a:xfrm>
              <a:off x="523875" y="6109335"/>
              <a:ext cx="1457325" cy="245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000">
                  <a:solidFill>
                    <a:schemeClr val="bg1">
                      <a:lumMod val="50000"/>
                    </a:schemeClr>
                  </a:solidFill>
                  <a:latin typeface="Helvetica 65 Medium" panose="020B0500000000000000" charset="0"/>
                  <a:cs typeface="Helvetica 65 Medium" panose="020B0500000000000000" charset="0"/>
                </a:rPr>
                <a:t>WWW.GIGA-DA.COM</a:t>
              </a:r>
              <a:endParaRPr lang="en-US" altLang="zh-CN" sz="1000">
                <a:solidFill>
                  <a:schemeClr val="bg1">
                    <a:lumMod val="50000"/>
                  </a:schemeClr>
                </a:solidFill>
                <a:latin typeface="Helvetica 65 Medium" panose="020B0500000000000000" charset="0"/>
                <a:cs typeface="Helvetica 65 Medium" panose="020B0500000000000000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964430" y="6118225"/>
              <a:ext cx="1570355" cy="245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Helvetica 65 Medium" panose="020B0500000000000000" charset="0"/>
                  <a:cs typeface="Helvetica 65 Medium" panose="020B0500000000000000" charset="0"/>
                </a:rPr>
                <a:t>电话：</a:t>
              </a: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Helvetica 65 Medium" panose="020B0500000000000000" charset="0"/>
                  <a:cs typeface="Helvetica 65 Medium" panose="020B0500000000000000" charset="0"/>
                </a:rPr>
                <a:t>0755-61018899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Helvetica 65 Medium" panose="020B0500000000000000" charset="0"/>
                <a:cs typeface="Helvetica 65 Medium" panose="020B0500000000000000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957310" y="6118225"/>
              <a:ext cx="1820545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思源黑体 Medium" panose="020B0600000000000000" charset="-122"/>
                  <a:ea typeface="思源黑体 Medium" panose="020B0600000000000000" charset="-122"/>
                  <a:cs typeface="Helvetica 65 Medium" panose="020B0500000000000000" charset="0"/>
                </a:rPr>
                <a:t>邮箱</a:t>
              </a: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Helvetica 65 Medium" panose="020B0500000000000000" charset="0"/>
                  <a:cs typeface="Helvetica 65 Medium" panose="020B0500000000000000" charset="0"/>
                </a:rPr>
                <a:t>：</a:t>
              </a:r>
              <a:r>
                <a:rPr lang="en-US" altLang="zh-CN" sz="1000" dirty="0" err="1">
                  <a:solidFill>
                    <a:schemeClr val="bg1">
                      <a:lumMod val="50000"/>
                    </a:schemeClr>
                  </a:solidFill>
                  <a:latin typeface="Helvetica 65 Medium" panose="020B0500000000000000" charset="0"/>
                  <a:cs typeface="Helvetica 65 Medium" panose="020B0500000000000000" charset="0"/>
                </a:rPr>
                <a:t>info@GIGA-DA.COM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Helvetica 65 Medium" panose="020B0500000000000000" charset="0"/>
                <a:cs typeface="Helvetica 65 Medium" panose="020B0500000000000000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0679430" y="6109335"/>
              <a:ext cx="1024890" cy="245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思源黑体 Medium" panose="020B0600000000000000" charset="-122"/>
                  <a:ea typeface="思源黑体 Medium" panose="020B0600000000000000" charset="-122"/>
                  <a:cs typeface="Helvetica 65 Medium" panose="020B0500000000000000" charset="0"/>
                </a:rPr>
                <a:t>邮编</a:t>
              </a: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Helvetica 65 Medium" panose="020B0500000000000000" charset="0"/>
                  <a:cs typeface="Helvetica 65 Medium" panose="020B0500000000000000" charset="0"/>
                </a:rPr>
                <a:t>：</a:t>
              </a: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Helvetica 65 Medium" panose="020B0500000000000000" charset="0"/>
                  <a:cs typeface="Helvetica 65 Medium" panose="020B0500000000000000" charset="0"/>
                </a:rPr>
                <a:t>518000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Helvetica 65 Medium" panose="020B0500000000000000" charset="0"/>
                <a:cs typeface="Helvetica 65 Medium" panose="020B0500000000000000" charset="0"/>
              </a:endParaRPr>
            </a:p>
          </p:txBody>
        </p:sp>
        <p:cxnSp>
          <p:nvCxnSpPr>
            <p:cNvPr id="19" name="直接连接符 9"/>
            <p:cNvCxnSpPr/>
            <p:nvPr/>
          </p:nvCxnSpPr>
          <p:spPr>
            <a:xfrm>
              <a:off x="623570" y="6048375"/>
              <a:ext cx="10944225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0"/>
            <p:cNvCxnSpPr/>
            <p:nvPr/>
          </p:nvCxnSpPr>
          <p:spPr>
            <a:xfrm>
              <a:off x="3267075" y="6113780"/>
              <a:ext cx="0" cy="1663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11"/>
            <p:cNvCxnSpPr/>
            <p:nvPr/>
          </p:nvCxnSpPr>
          <p:spPr>
            <a:xfrm flipH="1">
              <a:off x="8232140" y="6118225"/>
              <a:ext cx="5080" cy="1619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-137795"/>
            <a:ext cx="10515600" cy="1325880"/>
          </a:xfrm>
        </p:spPr>
        <p:txBody>
          <a:bodyPr/>
          <a:lstStyle/>
          <a:p>
            <a:r>
              <a:rPr lang="en-US" altLang="zh-CN" dirty="0"/>
              <a:t>Overview</a:t>
            </a:r>
            <a:endParaRPr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178676" y="818532"/>
            <a:ext cx="573659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paper: A robust cell-level crosstalk delay change analysis</a:t>
            </a:r>
            <a:endParaRPr kumimoji="1"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1508361" y="2883312"/>
            <a:ext cx="3285958" cy="32582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Victim Driver output response </a:t>
            </a:r>
            <a:endParaRPr kumimoji="1" lang="zh-CN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1508361" y="3697864"/>
            <a:ext cx="3285958" cy="32582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Victim Receiver input response</a:t>
            </a:r>
            <a:endParaRPr kumimoji="1"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1445299" y="4512416"/>
            <a:ext cx="3412082" cy="32582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Victim Receiver output response</a:t>
            </a:r>
            <a:endParaRPr kumimoji="1"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2233574" y="5268865"/>
            <a:ext cx="1835531" cy="32582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Normal delay</a:t>
            </a:r>
            <a:endParaRPr kumimoji="1" lang="zh-CN" altLang="en-US" dirty="0"/>
          </a:p>
        </p:txBody>
      </p:sp>
      <p:cxnSp>
        <p:nvCxnSpPr>
          <p:cNvPr id="36" name="直线箭头连接符 35"/>
          <p:cNvCxnSpPr>
            <a:stCxn id="31" idx="2"/>
            <a:endCxn id="32" idx="0"/>
          </p:cNvCxnSpPr>
          <p:nvPr/>
        </p:nvCxnSpPr>
        <p:spPr>
          <a:xfrm>
            <a:off x="3151340" y="3209133"/>
            <a:ext cx="0" cy="4887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直线箭头连接符 38"/>
          <p:cNvCxnSpPr>
            <a:stCxn id="32" idx="2"/>
            <a:endCxn id="33" idx="0"/>
          </p:cNvCxnSpPr>
          <p:nvPr/>
        </p:nvCxnSpPr>
        <p:spPr>
          <a:xfrm>
            <a:off x="3151340" y="4023685"/>
            <a:ext cx="0" cy="4887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直线箭头连接符 42"/>
          <p:cNvCxnSpPr>
            <a:stCxn id="33" idx="2"/>
            <a:endCxn id="34" idx="0"/>
          </p:cNvCxnSpPr>
          <p:nvPr/>
        </p:nvCxnSpPr>
        <p:spPr>
          <a:xfrm>
            <a:off x="3151340" y="4838237"/>
            <a:ext cx="0" cy="4306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5712084" y="1485440"/>
            <a:ext cx="4175044" cy="32582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Aggressor responses(</a:t>
            </a:r>
            <a:r>
              <a:rPr kumimoji="1" lang="en-US" altLang="zh-CN" dirty="0">
                <a:solidFill>
                  <a:srgbClr val="FF0000"/>
                </a:solidFill>
              </a:rPr>
              <a:t>current</a:t>
            </a:r>
            <a:r>
              <a:rPr kumimoji="1" lang="en-US" altLang="zh-CN" dirty="0"/>
              <a:t> + </a:t>
            </a:r>
            <a:r>
              <a:rPr kumimoji="1" lang="en-US" altLang="zh-CN" dirty="0">
                <a:solidFill>
                  <a:srgbClr val="FF0000"/>
                </a:solidFill>
              </a:rPr>
              <a:t>voltage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  <p:sp>
        <p:nvSpPr>
          <p:cNvPr id="45" name="矩形 44"/>
          <p:cNvSpPr/>
          <p:nvPr/>
        </p:nvSpPr>
        <p:spPr>
          <a:xfrm>
            <a:off x="6621229" y="2143806"/>
            <a:ext cx="2356753" cy="32582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Select </a:t>
            </a:r>
            <a:r>
              <a:rPr kumimoji="1" lang="en-US" altLang="zh-CN" dirty="0">
                <a:solidFill>
                  <a:srgbClr val="FF0000"/>
                </a:solidFill>
              </a:rPr>
              <a:t>alignment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903900" y="2830775"/>
            <a:ext cx="3791410" cy="50419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Victim Driver output response(consider aggressor current)</a:t>
            </a:r>
            <a:endParaRPr kumimoji="1" lang="zh-CN" altLang="en-US" dirty="0"/>
          </a:p>
        </p:txBody>
      </p:sp>
      <p:sp>
        <p:nvSpPr>
          <p:cNvPr id="47" name="矩形 46"/>
          <p:cNvSpPr/>
          <p:nvPr/>
        </p:nvSpPr>
        <p:spPr>
          <a:xfrm>
            <a:off x="5903915" y="3696121"/>
            <a:ext cx="3791395" cy="58376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Victim Receiver input response(consider aggressor voltage)</a:t>
            </a:r>
            <a:endParaRPr kumimoji="1" lang="zh-CN" altLang="en-US" dirty="0"/>
          </a:p>
        </p:txBody>
      </p:sp>
      <p:sp>
        <p:nvSpPr>
          <p:cNvPr id="48" name="矩形 47"/>
          <p:cNvSpPr/>
          <p:nvPr/>
        </p:nvSpPr>
        <p:spPr>
          <a:xfrm>
            <a:off x="6093564" y="4641037"/>
            <a:ext cx="3412082" cy="32582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Victim Receiver output response</a:t>
            </a:r>
            <a:endParaRPr kumimoji="1" lang="zh-CN" altLang="en-US" dirty="0"/>
          </a:p>
        </p:txBody>
      </p:sp>
      <p:sp>
        <p:nvSpPr>
          <p:cNvPr id="49" name="矩形 48"/>
          <p:cNvSpPr/>
          <p:nvPr/>
        </p:nvSpPr>
        <p:spPr>
          <a:xfrm>
            <a:off x="6881839" y="5248523"/>
            <a:ext cx="1835531" cy="32582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SI delay</a:t>
            </a:r>
            <a:endParaRPr kumimoji="1" lang="zh-CN" altLang="en-US" dirty="0"/>
          </a:p>
        </p:txBody>
      </p:sp>
      <p:cxnSp>
        <p:nvCxnSpPr>
          <p:cNvPr id="51" name="直线箭头连接符 50"/>
          <p:cNvCxnSpPr>
            <a:stCxn id="44" idx="2"/>
            <a:endCxn id="45" idx="0"/>
          </p:cNvCxnSpPr>
          <p:nvPr/>
        </p:nvCxnSpPr>
        <p:spPr>
          <a:xfrm>
            <a:off x="7799606" y="1811261"/>
            <a:ext cx="0" cy="3325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直线箭头连接符 52"/>
          <p:cNvCxnSpPr>
            <a:stCxn id="45" idx="2"/>
            <a:endCxn id="46" idx="0"/>
          </p:cNvCxnSpPr>
          <p:nvPr/>
        </p:nvCxnSpPr>
        <p:spPr>
          <a:xfrm flipH="1">
            <a:off x="7799605" y="2469627"/>
            <a:ext cx="1" cy="3611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直线箭头连接符 54"/>
          <p:cNvCxnSpPr>
            <a:stCxn id="46" idx="2"/>
            <a:endCxn id="47" idx="0"/>
          </p:cNvCxnSpPr>
          <p:nvPr/>
        </p:nvCxnSpPr>
        <p:spPr>
          <a:xfrm>
            <a:off x="7799605" y="3334973"/>
            <a:ext cx="8" cy="3611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直线箭头连接符 56"/>
          <p:cNvCxnSpPr>
            <a:stCxn id="47" idx="2"/>
            <a:endCxn id="48" idx="0"/>
          </p:cNvCxnSpPr>
          <p:nvPr/>
        </p:nvCxnSpPr>
        <p:spPr>
          <a:xfrm flipH="1">
            <a:off x="7799605" y="4279889"/>
            <a:ext cx="8" cy="3611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直线箭头连接符 58"/>
          <p:cNvCxnSpPr>
            <a:stCxn id="48" idx="2"/>
            <a:endCxn id="49" idx="0"/>
          </p:cNvCxnSpPr>
          <p:nvPr/>
        </p:nvCxnSpPr>
        <p:spPr>
          <a:xfrm>
            <a:off x="7799605" y="4966858"/>
            <a:ext cx="0" cy="2816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矩形 59"/>
          <p:cNvSpPr/>
          <p:nvPr/>
        </p:nvSpPr>
        <p:spPr>
          <a:xfrm>
            <a:off x="4532777" y="5876557"/>
            <a:ext cx="1835531" cy="32582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delta delay</a:t>
            </a:r>
            <a:endParaRPr kumimoji="1" lang="zh-CN" altLang="en-US" dirty="0"/>
          </a:p>
        </p:txBody>
      </p:sp>
      <p:cxnSp>
        <p:nvCxnSpPr>
          <p:cNvPr id="62" name="肘形连接符 61"/>
          <p:cNvCxnSpPr>
            <a:stCxn id="34" idx="2"/>
            <a:endCxn id="60" idx="1"/>
          </p:cNvCxnSpPr>
          <p:nvPr/>
        </p:nvCxnSpPr>
        <p:spPr>
          <a:xfrm rot="16200000" flipH="1">
            <a:off x="3619667" y="5126358"/>
            <a:ext cx="444782" cy="1381437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肘形连接符 65"/>
          <p:cNvCxnSpPr>
            <a:stCxn id="49" idx="2"/>
            <a:endCxn id="60" idx="3"/>
          </p:cNvCxnSpPr>
          <p:nvPr/>
        </p:nvCxnSpPr>
        <p:spPr>
          <a:xfrm rot="5400000">
            <a:off x="6851395" y="5091258"/>
            <a:ext cx="465124" cy="1431297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-137795"/>
            <a:ext cx="10515600" cy="1325880"/>
          </a:xfrm>
        </p:spPr>
        <p:txBody>
          <a:bodyPr/>
          <a:lstStyle/>
          <a:p>
            <a:r>
              <a:rPr lang="en-US" altLang="zh-CN" dirty="0"/>
              <a:t>Why receiver output?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3567" y="918564"/>
            <a:ext cx="5687610" cy="498879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25849" y="5907355"/>
            <a:ext cx="313245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ROP(receiver-output probing)</a:t>
            </a:r>
            <a:endParaRPr kumimoji="1"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-137795"/>
            <a:ext cx="10515600" cy="1325880"/>
          </a:xfrm>
        </p:spPr>
        <p:txBody>
          <a:bodyPr/>
          <a:lstStyle/>
          <a:p>
            <a:r>
              <a:rPr lang="en-US" altLang="zh-CN" dirty="0"/>
              <a:t>Overall Flow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3905050" y="1512311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816772" y="895857"/>
            <a:ext cx="2942897" cy="32582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filter</a:t>
            </a:r>
            <a:r>
              <a:rPr kumimoji="1" lang="zh-CN" altLang="en-US" dirty="0"/>
              <a:t> </a:t>
            </a:r>
            <a:r>
              <a:rPr kumimoji="1" lang="en-US" altLang="zh-CN" dirty="0"/>
              <a:t>aggressor+</a:t>
            </a:r>
            <a:r>
              <a:rPr kumimoji="1" lang="zh-CN" altLang="en-US" dirty="0"/>
              <a:t>建</a:t>
            </a:r>
            <a:r>
              <a:rPr kumimoji="1" lang="en-US" altLang="zh-CN" dirty="0"/>
              <a:t>RC</a:t>
            </a:r>
            <a:r>
              <a:rPr kumimoji="1" lang="zh-CN" altLang="en-US" dirty="0"/>
              <a:t> </a:t>
            </a:r>
            <a:r>
              <a:rPr kumimoji="1" lang="en-US" altLang="zh-CN" dirty="0"/>
              <a:t>mesh</a:t>
            </a:r>
            <a:endParaRPr kumimoji="1"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744077" y="1455272"/>
            <a:ext cx="1088279" cy="32582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ROM</a:t>
            </a:r>
            <a:endParaRPr kumimoji="1"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816770" y="2015947"/>
            <a:ext cx="3037491" cy="53148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计算各</a:t>
            </a:r>
            <a:r>
              <a:rPr kumimoji="1" lang="en-US" altLang="zh-CN" dirty="0"/>
              <a:t>aggressor</a:t>
            </a:r>
            <a:r>
              <a:rPr kumimoji="1" lang="zh-CN" altLang="en-US" dirty="0"/>
              <a:t>到</a:t>
            </a:r>
            <a:r>
              <a:rPr kumimoji="1" lang="en-US" altLang="zh-CN" dirty="0" err="1"/>
              <a:t>vic</a:t>
            </a:r>
            <a:r>
              <a:rPr kumimoji="1" lang="zh-CN" altLang="en-US" dirty="0"/>
              <a:t> </a:t>
            </a:r>
            <a:r>
              <a:rPr kumimoji="1" lang="en-US" altLang="zh-CN" dirty="0"/>
              <a:t>driver</a:t>
            </a:r>
            <a:r>
              <a:rPr kumimoji="1" lang="zh-CN" altLang="en-US" dirty="0"/>
              <a:t>的注入电流</a:t>
            </a:r>
            <a:endParaRPr kumimoji="1"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816770" y="2777656"/>
            <a:ext cx="3037491" cy="53148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计算各</a:t>
            </a:r>
            <a:r>
              <a:rPr kumimoji="1" lang="en-US" altLang="zh-CN" dirty="0"/>
              <a:t>aggressor</a:t>
            </a:r>
            <a:r>
              <a:rPr kumimoji="1" lang="zh-CN" altLang="en-US" dirty="0"/>
              <a:t>到</a:t>
            </a:r>
            <a:r>
              <a:rPr kumimoji="1" lang="en-US" altLang="zh-CN" dirty="0" err="1"/>
              <a:t>vic</a:t>
            </a:r>
            <a:r>
              <a:rPr kumimoji="1" lang="zh-CN" altLang="en-US" dirty="0"/>
              <a:t> </a:t>
            </a:r>
            <a:r>
              <a:rPr kumimoji="1" lang="en-US" altLang="zh-CN" dirty="0"/>
              <a:t>sink</a:t>
            </a:r>
            <a:r>
              <a:rPr kumimoji="1" lang="zh-CN" altLang="en-US" dirty="0"/>
              <a:t>的</a:t>
            </a:r>
            <a:r>
              <a:rPr kumimoji="1" lang="en-US" altLang="zh-CN" dirty="0"/>
              <a:t>bump</a:t>
            </a:r>
            <a:endParaRPr kumimoji="1"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3216159" y="3539365"/>
            <a:ext cx="2272857" cy="32582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计算</a:t>
            </a:r>
            <a:r>
              <a:rPr kumimoji="1" lang="en-US" altLang="zh-CN" dirty="0" err="1"/>
              <a:t>vic</a:t>
            </a:r>
            <a:r>
              <a:rPr kumimoji="1" lang="zh-CN" altLang="en-US" dirty="0"/>
              <a:t> </a:t>
            </a:r>
            <a:r>
              <a:rPr kumimoji="1" lang="en-US" altLang="zh-CN" dirty="0"/>
              <a:t>normal</a:t>
            </a:r>
            <a:r>
              <a:rPr kumimoji="1" lang="zh-CN" altLang="en-US" dirty="0"/>
              <a:t> </a:t>
            </a:r>
            <a:r>
              <a:rPr kumimoji="1" lang="en-US" altLang="zh-CN" dirty="0"/>
              <a:t>delay</a:t>
            </a:r>
            <a:endParaRPr kumimoji="1"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7727" y="3576355"/>
            <a:ext cx="2977663" cy="29244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727" y="2875831"/>
            <a:ext cx="3655613" cy="29244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422" y="2175308"/>
            <a:ext cx="3216928" cy="29244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7727" y="1450744"/>
            <a:ext cx="1395638" cy="31014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7726" y="887973"/>
            <a:ext cx="2134863" cy="292447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2845653" y="4105363"/>
            <a:ext cx="2885097" cy="32582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计算各</a:t>
            </a:r>
            <a:r>
              <a:rPr kumimoji="1" lang="en-US" altLang="zh-CN" dirty="0" err="1"/>
              <a:t>aggr</a:t>
            </a:r>
            <a:r>
              <a:rPr kumimoji="1" lang="zh-CN" altLang="en-US" dirty="0"/>
              <a:t> </a:t>
            </a:r>
            <a:r>
              <a:rPr kumimoji="1" lang="en-US" altLang="zh-CN" dirty="0"/>
              <a:t>window</a:t>
            </a:r>
            <a:r>
              <a:rPr kumimoji="1" lang="zh-CN" altLang="en-US" dirty="0"/>
              <a:t> </a:t>
            </a:r>
            <a:r>
              <a:rPr kumimoji="1" lang="en-US" altLang="zh-CN" dirty="0"/>
              <a:t>ratio</a:t>
            </a:r>
            <a:endParaRPr kumimoji="1" lang="zh-CN" altLang="en-US" dirty="0"/>
          </a:p>
        </p:txBody>
      </p:sp>
      <p:sp>
        <p:nvSpPr>
          <p:cNvPr id="17" name="左大括号 16"/>
          <p:cNvSpPr/>
          <p:nvPr/>
        </p:nvSpPr>
        <p:spPr>
          <a:xfrm>
            <a:off x="999715" y="2777656"/>
            <a:ext cx="413581" cy="3807696"/>
          </a:xfrm>
          <a:prstGeom prst="leftBrace">
            <a:avLst>
              <a:gd name="adj1" fmla="val 54076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-19313" y="4438622"/>
            <a:ext cx="111315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各</a:t>
            </a:r>
            <a:r>
              <a:rPr kumimoji="1" lang="en-US" altLang="zh-CN" dirty="0" err="1"/>
              <a:t>vic</a:t>
            </a:r>
            <a:r>
              <a:rPr kumimoji="1" lang="zh-CN" altLang="en-US" dirty="0"/>
              <a:t> </a:t>
            </a:r>
            <a:r>
              <a:rPr kumimoji="1" lang="en-US" altLang="zh-CN" dirty="0"/>
              <a:t>sink</a:t>
            </a:r>
            <a:endParaRPr kumimoji="1"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3360662" y="4865864"/>
            <a:ext cx="1855081" cy="32582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align</a:t>
            </a:r>
            <a:r>
              <a:rPr kumimoji="1" lang="zh-CN" altLang="en-US" dirty="0"/>
              <a:t> </a:t>
            </a:r>
            <a:r>
              <a:rPr kumimoji="1" lang="en-US" altLang="zh-CN" dirty="0"/>
              <a:t>aggressor</a:t>
            </a:r>
            <a:endParaRPr kumimoji="1" lang="zh-CN" altLang="en-US" dirty="0"/>
          </a:p>
        </p:txBody>
      </p:sp>
      <p:sp>
        <p:nvSpPr>
          <p:cNvPr id="20" name="左大括号 19"/>
          <p:cNvSpPr/>
          <p:nvPr/>
        </p:nvSpPr>
        <p:spPr>
          <a:xfrm>
            <a:off x="2328930" y="4605009"/>
            <a:ext cx="270804" cy="1933903"/>
          </a:xfrm>
          <a:prstGeom prst="leftBrace">
            <a:avLst>
              <a:gd name="adj1" fmla="val 74313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1458831" y="5248794"/>
            <a:ext cx="10300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各</a:t>
            </a:r>
            <a:r>
              <a:rPr kumimoji="1" lang="en-US" altLang="zh-CN" dirty="0"/>
              <a:t>align</a:t>
            </a:r>
            <a:r>
              <a:rPr kumimoji="1" lang="zh-CN" altLang="en-US" dirty="0"/>
              <a:t> </a:t>
            </a:r>
            <a:r>
              <a:rPr kumimoji="1" lang="en-US" altLang="zh-CN" dirty="0"/>
              <a:t>point</a:t>
            </a:r>
            <a:endParaRPr kumimoji="1" lang="zh-CN" altLang="en-US" dirty="0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2348" y="4888560"/>
            <a:ext cx="2120241" cy="292447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87436" y="5626157"/>
            <a:ext cx="2401620" cy="32582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计算</a:t>
            </a:r>
            <a:r>
              <a:rPr kumimoji="1" lang="en-US" altLang="zh-CN" dirty="0" err="1"/>
              <a:t>vic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si</a:t>
            </a:r>
            <a:r>
              <a:rPr kumimoji="1" lang="zh-CN" altLang="en-US" dirty="0"/>
              <a:t> </a:t>
            </a:r>
            <a:r>
              <a:rPr kumimoji="1" lang="en-US" altLang="zh-CN" dirty="0"/>
              <a:t>delta delay</a:t>
            </a:r>
            <a:endParaRPr kumimoji="1" lang="zh-CN" altLang="en-US" dirty="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5626157"/>
            <a:ext cx="3589110" cy="292446"/>
          </a:xfrm>
          <a:prstGeom prst="rect">
            <a:avLst/>
          </a:prstGeom>
        </p:spPr>
      </p:pic>
      <p:cxnSp>
        <p:nvCxnSpPr>
          <p:cNvPr id="26" name="直线箭头连接符 25"/>
          <p:cNvCxnSpPr>
            <a:stCxn id="6" idx="2"/>
            <a:endCxn id="7" idx="0"/>
          </p:cNvCxnSpPr>
          <p:nvPr/>
        </p:nvCxnSpPr>
        <p:spPr>
          <a:xfrm flipH="1">
            <a:off x="4288217" y="1221678"/>
            <a:ext cx="4" cy="2335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线箭头连接符 26"/>
          <p:cNvCxnSpPr/>
          <p:nvPr/>
        </p:nvCxnSpPr>
        <p:spPr>
          <a:xfrm flipH="1">
            <a:off x="4288211" y="1798253"/>
            <a:ext cx="4" cy="2335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线箭头连接符 27"/>
          <p:cNvCxnSpPr/>
          <p:nvPr/>
        </p:nvCxnSpPr>
        <p:spPr>
          <a:xfrm flipH="1">
            <a:off x="4288207" y="2544062"/>
            <a:ext cx="4" cy="2335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线箭头连接符 28"/>
          <p:cNvCxnSpPr/>
          <p:nvPr/>
        </p:nvCxnSpPr>
        <p:spPr>
          <a:xfrm flipH="1">
            <a:off x="4288207" y="3307792"/>
            <a:ext cx="4" cy="2335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线箭头连接符 29"/>
          <p:cNvCxnSpPr/>
          <p:nvPr/>
        </p:nvCxnSpPr>
        <p:spPr>
          <a:xfrm flipH="1">
            <a:off x="4288203" y="3873860"/>
            <a:ext cx="4" cy="2335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线箭头连接符 37"/>
          <p:cNvCxnSpPr>
            <a:stCxn id="16" idx="2"/>
            <a:endCxn id="19" idx="0"/>
          </p:cNvCxnSpPr>
          <p:nvPr/>
        </p:nvCxnSpPr>
        <p:spPr>
          <a:xfrm>
            <a:off x="4288202" y="4431184"/>
            <a:ext cx="1" cy="4346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线箭头连接符 39"/>
          <p:cNvCxnSpPr>
            <a:stCxn id="19" idx="2"/>
            <a:endCxn id="23" idx="0"/>
          </p:cNvCxnSpPr>
          <p:nvPr/>
        </p:nvCxnSpPr>
        <p:spPr>
          <a:xfrm>
            <a:off x="4288203" y="5191685"/>
            <a:ext cx="43" cy="4344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图片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4143723"/>
            <a:ext cx="3222375" cy="266312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4105203" y="305028"/>
            <a:ext cx="34785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siCCS</a:t>
            </a:r>
            <a:r>
              <a:rPr kumimoji="1" lang="en-US" altLang="zh-CN" dirty="0"/>
              <a:t>::</a:t>
            </a:r>
            <a:r>
              <a:rPr kumimoji="1" lang="en-US" altLang="zh-CN" dirty="0" err="1"/>
              <a:t>UpdateXTCCSDelayNormal</a:t>
            </a:r>
            <a:endParaRPr kumimoji="1"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-137795"/>
            <a:ext cx="10515600" cy="1325880"/>
          </a:xfrm>
        </p:spPr>
        <p:txBody>
          <a:bodyPr/>
          <a:lstStyle/>
          <a:p>
            <a:r>
              <a:rPr lang="en-US" altLang="zh-CN" dirty="0" err="1"/>
              <a:t>GenMesh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78676" y="818532"/>
            <a:ext cx="797750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siMT.cpp</a:t>
            </a:r>
            <a:r>
              <a:rPr kumimoji="1" lang="en-US" altLang="zh-CN" dirty="0"/>
              <a:t>: </a:t>
            </a:r>
            <a:r>
              <a:rPr kumimoji="1" lang="en-US" altLang="zh-CN" dirty="0" err="1"/>
              <a:t>lpNetRLC</a:t>
            </a:r>
            <a:r>
              <a:rPr kumimoji="1" lang="en-US" altLang="zh-CN" dirty="0"/>
              <a:t>* </a:t>
            </a:r>
            <a:r>
              <a:rPr kumimoji="1" lang="en-US" altLang="zh-CN" dirty="0" err="1"/>
              <a:t>netRLC</a:t>
            </a:r>
            <a:r>
              <a:rPr kumimoji="1" lang="en-US" altLang="zh-CN" dirty="0"/>
              <a:t> = </a:t>
            </a:r>
            <a:r>
              <a:rPr kumimoji="1" lang="en-US" altLang="zh-CN" dirty="0" err="1"/>
              <a:t>GetSI</a:t>
            </a:r>
            <a:r>
              <a:rPr kumimoji="1" lang="en-US" altLang="zh-CN" dirty="0"/>
              <a:t>()-&gt;</a:t>
            </a:r>
            <a:r>
              <a:rPr kumimoji="1" lang="en-US" altLang="zh-CN" dirty="0" err="1"/>
              <a:t>GetTd</a:t>
            </a:r>
            <a:r>
              <a:rPr kumimoji="1" lang="en-US" altLang="zh-CN" dirty="0"/>
              <a:t>()-&gt;</a:t>
            </a:r>
            <a:r>
              <a:rPr kumimoji="1" lang="en-US" altLang="zh-CN" dirty="0" err="1"/>
              <a:t>GetNetRLCWithXcap</a:t>
            </a:r>
            <a:r>
              <a:rPr kumimoji="1" lang="en-US" altLang="zh-CN" dirty="0"/>
              <a:t>(net, ck);</a:t>
            </a:r>
            <a:endParaRPr kumimoji="1" lang="en-US" altLang="zh-CN" dirty="0"/>
          </a:p>
          <a:p>
            <a:r>
              <a:rPr kumimoji="1" lang="zh-CN" altLang="en-US" dirty="0"/>
              <a:t>拿到</a:t>
            </a:r>
            <a:r>
              <a:rPr kumimoji="1" lang="en-US" altLang="zh-CN" dirty="0" err="1"/>
              <a:t>vic</a:t>
            </a:r>
            <a:r>
              <a:rPr kumimoji="1" lang="zh-CN" altLang="en-US" dirty="0"/>
              <a:t>的</a:t>
            </a:r>
            <a:r>
              <a:rPr kumimoji="1" lang="en-US" altLang="zh-CN" dirty="0"/>
              <a:t>RC</a:t>
            </a:r>
            <a:r>
              <a:rPr kumimoji="1" lang="zh-CN" altLang="en-US" dirty="0"/>
              <a:t>信息。</a:t>
            </a:r>
            <a:endParaRPr kumimoji="1"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580946" y="2119265"/>
            <a:ext cx="1116107" cy="399260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err="1">
                <a:solidFill>
                  <a:schemeClr val="tx1"/>
                </a:solidFill>
              </a:rPr>
              <a:t>vicDriver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979893" y="1770448"/>
            <a:ext cx="1116107" cy="399260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vicSink1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979892" y="2555704"/>
            <a:ext cx="1116107" cy="399260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vicSink2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15885" y="705622"/>
            <a:ext cx="2135075" cy="2994651"/>
          </a:xfrm>
          <a:prstGeom prst="rect">
            <a:avLst/>
          </a:prstGeom>
        </p:spPr>
      </p:pic>
      <p:sp>
        <p:nvSpPr>
          <p:cNvPr id="37" name="任意形状 36"/>
          <p:cNvSpPr/>
          <p:nvPr/>
        </p:nvSpPr>
        <p:spPr>
          <a:xfrm>
            <a:off x="2243288" y="1566956"/>
            <a:ext cx="2190736" cy="1708275"/>
          </a:xfrm>
          <a:custGeom>
            <a:avLst/>
            <a:gdLst>
              <a:gd name="connsiteX0" fmla="*/ 199697 w 2774731"/>
              <a:gd name="connsiteY0" fmla="*/ 483476 h 1912883"/>
              <a:gd name="connsiteX1" fmla="*/ 399393 w 2774731"/>
              <a:gd name="connsiteY1" fmla="*/ 210207 h 1912883"/>
              <a:gd name="connsiteX2" fmla="*/ 746235 w 2774731"/>
              <a:gd name="connsiteY2" fmla="*/ 73572 h 1912883"/>
              <a:gd name="connsiteX3" fmla="*/ 1502979 w 2774731"/>
              <a:gd name="connsiteY3" fmla="*/ 0 h 1912883"/>
              <a:gd name="connsiteX4" fmla="*/ 2291255 w 2774731"/>
              <a:gd name="connsiteY4" fmla="*/ 126124 h 1912883"/>
              <a:gd name="connsiteX5" fmla="*/ 2774731 w 2774731"/>
              <a:gd name="connsiteY5" fmla="*/ 536027 h 1912883"/>
              <a:gd name="connsiteX6" fmla="*/ 2764221 w 2774731"/>
              <a:gd name="connsiteY6" fmla="*/ 1355834 h 1912883"/>
              <a:gd name="connsiteX7" fmla="*/ 2091559 w 2774731"/>
              <a:gd name="connsiteY7" fmla="*/ 1849821 h 1912883"/>
              <a:gd name="connsiteX8" fmla="*/ 1177159 w 2774731"/>
              <a:gd name="connsiteY8" fmla="*/ 1912883 h 1912883"/>
              <a:gd name="connsiteX9" fmla="*/ 472966 w 2774731"/>
              <a:gd name="connsiteY9" fmla="*/ 1860331 h 1912883"/>
              <a:gd name="connsiteX10" fmla="*/ 0 w 2774731"/>
              <a:gd name="connsiteY10" fmla="*/ 1618593 h 1912883"/>
              <a:gd name="connsiteX11" fmla="*/ 21021 w 2774731"/>
              <a:gd name="connsiteY11" fmla="*/ 1072055 h 1912883"/>
              <a:gd name="connsiteX12" fmla="*/ 147145 w 2774731"/>
              <a:gd name="connsiteY12" fmla="*/ 851338 h 1912883"/>
              <a:gd name="connsiteX13" fmla="*/ 199697 w 2774731"/>
              <a:gd name="connsiteY13" fmla="*/ 483476 h 191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74731" h="1912883">
                <a:moveTo>
                  <a:pt x="199697" y="483476"/>
                </a:moveTo>
                <a:lnTo>
                  <a:pt x="399393" y="210207"/>
                </a:lnTo>
                <a:lnTo>
                  <a:pt x="746235" y="73572"/>
                </a:lnTo>
                <a:lnTo>
                  <a:pt x="1502979" y="0"/>
                </a:lnTo>
                <a:lnTo>
                  <a:pt x="2291255" y="126124"/>
                </a:lnTo>
                <a:lnTo>
                  <a:pt x="2774731" y="536027"/>
                </a:lnTo>
                <a:lnTo>
                  <a:pt x="2764221" y="1355834"/>
                </a:lnTo>
                <a:lnTo>
                  <a:pt x="2091559" y="1849821"/>
                </a:lnTo>
                <a:lnTo>
                  <a:pt x="1177159" y="1912883"/>
                </a:lnTo>
                <a:lnTo>
                  <a:pt x="472966" y="1860331"/>
                </a:lnTo>
                <a:lnTo>
                  <a:pt x="0" y="1618593"/>
                </a:lnTo>
                <a:lnTo>
                  <a:pt x="21021" y="1072055"/>
                </a:lnTo>
                <a:lnTo>
                  <a:pt x="147145" y="851338"/>
                </a:lnTo>
                <a:lnTo>
                  <a:pt x="199697" y="483476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47" name="直线连接符 46"/>
          <p:cNvCxnSpPr>
            <a:stCxn id="25" idx="3"/>
            <a:endCxn id="37" idx="12"/>
          </p:cNvCxnSpPr>
          <p:nvPr/>
        </p:nvCxnSpPr>
        <p:spPr>
          <a:xfrm>
            <a:off x="1697053" y="2318895"/>
            <a:ext cx="662411" cy="83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直线连接符 50"/>
          <p:cNvCxnSpPr>
            <a:stCxn id="37" idx="5"/>
            <a:endCxn id="31" idx="1"/>
          </p:cNvCxnSpPr>
          <p:nvPr/>
        </p:nvCxnSpPr>
        <p:spPr>
          <a:xfrm flipV="1">
            <a:off x="4434024" y="1970078"/>
            <a:ext cx="545869" cy="755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直线连接符 52"/>
          <p:cNvCxnSpPr>
            <a:stCxn id="37" idx="6"/>
            <a:endCxn id="32" idx="1"/>
          </p:cNvCxnSpPr>
          <p:nvPr/>
        </p:nvCxnSpPr>
        <p:spPr>
          <a:xfrm flipV="1">
            <a:off x="4425726" y="2755334"/>
            <a:ext cx="554166" cy="224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2422333" y="2081110"/>
            <a:ext cx="19246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RC tree only with coupled node</a:t>
            </a:r>
            <a:endParaRPr kumimoji="1" lang="zh-CN" altLang="en-US" dirty="0"/>
          </a:p>
        </p:txBody>
      </p:sp>
      <p:sp>
        <p:nvSpPr>
          <p:cNvPr id="59" name="文本框 58"/>
          <p:cNvSpPr txBox="1"/>
          <p:nvPr/>
        </p:nvSpPr>
        <p:spPr>
          <a:xfrm>
            <a:off x="271282" y="3558538"/>
            <a:ext cx="278320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filter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aggressor+GenMesh</a:t>
            </a:r>
            <a:r>
              <a:rPr kumimoji="1" lang="en-US" altLang="zh-CN" dirty="0"/>
              <a:t>:</a:t>
            </a:r>
            <a:endParaRPr kumimoji="1" lang="zh-CN" altLang="en-US" dirty="0"/>
          </a:p>
        </p:txBody>
      </p:sp>
      <p:sp>
        <p:nvSpPr>
          <p:cNvPr id="60" name="矩形 59"/>
          <p:cNvSpPr/>
          <p:nvPr/>
        </p:nvSpPr>
        <p:spPr>
          <a:xfrm>
            <a:off x="811547" y="4859536"/>
            <a:ext cx="1116107" cy="399260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err="1">
                <a:solidFill>
                  <a:schemeClr val="tx1"/>
                </a:solidFill>
              </a:rPr>
              <a:t>vicDriver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5222634" y="4894758"/>
            <a:ext cx="1116107" cy="399260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vicSink1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5222635" y="5680014"/>
            <a:ext cx="1116107" cy="399260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vicSink2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64" name="任意形状 63"/>
          <p:cNvSpPr/>
          <p:nvPr/>
        </p:nvSpPr>
        <p:spPr>
          <a:xfrm>
            <a:off x="2422333" y="4184107"/>
            <a:ext cx="2190736" cy="1708275"/>
          </a:xfrm>
          <a:custGeom>
            <a:avLst/>
            <a:gdLst>
              <a:gd name="connsiteX0" fmla="*/ 199697 w 2774731"/>
              <a:gd name="connsiteY0" fmla="*/ 483476 h 1912883"/>
              <a:gd name="connsiteX1" fmla="*/ 399393 w 2774731"/>
              <a:gd name="connsiteY1" fmla="*/ 210207 h 1912883"/>
              <a:gd name="connsiteX2" fmla="*/ 746235 w 2774731"/>
              <a:gd name="connsiteY2" fmla="*/ 73572 h 1912883"/>
              <a:gd name="connsiteX3" fmla="*/ 1502979 w 2774731"/>
              <a:gd name="connsiteY3" fmla="*/ 0 h 1912883"/>
              <a:gd name="connsiteX4" fmla="*/ 2291255 w 2774731"/>
              <a:gd name="connsiteY4" fmla="*/ 126124 h 1912883"/>
              <a:gd name="connsiteX5" fmla="*/ 2774731 w 2774731"/>
              <a:gd name="connsiteY5" fmla="*/ 536027 h 1912883"/>
              <a:gd name="connsiteX6" fmla="*/ 2764221 w 2774731"/>
              <a:gd name="connsiteY6" fmla="*/ 1355834 h 1912883"/>
              <a:gd name="connsiteX7" fmla="*/ 2091559 w 2774731"/>
              <a:gd name="connsiteY7" fmla="*/ 1849821 h 1912883"/>
              <a:gd name="connsiteX8" fmla="*/ 1177159 w 2774731"/>
              <a:gd name="connsiteY8" fmla="*/ 1912883 h 1912883"/>
              <a:gd name="connsiteX9" fmla="*/ 472966 w 2774731"/>
              <a:gd name="connsiteY9" fmla="*/ 1860331 h 1912883"/>
              <a:gd name="connsiteX10" fmla="*/ 0 w 2774731"/>
              <a:gd name="connsiteY10" fmla="*/ 1618593 h 1912883"/>
              <a:gd name="connsiteX11" fmla="*/ 21021 w 2774731"/>
              <a:gd name="connsiteY11" fmla="*/ 1072055 h 1912883"/>
              <a:gd name="connsiteX12" fmla="*/ 147145 w 2774731"/>
              <a:gd name="connsiteY12" fmla="*/ 851338 h 1912883"/>
              <a:gd name="connsiteX13" fmla="*/ 199697 w 2774731"/>
              <a:gd name="connsiteY13" fmla="*/ 483476 h 191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74731" h="1912883">
                <a:moveTo>
                  <a:pt x="199697" y="483476"/>
                </a:moveTo>
                <a:lnTo>
                  <a:pt x="399393" y="210207"/>
                </a:lnTo>
                <a:lnTo>
                  <a:pt x="746235" y="73572"/>
                </a:lnTo>
                <a:lnTo>
                  <a:pt x="1502979" y="0"/>
                </a:lnTo>
                <a:lnTo>
                  <a:pt x="2291255" y="126124"/>
                </a:lnTo>
                <a:lnTo>
                  <a:pt x="2774731" y="536027"/>
                </a:lnTo>
                <a:lnTo>
                  <a:pt x="2764221" y="1355834"/>
                </a:lnTo>
                <a:lnTo>
                  <a:pt x="2091559" y="1849821"/>
                </a:lnTo>
                <a:lnTo>
                  <a:pt x="1177159" y="1912883"/>
                </a:lnTo>
                <a:lnTo>
                  <a:pt x="472966" y="1860331"/>
                </a:lnTo>
                <a:lnTo>
                  <a:pt x="0" y="1618593"/>
                </a:lnTo>
                <a:lnTo>
                  <a:pt x="21021" y="1072055"/>
                </a:lnTo>
                <a:lnTo>
                  <a:pt x="147145" y="851338"/>
                </a:lnTo>
                <a:lnTo>
                  <a:pt x="199697" y="483476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65" name="直线连接符 64"/>
          <p:cNvCxnSpPr>
            <a:stCxn id="60" idx="3"/>
            <a:endCxn id="64" idx="12"/>
          </p:cNvCxnSpPr>
          <p:nvPr/>
        </p:nvCxnSpPr>
        <p:spPr>
          <a:xfrm flipV="1">
            <a:off x="1927654" y="4944383"/>
            <a:ext cx="610855" cy="11478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直线连接符 65"/>
          <p:cNvCxnSpPr>
            <a:stCxn id="64" idx="5"/>
            <a:endCxn id="61" idx="1"/>
          </p:cNvCxnSpPr>
          <p:nvPr/>
        </p:nvCxnSpPr>
        <p:spPr>
          <a:xfrm>
            <a:off x="4613069" y="4662799"/>
            <a:ext cx="609565" cy="43158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直线连接符 66"/>
          <p:cNvCxnSpPr>
            <a:stCxn id="64" idx="6"/>
            <a:endCxn id="62" idx="1"/>
          </p:cNvCxnSpPr>
          <p:nvPr/>
        </p:nvCxnSpPr>
        <p:spPr>
          <a:xfrm>
            <a:off x="4604771" y="5394917"/>
            <a:ext cx="617864" cy="4847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文本框 68"/>
          <p:cNvSpPr txBox="1"/>
          <p:nvPr/>
        </p:nvSpPr>
        <p:spPr>
          <a:xfrm>
            <a:off x="2680171" y="4851315"/>
            <a:ext cx="1924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coupled RC tree</a:t>
            </a:r>
            <a:endParaRPr kumimoji="1" lang="zh-CN" altLang="en-US" dirty="0"/>
          </a:p>
        </p:txBody>
      </p:sp>
      <p:sp>
        <p:nvSpPr>
          <p:cNvPr id="76" name="文本框 75"/>
          <p:cNvSpPr txBox="1"/>
          <p:nvPr/>
        </p:nvSpPr>
        <p:spPr>
          <a:xfrm>
            <a:off x="6224196" y="1315497"/>
            <a:ext cx="2291689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/>
              <a:t>lpRLCNode</a:t>
            </a:r>
            <a:r>
              <a:rPr kumimoji="1" lang="zh-CN" altLang="en-US" dirty="0"/>
              <a:t>上的</a:t>
            </a:r>
            <a:r>
              <a:rPr kumimoji="1" lang="en-US" altLang="zh-CN" dirty="0"/>
              <a:t>cap</a:t>
            </a:r>
            <a:r>
              <a:rPr kumimoji="1" lang="zh-CN" altLang="en-US" dirty="0"/>
              <a:t>值为对地电容与耦合电容之和。</a:t>
            </a:r>
            <a:endParaRPr kumimoji="1" lang="en-US" altLang="zh-CN" dirty="0"/>
          </a:p>
          <a:p>
            <a:r>
              <a:rPr kumimoji="1" lang="en-US" altLang="zh-CN" dirty="0" err="1"/>
              <a:t>lpRLCCouple</a:t>
            </a:r>
            <a:r>
              <a:rPr kumimoji="1" lang="zh-CN" altLang="en-US" dirty="0"/>
              <a:t>记录耦合点。</a:t>
            </a:r>
            <a:endParaRPr kumimoji="1" lang="zh-CN" altLang="en-US" dirty="0"/>
          </a:p>
        </p:txBody>
      </p:sp>
      <p:sp>
        <p:nvSpPr>
          <p:cNvPr id="77" name="矩形 76"/>
          <p:cNvSpPr/>
          <p:nvPr/>
        </p:nvSpPr>
        <p:spPr>
          <a:xfrm>
            <a:off x="645292" y="4023458"/>
            <a:ext cx="1535774" cy="399260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AggrDriver1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645292" y="5692610"/>
            <a:ext cx="1535774" cy="399260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AggrDriver2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cxnSp>
        <p:nvCxnSpPr>
          <p:cNvPr id="82" name="直线连接符 81"/>
          <p:cNvCxnSpPr>
            <a:stCxn id="77" idx="3"/>
            <a:endCxn id="64" idx="0"/>
          </p:cNvCxnSpPr>
          <p:nvPr/>
        </p:nvCxnSpPr>
        <p:spPr>
          <a:xfrm>
            <a:off x="2181066" y="4223088"/>
            <a:ext cx="398934" cy="39278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直线连接符 83"/>
          <p:cNvCxnSpPr>
            <a:stCxn id="79" idx="3"/>
            <a:endCxn id="64" idx="10"/>
          </p:cNvCxnSpPr>
          <p:nvPr/>
        </p:nvCxnSpPr>
        <p:spPr>
          <a:xfrm flipV="1">
            <a:off x="2181066" y="5629570"/>
            <a:ext cx="241267" cy="2626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3" name="矩形 92"/>
          <p:cNvSpPr/>
          <p:nvPr/>
        </p:nvSpPr>
        <p:spPr>
          <a:xfrm>
            <a:off x="5222634" y="4020218"/>
            <a:ext cx="1346330" cy="399260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err="1">
                <a:solidFill>
                  <a:schemeClr val="tx1"/>
                </a:solidFill>
              </a:rPr>
              <a:t>AggrSinks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cxnSp>
        <p:nvCxnSpPr>
          <p:cNvPr id="98" name="直线连接符 97"/>
          <p:cNvCxnSpPr>
            <a:stCxn id="64" idx="4"/>
            <a:endCxn id="93" idx="1"/>
          </p:cNvCxnSpPr>
          <p:nvPr/>
        </p:nvCxnSpPr>
        <p:spPr>
          <a:xfrm flipV="1">
            <a:off x="4231350" y="4219848"/>
            <a:ext cx="991284" cy="768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9" name="文本框 98"/>
          <p:cNvSpPr txBox="1"/>
          <p:nvPr/>
        </p:nvSpPr>
        <p:spPr>
          <a:xfrm>
            <a:off x="6948306" y="4562444"/>
            <a:ext cx="30226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加入了</a:t>
            </a:r>
            <a:r>
              <a:rPr kumimoji="1" lang="en-US" altLang="zh-CN" dirty="0"/>
              <a:t>aggressor</a:t>
            </a:r>
            <a:r>
              <a:rPr kumimoji="1" lang="zh-CN" altLang="en-US" dirty="0"/>
              <a:t>的</a:t>
            </a:r>
            <a:r>
              <a:rPr kumimoji="1" lang="en-US" altLang="zh-CN" dirty="0"/>
              <a:t>RC</a:t>
            </a:r>
            <a:r>
              <a:rPr kumimoji="1" lang="zh-CN" altLang="en-US" dirty="0"/>
              <a:t>信息。</a:t>
            </a:r>
            <a:endParaRPr kumimoji="1" lang="en-US" altLang="zh-CN" dirty="0"/>
          </a:p>
          <a:p>
            <a:r>
              <a:rPr kumimoji="1" lang="zh-CN" altLang="en-US" dirty="0"/>
              <a:t>这里不考虑二次耦合。</a:t>
            </a:r>
            <a:endParaRPr kumimoji="1"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8794478" y="2518525"/>
            <a:ext cx="1284243" cy="3258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-137795"/>
            <a:ext cx="10515600" cy="1325880"/>
          </a:xfrm>
        </p:spPr>
        <p:txBody>
          <a:bodyPr/>
          <a:lstStyle/>
          <a:p>
            <a:r>
              <a:rPr lang="en-US" altLang="zh-CN" dirty="0"/>
              <a:t>Normal delay</a:t>
            </a:r>
            <a:r>
              <a:rPr lang="zh-CN" altLang="en-US" dirty="0"/>
              <a:t>计算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82880" y="1003198"/>
            <a:ext cx="1154176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1.</a:t>
            </a:r>
            <a:r>
              <a:rPr kumimoji="1" lang="zh-CN" altLang="en-US" dirty="0"/>
              <a:t> 生成</a:t>
            </a:r>
            <a:r>
              <a:rPr kumimoji="1" lang="en-US" altLang="zh-CN" dirty="0" err="1"/>
              <a:t>vic</a:t>
            </a:r>
            <a:r>
              <a:rPr kumimoji="1" lang="zh-CN" altLang="en-US" dirty="0"/>
              <a:t> </a:t>
            </a:r>
            <a:r>
              <a:rPr kumimoji="1" lang="en-US" altLang="zh-CN" dirty="0"/>
              <a:t>driver</a:t>
            </a:r>
            <a:r>
              <a:rPr kumimoji="1" lang="zh-CN" altLang="en-US" dirty="0"/>
              <a:t> </a:t>
            </a:r>
            <a:r>
              <a:rPr kumimoji="1" lang="en-US" altLang="zh-CN" dirty="0"/>
              <a:t>input</a:t>
            </a:r>
            <a:r>
              <a:rPr kumimoji="1" lang="zh-CN" altLang="en-US" dirty="0"/>
              <a:t>波形，再</a:t>
            </a:r>
            <a:r>
              <a:rPr kumimoji="1" lang="en-US" altLang="zh-CN" dirty="0"/>
              <a:t>solve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ccb</a:t>
            </a:r>
            <a:r>
              <a:rPr kumimoji="1" lang="zh-CN" altLang="en-US" dirty="0"/>
              <a:t>解出</a:t>
            </a:r>
            <a:r>
              <a:rPr kumimoji="1" lang="en-US" altLang="zh-CN" dirty="0" err="1"/>
              <a:t>vic</a:t>
            </a:r>
            <a:r>
              <a:rPr kumimoji="1" lang="zh-CN" altLang="en-US" dirty="0"/>
              <a:t> </a:t>
            </a:r>
            <a:r>
              <a:rPr kumimoji="1" lang="en-US" altLang="zh-CN" dirty="0"/>
              <a:t>driver</a:t>
            </a:r>
            <a:r>
              <a:rPr kumimoji="1" lang="zh-CN" altLang="en-US" dirty="0"/>
              <a:t> </a:t>
            </a:r>
            <a:r>
              <a:rPr kumimoji="1" lang="en-US" altLang="zh-CN" dirty="0"/>
              <a:t>output</a:t>
            </a:r>
            <a:r>
              <a:rPr kumimoji="1" lang="zh-CN" altLang="en-US" dirty="0"/>
              <a:t>波形；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pPr marL="342900" indent="-342900">
              <a:buAutoNum type="arabicPeriod"/>
            </a:pPr>
            <a:endParaRPr kumimoji="1" lang="en-US" altLang="zh-CN" dirty="0"/>
          </a:p>
          <a:p>
            <a:pPr marL="342900" indent="-342900">
              <a:buAutoNum type="arabicPeriod"/>
            </a:pPr>
            <a:endParaRPr kumimoji="1" lang="en-US" altLang="zh-CN" dirty="0"/>
          </a:p>
          <a:p>
            <a:pPr marL="342900" indent="-342900">
              <a:buAutoNum type="arabicPeriod"/>
            </a:pPr>
            <a:endParaRPr kumimoji="1" lang="en-US" altLang="zh-CN" dirty="0"/>
          </a:p>
          <a:p>
            <a:pPr marL="342900" indent="-342900">
              <a:buAutoNum type="arabicPeriod"/>
            </a:pP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2.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vic</a:t>
            </a:r>
            <a:r>
              <a:rPr kumimoji="1" lang="zh-CN" altLang="en-US" dirty="0"/>
              <a:t> </a:t>
            </a:r>
            <a:r>
              <a:rPr kumimoji="1" lang="en-US" altLang="zh-CN" dirty="0"/>
              <a:t>driver</a:t>
            </a:r>
            <a:r>
              <a:rPr kumimoji="1" lang="zh-CN" altLang="en-US" dirty="0"/>
              <a:t> </a:t>
            </a:r>
            <a:r>
              <a:rPr kumimoji="1" lang="en-US" altLang="zh-CN" dirty="0"/>
              <a:t>output</a:t>
            </a:r>
            <a:r>
              <a:rPr kumimoji="1" lang="zh-CN" altLang="en-US" dirty="0"/>
              <a:t>波形通过卷积计算得到</a:t>
            </a:r>
            <a:r>
              <a:rPr kumimoji="1" lang="en-US" altLang="zh-CN" dirty="0"/>
              <a:t>sink</a:t>
            </a:r>
            <a:r>
              <a:rPr kumimoji="1" lang="zh-CN" altLang="en-US" dirty="0"/>
              <a:t> </a:t>
            </a:r>
            <a:r>
              <a:rPr kumimoji="1" lang="en-US" altLang="zh-CN" dirty="0"/>
              <a:t>pin</a:t>
            </a:r>
            <a:r>
              <a:rPr kumimoji="1" lang="zh-CN" altLang="en-US" dirty="0"/>
              <a:t>波形；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3.</a:t>
            </a:r>
            <a:r>
              <a:rPr kumimoji="1" lang="zh-CN" altLang="en-US" dirty="0"/>
              <a:t> </a:t>
            </a:r>
            <a:r>
              <a:rPr kumimoji="1" lang="en-US" altLang="zh-CN" dirty="0"/>
              <a:t>sink</a:t>
            </a:r>
            <a:r>
              <a:rPr kumimoji="1" lang="zh-CN" altLang="en-US" dirty="0"/>
              <a:t> </a:t>
            </a:r>
            <a:r>
              <a:rPr kumimoji="1" lang="en-US" altLang="zh-CN" dirty="0"/>
              <a:t>pin</a:t>
            </a:r>
            <a:r>
              <a:rPr kumimoji="1" lang="zh-CN" altLang="en-US" dirty="0"/>
              <a:t>波形再去解</a:t>
            </a:r>
            <a:r>
              <a:rPr kumimoji="1" lang="en-US" altLang="zh-CN" dirty="0" err="1"/>
              <a:t>ccb</a:t>
            </a:r>
            <a:r>
              <a:rPr kumimoji="1" lang="zh-CN" altLang="en-US" dirty="0"/>
              <a:t>的到</a:t>
            </a:r>
            <a:r>
              <a:rPr kumimoji="1" lang="en-US" altLang="zh-CN" dirty="0"/>
              <a:t>sink</a:t>
            </a:r>
            <a:r>
              <a:rPr kumimoji="1" lang="zh-CN" altLang="en-US" dirty="0"/>
              <a:t> </a:t>
            </a:r>
            <a:r>
              <a:rPr kumimoji="1" lang="en-US" altLang="zh-CN" dirty="0"/>
              <a:t>out</a:t>
            </a:r>
            <a:r>
              <a:rPr kumimoji="1" lang="zh-CN" altLang="en-US" dirty="0"/>
              <a:t>波形，并得到</a:t>
            </a:r>
            <a:r>
              <a:rPr kumimoji="1" lang="en-US" altLang="zh-CN" dirty="0"/>
              <a:t>normal</a:t>
            </a:r>
            <a:r>
              <a:rPr kumimoji="1" lang="zh-CN" altLang="en-US" dirty="0"/>
              <a:t> </a:t>
            </a:r>
            <a:r>
              <a:rPr kumimoji="1" lang="en-US" altLang="zh-CN" dirty="0"/>
              <a:t>delay</a:t>
            </a:r>
            <a:r>
              <a:rPr kumimoji="1" lang="zh-CN" altLang="en-US" dirty="0"/>
              <a:t>。</a:t>
            </a:r>
            <a:endParaRPr kumimoji="1"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29458" y="1079355"/>
            <a:ext cx="2952742" cy="25777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760" y="3266280"/>
            <a:ext cx="3723485" cy="2577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624" y="4638498"/>
            <a:ext cx="2486936" cy="278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720" y="1412326"/>
            <a:ext cx="4460240" cy="1853954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9990" y="3577123"/>
            <a:ext cx="2662391" cy="996003"/>
          </a:xfrm>
          <a:prstGeom prst="rect">
            <a:avLst/>
          </a:prstGeom>
        </p:spPr>
      </p:pic>
      <p:sp>
        <p:nvSpPr>
          <p:cNvPr id="97" name="文本框 96"/>
          <p:cNvSpPr txBox="1"/>
          <p:nvPr/>
        </p:nvSpPr>
        <p:spPr>
          <a:xfrm>
            <a:off x="2002931" y="3628488"/>
            <a:ext cx="8305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source</a:t>
            </a:r>
            <a:endParaRPr kumimoji="1" lang="zh-CN" altLang="en-US" dirty="0"/>
          </a:p>
        </p:txBody>
      </p:sp>
      <p:sp>
        <p:nvSpPr>
          <p:cNvPr id="98" name="文本框 97"/>
          <p:cNvSpPr txBox="1"/>
          <p:nvPr/>
        </p:nvSpPr>
        <p:spPr>
          <a:xfrm>
            <a:off x="4231203" y="3635087"/>
            <a:ext cx="5600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sink</a:t>
            </a:r>
            <a:endParaRPr kumimoji="1" lang="zh-CN" altLang="en-US" dirty="0"/>
          </a:p>
        </p:txBody>
      </p:sp>
      <p:sp>
        <p:nvSpPr>
          <p:cNvPr id="99" name="任意多边形: 形状 54"/>
          <p:cNvSpPr/>
          <p:nvPr/>
        </p:nvSpPr>
        <p:spPr>
          <a:xfrm>
            <a:off x="375920" y="1679138"/>
            <a:ext cx="613063" cy="362344"/>
          </a:xfrm>
          <a:custGeom>
            <a:avLst/>
            <a:gdLst>
              <a:gd name="connsiteX0" fmla="*/ 0 w 1267968"/>
              <a:gd name="connsiteY0" fmla="*/ 841248 h 851641"/>
              <a:gd name="connsiteX1" fmla="*/ 377952 w 1267968"/>
              <a:gd name="connsiteY1" fmla="*/ 755904 h 851641"/>
              <a:gd name="connsiteX2" fmla="*/ 890016 w 1267968"/>
              <a:gd name="connsiteY2" fmla="*/ 146304 h 851641"/>
              <a:gd name="connsiteX3" fmla="*/ 1267968 w 1267968"/>
              <a:gd name="connsiteY3" fmla="*/ 0 h 85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7968" h="851641">
                <a:moveTo>
                  <a:pt x="0" y="841248"/>
                </a:moveTo>
                <a:cubicBezTo>
                  <a:pt x="114808" y="856488"/>
                  <a:pt x="229616" y="871728"/>
                  <a:pt x="377952" y="755904"/>
                </a:cubicBezTo>
                <a:cubicBezTo>
                  <a:pt x="526288" y="640080"/>
                  <a:pt x="741680" y="272288"/>
                  <a:pt x="890016" y="146304"/>
                </a:cubicBezTo>
                <a:cubicBezTo>
                  <a:pt x="1038352" y="20320"/>
                  <a:pt x="1153160" y="10160"/>
                  <a:pt x="1267968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102" name="墨迹 101"/>
              <p14:cNvContentPartPr/>
              <p14:nvPr/>
            </p14:nvContentPartPr>
            <p14:xfrm>
              <a:off x="5564677" y="1788340"/>
              <a:ext cx="1054440" cy="419760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7"/>
            </p:blipFill>
            <p:spPr>
              <a:xfrm>
                <a:off x="5564677" y="1788340"/>
                <a:ext cx="1054440" cy="4197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103" name="墨迹 102"/>
              <p14:cNvContentPartPr/>
              <p14:nvPr/>
            </p14:nvContentPartPr>
            <p14:xfrm>
              <a:off x="1085550" y="3902443"/>
              <a:ext cx="1054440" cy="419760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7"/>
            </p:blipFill>
            <p:spPr>
              <a:xfrm>
                <a:off x="1085550" y="3902443"/>
                <a:ext cx="1054440" cy="4197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" p14:bwMode="auto">
            <p14:nvContentPartPr>
              <p14:cNvPr id="104" name="墨迹 103"/>
              <p14:cNvContentPartPr/>
              <p14:nvPr/>
            </p14:nvContentPartPr>
            <p14:xfrm>
              <a:off x="4934439" y="3735578"/>
              <a:ext cx="1054440" cy="419760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7"/>
            </p:blipFill>
            <p:spPr>
              <a:xfrm>
                <a:off x="4934439" y="3735578"/>
                <a:ext cx="1054440" cy="419760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-137795"/>
            <a:ext cx="10515600" cy="1325880"/>
          </a:xfrm>
        </p:spPr>
        <p:txBody>
          <a:bodyPr/>
          <a:lstStyle/>
          <a:p>
            <a:r>
              <a:rPr lang="zh-CN" altLang="en-US" dirty="0"/>
              <a:t>计算注入电流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91882" y="713595"/>
            <a:ext cx="1037780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Replacing k-</a:t>
            </a:r>
            <a:r>
              <a:rPr kumimoji="1" lang="en-US" altLang="zh-CN" dirty="0" err="1"/>
              <a:t>th</a:t>
            </a:r>
            <a:r>
              <a:rPr kumimoji="1" lang="en-US" altLang="zh-CN" dirty="0"/>
              <a:t> aggressor driver with corresponding voltage source and short-circuiting all other drivers.</a:t>
            </a:r>
            <a:endParaRPr kumimoji="1" lang="zh-CN" altLang="en-US" dirty="0"/>
          </a:p>
        </p:txBody>
      </p:sp>
      <p:sp>
        <p:nvSpPr>
          <p:cNvPr id="6" name="等腰三角形 38"/>
          <p:cNvSpPr/>
          <p:nvPr/>
        </p:nvSpPr>
        <p:spPr>
          <a:xfrm rot="5400000">
            <a:off x="809413" y="2808176"/>
            <a:ext cx="369332" cy="324131"/>
          </a:xfrm>
          <a:prstGeom prst="triangl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735" y="2803818"/>
            <a:ext cx="679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vicDr</a:t>
            </a:r>
            <a:endParaRPr kumimoji="1"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1639620" y="2514959"/>
            <a:ext cx="367862" cy="12291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1639620" y="2908918"/>
            <a:ext cx="367862" cy="12291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1639620" y="3306090"/>
            <a:ext cx="367862" cy="12291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38" name="肘形连接符 37"/>
          <p:cNvCxnSpPr>
            <a:stCxn id="6" idx="0"/>
            <a:endCxn id="30" idx="1"/>
          </p:cNvCxnSpPr>
          <p:nvPr/>
        </p:nvCxnSpPr>
        <p:spPr>
          <a:xfrm flipV="1">
            <a:off x="1156145" y="2576415"/>
            <a:ext cx="483475" cy="393827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肘形连接符 39"/>
          <p:cNvCxnSpPr>
            <a:stCxn id="6" idx="0"/>
            <a:endCxn id="33" idx="1"/>
          </p:cNvCxnSpPr>
          <p:nvPr/>
        </p:nvCxnSpPr>
        <p:spPr>
          <a:xfrm>
            <a:off x="1156145" y="2970242"/>
            <a:ext cx="483475" cy="132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肘形连接符 41"/>
          <p:cNvCxnSpPr>
            <a:stCxn id="6" idx="0"/>
            <a:endCxn id="35" idx="1"/>
          </p:cNvCxnSpPr>
          <p:nvPr/>
        </p:nvCxnSpPr>
        <p:spPr>
          <a:xfrm>
            <a:off x="1156145" y="2970242"/>
            <a:ext cx="483475" cy="397304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直线连接符 43"/>
          <p:cNvCxnSpPr/>
          <p:nvPr/>
        </p:nvCxnSpPr>
        <p:spPr>
          <a:xfrm>
            <a:off x="2890349" y="2209373"/>
            <a:ext cx="34684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直线连接符 44"/>
          <p:cNvCxnSpPr/>
          <p:nvPr/>
        </p:nvCxnSpPr>
        <p:spPr>
          <a:xfrm>
            <a:off x="2890349" y="2343515"/>
            <a:ext cx="34684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直线连接符 47"/>
          <p:cNvCxnSpPr>
            <a:stCxn id="30" idx="3"/>
          </p:cNvCxnSpPr>
          <p:nvPr/>
        </p:nvCxnSpPr>
        <p:spPr>
          <a:xfrm>
            <a:off x="2007482" y="2576415"/>
            <a:ext cx="39939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直线连接符 53"/>
          <p:cNvCxnSpPr/>
          <p:nvPr/>
        </p:nvCxnSpPr>
        <p:spPr>
          <a:xfrm>
            <a:off x="2007482" y="2970242"/>
            <a:ext cx="39939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矩形 55"/>
          <p:cNvSpPr/>
          <p:nvPr/>
        </p:nvSpPr>
        <p:spPr>
          <a:xfrm>
            <a:off x="2406874" y="2514958"/>
            <a:ext cx="367862" cy="12291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7" name="矩形 56"/>
          <p:cNvSpPr/>
          <p:nvPr/>
        </p:nvSpPr>
        <p:spPr>
          <a:xfrm>
            <a:off x="2422640" y="2908785"/>
            <a:ext cx="367862" cy="12291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70" name="肘形连接符 69"/>
          <p:cNvCxnSpPr>
            <a:stCxn id="35" idx="3"/>
            <a:endCxn id="57" idx="1"/>
          </p:cNvCxnSpPr>
          <p:nvPr/>
        </p:nvCxnSpPr>
        <p:spPr>
          <a:xfrm flipV="1">
            <a:off x="2007482" y="2970241"/>
            <a:ext cx="415158" cy="397305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直线连接符 71"/>
          <p:cNvCxnSpPr>
            <a:stCxn id="56" idx="3"/>
          </p:cNvCxnSpPr>
          <p:nvPr/>
        </p:nvCxnSpPr>
        <p:spPr>
          <a:xfrm flipV="1">
            <a:off x="2774736" y="2576413"/>
            <a:ext cx="578069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3" name="矩形 72"/>
          <p:cNvSpPr/>
          <p:nvPr/>
        </p:nvSpPr>
        <p:spPr>
          <a:xfrm>
            <a:off x="3352805" y="2514958"/>
            <a:ext cx="367862" cy="12291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75" name="直线连接符 74"/>
          <p:cNvCxnSpPr/>
          <p:nvPr/>
        </p:nvCxnSpPr>
        <p:spPr>
          <a:xfrm>
            <a:off x="3063770" y="2343515"/>
            <a:ext cx="0" cy="2328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肘形连接符 80"/>
          <p:cNvCxnSpPr>
            <a:stCxn id="57" idx="3"/>
            <a:endCxn id="73" idx="1"/>
          </p:cNvCxnSpPr>
          <p:nvPr/>
        </p:nvCxnSpPr>
        <p:spPr>
          <a:xfrm flipV="1">
            <a:off x="2790502" y="2576414"/>
            <a:ext cx="562303" cy="393827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3" name="等腰三角形 38"/>
          <p:cNvSpPr/>
          <p:nvPr/>
        </p:nvSpPr>
        <p:spPr>
          <a:xfrm rot="5400000">
            <a:off x="1870948" y="1512561"/>
            <a:ext cx="369332" cy="324131"/>
          </a:xfrm>
          <a:prstGeom prst="triangl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1020958" y="1489961"/>
            <a:ext cx="7950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aggDr</a:t>
            </a:r>
            <a:endParaRPr kumimoji="1" lang="zh-CN" altLang="en-US" dirty="0"/>
          </a:p>
        </p:txBody>
      </p:sp>
      <p:cxnSp>
        <p:nvCxnSpPr>
          <p:cNvPr id="87" name="直线连接符 86"/>
          <p:cNvCxnSpPr/>
          <p:nvPr/>
        </p:nvCxnSpPr>
        <p:spPr>
          <a:xfrm>
            <a:off x="3071653" y="2970240"/>
            <a:ext cx="92228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直线连接符 88"/>
          <p:cNvCxnSpPr>
            <a:stCxn id="73" idx="3"/>
          </p:cNvCxnSpPr>
          <p:nvPr/>
        </p:nvCxnSpPr>
        <p:spPr>
          <a:xfrm flipV="1">
            <a:off x="3720667" y="2576413"/>
            <a:ext cx="378374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直线连接符 90"/>
          <p:cNvCxnSpPr/>
          <p:nvPr/>
        </p:nvCxnSpPr>
        <p:spPr>
          <a:xfrm>
            <a:off x="2215061" y="3364067"/>
            <a:ext cx="17946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2" name="任意形状 91"/>
          <p:cNvSpPr/>
          <p:nvPr/>
        </p:nvSpPr>
        <p:spPr>
          <a:xfrm>
            <a:off x="2722175" y="1410162"/>
            <a:ext cx="793832" cy="471976"/>
          </a:xfrm>
          <a:custGeom>
            <a:avLst/>
            <a:gdLst>
              <a:gd name="connsiteX0" fmla="*/ 199697 w 2774731"/>
              <a:gd name="connsiteY0" fmla="*/ 483476 h 1912883"/>
              <a:gd name="connsiteX1" fmla="*/ 399393 w 2774731"/>
              <a:gd name="connsiteY1" fmla="*/ 210207 h 1912883"/>
              <a:gd name="connsiteX2" fmla="*/ 746235 w 2774731"/>
              <a:gd name="connsiteY2" fmla="*/ 73572 h 1912883"/>
              <a:gd name="connsiteX3" fmla="*/ 1502979 w 2774731"/>
              <a:gd name="connsiteY3" fmla="*/ 0 h 1912883"/>
              <a:gd name="connsiteX4" fmla="*/ 2291255 w 2774731"/>
              <a:gd name="connsiteY4" fmla="*/ 126124 h 1912883"/>
              <a:gd name="connsiteX5" fmla="*/ 2774731 w 2774731"/>
              <a:gd name="connsiteY5" fmla="*/ 536027 h 1912883"/>
              <a:gd name="connsiteX6" fmla="*/ 2764221 w 2774731"/>
              <a:gd name="connsiteY6" fmla="*/ 1355834 h 1912883"/>
              <a:gd name="connsiteX7" fmla="*/ 2091559 w 2774731"/>
              <a:gd name="connsiteY7" fmla="*/ 1849821 h 1912883"/>
              <a:gd name="connsiteX8" fmla="*/ 1177159 w 2774731"/>
              <a:gd name="connsiteY8" fmla="*/ 1912883 h 1912883"/>
              <a:gd name="connsiteX9" fmla="*/ 472966 w 2774731"/>
              <a:gd name="connsiteY9" fmla="*/ 1860331 h 1912883"/>
              <a:gd name="connsiteX10" fmla="*/ 0 w 2774731"/>
              <a:gd name="connsiteY10" fmla="*/ 1618593 h 1912883"/>
              <a:gd name="connsiteX11" fmla="*/ 21021 w 2774731"/>
              <a:gd name="connsiteY11" fmla="*/ 1072055 h 1912883"/>
              <a:gd name="connsiteX12" fmla="*/ 147145 w 2774731"/>
              <a:gd name="connsiteY12" fmla="*/ 851338 h 1912883"/>
              <a:gd name="connsiteX13" fmla="*/ 199697 w 2774731"/>
              <a:gd name="connsiteY13" fmla="*/ 483476 h 191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74731" h="1912883">
                <a:moveTo>
                  <a:pt x="199697" y="483476"/>
                </a:moveTo>
                <a:lnTo>
                  <a:pt x="399393" y="210207"/>
                </a:lnTo>
                <a:lnTo>
                  <a:pt x="746235" y="73572"/>
                </a:lnTo>
                <a:lnTo>
                  <a:pt x="1502979" y="0"/>
                </a:lnTo>
                <a:lnTo>
                  <a:pt x="2291255" y="126124"/>
                </a:lnTo>
                <a:lnTo>
                  <a:pt x="2774731" y="536027"/>
                </a:lnTo>
                <a:lnTo>
                  <a:pt x="2764221" y="1355834"/>
                </a:lnTo>
                <a:lnTo>
                  <a:pt x="2091559" y="1849821"/>
                </a:lnTo>
                <a:lnTo>
                  <a:pt x="1177159" y="1912883"/>
                </a:lnTo>
                <a:lnTo>
                  <a:pt x="472966" y="1860331"/>
                </a:lnTo>
                <a:lnTo>
                  <a:pt x="0" y="1618593"/>
                </a:lnTo>
                <a:lnTo>
                  <a:pt x="21021" y="1072055"/>
                </a:lnTo>
                <a:lnTo>
                  <a:pt x="147145" y="851338"/>
                </a:lnTo>
                <a:lnTo>
                  <a:pt x="199697" y="483476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95" name="任意形状 94"/>
          <p:cNvSpPr/>
          <p:nvPr/>
        </p:nvSpPr>
        <p:spPr>
          <a:xfrm>
            <a:off x="3971455" y="2343223"/>
            <a:ext cx="1189124" cy="1160953"/>
          </a:xfrm>
          <a:custGeom>
            <a:avLst/>
            <a:gdLst>
              <a:gd name="connsiteX0" fmla="*/ 199697 w 2774731"/>
              <a:gd name="connsiteY0" fmla="*/ 483476 h 1912883"/>
              <a:gd name="connsiteX1" fmla="*/ 399393 w 2774731"/>
              <a:gd name="connsiteY1" fmla="*/ 210207 h 1912883"/>
              <a:gd name="connsiteX2" fmla="*/ 746235 w 2774731"/>
              <a:gd name="connsiteY2" fmla="*/ 73572 h 1912883"/>
              <a:gd name="connsiteX3" fmla="*/ 1502979 w 2774731"/>
              <a:gd name="connsiteY3" fmla="*/ 0 h 1912883"/>
              <a:gd name="connsiteX4" fmla="*/ 2291255 w 2774731"/>
              <a:gd name="connsiteY4" fmla="*/ 126124 h 1912883"/>
              <a:gd name="connsiteX5" fmla="*/ 2774731 w 2774731"/>
              <a:gd name="connsiteY5" fmla="*/ 536027 h 1912883"/>
              <a:gd name="connsiteX6" fmla="*/ 2764221 w 2774731"/>
              <a:gd name="connsiteY6" fmla="*/ 1355834 h 1912883"/>
              <a:gd name="connsiteX7" fmla="*/ 2091559 w 2774731"/>
              <a:gd name="connsiteY7" fmla="*/ 1849821 h 1912883"/>
              <a:gd name="connsiteX8" fmla="*/ 1177159 w 2774731"/>
              <a:gd name="connsiteY8" fmla="*/ 1912883 h 1912883"/>
              <a:gd name="connsiteX9" fmla="*/ 472966 w 2774731"/>
              <a:gd name="connsiteY9" fmla="*/ 1860331 h 1912883"/>
              <a:gd name="connsiteX10" fmla="*/ 0 w 2774731"/>
              <a:gd name="connsiteY10" fmla="*/ 1618593 h 1912883"/>
              <a:gd name="connsiteX11" fmla="*/ 21021 w 2774731"/>
              <a:gd name="connsiteY11" fmla="*/ 1072055 h 1912883"/>
              <a:gd name="connsiteX12" fmla="*/ 147145 w 2774731"/>
              <a:gd name="connsiteY12" fmla="*/ 851338 h 1912883"/>
              <a:gd name="connsiteX13" fmla="*/ 199697 w 2774731"/>
              <a:gd name="connsiteY13" fmla="*/ 483476 h 191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74731" h="1912883">
                <a:moveTo>
                  <a:pt x="199697" y="483476"/>
                </a:moveTo>
                <a:lnTo>
                  <a:pt x="399393" y="210207"/>
                </a:lnTo>
                <a:lnTo>
                  <a:pt x="746235" y="73572"/>
                </a:lnTo>
                <a:lnTo>
                  <a:pt x="1502979" y="0"/>
                </a:lnTo>
                <a:lnTo>
                  <a:pt x="2291255" y="126124"/>
                </a:lnTo>
                <a:lnTo>
                  <a:pt x="2774731" y="536027"/>
                </a:lnTo>
                <a:lnTo>
                  <a:pt x="2764221" y="1355834"/>
                </a:lnTo>
                <a:lnTo>
                  <a:pt x="2091559" y="1849821"/>
                </a:lnTo>
                <a:lnTo>
                  <a:pt x="1177159" y="1912883"/>
                </a:lnTo>
                <a:lnTo>
                  <a:pt x="472966" y="1860331"/>
                </a:lnTo>
                <a:lnTo>
                  <a:pt x="0" y="1618593"/>
                </a:lnTo>
                <a:lnTo>
                  <a:pt x="21021" y="1072055"/>
                </a:lnTo>
                <a:lnTo>
                  <a:pt x="147145" y="851338"/>
                </a:lnTo>
                <a:lnTo>
                  <a:pt x="199697" y="483476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97" name="直线连接符 96"/>
          <p:cNvCxnSpPr>
            <a:endCxn id="92" idx="11"/>
          </p:cNvCxnSpPr>
          <p:nvPr/>
        </p:nvCxnSpPr>
        <p:spPr>
          <a:xfrm>
            <a:off x="2238700" y="1674626"/>
            <a:ext cx="489489" cy="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直线连接符 102"/>
          <p:cNvCxnSpPr>
            <a:stCxn id="92" idx="8"/>
          </p:cNvCxnSpPr>
          <p:nvPr/>
        </p:nvCxnSpPr>
        <p:spPr>
          <a:xfrm>
            <a:off x="3058952" y="1882138"/>
            <a:ext cx="12701" cy="32723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9" name="文本框 108"/>
          <p:cNvSpPr txBox="1"/>
          <p:nvPr/>
        </p:nvSpPr>
        <p:spPr>
          <a:xfrm>
            <a:off x="2911370" y="1451351"/>
            <a:ext cx="36385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rc</a:t>
            </a:r>
            <a:endParaRPr kumimoji="1" lang="zh-CN" altLang="en-US" dirty="0"/>
          </a:p>
        </p:txBody>
      </p:sp>
      <p:sp>
        <p:nvSpPr>
          <p:cNvPr id="110" name="文本框 109"/>
          <p:cNvSpPr txBox="1"/>
          <p:nvPr/>
        </p:nvSpPr>
        <p:spPr>
          <a:xfrm>
            <a:off x="4350054" y="2739033"/>
            <a:ext cx="36385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rc</a:t>
            </a:r>
            <a:endParaRPr kumimoji="1" lang="zh-CN" altLang="en-US" dirty="0"/>
          </a:p>
        </p:txBody>
      </p:sp>
      <p:sp>
        <p:nvSpPr>
          <p:cNvPr id="111" name="文本框 110"/>
          <p:cNvSpPr txBox="1"/>
          <p:nvPr/>
        </p:nvSpPr>
        <p:spPr>
          <a:xfrm>
            <a:off x="1940752" y="2292426"/>
            <a:ext cx="433132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/>
              <a:t>n1</a:t>
            </a:r>
            <a:endParaRPr kumimoji="1" lang="zh-CN" altLang="en-US" sz="1200" dirty="0"/>
          </a:p>
        </p:txBody>
      </p:sp>
      <p:sp>
        <p:nvSpPr>
          <p:cNvPr id="112" name="文本框 111"/>
          <p:cNvSpPr txBox="1"/>
          <p:nvPr/>
        </p:nvSpPr>
        <p:spPr>
          <a:xfrm>
            <a:off x="1944549" y="2708963"/>
            <a:ext cx="433132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/>
              <a:t>n2</a:t>
            </a:r>
            <a:endParaRPr kumimoji="1" lang="zh-CN" altLang="en-US" sz="1200" dirty="0"/>
          </a:p>
        </p:txBody>
      </p:sp>
      <p:sp>
        <p:nvSpPr>
          <p:cNvPr id="113" name="文本框 112"/>
          <p:cNvSpPr txBox="1"/>
          <p:nvPr/>
        </p:nvSpPr>
        <p:spPr>
          <a:xfrm>
            <a:off x="1940752" y="3106004"/>
            <a:ext cx="433132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/>
              <a:t>n3</a:t>
            </a:r>
            <a:endParaRPr kumimoji="1" lang="zh-CN" altLang="en-US" sz="1200" dirty="0"/>
          </a:p>
        </p:txBody>
      </p:sp>
      <p:sp>
        <p:nvSpPr>
          <p:cNvPr id="114" name="文本框 113"/>
          <p:cNvSpPr txBox="1"/>
          <p:nvPr/>
        </p:nvSpPr>
        <p:spPr>
          <a:xfrm>
            <a:off x="341590" y="4011996"/>
            <a:ext cx="5139559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/>
              <a:t>vic</a:t>
            </a:r>
            <a:r>
              <a:rPr kumimoji="1" lang="en-US" altLang="zh-CN" dirty="0"/>
              <a:t> driver</a:t>
            </a:r>
            <a:r>
              <a:rPr kumimoji="1" lang="zh-CN" altLang="en-US" dirty="0"/>
              <a:t>不连接电容时，计算到</a:t>
            </a:r>
            <a:r>
              <a:rPr kumimoji="1" lang="en-US" altLang="zh-CN" dirty="0"/>
              <a:t>n1, n2, n3</a:t>
            </a:r>
            <a:r>
              <a:rPr kumimoji="1" lang="zh-CN" altLang="en-US" dirty="0"/>
              <a:t>三点的电压</a:t>
            </a:r>
            <a:r>
              <a:rPr kumimoji="1" lang="en-US" altLang="zh-CN" dirty="0"/>
              <a:t>(</a:t>
            </a:r>
            <a:r>
              <a:rPr kumimoji="1" lang="zh-CN" altLang="en-US" dirty="0"/>
              <a:t>卷积</a:t>
            </a:r>
            <a:r>
              <a:rPr kumimoji="1" lang="en-US" altLang="zh-CN" dirty="0"/>
              <a:t>)</a:t>
            </a:r>
            <a:r>
              <a:rPr kumimoji="1" lang="zh-CN" altLang="en-US" dirty="0"/>
              <a:t>，再分别除以</a:t>
            </a:r>
            <a:r>
              <a:rPr kumimoji="1" lang="en-US" altLang="zh-CN" dirty="0"/>
              <a:t>r1, r2, r3</a:t>
            </a:r>
            <a:r>
              <a:rPr kumimoji="1" lang="zh-CN" altLang="en-US" dirty="0"/>
              <a:t>得到电流波形后相加。</a:t>
            </a:r>
            <a:endParaRPr kumimoji="1" lang="en-US" altLang="zh-CN" dirty="0"/>
          </a:p>
        </p:txBody>
      </p:sp>
      <p:sp>
        <p:nvSpPr>
          <p:cNvPr id="115" name="文本框 114"/>
          <p:cNvSpPr txBox="1"/>
          <p:nvPr/>
        </p:nvSpPr>
        <p:spPr>
          <a:xfrm>
            <a:off x="1640945" y="2265193"/>
            <a:ext cx="433132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/>
              <a:t>r1</a:t>
            </a:r>
            <a:endParaRPr kumimoji="1" lang="zh-CN" altLang="en-US" sz="1200" dirty="0"/>
          </a:p>
        </p:txBody>
      </p:sp>
      <p:sp>
        <p:nvSpPr>
          <p:cNvPr id="116" name="文本框 115"/>
          <p:cNvSpPr txBox="1"/>
          <p:nvPr/>
        </p:nvSpPr>
        <p:spPr>
          <a:xfrm>
            <a:off x="1647548" y="2660437"/>
            <a:ext cx="433132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/>
              <a:t>r2</a:t>
            </a:r>
            <a:endParaRPr kumimoji="1" lang="zh-CN" altLang="en-US" sz="1200" dirty="0"/>
          </a:p>
        </p:txBody>
      </p:sp>
      <p:sp>
        <p:nvSpPr>
          <p:cNvPr id="117" name="文本框 116"/>
          <p:cNvSpPr txBox="1"/>
          <p:nvPr/>
        </p:nvSpPr>
        <p:spPr>
          <a:xfrm>
            <a:off x="1656099" y="3059134"/>
            <a:ext cx="433132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/>
              <a:t>r3</a:t>
            </a:r>
            <a:endParaRPr kumimoji="1" lang="zh-CN" altLang="en-US" sz="1200" dirty="0"/>
          </a:p>
        </p:txBody>
      </p:sp>
      <p:sp>
        <p:nvSpPr>
          <p:cNvPr id="118" name="等腰三角形 38"/>
          <p:cNvSpPr/>
          <p:nvPr/>
        </p:nvSpPr>
        <p:spPr>
          <a:xfrm rot="5400000">
            <a:off x="7919113" y="1592327"/>
            <a:ext cx="369332" cy="324131"/>
          </a:xfrm>
          <a:prstGeom prst="triangl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1" name="直线连接符 120"/>
          <p:cNvCxnSpPr/>
          <p:nvPr/>
        </p:nvCxnSpPr>
        <p:spPr>
          <a:xfrm>
            <a:off x="8221447" y="1337855"/>
            <a:ext cx="34684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2" name="直线连接符 121"/>
          <p:cNvCxnSpPr/>
          <p:nvPr/>
        </p:nvCxnSpPr>
        <p:spPr>
          <a:xfrm>
            <a:off x="8221447" y="1440467"/>
            <a:ext cx="34684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" name="矩形 122"/>
          <p:cNvSpPr/>
          <p:nvPr/>
        </p:nvSpPr>
        <p:spPr>
          <a:xfrm>
            <a:off x="8523891" y="1685565"/>
            <a:ext cx="367862" cy="12291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125" name="直线连接符 124"/>
          <p:cNvCxnSpPr>
            <a:stCxn id="118" idx="0"/>
            <a:endCxn id="123" idx="1"/>
          </p:cNvCxnSpPr>
          <p:nvPr/>
        </p:nvCxnSpPr>
        <p:spPr>
          <a:xfrm flipV="1">
            <a:off x="8265845" y="1747021"/>
            <a:ext cx="258046" cy="73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直线连接符 125"/>
          <p:cNvCxnSpPr/>
          <p:nvPr/>
        </p:nvCxnSpPr>
        <p:spPr>
          <a:xfrm>
            <a:off x="8221447" y="2102343"/>
            <a:ext cx="34684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7" name="直线连接符 126"/>
          <p:cNvCxnSpPr/>
          <p:nvPr/>
        </p:nvCxnSpPr>
        <p:spPr>
          <a:xfrm>
            <a:off x="8221447" y="2204955"/>
            <a:ext cx="34684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9" name="直线连接符 128"/>
          <p:cNvCxnSpPr/>
          <p:nvPr/>
        </p:nvCxnSpPr>
        <p:spPr>
          <a:xfrm>
            <a:off x="8394868" y="1440467"/>
            <a:ext cx="0" cy="6618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" name="直线连接符 130"/>
          <p:cNvCxnSpPr/>
          <p:nvPr/>
        </p:nvCxnSpPr>
        <p:spPr>
          <a:xfrm>
            <a:off x="8394868" y="2204955"/>
            <a:ext cx="0" cy="1968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2" name="三角形 131"/>
          <p:cNvSpPr/>
          <p:nvPr/>
        </p:nvSpPr>
        <p:spPr>
          <a:xfrm rot="10800000">
            <a:off x="8295022" y="2396210"/>
            <a:ext cx="199692" cy="135458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33" name="文本框 132"/>
          <p:cNvSpPr txBox="1"/>
          <p:nvPr/>
        </p:nvSpPr>
        <p:spPr>
          <a:xfrm>
            <a:off x="7192398" y="1569351"/>
            <a:ext cx="679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vicDr</a:t>
            </a:r>
            <a:endParaRPr kumimoji="1" lang="zh-CN" altLang="en-US" dirty="0"/>
          </a:p>
        </p:txBody>
      </p:sp>
      <p:cxnSp>
        <p:nvCxnSpPr>
          <p:cNvPr id="135" name="直线连接符 134"/>
          <p:cNvCxnSpPr/>
          <p:nvPr/>
        </p:nvCxnSpPr>
        <p:spPr>
          <a:xfrm flipV="1">
            <a:off x="8394868" y="1082927"/>
            <a:ext cx="0" cy="2549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7" name="直线连接符 136"/>
          <p:cNvCxnSpPr>
            <a:stCxn id="123" idx="3"/>
          </p:cNvCxnSpPr>
          <p:nvPr/>
        </p:nvCxnSpPr>
        <p:spPr>
          <a:xfrm flipV="1">
            <a:off x="8891753" y="1747020"/>
            <a:ext cx="378367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8" name="任意形状 137"/>
          <p:cNvSpPr/>
          <p:nvPr/>
        </p:nvSpPr>
        <p:spPr>
          <a:xfrm>
            <a:off x="9277127" y="1489960"/>
            <a:ext cx="793832" cy="471976"/>
          </a:xfrm>
          <a:custGeom>
            <a:avLst/>
            <a:gdLst>
              <a:gd name="connsiteX0" fmla="*/ 199697 w 2774731"/>
              <a:gd name="connsiteY0" fmla="*/ 483476 h 1912883"/>
              <a:gd name="connsiteX1" fmla="*/ 399393 w 2774731"/>
              <a:gd name="connsiteY1" fmla="*/ 210207 h 1912883"/>
              <a:gd name="connsiteX2" fmla="*/ 746235 w 2774731"/>
              <a:gd name="connsiteY2" fmla="*/ 73572 h 1912883"/>
              <a:gd name="connsiteX3" fmla="*/ 1502979 w 2774731"/>
              <a:gd name="connsiteY3" fmla="*/ 0 h 1912883"/>
              <a:gd name="connsiteX4" fmla="*/ 2291255 w 2774731"/>
              <a:gd name="connsiteY4" fmla="*/ 126124 h 1912883"/>
              <a:gd name="connsiteX5" fmla="*/ 2774731 w 2774731"/>
              <a:gd name="connsiteY5" fmla="*/ 536027 h 1912883"/>
              <a:gd name="connsiteX6" fmla="*/ 2764221 w 2774731"/>
              <a:gd name="connsiteY6" fmla="*/ 1355834 h 1912883"/>
              <a:gd name="connsiteX7" fmla="*/ 2091559 w 2774731"/>
              <a:gd name="connsiteY7" fmla="*/ 1849821 h 1912883"/>
              <a:gd name="connsiteX8" fmla="*/ 1177159 w 2774731"/>
              <a:gd name="connsiteY8" fmla="*/ 1912883 h 1912883"/>
              <a:gd name="connsiteX9" fmla="*/ 472966 w 2774731"/>
              <a:gd name="connsiteY9" fmla="*/ 1860331 h 1912883"/>
              <a:gd name="connsiteX10" fmla="*/ 0 w 2774731"/>
              <a:gd name="connsiteY10" fmla="*/ 1618593 h 1912883"/>
              <a:gd name="connsiteX11" fmla="*/ 21021 w 2774731"/>
              <a:gd name="connsiteY11" fmla="*/ 1072055 h 1912883"/>
              <a:gd name="connsiteX12" fmla="*/ 147145 w 2774731"/>
              <a:gd name="connsiteY12" fmla="*/ 851338 h 1912883"/>
              <a:gd name="connsiteX13" fmla="*/ 199697 w 2774731"/>
              <a:gd name="connsiteY13" fmla="*/ 483476 h 191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74731" h="1912883">
                <a:moveTo>
                  <a:pt x="199697" y="483476"/>
                </a:moveTo>
                <a:lnTo>
                  <a:pt x="399393" y="210207"/>
                </a:lnTo>
                <a:lnTo>
                  <a:pt x="746235" y="73572"/>
                </a:lnTo>
                <a:lnTo>
                  <a:pt x="1502979" y="0"/>
                </a:lnTo>
                <a:lnTo>
                  <a:pt x="2291255" y="126124"/>
                </a:lnTo>
                <a:lnTo>
                  <a:pt x="2774731" y="536027"/>
                </a:lnTo>
                <a:lnTo>
                  <a:pt x="2764221" y="1355834"/>
                </a:lnTo>
                <a:lnTo>
                  <a:pt x="2091559" y="1849821"/>
                </a:lnTo>
                <a:lnTo>
                  <a:pt x="1177159" y="1912883"/>
                </a:lnTo>
                <a:lnTo>
                  <a:pt x="472966" y="1860331"/>
                </a:lnTo>
                <a:lnTo>
                  <a:pt x="0" y="1618593"/>
                </a:lnTo>
                <a:lnTo>
                  <a:pt x="21021" y="1072055"/>
                </a:lnTo>
                <a:lnTo>
                  <a:pt x="147145" y="851338"/>
                </a:lnTo>
                <a:lnTo>
                  <a:pt x="199697" y="483476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39" name="文本框 138"/>
          <p:cNvSpPr txBox="1"/>
          <p:nvPr/>
        </p:nvSpPr>
        <p:spPr>
          <a:xfrm>
            <a:off x="9520071" y="1515057"/>
            <a:ext cx="36385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rc</a:t>
            </a:r>
            <a:endParaRPr kumimoji="1" lang="zh-CN" altLang="en-US" dirty="0"/>
          </a:p>
        </p:txBody>
      </p:sp>
      <p:sp>
        <p:nvSpPr>
          <p:cNvPr id="140" name="文本框 139"/>
          <p:cNvSpPr txBox="1"/>
          <p:nvPr/>
        </p:nvSpPr>
        <p:spPr>
          <a:xfrm>
            <a:off x="6684575" y="2614270"/>
            <a:ext cx="51710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若</a:t>
            </a:r>
            <a:r>
              <a:rPr kumimoji="1" lang="en-US" altLang="zh-CN" dirty="0" err="1"/>
              <a:t>vicDr</a:t>
            </a:r>
            <a:r>
              <a:rPr kumimoji="1" lang="zh-CN" altLang="en-US" dirty="0"/>
              <a:t>有连接电容，为方便测量注入电流，在建</a:t>
            </a:r>
            <a:r>
              <a:rPr kumimoji="1" lang="en-US" altLang="zh-CN" dirty="0"/>
              <a:t>mesh</a:t>
            </a:r>
            <a:r>
              <a:rPr kumimoji="1" lang="zh-CN" altLang="en-US" dirty="0"/>
              <a:t>后会加一小电阻。</a:t>
            </a:r>
            <a:endParaRPr kumimoji="1" lang="zh-CN" altLang="en-US" dirty="0"/>
          </a:p>
        </p:txBody>
      </p:sp>
      <p:sp>
        <p:nvSpPr>
          <p:cNvPr id="141" name="等腰三角形 38"/>
          <p:cNvSpPr/>
          <p:nvPr/>
        </p:nvSpPr>
        <p:spPr>
          <a:xfrm rot="5400000">
            <a:off x="7220182" y="3710157"/>
            <a:ext cx="369332" cy="324131"/>
          </a:xfrm>
          <a:prstGeom prst="triangl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2" name="直线连接符 141"/>
          <p:cNvCxnSpPr/>
          <p:nvPr/>
        </p:nvCxnSpPr>
        <p:spPr>
          <a:xfrm>
            <a:off x="8258237" y="3455685"/>
            <a:ext cx="34684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3" name="直线连接符 142"/>
          <p:cNvCxnSpPr/>
          <p:nvPr/>
        </p:nvCxnSpPr>
        <p:spPr>
          <a:xfrm>
            <a:off x="8258237" y="3558297"/>
            <a:ext cx="34684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4" name="矩形 143"/>
          <p:cNvSpPr/>
          <p:nvPr/>
        </p:nvSpPr>
        <p:spPr>
          <a:xfrm>
            <a:off x="8560681" y="3803395"/>
            <a:ext cx="367862" cy="12291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146" name="直线连接符 145"/>
          <p:cNvCxnSpPr/>
          <p:nvPr/>
        </p:nvCxnSpPr>
        <p:spPr>
          <a:xfrm>
            <a:off x="8258237" y="4220173"/>
            <a:ext cx="34684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7" name="直线连接符 146"/>
          <p:cNvCxnSpPr/>
          <p:nvPr/>
        </p:nvCxnSpPr>
        <p:spPr>
          <a:xfrm>
            <a:off x="8258237" y="4322785"/>
            <a:ext cx="34684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8" name="直线连接符 147"/>
          <p:cNvCxnSpPr/>
          <p:nvPr/>
        </p:nvCxnSpPr>
        <p:spPr>
          <a:xfrm>
            <a:off x="8431658" y="3558297"/>
            <a:ext cx="0" cy="6618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9" name="直线连接符 148"/>
          <p:cNvCxnSpPr/>
          <p:nvPr/>
        </p:nvCxnSpPr>
        <p:spPr>
          <a:xfrm>
            <a:off x="8431658" y="4322785"/>
            <a:ext cx="0" cy="1968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0" name="文本框 149"/>
          <p:cNvSpPr txBox="1"/>
          <p:nvPr/>
        </p:nvSpPr>
        <p:spPr>
          <a:xfrm>
            <a:off x="6536206" y="3697063"/>
            <a:ext cx="679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vicDr</a:t>
            </a:r>
            <a:endParaRPr kumimoji="1" lang="zh-CN" altLang="en-US" dirty="0"/>
          </a:p>
        </p:txBody>
      </p:sp>
      <p:cxnSp>
        <p:nvCxnSpPr>
          <p:cNvPr id="151" name="直线连接符 150"/>
          <p:cNvCxnSpPr/>
          <p:nvPr/>
        </p:nvCxnSpPr>
        <p:spPr>
          <a:xfrm flipV="1">
            <a:off x="8431658" y="3200757"/>
            <a:ext cx="0" cy="2549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2" name="直线连接符 151"/>
          <p:cNvCxnSpPr>
            <a:stCxn id="144" idx="3"/>
          </p:cNvCxnSpPr>
          <p:nvPr/>
        </p:nvCxnSpPr>
        <p:spPr>
          <a:xfrm flipV="1">
            <a:off x="8928543" y="3864850"/>
            <a:ext cx="378367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3" name="任意形状 152"/>
          <p:cNvSpPr/>
          <p:nvPr/>
        </p:nvSpPr>
        <p:spPr>
          <a:xfrm>
            <a:off x="9313917" y="3607790"/>
            <a:ext cx="793832" cy="471976"/>
          </a:xfrm>
          <a:custGeom>
            <a:avLst/>
            <a:gdLst>
              <a:gd name="connsiteX0" fmla="*/ 199697 w 2774731"/>
              <a:gd name="connsiteY0" fmla="*/ 483476 h 1912883"/>
              <a:gd name="connsiteX1" fmla="*/ 399393 w 2774731"/>
              <a:gd name="connsiteY1" fmla="*/ 210207 h 1912883"/>
              <a:gd name="connsiteX2" fmla="*/ 746235 w 2774731"/>
              <a:gd name="connsiteY2" fmla="*/ 73572 h 1912883"/>
              <a:gd name="connsiteX3" fmla="*/ 1502979 w 2774731"/>
              <a:gd name="connsiteY3" fmla="*/ 0 h 1912883"/>
              <a:gd name="connsiteX4" fmla="*/ 2291255 w 2774731"/>
              <a:gd name="connsiteY4" fmla="*/ 126124 h 1912883"/>
              <a:gd name="connsiteX5" fmla="*/ 2774731 w 2774731"/>
              <a:gd name="connsiteY5" fmla="*/ 536027 h 1912883"/>
              <a:gd name="connsiteX6" fmla="*/ 2764221 w 2774731"/>
              <a:gd name="connsiteY6" fmla="*/ 1355834 h 1912883"/>
              <a:gd name="connsiteX7" fmla="*/ 2091559 w 2774731"/>
              <a:gd name="connsiteY7" fmla="*/ 1849821 h 1912883"/>
              <a:gd name="connsiteX8" fmla="*/ 1177159 w 2774731"/>
              <a:gd name="connsiteY8" fmla="*/ 1912883 h 1912883"/>
              <a:gd name="connsiteX9" fmla="*/ 472966 w 2774731"/>
              <a:gd name="connsiteY9" fmla="*/ 1860331 h 1912883"/>
              <a:gd name="connsiteX10" fmla="*/ 0 w 2774731"/>
              <a:gd name="connsiteY10" fmla="*/ 1618593 h 1912883"/>
              <a:gd name="connsiteX11" fmla="*/ 21021 w 2774731"/>
              <a:gd name="connsiteY11" fmla="*/ 1072055 h 1912883"/>
              <a:gd name="connsiteX12" fmla="*/ 147145 w 2774731"/>
              <a:gd name="connsiteY12" fmla="*/ 851338 h 1912883"/>
              <a:gd name="connsiteX13" fmla="*/ 199697 w 2774731"/>
              <a:gd name="connsiteY13" fmla="*/ 483476 h 191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74731" h="1912883">
                <a:moveTo>
                  <a:pt x="199697" y="483476"/>
                </a:moveTo>
                <a:lnTo>
                  <a:pt x="399393" y="210207"/>
                </a:lnTo>
                <a:lnTo>
                  <a:pt x="746235" y="73572"/>
                </a:lnTo>
                <a:lnTo>
                  <a:pt x="1502979" y="0"/>
                </a:lnTo>
                <a:lnTo>
                  <a:pt x="2291255" y="126124"/>
                </a:lnTo>
                <a:lnTo>
                  <a:pt x="2774731" y="536027"/>
                </a:lnTo>
                <a:lnTo>
                  <a:pt x="2764221" y="1355834"/>
                </a:lnTo>
                <a:lnTo>
                  <a:pt x="2091559" y="1849821"/>
                </a:lnTo>
                <a:lnTo>
                  <a:pt x="1177159" y="1912883"/>
                </a:lnTo>
                <a:lnTo>
                  <a:pt x="472966" y="1860331"/>
                </a:lnTo>
                <a:lnTo>
                  <a:pt x="0" y="1618593"/>
                </a:lnTo>
                <a:lnTo>
                  <a:pt x="21021" y="1072055"/>
                </a:lnTo>
                <a:lnTo>
                  <a:pt x="147145" y="851338"/>
                </a:lnTo>
                <a:lnTo>
                  <a:pt x="199697" y="483476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54" name="文本框 153"/>
          <p:cNvSpPr txBox="1"/>
          <p:nvPr/>
        </p:nvSpPr>
        <p:spPr>
          <a:xfrm>
            <a:off x="9556861" y="3632887"/>
            <a:ext cx="36385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rc</a:t>
            </a:r>
            <a:endParaRPr kumimoji="1" lang="zh-CN" altLang="en-US" dirty="0"/>
          </a:p>
        </p:txBody>
      </p:sp>
      <p:sp>
        <p:nvSpPr>
          <p:cNvPr id="155" name="三角形 154"/>
          <p:cNvSpPr/>
          <p:nvPr/>
        </p:nvSpPr>
        <p:spPr>
          <a:xfrm rot="10800000">
            <a:off x="8331812" y="4526726"/>
            <a:ext cx="199692" cy="135458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56" name="矩形 155"/>
          <p:cNvSpPr/>
          <p:nvPr/>
        </p:nvSpPr>
        <p:spPr>
          <a:xfrm>
            <a:off x="7823069" y="3810766"/>
            <a:ext cx="367862" cy="12291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158" name="直线连接符 157"/>
          <p:cNvCxnSpPr>
            <a:endCxn id="156" idx="1"/>
          </p:cNvCxnSpPr>
          <p:nvPr/>
        </p:nvCxnSpPr>
        <p:spPr>
          <a:xfrm>
            <a:off x="7566914" y="3872221"/>
            <a:ext cx="256155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0" name="直线连接符 159"/>
          <p:cNvCxnSpPr>
            <a:stCxn id="156" idx="3"/>
            <a:endCxn id="144" idx="1"/>
          </p:cNvCxnSpPr>
          <p:nvPr/>
        </p:nvCxnSpPr>
        <p:spPr>
          <a:xfrm flipV="1">
            <a:off x="8190931" y="3864851"/>
            <a:ext cx="369750" cy="737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3" name="文本框 162"/>
          <p:cNvSpPr txBox="1"/>
          <p:nvPr/>
        </p:nvSpPr>
        <p:spPr>
          <a:xfrm>
            <a:off x="8135162" y="1488605"/>
            <a:ext cx="433132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/>
              <a:t>n1</a:t>
            </a:r>
            <a:endParaRPr kumimoji="1" lang="zh-CN" altLang="en-US" sz="1200" dirty="0"/>
          </a:p>
        </p:txBody>
      </p:sp>
      <p:sp>
        <p:nvSpPr>
          <p:cNvPr id="164" name="文本框 163"/>
          <p:cNvSpPr txBox="1"/>
          <p:nvPr/>
        </p:nvSpPr>
        <p:spPr>
          <a:xfrm>
            <a:off x="8160184" y="3605859"/>
            <a:ext cx="433132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/>
              <a:t>n1</a:t>
            </a:r>
            <a:endParaRPr kumimoji="1" lang="zh-CN" altLang="en-US" sz="1200" dirty="0"/>
          </a:p>
        </p:txBody>
      </p:sp>
      <p:sp>
        <p:nvSpPr>
          <p:cNvPr id="165" name="文本框 164"/>
          <p:cNvSpPr txBox="1"/>
          <p:nvPr/>
        </p:nvSpPr>
        <p:spPr>
          <a:xfrm>
            <a:off x="6878607" y="4865482"/>
            <a:ext cx="42824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计算</a:t>
            </a:r>
            <a:r>
              <a:rPr kumimoji="1" lang="en-US" altLang="zh-CN" dirty="0" err="1"/>
              <a:t>aggr</a:t>
            </a:r>
            <a:r>
              <a:rPr kumimoji="1" lang="zh-CN" altLang="en-US" dirty="0"/>
              <a:t>到</a:t>
            </a:r>
            <a:r>
              <a:rPr kumimoji="1" lang="en-US" altLang="zh-CN" dirty="0"/>
              <a:t>n1</a:t>
            </a:r>
            <a:r>
              <a:rPr kumimoji="1" lang="zh-CN" altLang="en-US" dirty="0"/>
              <a:t>的电压，除以</a:t>
            </a:r>
            <a:r>
              <a:rPr kumimoji="1" lang="en-US" altLang="zh-CN" dirty="0"/>
              <a:t>r1</a:t>
            </a:r>
            <a:r>
              <a:rPr kumimoji="1" lang="zh-CN" altLang="en-US" dirty="0"/>
              <a:t>的到电流。</a:t>
            </a:r>
            <a:endParaRPr kumimoji="1" lang="zh-CN" altLang="en-US" dirty="0"/>
          </a:p>
        </p:txBody>
      </p:sp>
      <p:sp>
        <p:nvSpPr>
          <p:cNvPr id="166" name="文本框 165"/>
          <p:cNvSpPr txBox="1"/>
          <p:nvPr/>
        </p:nvSpPr>
        <p:spPr>
          <a:xfrm>
            <a:off x="7826196" y="3561093"/>
            <a:ext cx="433132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/>
              <a:t>r1</a:t>
            </a:r>
            <a:endParaRPr kumimoji="1" lang="zh-CN" altLang="en-US" sz="1200" dirty="0"/>
          </a:p>
        </p:txBody>
      </p:sp>
      <p:pic>
        <p:nvPicPr>
          <p:cNvPr id="167" name="图片 1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590" y="5593990"/>
            <a:ext cx="9931710" cy="436123"/>
          </a:xfrm>
          <a:prstGeom prst="rect">
            <a:avLst/>
          </a:prstGeom>
        </p:spPr>
      </p:pic>
      <p:sp>
        <p:nvSpPr>
          <p:cNvPr id="79" name="任意多边形: 形状 80"/>
          <p:cNvSpPr/>
          <p:nvPr/>
        </p:nvSpPr>
        <p:spPr>
          <a:xfrm>
            <a:off x="1849428" y="2214287"/>
            <a:ext cx="542925" cy="388185"/>
          </a:xfrm>
          <a:custGeom>
            <a:avLst/>
            <a:gdLst>
              <a:gd name="connsiteX0" fmla="*/ 0 w 525780"/>
              <a:gd name="connsiteY0" fmla="*/ 541251 h 541251"/>
              <a:gd name="connsiteX1" fmla="*/ 259080 w 525780"/>
              <a:gd name="connsiteY1" fmla="*/ 231 h 541251"/>
              <a:gd name="connsiteX2" fmla="*/ 525780 w 525780"/>
              <a:gd name="connsiteY2" fmla="*/ 487911 h 541251"/>
              <a:gd name="connsiteX0-1" fmla="*/ 0 w 542925"/>
              <a:gd name="connsiteY0-2" fmla="*/ 541211 h 543116"/>
              <a:gd name="connsiteX1-3" fmla="*/ 259080 w 542925"/>
              <a:gd name="connsiteY1-4" fmla="*/ 191 h 543116"/>
              <a:gd name="connsiteX2-5" fmla="*/ 542925 w 542925"/>
              <a:gd name="connsiteY2-6" fmla="*/ 543116 h 543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542925" h="543116">
                <a:moveTo>
                  <a:pt x="0" y="541211"/>
                </a:moveTo>
                <a:cubicBezTo>
                  <a:pt x="85725" y="275146"/>
                  <a:pt x="171450" y="9081"/>
                  <a:pt x="259080" y="191"/>
                </a:cubicBezTo>
                <a:cubicBezTo>
                  <a:pt x="346710" y="-8699"/>
                  <a:pt x="453390" y="294831"/>
                  <a:pt x="542925" y="543116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 dirty="0"/>
          </a:p>
        </p:txBody>
      </p:sp>
      <p:sp>
        <p:nvSpPr>
          <p:cNvPr id="80" name="任意多边形: 形状 54"/>
          <p:cNvSpPr/>
          <p:nvPr/>
        </p:nvSpPr>
        <p:spPr>
          <a:xfrm>
            <a:off x="1413591" y="1172803"/>
            <a:ext cx="613063" cy="362344"/>
          </a:xfrm>
          <a:custGeom>
            <a:avLst/>
            <a:gdLst>
              <a:gd name="connsiteX0" fmla="*/ 0 w 1267968"/>
              <a:gd name="connsiteY0" fmla="*/ 841248 h 851641"/>
              <a:gd name="connsiteX1" fmla="*/ 377952 w 1267968"/>
              <a:gd name="connsiteY1" fmla="*/ 755904 h 851641"/>
              <a:gd name="connsiteX2" fmla="*/ 890016 w 1267968"/>
              <a:gd name="connsiteY2" fmla="*/ 146304 h 851641"/>
              <a:gd name="connsiteX3" fmla="*/ 1267968 w 1267968"/>
              <a:gd name="connsiteY3" fmla="*/ 0 h 85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7968" h="851641">
                <a:moveTo>
                  <a:pt x="0" y="841248"/>
                </a:moveTo>
                <a:cubicBezTo>
                  <a:pt x="114808" y="856488"/>
                  <a:pt x="229616" y="871728"/>
                  <a:pt x="377952" y="755904"/>
                </a:cubicBezTo>
                <a:cubicBezTo>
                  <a:pt x="526288" y="640080"/>
                  <a:pt x="741680" y="272288"/>
                  <a:pt x="890016" y="146304"/>
                </a:cubicBezTo>
                <a:cubicBezTo>
                  <a:pt x="1038352" y="20320"/>
                  <a:pt x="1153160" y="10160"/>
                  <a:pt x="1267968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82" name="任意多边形: 形状 54"/>
          <p:cNvSpPr/>
          <p:nvPr/>
        </p:nvSpPr>
        <p:spPr>
          <a:xfrm>
            <a:off x="6688774" y="3382486"/>
            <a:ext cx="613063" cy="362344"/>
          </a:xfrm>
          <a:custGeom>
            <a:avLst/>
            <a:gdLst>
              <a:gd name="connsiteX0" fmla="*/ 0 w 1267968"/>
              <a:gd name="connsiteY0" fmla="*/ 841248 h 851641"/>
              <a:gd name="connsiteX1" fmla="*/ 377952 w 1267968"/>
              <a:gd name="connsiteY1" fmla="*/ 755904 h 851641"/>
              <a:gd name="connsiteX2" fmla="*/ 890016 w 1267968"/>
              <a:gd name="connsiteY2" fmla="*/ 146304 h 851641"/>
              <a:gd name="connsiteX3" fmla="*/ 1267968 w 1267968"/>
              <a:gd name="connsiteY3" fmla="*/ 0 h 85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7968" h="851641">
                <a:moveTo>
                  <a:pt x="0" y="841248"/>
                </a:moveTo>
                <a:cubicBezTo>
                  <a:pt x="114808" y="856488"/>
                  <a:pt x="229616" y="871728"/>
                  <a:pt x="377952" y="755904"/>
                </a:cubicBezTo>
                <a:cubicBezTo>
                  <a:pt x="526288" y="640080"/>
                  <a:pt x="741680" y="272288"/>
                  <a:pt x="890016" y="146304"/>
                </a:cubicBezTo>
                <a:cubicBezTo>
                  <a:pt x="1038352" y="20320"/>
                  <a:pt x="1153160" y="10160"/>
                  <a:pt x="1267968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84" name="任意多边形: 形状 80"/>
          <p:cNvSpPr/>
          <p:nvPr/>
        </p:nvSpPr>
        <p:spPr>
          <a:xfrm>
            <a:off x="8108749" y="3607801"/>
            <a:ext cx="542925" cy="388185"/>
          </a:xfrm>
          <a:custGeom>
            <a:avLst/>
            <a:gdLst>
              <a:gd name="connsiteX0" fmla="*/ 0 w 525780"/>
              <a:gd name="connsiteY0" fmla="*/ 541251 h 541251"/>
              <a:gd name="connsiteX1" fmla="*/ 259080 w 525780"/>
              <a:gd name="connsiteY1" fmla="*/ 231 h 541251"/>
              <a:gd name="connsiteX2" fmla="*/ 525780 w 525780"/>
              <a:gd name="connsiteY2" fmla="*/ 487911 h 541251"/>
              <a:gd name="connsiteX0-1" fmla="*/ 0 w 542925"/>
              <a:gd name="connsiteY0-2" fmla="*/ 541211 h 543116"/>
              <a:gd name="connsiteX1-3" fmla="*/ 259080 w 542925"/>
              <a:gd name="connsiteY1-4" fmla="*/ 191 h 543116"/>
              <a:gd name="connsiteX2-5" fmla="*/ 542925 w 542925"/>
              <a:gd name="connsiteY2-6" fmla="*/ 543116 h 543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542925" h="543116">
                <a:moveTo>
                  <a:pt x="0" y="541211"/>
                </a:moveTo>
                <a:cubicBezTo>
                  <a:pt x="85725" y="275146"/>
                  <a:pt x="171450" y="9081"/>
                  <a:pt x="259080" y="191"/>
                </a:cubicBezTo>
                <a:cubicBezTo>
                  <a:pt x="346710" y="-8699"/>
                  <a:pt x="453390" y="294831"/>
                  <a:pt x="542925" y="543116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 dirty="0"/>
          </a:p>
        </p:txBody>
      </p:sp>
      <p:sp>
        <p:nvSpPr>
          <p:cNvPr id="86" name="任意多边形: 形状 80"/>
          <p:cNvSpPr/>
          <p:nvPr/>
        </p:nvSpPr>
        <p:spPr>
          <a:xfrm>
            <a:off x="1880445" y="2684490"/>
            <a:ext cx="542925" cy="388185"/>
          </a:xfrm>
          <a:custGeom>
            <a:avLst/>
            <a:gdLst>
              <a:gd name="connsiteX0" fmla="*/ 0 w 525780"/>
              <a:gd name="connsiteY0" fmla="*/ 541251 h 541251"/>
              <a:gd name="connsiteX1" fmla="*/ 259080 w 525780"/>
              <a:gd name="connsiteY1" fmla="*/ 231 h 541251"/>
              <a:gd name="connsiteX2" fmla="*/ 525780 w 525780"/>
              <a:gd name="connsiteY2" fmla="*/ 487911 h 541251"/>
              <a:gd name="connsiteX0-1" fmla="*/ 0 w 542925"/>
              <a:gd name="connsiteY0-2" fmla="*/ 541211 h 543116"/>
              <a:gd name="connsiteX1-3" fmla="*/ 259080 w 542925"/>
              <a:gd name="connsiteY1-4" fmla="*/ 191 h 543116"/>
              <a:gd name="connsiteX2-5" fmla="*/ 542925 w 542925"/>
              <a:gd name="connsiteY2-6" fmla="*/ 543116 h 543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542925" h="543116">
                <a:moveTo>
                  <a:pt x="0" y="541211"/>
                </a:moveTo>
                <a:cubicBezTo>
                  <a:pt x="85725" y="275146"/>
                  <a:pt x="171450" y="9081"/>
                  <a:pt x="259080" y="191"/>
                </a:cubicBezTo>
                <a:cubicBezTo>
                  <a:pt x="346710" y="-8699"/>
                  <a:pt x="453390" y="294831"/>
                  <a:pt x="542925" y="543116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 dirty="0"/>
          </a:p>
        </p:txBody>
      </p:sp>
      <p:sp>
        <p:nvSpPr>
          <p:cNvPr id="88" name="任意多边形: 形状 80"/>
          <p:cNvSpPr/>
          <p:nvPr/>
        </p:nvSpPr>
        <p:spPr>
          <a:xfrm>
            <a:off x="1859339" y="3038645"/>
            <a:ext cx="542925" cy="388185"/>
          </a:xfrm>
          <a:custGeom>
            <a:avLst/>
            <a:gdLst>
              <a:gd name="connsiteX0" fmla="*/ 0 w 525780"/>
              <a:gd name="connsiteY0" fmla="*/ 541251 h 541251"/>
              <a:gd name="connsiteX1" fmla="*/ 259080 w 525780"/>
              <a:gd name="connsiteY1" fmla="*/ 231 h 541251"/>
              <a:gd name="connsiteX2" fmla="*/ 525780 w 525780"/>
              <a:gd name="connsiteY2" fmla="*/ 487911 h 541251"/>
              <a:gd name="connsiteX0-1" fmla="*/ 0 w 542925"/>
              <a:gd name="connsiteY0-2" fmla="*/ 541211 h 543116"/>
              <a:gd name="connsiteX1-3" fmla="*/ 259080 w 542925"/>
              <a:gd name="connsiteY1-4" fmla="*/ 191 h 543116"/>
              <a:gd name="connsiteX2-5" fmla="*/ 542925 w 542925"/>
              <a:gd name="connsiteY2-6" fmla="*/ 543116 h 543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542925" h="543116">
                <a:moveTo>
                  <a:pt x="0" y="541211"/>
                </a:moveTo>
                <a:cubicBezTo>
                  <a:pt x="85725" y="275146"/>
                  <a:pt x="171450" y="9081"/>
                  <a:pt x="259080" y="191"/>
                </a:cubicBezTo>
                <a:cubicBezTo>
                  <a:pt x="346710" y="-8699"/>
                  <a:pt x="453390" y="294831"/>
                  <a:pt x="542925" y="543116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-137795"/>
            <a:ext cx="10515600" cy="1325880"/>
          </a:xfrm>
        </p:spPr>
        <p:txBody>
          <a:bodyPr/>
          <a:lstStyle/>
          <a:p>
            <a:r>
              <a:rPr lang="zh-CN" altLang="en-US" dirty="0"/>
              <a:t>计算</a:t>
            </a:r>
            <a:r>
              <a:rPr lang="en-US" altLang="zh-CN" dirty="0"/>
              <a:t>bump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91882" y="713595"/>
            <a:ext cx="1037780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Replacing k-</a:t>
            </a:r>
            <a:r>
              <a:rPr kumimoji="1" lang="en-US" altLang="zh-CN" dirty="0" err="1"/>
              <a:t>th</a:t>
            </a:r>
            <a:r>
              <a:rPr kumimoji="1" lang="en-US" altLang="zh-CN" dirty="0"/>
              <a:t> aggressor driver with corresponding voltage source and short-circuiting all other drivers.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23629" y="1680630"/>
            <a:ext cx="6621035" cy="3404745"/>
          </a:xfrm>
          <a:prstGeom prst="rect">
            <a:avLst/>
          </a:prstGeom>
        </p:spPr>
      </p:pic>
      <p:sp>
        <p:nvSpPr>
          <p:cNvPr id="6" name="等腰三角形 38"/>
          <p:cNvSpPr/>
          <p:nvPr/>
        </p:nvSpPr>
        <p:spPr>
          <a:xfrm rot="5400000">
            <a:off x="159173" y="2808176"/>
            <a:ext cx="369332" cy="324131"/>
          </a:xfrm>
          <a:prstGeom prst="triangl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89380" y="2514959"/>
            <a:ext cx="367862" cy="12291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989380" y="2908918"/>
            <a:ext cx="367862" cy="12291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989380" y="3306090"/>
            <a:ext cx="367862" cy="12291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10" name="肘形连接符 9"/>
          <p:cNvCxnSpPr>
            <a:stCxn id="6" idx="0"/>
            <a:endCxn id="7" idx="1"/>
          </p:cNvCxnSpPr>
          <p:nvPr/>
        </p:nvCxnSpPr>
        <p:spPr>
          <a:xfrm flipV="1">
            <a:off x="505905" y="2576415"/>
            <a:ext cx="483475" cy="393827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肘形连接符 10"/>
          <p:cNvCxnSpPr>
            <a:stCxn id="6" idx="0"/>
            <a:endCxn id="8" idx="1"/>
          </p:cNvCxnSpPr>
          <p:nvPr/>
        </p:nvCxnSpPr>
        <p:spPr>
          <a:xfrm>
            <a:off x="505905" y="2970242"/>
            <a:ext cx="483475" cy="132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肘形连接符 11"/>
          <p:cNvCxnSpPr>
            <a:stCxn id="6" idx="0"/>
            <a:endCxn id="9" idx="1"/>
          </p:cNvCxnSpPr>
          <p:nvPr/>
        </p:nvCxnSpPr>
        <p:spPr>
          <a:xfrm>
            <a:off x="505905" y="2970242"/>
            <a:ext cx="483475" cy="397304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直线连接符 12"/>
          <p:cNvCxnSpPr/>
          <p:nvPr/>
        </p:nvCxnSpPr>
        <p:spPr>
          <a:xfrm>
            <a:off x="2240109" y="2209373"/>
            <a:ext cx="34684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直线连接符 13"/>
          <p:cNvCxnSpPr/>
          <p:nvPr/>
        </p:nvCxnSpPr>
        <p:spPr>
          <a:xfrm>
            <a:off x="2240109" y="2343515"/>
            <a:ext cx="34684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直线连接符 14"/>
          <p:cNvCxnSpPr>
            <a:stCxn id="7" idx="3"/>
          </p:cNvCxnSpPr>
          <p:nvPr/>
        </p:nvCxnSpPr>
        <p:spPr>
          <a:xfrm>
            <a:off x="1357242" y="2576415"/>
            <a:ext cx="39939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直线连接符 15"/>
          <p:cNvCxnSpPr/>
          <p:nvPr/>
        </p:nvCxnSpPr>
        <p:spPr>
          <a:xfrm>
            <a:off x="1357242" y="2970242"/>
            <a:ext cx="39939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1756634" y="2514958"/>
            <a:ext cx="367862" cy="12291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1772400" y="2908785"/>
            <a:ext cx="367862" cy="12291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19" name="肘形连接符 18"/>
          <p:cNvCxnSpPr>
            <a:stCxn id="9" idx="3"/>
            <a:endCxn id="18" idx="1"/>
          </p:cNvCxnSpPr>
          <p:nvPr/>
        </p:nvCxnSpPr>
        <p:spPr>
          <a:xfrm flipV="1">
            <a:off x="1357242" y="2970241"/>
            <a:ext cx="415158" cy="397305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直线连接符 19"/>
          <p:cNvCxnSpPr>
            <a:stCxn id="17" idx="3"/>
          </p:cNvCxnSpPr>
          <p:nvPr/>
        </p:nvCxnSpPr>
        <p:spPr>
          <a:xfrm flipV="1">
            <a:off x="2124496" y="2576413"/>
            <a:ext cx="578069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2702565" y="2514958"/>
            <a:ext cx="367862" cy="12291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22" name="直线连接符 21"/>
          <p:cNvCxnSpPr/>
          <p:nvPr/>
        </p:nvCxnSpPr>
        <p:spPr>
          <a:xfrm>
            <a:off x="2413530" y="2343515"/>
            <a:ext cx="0" cy="2328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肘形连接符 22"/>
          <p:cNvCxnSpPr>
            <a:stCxn id="18" idx="3"/>
            <a:endCxn id="21" idx="1"/>
          </p:cNvCxnSpPr>
          <p:nvPr/>
        </p:nvCxnSpPr>
        <p:spPr>
          <a:xfrm flipV="1">
            <a:off x="2140262" y="2576414"/>
            <a:ext cx="562303" cy="393827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等腰三角形 38"/>
          <p:cNvSpPr/>
          <p:nvPr/>
        </p:nvSpPr>
        <p:spPr>
          <a:xfrm rot="5400000">
            <a:off x="1220708" y="1512561"/>
            <a:ext cx="369332" cy="324131"/>
          </a:xfrm>
          <a:prstGeom prst="triangl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70718" y="1489961"/>
            <a:ext cx="7950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aggDr</a:t>
            </a:r>
            <a:endParaRPr kumimoji="1" lang="zh-CN" altLang="en-US" dirty="0"/>
          </a:p>
        </p:txBody>
      </p:sp>
      <p:cxnSp>
        <p:nvCxnSpPr>
          <p:cNvPr id="26" name="直线连接符 25"/>
          <p:cNvCxnSpPr/>
          <p:nvPr/>
        </p:nvCxnSpPr>
        <p:spPr>
          <a:xfrm>
            <a:off x="2421413" y="2970240"/>
            <a:ext cx="92228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直线连接符 26"/>
          <p:cNvCxnSpPr>
            <a:stCxn id="21" idx="3"/>
          </p:cNvCxnSpPr>
          <p:nvPr/>
        </p:nvCxnSpPr>
        <p:spPr>
          <a:xfrm flipV="1">
            <a:off x="3070427" y="2576413"/>
            <a:ext cx="378374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直线连接符 27"/>
          <p:cNvCxnSpPr/>
          <p:nvPr/>
        </p:nvCxnSpPr>
        <p:spPr>
          <a:xfrm>
            <a:off x="1564821" y="3364067"/>
            <a:ext cx="17946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任意形状 28"/>
          <p:cNvSpPr/>
          <p:nvPr/>
        </p:nvSpPr>
        <p:spPr>
          <a:xfrm>
            <a:off x="2071935" y="1410162"/>
            <a:ext cx="793832" cy="471976"/>
          </a:xfrm>
          <a:custGeom>
            <a:avLst/>
            <a:gdLst>
              <a:gd name="connsiteX0" fmla="*/ 199697 w 2774731"/>
              <a:gd name="connsiteY0" fmla="*/ 483476 h 1912883"/>
              <a:gd name="connsiteX1" fmla="*/ 399393 w 2774731"/>
              <a:gd name="connsiteY1" fmla="*/ 210207 h 1912883"/>
              <a:gd name="connsiteX2" fmla="*/ 746235 w 2774731"/>
              <a:gd name="connsiteY2" fmla="*/ 73572 h 1912883"/>
              <a:gd name="connsiteX3" fmla="*/ 1502979 w 2774731"/>
              <a:gd name="connsiteY3" fmla="*/ 0 h 1912883"/>
              <a:gd name="connsiteX4" fmla="*/ 2291255 w 2774731"/>
              <a:gd name="connsiteY4" fmla="*/ 126124 h 1912883"/>
              <a:gd name="connsiteX5" fmla="*/ 2774731 w 2774731"/>
              <a:gd name="connsiteY5" fmla="*/ 536027 h 1912883"/>
              <a:gd name="connsiteX6" fmla="*/ 2764221 w 2774731"/>
              <a:gd name="connsiteY6" fmla="*/ 1355834 h 1912883"/>
              <a:gd name="connsiteX7" fmla="*/ 2091559 w 2774731"/>
              <a:gd name="connsiteY7" fmla="*/ 1849821 h 1912883"/>
              <a:gd name="connsiteX8" fmla="*/ 1177159 w 2774731"/>
              <a:gd name="connsiteY8" fmla="*/ 1912883 h 1912883"/>
              <a:gd name="connsiteX9" fmla="*/ 472966 w 2774731"/>
              <a:gd name="connsiteY9" fmla="*/ 1860331 h 1912883"/>
              <a:gd name="connsiteX10" fmla="*/ 0 w 2774731"/>
              <a:gd name="connsiteY10" fmla="*/ 1618593 h 1912883"/>
              <a:gd name="connsiteX11" fmla="*/ 21021 w 2774731"/>
              <a:gd name="connsiteY11" fmla="*/ 1072055 h 1912883"/>
              <a:gd name="connsiteX12" fmla="*/ 147145 w 2774731"/>
              <a:gd name="connsiteY12" fmla="*/ 851338 h 1912883"/>
              <a:gd name="connsiteX13" fmla="*/ 199697 w 2774731"/>
              <a:gd name="connsiteY13" fmla="*/ 483476 h 191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74731" h="1912883">
                <a:moveTo>
                  <a:pt x="199697" y="483476"/>
                </a:moveTo>
                <a:lnTo>
                  <a:pt x="399393" y="210207"/>
                </a:lnTo>
                <a:lnTo>
                  <a:pt x="746235" y="73572"/>
                </a:lnTo>
                <a:lnTo>
                  <a:pt x="1502979" y="0"/>
                </a:lnTo>
                <a:lnTo>
                  <a:pt x="2291255" y="126124"/>
                </a:lnTo>
                <a:lnTo>
                  <a:pt x="2774731" y="536027"/>
                </a:lnTo>
                <a:lnTo>
                  <a:pt x="2764221" y="1355834"/>
                </a:lnTo>
                <a:lnTo>
                  <a:pt x="2091559" y="1849821"/>
                </a:lnTo>
                <a:lnTo>
                  <a:pt x="1177159" y="1912883"/>
                </a:lnTo>
                <a:lnTo>
                  <a:pt x="472966" y="1860331"/>
                </a:lnTo>
                <a:lnTo>
                  <a:pt x="0" y="1618593"/>
                </a:lnTo>
                <a:lnTo>
                  <a:pt x="21021" y="1072055"/>
                </a:lnTo>
                <a:lnTo>
                  <a:pt x="147145" y="851338"/>
                </a:lnTo>
                <a:lnTo>
                  <a:pt x="199697" y="483476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30" name="任意形状 29"/>
          <p:cNvSpPr/>
          <p:nvPr/>
        </p:nvSpPr>
        <p:spPr>
          <a:xfrm>
            <a:off x="3321215" y="2343223"/>
            <a:ext cx="1189124" cy="1160953"/>
          </a:xfrm>
          <a:custGeom>
            <a:avLst/>
            <a:gdLst>
              <a:gd name="connsiteX0" fmla="*/ 199697 w 2774731"/>
              <a:gd name="connsiteY0" fmla="*/ 483476 h 1912883"/>
              <a:gd name="connsiteX1" fmla="*/ 399393 w 2774731"/>
              <a:gd name="connsiteY1" fmla="*/ 210207 h 1912883"/>
              <a:gd name="connsiteX2" fmla="*/ 746235 w 2774731"/>
              <a:gd name="connsiteY2" fmla="*/ 73572 h 1912883"/>
              <a:gd name="connsiteX3" fmla="*/ 1502979 w 2774731"/>
              <a:gd name="connsiteY3" fmla="*/ 0 h 1912883"/>
              <a:gd name="connsiteX4" fmla="*/ 2291255 w 2774731"/>
              <a:gd name="connsiteY4" fmla="*/ 126124 h 1912883"/>
              <a:gd name="connsiteX5" fmla="*/ 2774731 w 2774731"/>
              <a:gd name="connsiteY5" fmla="*/ 536027 h 1912883"/>
              <a:gd name="connsiteX6" fmla="*/ 2764221 w 2774731"/>
              <a:gd name="connsiteY6" fmla="*/ 1355834 h 1912883"/>
              <a:gd name="connsiteX7" fmla="*/ 2091559 w 2774731"/>
              <a:gd name="connsiteY7" fmla="*/ 1849821 h 1912883"/>
              <a:gd name="connsiteX8" fmla="*/ 1177159 w 2774731"/>
              <a:gd name="connsiteY8" fmla="*/ 1912883 h 1912883"/>
              <a:gd name="connsiteX9" fmla="*/ 472966 w 2774731"/>
              <a:gd name="connsiteY9" fmla="*/ 1860331 h 1912883"/>
              <a:gd name="connsiteX10" fmla="*/ 0 w 2774731"/>
              <a:gd name="connsiteY10" fmla="*/ 1618593 h 1912883"/>
              <a:gd name="connsiteX11" fmla="*/ 21021 w 2774731"/>
              <a:gd name="connsiteY11" fmla="*/ 1072055 h 1912883"/>
              <a:gd name="connsiteX12" fmla="*/ 147145 w 2774731"/>
              <a:gd name="connsiteY12" fmla="*/ 851338 h 1912883"/>
              <a:gd name="connsiteX13" fmla="*/ 199697 w 2774731"/>
              <a:gd name="connsiteY13" fmla="*/ 483476 h 191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74731" h="1912883">
                <a:moveTo>
                  <a:pt x="199697" y="483476"/>
                </a:moveTo>
                <a:lnTo>
                  <a:pt x="399393" y="210207"/>
                </a:lnTo>
                <a:lnTo>
                  <a:pt x="746235" y="73572"/>
                </a:lnTo>
                <a:lnTo>
                  <a:pt x="1502979" y="0"/>
                </a:lnTo>
                <a:lnTo>
                  <a:pt x="2291255" y="126124"/>
                </a:lnTo>
                <a:lnTo>
                  <a:pt x="2774731" y="536027"/>
                </a:lnTo>
                <a:lnTo>
                  <a:pt x="2764221" y="1355834"/>
                </a:lnTo>
                <a:lnTo>
                  <a:pt x="2091559" y="1849821"/>
                </a:lnTo>
                <a:lnTo>
                  <a:pt x="1177159" y="1912883"/>
                </a:lnTo>
                <a:lnTo>
                  <a:pt x="472966" y="1860331"/>
                </a:lnTo>
                <a:lnTo>
                  <a:pt x="0" y="1618593"/>
                </a:lnTo>
                <a:lnTo>
                  <a:pt x="21021" y="1072055"/>
                </a:lnTo>
                <a:lnTo>
                  <a:pt x="147145" y="851338"/>
                </a:lnTo>
                <a:lnTo>
                  <a:pt x="199697" y="483476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31" name="直线连接符 30"/>
          <p:cNvCxnSpPr>
            <a:endCxn id="29" idx="11"/>
          </p:cNvCxnSpPr>
          <p:nvPr/>
        </p:nvCxnSpPr>
        <p:spPr>
          <a:xfrm>
            <a:off x="1588460" y="1674626"/>
            <a:ext cx="489489" cy="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直线连接符 31"/>
          <p:cNvCxnSpPr>
            <a:stCxn id="29" idx="8"/>
          </p:cNvCxnSpPr>
          <p:nvPr/>
        </p:nvCxnSpPr>
        <p:spPr>
          <a:xfrm>
            <a:off x="2408712" y="1882138"/>
            <a:ext cx="12701" cy="32723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2261130" y="1451351"/>
            <a:ext cx="36385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rc</a:t>
            </a:r>
            <a:endParaRPr kumimoji="1" lang="zh-CN" altLang="en-US" dirty="0"/>
          </a:p>
        </p:txBody>
      </p:sp>
      <p:sp>
        <p:nvSpPr>
          <p:cNvPr id="34" name="文本框 33"/>
          <p:cNvSpPr txBox="1"/>
          <p:nvPr/>
        </p:nvSpPr>
        <p:spPr>
          <a:xfrm>
            <a:off x="3699814" y="2739033"/>
            <a:ext cx="36385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rc</a:t>
            </a:r>
            <a:endParaRPr kumimoji="1" lang="zh-CN" altLang="en-US" dirty="0"/>
          </a:p>
        </p:txBody>
      </p:sp>
      <p:sp>
        <p:nvSpPr>
          <p:cNvPr id="35" name="文本框 34"/>
          <p:cNvSpPr txBox="1"/>
          <p:nvPr/>
        </p:nvSpPr>
        <p:spPr>
          <a:xfrm>
            <a:off x="1290512" y="2292426"/>
            <a:ext cx="433132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/>
              <a:t>n1</a:t>
            </a:r>
            <a:endParaRPr kumimoji="1" lang="zh-CN" altLang="en-US" sz="1200" dirty="0"/>
          </a:p>
        </p:txBody>
      </p:sp>
      <p:sp>
        <p:nvSpPr>
          <p:cNvPr id="36" name="文本框 35"/>
          <p:cNvSpPr txBox="1"/>
          <p:nvPr/>
        </p:nvSpPr>
        <p:spPr>
          <a:xfrm>
            <a:off x="1294309" y="2708963"/>
            <a:ext cx="433132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/>
              <a:t>n2</a:t>
            </a:r>
            <a:endParaRPr kumimoji="1" lang="zh-CN" altLang="en-US" sz="1200" dirty="0"/>
          </a:p>
        </p:txBody>
      </p:sp>
      <p:sp>
        <p:nvSpPr>
          <p:cNvPr id="37" name="文本框 36"/>
          <p:cNvSpPr txBox="1"/>
          <p:nvPr/>
        </p:nvSpPr>
        <p:spPr>
          <a:xfrm>
            <a:off x="1290512" y="3106004"/>
            <a:ext cx="433132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/>
              <a:t>n3</a:t>
            </a:r>
            <a:endParaRPr kumimoji="1" lang="zh-CN" altLang="en-US" sz="1200" dirty="0"/>
          </a:p>
        </p:txBody>
      </p:sp>
      <p:sp>
        <p:nvSpPr>
          <p:cNvPr id="38" name="文本框 37"/>
          <p:cNvSpPr txBox="1"/>
          <p:nvPr/>
        </p:nvSpPr>
        <p:spPr>
          <a:xfrm>
            <a:off x="990705" y="2265193"/>
            <a:ext cx="433132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/>
              <a:t>r1</a:t>
            </a:r>
            <a:endParaRPr kumimoji="1" lang="zh-CN" altLang="en-US" sz="1200" dirty="0"/>
          </a:p>
        </p:txBody>
      </p:sp>
      <p:sp>
        <p:nvSpPr>
          <p:cNvPr id="39" name="文本框 38"/>
          <p:cNvSpPr txBox="1"/>
          <p:nvPr/>
        </p:nvSpPr>
        <p:spPr>
          <a:xfrm>
            <a:off x="997308" y="2660437"/>
            <a:ext cx="433132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/>
              <a:t>r2</a:t>
            </a:r>
            <a:endParaRPr kumimoji="1" lang="zh-CN" altLang="en-US" sz="1200" dirty="0"/>
          </a:p>
        </p:txBody>
      </p:sp>
      <p:sp>
        <p:nvSpPr>
          <p:cNvPr id="40" name="文本框 39"/>
          <p:cNvSpPr txBox="1"/>
          <p:nvPr/>
        </p:nvSpPr>
        <p:spPr>
          <a:xfrm>
            <a:off x="1005859" y="3059134"/>
            <a:ext cx="433132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/>
              <a:t>r3</a:t>
            </a:r>
            <a:endParaRPr kumimoji="1" lang="zh-CN" altLang="en-US" sz="1200" dirty="0"/>
          </a:p>
        </p:txBody>
      </p:sp>
      <p:sp>
        <p:nvSpPr>
          <p:cNvPr id="42" name="任意多边形: 形状 54"/>
          <p:cNvSpPr/>
          <p:nvPr/>
        </p:nvSpPr>
        <p:spPr>
          <a:xfrm>
            <a:off x="763351" y="1172803"/>
            <a:ext cx="613063" cy="362344"/>
          </a:xfrm>
          <a:custGeom>
            <a:avLst/>
            <a:gdLst>
              <a:gd name="connsiteX0" fmla="*/ 0 w 1267968"/>
              <a:gd name="connsiteY0" fmla="*/ 841248 h 851641"/>
              <a:gd name="connsiteX1" fmla="*/ 377952 w 1267968"/>
              <a:gd name="connsiteY1" fmla="*/ 755904 h 851641"/>
              <a:gd name="connsiteX2" fmla="*/ 890016 w 1267968"/>
              <a:gd name="connsiteY2" fmla="*/ 146304 h 851641"/>
              <a:gd name="connsiteX3" fmla="*/ 1267968 w 1267968"/>
              <a:gd name="connsiteY3" fmla="*/ 0 h 85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7968" h="851641">
                <a:moveTo>
                  <a:pt x="0" y="841248"/>
                </a:moveTo>
                <a:cubicBezTo>
                  <a:pt x="114808" y="856488"/>
                  <a:pt x="229616" y="871728"/>
                  <a:pt x="377952" y="755904"/>
                </a:cubicBezTo>
                <a:cubicBezTo>
                  <a:pt x="526288" y="640080"/>
                  <a:pt x="741680" y="272288"/>
                  <a:pt x="890016" y="146304"/>
                </a:cubicBezTo>
                <a:cubicBezTo>
                  <a:pt x="1038352" y="20320"/>
                  <a:pt x="1153160" y="10160"/>
                  <a:pt x="1267968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45" name="等腰三角形 38"/>
          <p:cNvSpPr/>
          <p:nvPr/>
        </p:nvSpPr>
        <p:spPr>
          <a:xfrm rot="5400000">
            <a:off x="5057911" y="2772651"/>
            <a:ext cx="369332" cy="324131"/>
          </a:xfrm>
          <a:prstGeom prst="triangl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直线连接符 46"/>
          <p:cNvCxnSpPr>
            <a:stCxn id="45" idx="3"/>
          </p:cNvCxnSpPr>
          <p:nvPr/>
        </p:nvCxnSpPr>
        <p:spPr>
          <a:xfrm flipH="1" flipV="1">
            <a:off x="4510339" y="2934716"/>
            <a:ext cx="570173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任意多边形: 形状 80"/>
          <p:cNvSpPr/>
          <p:nvPr/>
        </p:nvSpPr>
        <p:spPr>
          <a:xfrm>
            <a:off x="4761127" y="2397390"/>
            <a:ext cx="542925" cy="388185"/>
          </a:xfrm>
          <a:custGeom>
            <a:avLst/>
            <a:gdLst>
              <a:gd name="connsiteX0" fmla="*/ 0 w 525780"/>
              <a:gd name="connsiteY0" fmla="*/ 541251 h 541251"/>
              <a:gd name="connsiteX1" fmla="*/ 259080 w 525780"/>
              <a:gd name="connsiteY1" fmla="*/ 231 h 541251"/>
              <a:gd name="connsiteX2" fmla="*/ 525780 w 525780"/>
              <a:gd name="connsiteY2" fmla="*/ 487911 h 541251"/>
              <a:gd name="connsiteX0-1" fmla="*/ 0 w 542925"/>
              <a:gd name="connsiteY0-2" fmla="*/ 541211 h 543116"/>
              <a:gd name="connsiteX1-3" fmla="*/ 259080 w 542925"/>
              <a:gd name="connsiteY1-4" fmla="*/ 191 h 543116"/>
              <a:gd name="connsiteX2-5" fmla="*/ 542925 w 542925"/>
              <a:gd name="connsiteY2-6" fmla="*/ 543116 h 543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542925" h="543116">
                <a:moveTo>
                  <a:pt x="0" y="541211"/>
                </a:moveTo>
                <a:cubicBezTo>
                  <a:pt x="85725" y="275146"/>
                  <a:pt x="171450" y="9081"/>
                  <a:pt x="259080" y="191"/>
                </a:cubicBezTo>
                <a:cubicBezTo>
                  <a:pt x="346710" y="-8699"/>
                  <a:pt x="453390" y="294831"/>
                  <a:pt x="542925" y="543116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-137795"/>
            <a:ext cx="10515600" cy="1325880"/>
          </a:xfrm>
        </p:spPr>
        <p:txBody>
          <a:bodyPr/>
          <a:lstStyle/>
          <a:p>
            <a:r>
              <a:rPr lang="en-US" altLang="zh-CN" dirty="0"/>
              <a:t>align</a:t>
            </a:r>
            <a:endParaRPr lang="zh-CN" altLang="en-US" dirty="0"/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1521" y="4826833"/>
            <a:ext cx="3695700" cy="7874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46" y="980291"/>
            <a:ext cx="3996281" cy="3505270"/>
          </a:xfrm>
          <a:prstGeom prst="rect">
            <a:avLst/>
          </a:prstGeom>
        </p:spPr>
      </p:pic>
      <p:sp>
        <p:nvSpPr>
          <p:cNvPr id="46" name="任意多边形: 形状 7"/>
          <p:cNvSpPr/>
          <p:nvPr/>
        </p:nvSpPr>
        <p:spPr>
          <a:xfrm>
            <a:off x="5791201" y="1290349"/>
            <a:ext cx="3315710" cy="2063691"/>
          </a:xfrm>
          <a:custGeom>
            <a:avLst/>
            <a:gdLst>
              <a:gd name="connsiteX0" fmla="*/ 0 w 1267968"/>
              <a:gd name="connsiteY0" fmla="*/ 841248 h 851641"/>
              <a:gd name="connsiteX1" fmla="*/ 377952 w 1267968"/>
              <a:gd name="connsiteY1" fmla="*/ 755904 h 851641"/>
              <a:gd name="connsiteX2" fmla="*/ 890016 w 1267968"/>
              <a:gd name="connsiteY2" fmla="*/ 146304 h 851641"/>
              <a:gd name="connsiteX3" fmla="*/ 1267968 w 1267968"/>
              <a:gd name="connsiteY3" fmla="*/ 0 h 85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7968" h="851641">
                <a:moveTo>
                  <a:pt x="0" y="841248"/>
                </a:moveTo>
                <a:cubicBezTo>
                  <a:pt x="114808" y="856488"/>
                  <a:pt x="229616" y="871728"/>
                  <a:pt x="377952" y="755904"/>
                </a:cubicBezTo>
                <a:cubicBezTo>
                  <a:pt x="526288" y="640080"/>
                  <a:pt x="741680" y="272288"/>
                  <a:pt x="890016" y="146304"/>
                </a:cubicBezTo>
                <a:cubicBezTo>
                  <a:pt x="1038352" y="20320"/>
                  <a:pt x="1153160" y="10160"/>
                  <a:pt x="1267968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 dirty="0"/>
          </a:p>
        </p:txBody>
      </p:sp>
      <p:cxnSp>
        <p:nvCxnSpPr>
          <p:cNvPr id="49" name="直接连接符 255"/>
          <p:cNvCxnSpPr/>
          <p:nvPr/>
        </p:nvCxnSpPr>
        <p:spPr>
          <a:xfrm flipV="1">
            <a:off x="7489471" y="2357120"/>
            <a:ext cx="0" cy="1016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260"/>
          <p:cNvCxnSpPr/>
          <p:nvPr/>
        </p:nvCxnSpPr>
        <p:spPr>
          <a:xfrm flipV="1">
            <a:off x="5720080" y="3354040"/>
            <a:ext cx="4003040" cy="190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259"/>
          <p:cNvCxnSpPr/>
          <p:nvPr/>
        </p:nvCxnSpPr>
        <p:spPr>
          <a:xfrm flipV="1">
            <a:off x="5720080" y="965200"/>
            <a:ext cx="0" cy="24269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255"/>
          <p:cNvCxnSpPr/>
          <p:nvPr/>
        </p:nvCxnSpPr>
        <p:spPr>
          <a:xfrm flipH="1" flipV="1">
            <a:off x="8606295" y="1405011"/>
            <a:ext cx="27177" cy="193949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255"/>
          <p:cNvCxnSpPr/>
          <p:nvPr/>
        </p:nvCxnSpPr>
        <p:spPr>
          <a:xfrm flipV="1">
            <a:off x="8046720" y="1727200"/>
            <a:ext cx="0" cy="161730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255"/>
          <p:cNvCxnSpPr/>
          <p:nvPr/>
        </p:nvCxnSpPr>
        <p:spPr>
          <a:xfrm>
            <a:off x="5720080" y="1405011"/>
            <a:ext cx="28905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255"/>
          <p:cNvCxnSpPr/>
          <p:nvPr/>
        </p:nvCxnSpPr>
        <p:spPr>
          <a:xfrm>
            <a:off x="5720080" y="1757680"/>
            <a:ext cx="23266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255"/>
          <p:cNvCxnSpPr/>
          <p:nvPr/>
        </p:nvCxnSpPr>
        <p:spPr>
          <a:xfrm>
            <a:off x="5720080" y="2357120"/>
            <a:ext cx="177714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255"/>
          <p:cNvCxnSpPr/>
          <p:nvPr/>
        </p:nvCxnSpPr>
        <p:spPr>
          <a:xfrm>
            <a:off x="5720080" y="1290349"/>
            <a:ext cx="338683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文本框 88"/>
          <p:cNvSpPr txBox="1"/>
          <p:nvPr/>
        </p:nvSpPr>
        <p:spPr>
          <a:xfrm>
            <a:off x="5294848" y="1128012"/>
            <a:ext cx="407670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100" dirty="0" err="1"/>
              <a:t>vdd</a:t>
            </a:r>
            <a:endParaRPr kumimoji="1" lang="zh-CN" altLang="en-US" sz="1100" dirty="0"/>
          </a:p>
        </p:txBody>
      </p:sp>
      <p:sp>
        <p:nvSpPr>
          <p:cNvPr id="90" name="文本框 89"/>
          <p:cNvSpPr txBox="1"/>
          <p:nvPr/>
        </p:nvSpPr>
        <p:spPr>
          <a:xfrm>
            <a:off x="5199371" y="1289297"/>
            <a:ext cx="585470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100" dirty="0"/>
              <a:t>0.9vdd</a:t>
            </a:r>
            <a:endParaRPr kumimoji="1" lang="zh-CN" altLang="en-US" sz="1100" dirty="0"/>
          </a:p>
        </p:txBody>
      </p:sp>
      <p:sp>
        <p:nvSpPr>
          <p:cNvPr id="91" name="文本框 90"/>
          <p:cNvSpPr txBox="1"/>
          <p:nvPr/>
        </p:nvSpPr>
        <p:spPr>
          <a:xfrm>
            <a:off x="5180747" y="2213512"/>
            <a:ext cx="585470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100" dirty="0"/>
              <a:t>0.5vdd</a:t>
            </a:r>
            <a:endParaRPr kumimoji="1" lang="zh-CN" altLang="en-US" sz="1100" dirty="0"/>
          </a:p>
        </p:txBody>
      </p:sp>
      <p:sp>
        <p:nvSpPr>
          <p:cNvPr id="93" name="文本框 92"/>
          <p:cNvSpPr txBox="1"/>
          <p:nvPr/>
        </p:nvSpPr>
        <p:spPr>
          <a:xfrm>
            <a:off x="7345583" y="3373120"/>
            <a:ext cx="300990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100" dirty="0"/>
              <a:t>t1</a:t>
            </a:r>
            <a:endParaRPr kumimoji="1" lang="zh-CN" altLang="en-US" sz="1100" dirty="0"/>
          </a:p>
        </p:txBody>
      </p:sp>
      <p:sp>
        <p:nvSpPr>
          <p:cNvPr id="94" name="文本框 93"/>
          <p:cNvSpPr txBox="1"/>
          <p:nvPr/>
        </p:nvSpPr>
        <p:spPr>
          <a:xfrm>
            <a:off x="7895076" y="3363580"/>
            <a:ext cx="300990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100" dirty="0"/>
              <a:t>t2</a:t>
            </a:r>
            <a:endParaRPr kumimoji="1" lang="zh-CN" altLang="en-US" sz="1100" dirty="0"/>
          </a:p>
        </p:txBody>
      </p:sp>
      <p:sp>
        <p:nvSpPr>
          <p:cNvPr id="95" name="文本框 94"/>
          <p:cNvSpPr txBox="1"/>
          <p:nvPr/>
        </p:nvSpPr>
        <p:spPr>
          <a:xfrm>
            <a:off x="8481828" y="3363580"/>
            <a:ext cx="300990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100" dirty="0"/>
              <a:t>t3</a:t>
            </a:r>
            <a:endParaRPr kumimoji="1" lang="zh-CN" altLang="en-US" sz="1100" dirty="0"/>
          </a:p>
        </p:txBody>
      </p:sp>
      <p:sp>
        <p:nvSpPr>
          <p:cNvPr id="96" name="文本框 95"/>
          <p:cNvSpPr txBox="1"/>
          <p:nvPr/>
        </p:nvSpPr>
        <p:spPr>
          <a:xfrm>
            <a:off x="5882805" y="3429000"/>
            <a:ext cx="99250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rise max</a:t>
            </a:r>
            <a:endParaRPr kumimoji="1" lang="zh-CN" altLang="en-US" dirty="0"/>
          </a:p>
        </p:txBody>
      </p:sp>
      <p:sp>
        <p:nvSpPr>
          <p:cNvPr id="97" name="任意多边形: 形状 33"/>
          <p:cNvSpPr/>
          <p:nvPr/>
        </p:nvSpPr>
        <p:spPr>
          <a:xfrm rot="10800000">
            <a:off x="7177593" y="1850934"/>
            <a:ext cx="542925" cy="388185"/>
          </a:xfrm>
          <a:custGeom>
            <a:avLst/>
            <a:gdLst>
              <a:gd name="connsiteX0" fmla="*/ 0 w 525780"/>
              <a:gd name="connsiteY0" fmla="*/ 541251 h 541251"/>
              <a:gd name="connsiteX1" fmla="*/ 259080 w 525780"/>
              <a:gd name="connsiteY1" fmla="*/ 231 h 541251"/>
              <a:gd name="connsiteX2" fmla="*/ 525780 w 525780"/>
              <a:gd name="connsiteY2" fmla="*/ 487911 h 541251"/>
              <a:gd name="connsiteX0-1" fmla="*/ 0 w 542925"/>
              <a:gd name="connsiteY0-2" fmla="*/ 541211 h 543116"/>
              <a:gd name="connsiteX1-3" fmla="*/ 259080 w 542925"/>
              <a:gd name="connsiteY1-4" fmla="*/ 191 h 543116"/>
              <a:gd name="connsiteX2-5" fmla="*/ 542925 w 542925"/>
              <a:gd name="connsiteY2-6" fmla="*/ 543116 h 543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542925" h="543116">
                <a:moveTo>
                  <a:pt x="0" y="541211"/>
                </a:moveTo>
                <a:cubicBezTo>
                  <a:pt x="85725" y="275146"/>
                  <a:pt x="171450" y="9081"/>
                  <a:pt x="259080" y="191"/>
                </a:cubicBezTo>
                <a:cubicBezTo>
                  <a:pt x="346710" y="-8699"/>
                  <a:pt x="453390" y="294831"/>
                  <a:pt x="542925" y="543116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/>
          </a:p>
        </p:txBody>
      </p:sp>
      <p:sp>
        <p:nvSpPr>
          <p:cNvPr id="98" name="任意多边形: 形状 33"/>
          <p:cNvSpPr/>
          <p:nvPr/>
        </p:nvSpPr>
        <p:spPr>
          <a:xfrm rot="10800000">
            <a:off x="7766427" y="1258817"/>
            <a:ext cx="542925" cy="388185"/>
          </a:xfrm>
          <a:custGeom>
            <a:avLst/>
            <a:gdLst>
              <a:gd name="connsiteX0" fmla="*/ 0 w 525780"/>
              <a:gd name="connsiteY0" fmla="*/ 541251 h 541251"/>
              <a:gd name="connsiteX1" fmla="*/ 259080 w 525780"/>
              <a:gd name="connsiteY1" fmla="*/ 231 h 541251"/>
              <a:gd name="connsiteX2" fmla="*/ 525780 w 525780"/>
              <a:gd name="connsiteY2" fmla="*/ 487911 h 541251"/>
              <a:gd name="connsiteX0-1" fmla="*/ 0 w 542925"/>
              <a:gd name="connsiteY0-2" fmla="*/ 541211 h 543116"/>
              <a:gd name="connsiteX1-3" fmla="*/ 259080 w 542925"/>
              <a:gd name="connsiteY1-4" fmla="*/ 191 h 543116"/>
              <a:gd name="connsiteX2-5" fmla="*/ 542925 w 542925"/>
              <a:gd name="connsiteY2-6" fmla="*/ 543116 h 543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542925" h="543116">
                <a:moveTo>
                  <a:pt x="0" y="541211"/>
                </a:moveTo>
                <a:cubicBezTo>
                  <a:pt x="85725" y="275146"/>
                  <a:pt x="171450" y="9081"/>
                  <a:pt x="259080" y="191"/>
                </a:cubicBezTo>
                <a:cubicBezTo>
                  <a:pt x="346710" y="-8699"/>
                  <a:pt x="453390" y="294831"/>
                  <a:pt x="542925" y="543116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/>
          </a:p>
        </p:txBody>
      </p:sp>
      <p:sp>
        <p:nvSpPr>
          <p:cNvPr id="99" name="任意多边形: 形状 33"/>
          <p:cNvSpPr/>
          <p:nvPr/>
        </p:nvSpPr>
        <p:spPr>
          <a:xfrm rot="10800000">
            <a:off x="8309352" y="920674"/>
            <a:ext cx="542925" cy="388185"/>
          </a:xfrm>
          <a:custGeom>
            <a:avLst/>
            <a:gdLst>
              <a:gd name="connsiteX0" fmla="*/ 0 w 525780"/>
              <a:gd name="connsiteY0" fmla="*/ 541251 h 541251"/>
              <a:gd name="connsiteX1" fmla="*/ 259080 w 525780"/>
              <a:gd name="connsiteY1" fmla="*/ 231 h 541251"/>
              <a:gd name="connsiteX2" fmla="*/ 525780 w 525780"/>
              <a:gd name="connsiteY2" fmla="*/ 487911 h 541251"/>
              <a:gd name="connsiteX0-1" fmla="*/ 0 w 542925"/>
              <a:gd name="connsiteY0-2" fmla="*/ 541211 h 543116"/>
              <a:gd name="connsiteX1-3" fmla="*/ 259080 w 542925"/>
              <a:gd name="connsiteY1-4" fmla="*/ 191 h 543116"/>
              <a:gd name="connsiteX2-5" fmla="*/ 542925 w 542925"/>
              <a:gd name="connsiteY2-6" fmla="*/ 543116 h 543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542925" h="543116">
                <a:moveTo>
                  <a:pt x="0" y="541211"/>
                </a:moveTo>
                <a:cubicBezTo>
                  <a:pt x="85725" y="275146"/>
                  <a:pt x="171450" y="9081"/>
                  <a:pt x="259080" y="191"/>
                </a:cubicBezTo>
                <a:cubicBezTo>
                  <a:pt x="346710" y="-8699"/>
                  <a:pt x="453390" y="294831"/>
                  <a:pt x="542925" y="543116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PP_MARK_KEY" val="0228b812-37df-4ed4-bfbd-0b1de652e8d1"/>
  <p:tag name="COMMONDATA" val="eyJoZGlkIjoiOWFjMTk2YjYyOWM3YjNjZWYxYjNkMmMwNzdmYjVjNTg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1880</Words>
  <Application>WPS 演示</Application>
  <PresentationFormat>宽屏</PresentationFormat>
  <Paragraphs>251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6" baseType="lpstr">
      <vt:lpstr>Arial</vt:lpstr>
      <vt:lpstr>宋体</vt:lpstr>
      <vt:lpstr>Wingdings</vt:lpstr>
      <vt:lpstr>微软雅黑 Light</vt:lpstr>
      <vt:lpstr>Times New Roman</vt:lpstr>
      <vt:lpstr>微软雅黑</vt:lpstr>
      <vt:lpstr>Helvetica 65 Medium</vt:lpstr>
      <vt:lpstr>Helvetica</vt:lpstr>
      <vt:lpstr>思源黑体 Medium</vt:lpstr>
      <vt:lpstr>等线</vt:lpstr>
      <vt:lpstr>等线 Light</vt:lpstr>
      <vt:lpstr>Arial Unicode MS</vt:lpstr>
      <vt:lpstr>Calibri</vt:lpstr>
      <vt:lpstr>黑体</vt:lpstr>
      <vt:lpstr>Office 主题​​</vt:lpstr>
      <vt:lpstr>PowerPoint 演示文稿</vt:lpstr>
      <vt:lpstr>Overview</vt:lpstr>
      <vt:lpstr>Why receiver output?</vt:lpstr>
      <vt:lpstr>Overall Flow</vt:lpstr>
      <vt:lpstr>GenMesh</vt:lpstr>
      <vt:lpstr>Normal delay计算</vt:lpstr>
      <vt:lpstr>计算注入电流</vt:lpstr>
      <vt:lpstr>计算bump</vt:lpstr>
      <vt:lpstr>align</vt:lpstr>
      <vt:lpstr>SI delay计算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东雷 于</dc:creator>
  <cp:lastModifiedBy>陈俊</cp:lastModifiedBy>
  <cp:revision>2</cp:revision>
  <dcterms:created xsi:type="dcterms:W3CDTF">2024-08-19T09:06:00Z</dcterms:created>
  <dcterms:modified xsi:type="dcterms:W3CDTF">2025-03-03T17:14:04Z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AD5248B7018040B7BCF41972BEDFB6C3</vt:lpwstr>
  </property>
  <property fmtid="{D5CDD505-2E9C-101B-9397-08002B2CF9AE}" pid="3" name="KSOProductBuildVer">
    <vt:lpwstr>2052-11.1.0.12165</vt:lpwstr>
  </property>
</Properties>
</file>