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3" r:id="rId3"/>
    <p:sldId id="4185" r:id="rId4"/>
    <p:sldId id="266" r:id="rId5"/>
    <p:sldId id="265" r:id="rId6"/>
    <p:sldId id="267" r:id="rId7"/>
    <p:sldId id="272" r:id="rId8"/>
    <p:sldId id="271" r:id="rId9"/>
    <p:sldId id="4183" r:id="rId10"/>
    <p:sldId id="268" r:id="rId11"/>
    <p:sldId id="4181" r:id="rId12"/>
    <p:sldId id="270" r:id="rId13"/>
    <p:sldId id="4184" r:id="rId14"/>
    <p:sldId id="269" r:id="rId15"/>
    <p:sldId id="273" r:id="rId16"/>
    <p:sldId id="4179" r:id="rId17"/>
    <p:sldId id="4180" r:id="rId18"/>
    <p:sldId id="4182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DA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5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er\Desktop\elmo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ser\Desktop\elm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'si window'!$T$1</c:f>
              <c:strCache>
                <c:ptCount val="1"/>
                <c:pt idx="0">
                  <c:v>2y/x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'si window'!$R$2:$R$122</c:f>
              <c:numCache>
                <c:formatCode>General</c:formatCode>
                <c:ptCount val="12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</c:v>
                </c:pt>
                <c:pt idx="23">
                  <c:v>2.3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4.1</c:v>
                </c:pt>
                <c:pt idx="42">
                  <c:v>4.2</c:v>
                </c:pt>
                <c:pt idx="43">
                  <c:v>4.3</c:v>
                </c:pt>
                <c:pt idx="44">
                  <c:v>4.4</c:v>
                </c:pt>
                <c:pt idx="45">
                  <c:v>4.5</c:v>
                </c:pt>
                <c:pt idx="46">
                  <c:v>4.6</c:v>
                </c:pt>
                <c:pt idx="47">
                  <c:v>4.7</c:v>
                </c:pt>
                <c:pt idx="48">
                  <c:v>4.8</c:v>
                </c:pt>
                <c:pt idx="49">
                  <c:v>4.9</c:v>
                </c:pt>
                <c:pt idx="50">
                  <c:v>5</c:v>
                </c:pt>
                <c:pt idx="51">
                  <c:v>5.1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</c:v>
                </c:pt>
                <c:pt idx="83">
                  <c:v>8.3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</c:v>
                </c:pt>
                <c:pt idx="88">
                  <c:v>8.8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</c:v>
                </c:pt>
                <c:pt idx="93">
                  <c:v>9.3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</c:v>
                </c:pt>
                <c:pt idx="98">
                  <c:v>9.8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</c:numCache>
            </c:numRef>
          </c:xVal>
          <c:yVal>
            <c:numRef>
              <c:f>'si window'!$T$2:$T$122</c:f>
              <c:numCache>
                <c:formatCode>General</c:formatCode>
                <c:ptCount val="121"/>
                <c:pt idx="0">
                  <c:v>137.631936101574</c:v>
                </c:pt>
                <c:pt idx="1">
                  <c:v>12.8879332014714</c:v>
                </c:pt>
                <c:pt idx="2">
                  <c:v>5.98138869381591</c:v>
                </c:pt>
                <c:pt idx="3">
                  <c:v>3.69570162979018</c:v>
                </c:pt>
                <c:pt idx="4">
                  <c:v>2.56507626199976</c:v>
                </c:pt>
                <c:pt idx="5">
                  <c:v>1.89630793672043</c:v>
                </c:pt>
                <c:pt idx="6">
                  <c:v>1.45829316828629</c:v>
                </c:pt>
                <c:pt idx="7">
                  <c:v>1.15196013967274</c:v>
                </c:pt>
                <c:pt idx="8">
                  <c:v>0.927751664869444</c:v>
                </c:pt>
                <c:pt idx="9">
                  <c:v>0.758119721626862</c:v>
                </c:pt>
                <c:pt idx="10">
                  <c:v>0.626523375036446</c:v>
                </c:pt>
                <c:pt idx="11">
                  <c:v>0.522427863846238</c:v>
                </c:pt>
                <c:pt idx="12">
                  <c:v>0.438804112230052</c:v>
                </c:pt>
                <c:pt idx="13">
                  <c:v>0.370782236666142</c:v>
                </c:pt>
                <c:pt idx="14">
                  <c:v>0.314882014169216</c:v>
                </c:pt>
                <c:pt idx="15">
                  <c:v>0.268551037310336</c:v>
                </c:pt>
                <c:pt idx="16">
                  <c:v>0.229875926110424</c:v>
                </c:pt>
                <c:pt idx="17">
                  <c:v>0.197395328689724</c:v>
                </c:pt>
                <c:pt idx="18">
                  <c:v>0.169975122806749</c:v>
                </c:pt>
                <c:pt idx="19">
                  <c:v>0.146722903455748</c:v>
                </c:pt>
                <c:pt idx="20">
                  <c:v>0.126928011042972</c:v>
                </c:pt>
                <c:pt idx="21">
                  <c:v>0.110018593504528</c:v>
                </c:pt>
                <c:pt idx="22">
                  <c:v>0.0955302906988145</c:v>
                </c:pt>
                <c:pt idx="23">
                  <c:v>0.0830830126938809</c:v>
                </c:pt>
                <c:pt idx="24">
                  <c:v>0.0723634601282914</c:v>
                </c:pt>
                <c:pt idx="25">
                  <c:v>0.0631117874340396</c:v>
                </c:pt>
                <c:pt idx="26">
                  <c:v>0.0551113015135922</c:v>
                </c:pt>
                <c:pt idx="27">
                  <c:v>0.0481804161308078</c:v>
                </c:pt>
                <c:pt idx="28">
                  <c:v>0.0421663044914081</c:v>
                </c:pt>
                <c:pt idx="29">
                  <c:v>0.0369398456675607</c:v>
                </c:pt>
                <c:pt idx="30">
                  <c:v>0.032391567715828</c:v>
                </c:pt>
                <c:pt idx="31">
                  <c:v>0.0284283664119831</c:v>
                </c:pt>
                <c:pt idx="32">
                  <c:v>0.0249708332265189</c:v>
                </c:pt>
                <c:pt idx="33">
                  <c:v>0.0219510659822177</c:v>
                </c:pt>
                <c:pt idx="34">
                  <c:v>0.0193108649558031</c:v>
                </c:pt>
                <c:pt idx="35">
                  <c:v>0.0170002390129261</c:v>
                </c:pt>
                <c:pt idx="36">
                  <c:v>0.0149761627823377</c:v>
                </c:pt>
                <c:pt idx="37">
                  <c:v>0.0132015383425833</c:v>
                </c:pt>
                <c:pt idx="38">
                  <c:v>0.0116443244499364</c:v>
                </c:pt>
                <c:pt idx="39">
                  <c:v>0.0102768037232808</c:v>
                </c:pt>
                <c:pt idx="40">
                  <c:v>0.00907496395890489</c:v>
                </c:pt>
                <c:pt idx="41">
                  <c:v>0.00801797426971195</c:v>
                </c:pt>
                <c:pt idx="42">
                  <c:v>0.00708774031996101</c:v>
                </c:pt>
                <c:pt idx="43">
                  <c:v>0.00626852577489598</c:v>
                </c:pt>
                <c:pt idx="44">
                  <c:v>0.00554662936713459</c:v>
                </c:pt>
                <c:pt idx="45">
                  <c:v>0.00491010882159723</c:v>
                </c:pt>
                <c:pt idx="46">
                  <c:v>0.00434854437202251</c:v>
                </c:pt>
                <c:pt idx="47">
                  <c:v>0.00385283581697333</c:v>
                </c:pt>
                <c:pt idx="48">
                  <c:v>0.00341502805761157</c:v>
                </c:pt>
                <c:pt idx="49">
                  <c:v>0.00302816087701496</c:v>
                </c:pt>
                <c:pt idx="50">
                  <c:v>0.00268613939564719</c:v>
                </c:pt>
                <c:pt idx="51">
                  <c:v>0.00238362219677619</c:v>
                </c:pt>
                <c:pt idx="52">
                  <c:v>0.00211592458063749</c:v>
                </c:pt>
                <c:pt idx="53">
                  <c:v>0.00187893479408569</c:v>
                </c:pt>
                <c:pt idx="54">
                  <c:v>0.00166904140712941</c:v>
                </c:pt>
                <c:pt idx="55">
                  <c:v>0.00148307028020752</c:v>
                </c:pt>
                <c:pt idx="56">
                  <c:v>0.00131822979533802</c:v>
                </c:pt>
                <c:pt idx="57">
                  <c:v>0.00117206321767277</c:v>
                </c:pt>
                <c:pt idx="58">
                  <c:v>0.00104240721752812</c:v>
                </c:pt>
                <c:pt idx="59">
                  <c:v>0.000927355721537647</c:v>
                </c:pt>
                <c:pt idx="60">
                  <c:v>0.000825228379243452</c:v>
                </c:pt>
                <c:pt idx="61">
                  <c:v>0.000734543031557202</c:v>
                </c:pt>
                <c:pt idx="62">
                  <c:v>0.000653991652851045</c:v>
                </c:pt>
                <c:pt idx="63">
                  <c:v>0.000582419311298181</c:v>
                </c:pt>
                <c:pt idx="64">
                  <c:v>0.000518805754389247</c:v>
                </c:pt>
                <c:pt idx="65">
                  <c:v>0.000462249279924395</c:v>
                </c:pt>
                <c:pt idx="66">
                  <c:v>0.000411952598563635</c:v>
                </c:pt>
                <c:pt idx="67">
                  <c:v>0.00036721043334736</c:v>
                </c:pt>
                <c:pt idx="68">
                  <c:v>0.000327398635430757</c:v>
                </c:pt>
                <c:pt idx="69">
                  <c:v>0.000291964624415887</c:v>
                </c:pt>
                <c:pt idx="70">
                  <c:v>0.000260418986792629</c:v>
                </c:pt>
                <c:pt idx="71">
                  <c:v>0.00023232808769753</c:v>
                </c:pt>
                <c:pt idx="72">
                  <c:v>0.00020730756995211</c:v>
                </c:pt>
                <c:pt idx="73">
                  <c:v>0.000185016630571135</c:v>
                </c:pt>
                <c:pt idx="74">
                  <c:v>0.000165152978987315</c:v>
                </c:pt>
                <c:pt idx="75">
                  <c:v>0.000147448393429532</c:v>
                </c:pt>
                <c:pt idx="76">
                  <c:v>0.000131664802469976</c:v>
                </c:pt>
                <c:pt idx="77">
                  <c:v>0.000117590827947681</c:v>
                </c:pt>
                <c:pt idx="78">
                  <c:v>0.000105038733468047</c:v>
                </c:pt>
                <c:pt idx="79">
                  <c:v>9.3841729634024e-5</c:v>
                </c:pt>
                <c:pt idx="80">
                  <c:v>8.38515932239156e-5</c:v>
                </c:pt>
                <c:pt idx="81">
                  <c:v>7.49365628135285e-5</c:v>
                </c:pt>
                <c:pt idx="82">
                  <c:v>6.69794779476107e-5</c:v>
                </c:pt>
                <c:pt idx="83">
                  <c:v>5.98761329918929e-5</c:v>
                </c:pt>
                <c:pt idx="84">
                  <c:v>5.35338203122578e-5</c:v>
                </c:pt>
                <c:pt idx="85">
                  <c:v>4.78700405010444e-5</c:v>
                </c:pt>
                <c:pt idx="86">
                  <c:v>4.2811360064124e-5</c:v>
                </c:pt>
                <c:pt idx="87">
                  <c:v>3.82923993361307e-5</c:v>
                </c:pt>
                <c:pt idx="88">
                  <c:v>3.42549354561069e-5</c:v>
                </c:pt>
                <c:pt idx="89">
                  <c:v>3.06471070467471e-5</c:v>
                </c:pt>
                <c:pt idx="90">
                  <c:v>2.74227088274088e-5</c:v>
                </c:pt>
                <c:pt idx="91">
                  <c:v>2.45405657863273e-5</c:v>
                </c:pt>
                <c:pt idx="92">
                  <c:v>2.19639777610224e-5</c:v>
                </c:pt>
                <c:pt idx="93">
                  <c:v>1.96602263522331e-5</c:v>
                </c:pt>
                <c:pt idx="94">
                  <c:v>1.76001370446206e-5</c:v>
                </c:pt>
                <c:pt idx="95">
                  <c:v>1.57576902377289e-5</c:v>
                </c:pt>
                <c:pt idx="96">
                  <c:v>1.41096756257607e-5</c:v>
                </c:pt>
                <c:pt idx="97">
                  <c:v>1.26353850095692e-5</c:v>
                </c:pt>
                <c:pt idx="98">
                  <c:v>1.13163391936946e-5</c:v>
                </c:pt>
                <c:pt idx="99">
                  <c:v>1.01360451209657e-5</c:v>
                </c:pt>
                <c:pt idx="100">
                  <c:v>9.07977984337411e-6</c:v>
                </c:pt>
                <c:pt idx="101">
                  <c:v>8.13439831355095e-6</c:v>
                </c:pt>
                <c:pt idx="102">
                  <c:v>7.28816233037892e-6</c:v>
                </c:pt>
                <c:pt idx="103">
                  <c:v>6.5305882729504e-6</c:v>
                </c:pt>
                <c:pt idx="104">
                  <c:v>5.85231152877939e-6</c:v>
                </c:pt>
                <c:pt idx="105">
                  <c:v>5.2449657578606e-6</c:v>
                </c:pt>
                <c:pt idx="106">
                  <c:v>4.70107534585496e-6</c:v>
                </c:pt>
                <c:pt idx="107">
                  <c:v>4.21395958503021e-6</c:v>
                </c:pt>
                <c:pt idx="108">
                  <c:v>3.77764728594635e-6</c:v>
                </c:pt>
                <c:pt idx="109">
                  <c:v>3.38680066877575e-6</c:v>
                </c:pt>
                <c:pt idx="110">
                  <c:v>3.03664751245933e-6</c:v>
                </c:pt>
                <c:pt idx="111">
                  <c:v>2.72292065403315e-6</c:v>
                </c:pt>
                <c:pt idx="112">
                  <c:v>2.44180403119929e-6</c:v>
                </c:pt>
                <c:pt idx="113">
                  <c:v>2.18988455182663e-6</c:v>
                </c:pt>
                <c:pt idx="114">
                  <c:v>1.96410915329267e-6</c:v>
                </c:pt>
                <c:pt idx="115">
                  <c:v>1.76174648514335e-6</c:v>
                </c:pt>
                <c:pt idx="116">
                  <c:v>1.5803527117333e-6</c:v>
                </c:pt>
                <c:pt idx="117">
                  <c:v>1.4177409858563e-6</c:v>
                </c:pt>
                <c:pt idx="118">
                  <c:v>1.27195419593909e-6</c:v>
                </c:pt>
                <c:pt idx="119">
                  <c:v>1.14124063069558e-6</c:v>
                </c:pt>
                <c:pt idx="120">
                  <c:v>1.02403224629124e-6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7011392"/>
        <c:axId val="1840621664"/>
      </c:scatterChart>
      <c:valAx>
        <c:axId val="1767011392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x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40621664"/>
        <c:crosses val="autoZero"/>
        <c:crossBetween val="midCat"/>
      </c:valAx>
      <c:valAx>
        <c:axId val="1840621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2y/x</a:t>
                </a:r>
                <a:endParaRPr lang="en-US" altLang="zh-CN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67011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'si window'!$S$1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'si window'!$R$2:$R$32</c:f>
              <c:numCache>
                <c:formatCode>General</c:formatCode>
                <c:ptCount val="3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</c:v>
                </c:pt>
                <c:pt idx="23">
                  <c:v>2.3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</c:numCache>
            </c:numRef>
          </c:xVal>
          <c:yVal>
            <c:numRef>
              <c:f>'si window'!$S$2:$S$32</c:f>
              <c:numCache>
                <c:formatCode>General</c:formatCode>
                <c:ptCount val="31"/>
                <c:pt idx="0">
                  <c:v>0.68815968050787</c:v>
                </c:pt>
                <c:pt idx="1">
                  <c:v>0.644396660073571</c:v>
                </c:pt>
                <c:pt idx="2">
                  <c:v>0.598138869381592</c:v>
                </c:pt>
                <c:pt idx="3">
                  <c:v>0.554355244468527</c:v>
                </c:pt>
                <c:pt idx="4">
                  <c:v>0.513015252399953</c:v>
                </c:pt>
                <c:pt idx="5">
                  <c:v>0.474076984180107</c:v>
                </c:pt>
                <c:pt idx="6">
                  <c:v>0.437487950485886</c:v>
                </c:pt>
                <c:pt idx="7">
                  <c:v>0.403186048885458</c:v>
                </c:pt>
                <c:pt idx="8">
                  <c:v>0.371100665947778</c:v>
                </c:pt>
                <c:pt idx="9">
                  <c:v>0.341153874732088</c:v>
                </c:pt>
                <c:pt idx="10">
                  <c:v>0.313261687518223</c:v>
                </c:pt>
                <c:pt idx="11">
                  <c:v>0.287335325115431</c:v>
                </c:pt>
                <c:pt idx="12">
                  <c:v>0.263282467338031</c:v>
                </c:pt>
                <c:pt idx="13">
                  <c:v>0.241008453832992</c:v>
                </c:pt>
                <c:pt idx="14">
                  <c:v>0.220417409918451</c:v>
                </c:pt>
                <c:pt idx="15">
                  <c:v>0.201413277982752</c:v>
                </c:pt>
                <c:pt idx="16">
                  <c:v>0.183900740888339</c:v>
                </c:pt>
                <c:pt idx="17">
                  <c:v>0.167786029386266</c:v>
                </c:pt>
                <c:pt idx="18">
                  <c:v>0.152977610526074</c:v>
                </c:pt>
                <c:pt idx="19">
                  <c:v>0.139386758282961</c:v>
                </c:pt>
                <c:pt idx="20">
                  <c:v>0.126928011042972</c:v>
                </c:pt>
                <c:pt idx="21">
                  <c:v>0.115519523179755</c:v>
                </c:pt>
                <c:pt idx="22">
                  <c:v>0.105083319768696</c:v>
                </c:pt>
                <c:pt idx="23">
                  <c:v>0.095545464597963</c:v>
                </c:pt>
                <c:pt idx="24">
                  <c:v>0.0868361521539496</c:v>
                </c:pt>
                <c:pt idx="25">
                  <c:v>0.0788897342925496</c:v>
                </c:pt>
                <c:pt idx="26">
                  <c:v>0.0716446919676699</c:v>
                </c:pt>
                <c:pt idx="27">
                  <c:v>0.0650435617765905</c:v>
                </c:pt>
                <c:pt idx="28">
                  <c:v>0.0590328262879714</c:v>
                </c:pt>
                <c:pt idx="29">
                  <c:v>0.0535627762179631</c:v>
                </c:pt>
                <c:pt idx="30">
                  <c:v>0.048587351573742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'si window'!$U$1</c:f>
              <c:strCache>
                <c:ptCount val="1"/>
                <c:pt idx="0">
                  <c:v> 0.08x2 - 0.445x + 0.69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xVal>
            <c:numRef>
              <c:f>'si window'!$R$2:$R$32</c:f>
              <c:numCache>
                <c:formatCode>General</c:formatCode>
                <c:ptCount val="31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</c:v>
                </c:pt>
                <c:pt idx="23">
                  <c:v>2.3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</c:numCache>
            </c:numRef>
          </c:xVal>
          <c:yVal>
            <c:numRef>
              <c:f>'si window'!$U$2:$U$32</c:f>
              <c:numCache>
                <c:formatCode>General</c:formatCode>
                <c:ptCount val="31"/>
                <c:pt idx="0">
                  <c:v>0.685558</c:v>
                </c:pt>
                <c:pt idx="1">
                  <c:v>0.6463</c:v>
                </c:pt>
                <c:pt idx="2">
                  <c:v>0.6042</c:v>
                </c:pt>
                <c:pt idx="3">
                  <c:v>0.5637</c:v>
                </c:pt>
                <c:pt idx="4">
                  <c:v>0.5248</c:v>
                </c:pt>
                <c:pt idx="5">
                  <c:v>0.4875</c:v>
                </c:pt>
                <c:pt idx="6">
                  <c:v>0.4518</c:v>
                </c:pt>
                <c:pt idx="7">
                  <c:v>0.4177</c:v>
                </c:pt>
                <c:pt idx="8">
                  <c:v>0.3852</c:v>
                </c:pt>
                <c:pt idx="9">
                  <c:v>0.3543</c:v>
                </c:pt>
                <c:pt idx="10">
                  <c:v>0.325</c:v>
                </c:pt>
                <c:pt idx="11">
                  <c:v>0.2973</c:v>
                </c:pt>
                <c:pt idx="12">
                  <c:v>0.2712</c:v>
                </c:pt>
                <c:pt idx="13">
                  <c:v>0.2467</c:v>
                </c:pt>
                <c:pt idx="14">
                  <c:v>0.2238</c:v>
                </c:pt>
                <c:pt idx="15">
                  <c:v>0.2025</c:v>
                </c:pt>
                <c:pt idx="16">
                  <c:v>0.1828</c:v>
                </c:pt>
                <c:pt idx="17">
                  <c:v>0.1647</c:v>
                </c:pt>
                <c:pt idx="18">
                  <c:v>0.1482</c:v>
                </c:pt>
                <c:pt idx="19">
                  <c:v>0.1333</c:v>
                </c:pt>
                <c:pt idx="20">
                  <c:v>0.12</c:v>
                </c:pt>
                <c:pt idx="21">
                  <c:v>0.1083</c:v>
                </c:pt>
                <c:pt idx="22">
                  <c:v>0.0981999999999998</c:v>
                </c:pt>
                <c:pt idx="23">
                  <c:v>0.0897</c:v>
                </c:pt>
                <c:pt idx="24">
                  <c:v>0.0827999999999998</c:v>
                </c:pt>
                <c:pt idx="25">
                  <c:v>0.0774999999999999</c:v>
                </c:pt>
                <c:pt idx="26">
                  <c:v>0.0738</c:v>
                </c:pt>
                <c:pt idx="27">
                  <c:v>0.0717</c:v>
                </c:pt>
                <c:pt idx="28">
                  <c:v>0.0711999999999999</c:v>
                </c:pt>
                <c:pt idx="29">
                  <c:v>0.0722999999999999</c:v>
                </c:pt>
                <c:pt idx="30">
                  <c:v>0.075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9076368"/>
        <c:axId val="2026291664"/>
      </c:scatterChart>
      <c:valAx>
        <c:axId val="1849076368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alt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x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026291664"/>
        <c:crosses val="autoZero"/>
        <c:crossBetween val="midCat"/>
      </c:valAx>
      <c:valAx>
        <c:axId val="202629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alt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y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849076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altLang="zh-CN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0570-8EA7-44DB-A055-2672D310B9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D6B4-7C99-4906-A3E1-16BC59042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419BF4-C54B-4238-9546-8CCC222568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FB12EC-A92A-4115-BB8F-BDB07E3C56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381A9B-17E9-440D-A3FB-339E84F619F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8.emf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43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48.emf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4"/>
          <p:cNvSpPr txBox="1"/>
          <p:nvPr/>
        </p:nvSpPr>
        <p:spPr>
          <a:xfrm>
            <a:off x="1070071" y="195658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265" dirty="0"/>
              <a:t>SI Quick Flow</a:t>
            </a:r>
            <a:endParaRPr lang="en-US" altLang="zh-CN" sz="42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Statistical method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9711" y="1810933"/>
            <a:ext cx="6613656" cy="4453885"/>
          </a:xfrm>
          <a:prstGeom prst="rect">
            <a:avLst/>
          </a:prstGeom>
        </p:spPr>
      </p:pic>
      <p:sp>
        <p:nvSpPr>
          <p:cNvPr id="10" name="内容占位符 3"/>
          <p:cNvSpPr txBox="1"/>
          <p:nvPr/>
        </p:nvSpPr>
        <p:spPr>
          <a:xfrm>
            <a:off x="535714" y="2332291"/>
            <a:ext cx="3968909" cy="3620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Binomial Distribution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9" y="2933047"/>
            <a:ext cx="3099203" cy="6178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3" y="3820084"/>
            <a:ext cx="5034073" cy="6630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5" y="960260"/>
            <a:ext cx="8762776" cy="10032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796835" y="5339861"/>
                <a:ext cx="2277745" cy="27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𝑎𝑔𝑔𝑟𝑁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atio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5" y="5339861"/>
                <a:ext cx="2277745" cy="276860"/>
              </a:xfrm>
              <a:prstGeom prst="rect">
                <a:avLst/>
              </a:prstGeom>
              <a:blipFill rotWithShape="1">
                <a:blip r:embed="rId5"/>
                <a:stretch>
                  <a:fillRect l="-24" t="-53" r="-3461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740290" y="4849381"/>
                <a:ext cx="3496945" cy="27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𝑐𝑜𝑛𝑓𝑖𝑑𝑒𝑛𝑐𝑒𝑇ℎ𝑟𝑒𝑠ℎ𝑜𝑙𝑑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90" y="4849381"/>
                <a:ext cx="3496945" cy="276860"/>
              </a:xfrm>
              <a:prstGeom prst="rect">
                <a:avLst/>
              </a:prstGeom>
              <a:blipFill rotWithShape="1">
                <a:blip r:embed="rId6"/>
                <a:stretch>
                  <a:fillRect l="-15" t="-188" r="-2074" b="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Delta-Delay estimation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432515" y="5188097"/>
            <a:ext cx="41861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1440738" y="1947225"/>
            <a:ext cx="0" cy="3240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684124" y="5007640"/>
            <a:ext cx="56194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63517" y="1635666"/>
            <a:ext cx="31420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5361" y="2306651"/>
            <a:ext cx="551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5219" y="3309166"/>
            <a:ext cx="836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0.5vdd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79567" y="4934289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任意多边形: 形状 30"/>
          <p:cNvSpPr/>
          <p:nvPr/>
        </p:nvSpPr>
        <p:spPr>
          <a:xfrm rot="10800000">
            <a:off x="4069045" y="2982870"/>
            <a:ext cx="839078" cy="64784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/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440738" y="2432022"/>
            <a:ext cx="3827383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453533" y="3630487"/>
            <a:ext cx="2231385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31" idx="1"/>
          </p:cNvCxnSpPr>
          <p:nvPr/>
        </p:nvCxnSpPr>
        <p:spPr>
          <a:xfrm flipV="1">
            <a:off x="4507721" y="2982870"/>
            <a:ext cx="0" cy="647617"/>
          </a:xfrm>
          <a:prstGeom prst="line">
            <a:avLst/>
          </a:prstGeom>
          <a:ln w="127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440738" y="2432022"/>
            <a:ext cx="3827383" cy="2756074"/>
          </a:xfrm>
          <a:prstGeom prst="lin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内容占位符 3"/>
          <p:cNvSpPr txBox="1"/>
          <p:nvPr/>
        </p:nvSpPr>
        <p:spPr>
          <a:xfrm>
            <a:off x="6923881" y="1625279"/>
            <a:ext cx="4128490" cy="806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Assume sink wave is ramp</a:t>
            </a:r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3623958" y="3630487"/>
            <a:ext cx="896127" cy="0"/>
          </a:xfrm>
          <a:prstGeom prst="line">
            <a:avLst/>
          </a:prstGeom>
          <a:ln w="12700">
            <a:solidFill>
              <a:srgbClr val="7030A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内容占位符 3"/>
          <p:cNvSpPr txBox="1"/>
          <p:nvPr/>
        </p:nvSpPr>
        <p:spPr>
          <a:xfrm>
            <a:off x="3800293" y="3684721"/>
            <a:ext cx="671148" cy="3080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b="0" dirty="0" err="1"/>
              <a:t>ddly</a:t>
            </a:r>
            <a:endParaRPr lang="zh-CN" altLang="en-US" sz="1800" b="0" dirty="0"/>
          </a:p>
        </p:txBody>
      </p:sp>
      <p:sp>
        <p:nvSpPr>
          <p:cNvPr id="57" name="内容占位符 3"/>
          <p:cNvSpPr txBox="1"/>
          <p:nvPr/>
        </p:nvSpPr>
        <p:spPr>
          <a:xfrm>
            <a:off x="4471440" y="3118381"/>
            <a:ext cx="1624557" cy="404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b="0" dirty="0" err="1"/>
              <a:t>bumpPeak</a:t>
            </a:r>
            <a:r>
              <a:rPr lang="en-US" altLang="zh-CN" sz="1100" b="0" dirty="0"/>
              <a:t>*</a:t>
            </a:r>
            <a:r>
              <a:rPr lang="en-US" altLang="zh-CN" sz="1100" b="0" dirty="0" err="1"/>
              <a:t>vdd</a:t>
            </a:r>
            <a:endParaRPr lang="zh-CN" altLang="en-US" sz="1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本框 59"/>
              <p:cNvSpPr txBox="1"/>
              <p:nvPr/>
            </p:nvSpPr>
            <p:spPr>
              <a:xfrm>
                <a:off x="6923881" y="3634670"/>
                <a:ext cx="3430270" cy="27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ddly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sinkFullTrans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bump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eak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881" y="3634670"/>
                <a:ext cx="3430270" cy="276860"/>
              </a:xfrm>
              <a:prstGeom prst="rect">
                <a:avLst/>
              </a:prstGeom>
              <a:blipFill rotWithShape="1">
                <a:blip r:embed="rId1"/>
                <a:stretch>
                  <a:fillRect l="-14" t="-204" r="-2948" b="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/>
              <p:cNvSpPr txBox="1"/>
              <p:nvPr/>
            </p:nvSpPr>
            <p:spPr>
              <a:xfrm>
                <a:off x="6622772" y="2637236"/>
                <a:ext cx="3827381" cy="659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𝑏𝑢𝑚𝑝𝑃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𝑒𝑎𝑘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𝑣𝑑𝑑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𝑑𝑑𝑙𝑦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𝑣𝑑𝑑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𝑠𝑘𝐹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𝑢𝑙𝑙𝑡𝑟𝑎𝑛𝑠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2" y="2637236"/>
                <a:ext cx="3827381" cy="659765"/>
              </a:xfrm>
              <a:prstGeom prst="rect">
                <a:avLst/>
              </a:prstGeom>
              <a:blipFill rotWithShape="1">
                <a:blip r:embed="rId2"/>
                <a:stretch>
                  <a:fillRect l="-9" t="-12" r="15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Delta-Delay estimation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1282442" y="5223676"/>
            <a:ext cx="41861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1290665" y="1982804"/>
            <a:ext cx="0" cy="3240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534051" y="5043219"/>
            <a:ext cx="56194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444" y="1671245"/>
            <a:ext cx="31420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5288" y="2342230"/>
            <a:ext cx="551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146" y="3344745"/>
            <a:ext cx="836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0.5vdd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9494" y="4969868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1292756" y="2467601"/>
            <a:ext cx="3825292" cy="2751356"/>
          </a:xfrm>
          <a:custGeom>
            <a:avLst/>
            <a:gdLst>
              <a:gd name="connsiteX0" fmla="*/ 0 w 6248400"/>
              <a:gd name="connsiteY0" fmla="*/ 2733675 h 2733675"/>
              <a:gd name="connsiteX1" fmla="*/ 2552700 w 6248400"/>
              <a:gd name="connsiteY1" fmla="*/ 533400 h 2733675"/>
              <a:gd name="connsiteX2" fmla="*/ 6248400 w 6248400"/>
              <a:gd name="connsiteY2" fmla="*/ 0 h 2733675"/>
              <a:gd name="connsiteX0-1" fmla="*/ 0 w 6248400"/>
              <a:gd name="connsiteY0-2" fmla="*/ 2733675 h 2733675"/>
              <a:gd name="connsiteX1-3" fmla="*/ 2743200 w 6248400"/>
              <a:gd name="connsiteY1-4" fmla="*/ 724297 h 2733675"/>
              <a:gd name="connsiteX2-5" fmla="*/ 6248400 w 6248400"/>
              <a:gd name="connsiteY2-6" fmla="*/ 0 h 2733675"/>
              <a:gd name="connsiteX0-7" fmla="*/ 0 w 6248400"/>
              <a:gd name="connsiteY0-8" fmla="*/ 2733675 h 2733675"/>
              <a:gd name="connsiteX1-9" fmla="*/ 2743200 w 6248400"/>
              <a:gd name="connsiteY1-10" fmla="*/ 724297 h 2733675"/>
              <a:gd name="connsiteX2-11" fmla="*/ 6248400 w 6248400"/>
              <a:gd name="connsiteY2-12" fmla="*/ 0 h 2733675"/>
              <a:gd name="connsiteX0-13" fmla="*/ 0 w 6248400"/>
              <a:gd name="connsiteY0-14" fmla="*/ 2733675 h 2733675"/>
              <a:gd name="connsiteX1-15" fmla="*/ 2743200 w 6248400"/>
              <a:gd name="connsiteY1-16" fmla="*/ 724297 h 2733675"/>
              <a:gd name="connsiteX2-17" fmla="*/ 6248400 w 6248400"/>
              <a:gd name="connsiteY2-18" fmla="*/ 0 h 2733675"/>
              <a:gd name="connsiteX0-19" fmla="*/ 0 w 6248400"/>
              <a:gd name="connsiteY0-20" fmla="*/ 2733675 h 2733675"/>
              <a:gd name="connsiteX1-21" fmla="*/ 2743200 w 6248400"/>
              <a:gd name="connsiteY1-22" fmla="*/ 724297 h 2733675"/>
              <a:gd name="connsiteX2-23" fmla="*/ 6248400 w 6248400"/>
              <a:gd name="connsiteY2-24" fmla="*/ 0 h 2733675"/>
              <a:gd name="connsiteX0-25" fmla="*/ 0 w 6248400"/>
              <a:gd name="connsiteY0-26" fmla="*/ 2733675 h 2733675"/>
              <a:gd name="connsiteX1-27" fmla="*/ 2743200 w 6248400"/>
              <a:gd name="connsiteY1-28" fmla="*/ 724297 h 2733675"/>
              <a:gd name="connsiteX2-29" fmla="*/ 6248400 w 6248400"/>
              <a:gd name="connsiteY2-30" fmla="*/ 0 h 2733675"/>
              <a:gd name="connsiteX0-31" fmla="*/ 0 w 6248400"/>
              <a:gd name="connsiteY0-32" fmla="*/ 2733675 h 2733675"/>
              <a:gd name="connsiteX1-33" fmla="*/ 2743200 w 6248400"/>
              <a:gd name="connsiteY1-34" fmla="*/ 724297 h 2733675"/>
              <a:gd name="connsiteX2-35" fmla="*/ 6248400 w 6248400"/>
              <a:gd name="connsiteY2-36" fmla="*/ 0 h 2733675"/>
              <a:gd name="connsiteX0-37" fmla="*/ 0 w 6248400"/>
              <a:gd name="connsiteY0-38" fmla="*/ 2733675 h 2733675"/>
              <a:gd name="connsiteX1-39" fmla="*/ 2743200 w 6248400"/>
              <a:gd name="connsiteY1-40" fmla="*/ 724297 h 2733675"/>
              <a:gd name="connsiteX2-41" fmla="*/ 6248400 w 6248400"/>
              <a:gd name="connsiteY2-42" fmla="*/ 0 h 2733675"/>
              <a:gd name="connsiteX0-43" fmla="*/ 0 w 6248400"/>
              <a:gd name="connsiteY0-44" fmla="*/ 2733675 h 2733675"/>
              <a:gd name="connsiteX1-45" fmla="*/ 2714625 w 6248400"/>
              <a:gd name="connsiteY1-46" fmla="*/ 709613 h 2733675"/>
              <a:gd name="connsiteX2-47" fmla="*/ 6248400 w 6248400"/>
              <a:gd name="connsiteY2-48" fmla="*/ 0 h 2733675"/>
              <a:gd name="connsiteX0-49" fmla="*/ 0 w 6248400"/>
              <a:gd name="connsiteY0-50" fmla="*/ 2733675 h 2733675"/>
              <a:gd name="connsiteX1-51" fmla="*/ 2714625 w 6248400"/>
              <a:gd name="connsiteY1-52" fmla="*/ 709613 h 2733675"/>
              <a:gd name="connsiteX2-53" fmla="*/ 6248400 w 6248400"/>
              <a:gd name="connsiteY2-54" fmla="*/ 0 h 2733675"/>
              <a:gd name="connsiteX0-55" fmla="*/ 0 w 6248400"/>
              <a:gd name="connsiteY0-56" fmla="*/ 2733675 h 2733675"/>
              <a:gd name="connsiteX1-57" fmla="*/ 2714625 w 6248400"/>
              <a:gd name="connsiteY1-58" fmla="*/ 709613 h 2733675"/>
              <a:gd name="connsiteX2-59" fmla="*/ 6248400 w 6248400"/>
              <a:gd name="connsiteY2-60" fmla="*/ 0 h 2733675"/>
              <a:gd name="connsiteX0-61" fmla="*/ 0 w 6248400"/>
              <a:gd name="connsiteY0-62" fmla="*/ 2733675 h 2733675"/>
              <a:gd name="connsiteX1-63" fmla="*/ 2714625 w 6248400"/>
              <a:gd name="connsiteY1-64" fmla="*/ 709613 h 2733675"/>
              <a:gd name="connsiteX2-65" fmla="*/ 6248400 w 6248400"/>
              <a:gd name="connsiteY2-66" fmla="*/ 0 h 2733675"/>
              <a:gd name="connsiteX0-67" fmla="*/ 0 w 6248400"/>
              <a:gd name="connsiteY0-68" fmla="*/ 2733675 h 2733675"/>
              <a:gd name="connsiteX1-69" fmla="*/ 2505075 w 6248400"/>
              <a:gd name="connsiteY1-70" fmla="*/ 856457 h 2733675"/>
              <a:gd name="connsiteX2-71" fmla="*/ 6248400 w 6248400"/>
              <a:gd name="connsiteY2-72" fmla="*/ 0 h 2733675"/>
              <a:gd name="connsiteX0-73" fmla="*/ 0 w 6248400"/>
              <a:gd name="connsiteY0-74" fmla="*/ 2733675 h 2733675"/>
              <a:gd name="connsiteX1-75" fmla="*/ 2505075 w 6248400"/>
              <a:gd name="connsiteY1-76" fmla="*/ 856457 h 2733675"/>
              <a:gd name="connsiteX2-77" fmla="*/ 6248400 w 6248400"/>
              <a:gd name="connsiteY2-78" fmla="*/ 0 h 2733675"/>
              <a:gd name="connsiteX0-79" fmla="*/ 0 w 6248400"/>
              <a:gd name="connsiteY0-80" fmla="*/ 2733675 h 2733675"/>
              <a:gd name="connsiteX1-81" fmla="*/ 2505075 w 6248400"/>
              <a:gd name="connsiteY1-82" fmla="*/ 856457 h 2733675"/>
              <a:gd name="connsiteX2-83" fmla="*/ 6248400 w 6248400"/>
              <a:gd name="connsiteY2-84" fmla="*/ 0 h 2733675"/>
              <a:gd name="connsiteX0-85" fmla="*/ 0 w 6353175"/>
              <a:gd name="connsiteY0-86" fmla="*/ 2579489 h 2579489"/>
              <a:gd name="connsiteX1-87" fmla="*/ 2609850 w 6353175"/>
              <a:gd name="connsiteY1-88" fmla="*/ 856457 h 2579489"/>
              <a:gd name="connsiteX2-89" fmla="*/ 6353175 w 6353175"/>
              <a:gd name="connsiteY2-90" fmla="*/ 0 h 2579489"/>
              <a:gd name="connsiteX0-91" fmla="*/ 0 w 6353175"/>
              <a:gd name="connsiteY0-92" fmla="*/ 2579489 h 2579489"/>
              <a:gd name="connsiteX1-93" fmla="*/ 2609850 w 6353175"/>
              <a:gd name="connsiteY1-94" fmla="*/ 856457 h 2579489"/>
              <a:gd name="connsiteX2-95" fmla="*/ 6353175 w 6353175"/>
              <a:gd name="connsiteY2-96" fmla="*/ 0 h 2579489"/>
              <a:gd name="connsiteX0-97" fmla="*/ 0 w 6353175"/>
              <a:gd name="connsiteY0-98" fmla="*/ 2579489 h 2579489"/>
              <a:gd name="connsiteX1-99" fmla="*/ 2943225 w 6353175"/>
              <a:gd name="connsiteY1-100" fmla="*/ 775693 h 2579489"/>
              <a:gd name="connsiteX2-101" fmla="*/ 6353175 w 6353175"/>
              <a:gd name="connsiteY2-102" fmla="*/ 0 h 2579489"/>
              <a:gd name="connsiteX0-103" fmla="*/ 0 w 6384925"/>
              <a:gd name="connsiteY0-104" fmla="*/ 2687175 h 2687175"/>
              <a:gd name="connsiteX1-105" fmla="*/ 2943225 w 6384925"/>
              <a:gd name="connsiteY1-106" fmla="*/ 883379 h 2687175"/>
              <a:gd name="connsiteX2-107" fmla="*/ 6384925 w 6384925"/>
              <a:gd name="connsiteY2-108" fmla="*/ 0 h 2687175"/>
              <a:gd name="connsiteX0-109" fmla="*/ 0 w 6562725"/>
              <a:gd name="connsiteY0-110" fmla="*/ 2672491 h 2672491"/>
              <a:gd name="connsiteX1-111" fmla="*/ 2943225 w 6562725"/>
              <a:gd name="connsiteY1-112" fmla="*/ 868695 h 2672491"/>
              <a:gd name="connsiteX2-113" fmla="*/ 6562725 w 6562725"/>
              <a:gd name="connsiteY2-114" fmla="*/ 0 h 2672491"/>
              <a:gd name="connsiteX0-115" fmla="*/ 0 w 6562725"/>
              <a:gd name="connsiteY0-116" fmla="*/ 2672491 h 2672491"/>
              <a:gd name="connsiteX1-117" fmla="*/ 3063875 w 6562725"/>
              <a:gd name="connsiteY1-118" fmla="*/ 785483 h 2672491"/>
              <a:gd name="connsiteX2-119" fmla="*/ 6562725 w 6562725"/>
              <a:gd name="connsiteY2-120" fmla="*/ 0 h 2672491"/>
              <a:gd name="connsiteX0-121" fmla="*/ 0 w 6562725"/>
              <a:gd name="connsiteY0-122" fmla="*/ 2672491 h 2672491"/>
              <a:gd name="connsiteX1-123" fmla="*/ 3063875 w 6562725"/>
              <a:gd name="connsiteY1-124" fmla="*/ 785483 h 2672491"/>
              <a:gd name="connsiteX2-125" fmla="*/ 6562725 w 6562725"/>
              <a:gd name="connsiteY2-126" fmla="*/ 0 h 2672491"/>
              <a:gd name="connsiteX0-127" fmla="*/ 0 w 6562725"/>
              <a:gd name="connsiteY0-128" fmla="*/ 2672491 h 2672491"/>
              <a:gd name="connsiteX1-129" fmla="*/ 3063875 w 6562725"/>
              <a:gd name="connsiteY1-130" fmla="*/ 785483 h 2672491"/>
              <a:gd name="connsiteX2-131" fmla="*/ 6562725 w 6562725"/>
              <a:gd name="connsiteY2-132" fmla="*/ 0 h 2672491"/>
              <a:gd name="connsiteX0-133" fmla="*/ 0 w 6562725"/>
              <a:gd name="connsiteY0-134" fmla="*/ 2672491 h 2672491"/>
              <a:gd name="connsiteX1-135" fmla="*/ 3101975 w 6562725"/>
              <a:gd name="connsiteY1-136" fmla="*/ 731640 h 2672491"/>
              <a:gd name="connsiteX2-137" fmla="*/ 6562725 w 6562725"/>
              <a:gd name="connsiteY2-138" fmla="*/ 0 h 2672491"/>
              <a:gd name="connsiteX0-139" fmla="*/ 0 w 6562725"/>
              <a:gd name="connsiteY0-140" fmla="*/ 2672491 h 2672491"/>
              <a:gd name="connsiteX1-141" fmla="*/ 3101975 w 6562725"/>
              <a:gd name="connsiteY1-142" fmla="*/ 731640 h 2672491"/>
              <a:gd name="connsiteX2-143" fmla="*/ 6562725 w 6562725"/>
              <a:gd name="connsiteY2-144" fmla="*/ 0 h 2672491"/>
              <a:gd name="connsiteX0-145" fmla="*/ 0 w 6562725"/>
              <a:gd name="connsiteY0-146" fmla="*/ 2672491 h 2672491"/>
              <a:gd name="connsiteX1-147" fmla="*/ 2733675 w 6562725"/>
              <a:gd name="connsiteY1-148" fmla="*/ 951906 h 2672491"/>
              <a:gd name="connsiteX2-149" fmla="*/ 6562725 w 6562725"/>
              <a:gd name="connsiteY2-150" fmla="*/ 0 h 2672491"/>
              <a:gd name="connsiteX0-151" fmla="*/ 0 w 6562725"/>
              <a:gd name="connsiteY0-152" fmla="*/ 2672491 h 2672491"/>
              <a:gd name="connsiteX1-153" fmla="*/ 2879725 w 6562725"/>
              <a:gd name="connsiteY1-154" fmla="*/ 942116 h 2672491"/>
              <a:gd name="connsiteX2-155" fmla="*/ 6562725 w 6562725"/>
              <a:gd name="connsiteY2-156" fmla="*/ 0 h 2672491"/>
              <a:gd name="connsiteX0-157" fmla="*/ 0 w 6562725"/>
              <a:gd name="connsiteY0-158" fmla="*/ 2672491 h 2672491"/>
              <a:gd name="connsiteX1-159" fmla="*/ 2879725 w 6562725"/>
              <a:gd name="connsiteY1-160" fmla="*/ 942116 h 2672491"/>
              <a:gd name="connsiteX2-161" fmla="*/ 6562725 w 6562725"/>
              <a:gd name="connsiteY2-162" fmla="*/ 0 h 2672491"/>
              <a:gd name="connsiteX0-163" fmla="*/ 0 w 6562725"/>
              <a:gd name="connsiteY0-164" fmla="*/ 2672491 h 2672491"/>
              <a:gd name="connsiteX1-165" fmla="*/ 2778125 w 6562725"/>
              <a:gd name="connsiteY1-166" fmla="*/ 976380 h 2672491"/>
              <a:gd name="connsiteX2-167" fmla="*/ 6562725 w 6562725"/>
              <a:gd name="connsiteY2-168" fmla="*/ 0 h 2672491"/>
              <a:gd name="connsiteX0-169" fmla="*/ 0 w 6562725"/>
              <a:gd name="connsiteY0-170" fmla="*/ 2672491 h 2672491"/>
              <a:gd name="connsiteX1-171" fmla="*/ 2517775 w 6562725"/>
              <a:gd name="connsiteY1-172" fmla="*/ 1118329 h 2672491"/>
              <a:gd name="connsiteX2-173" fmla="*/ 6562725 w 6562725"/>
              <a:gd name="connsiteY2-174" fmla="*/ 0 h 2672491"/>
              <a:gd name="connsiteX0-175" fmla="*/ 0 w 6562725"/>
              <a:gd name="connsiteY0-176" fmla="*/ 2672491 h 2672491"/>
              <a:gd name="connsiteX1-177" fmla="*/ 2511425 w 6562725"/>
              <a:gd name="connsiteY1-178" fmla="*/ 1137908 h 2672491"/>
              <a:gd name="connsiteX2-179" fmla="*/ 6562725 w 6562725"/>
              <a:gd name="connsiteY2-180" fmla="*/ 0 h 2672491"/>
              <a:gd name="connsiteX0-181" fmla="*/ 0 w 6562725"/>
              <a:gd name="connsiteY0-182" fmla="*/ 2672491 h 2672491"/>
              <a:gd name="connsiteX1-183" fmla="*/ 2498725 w 6562725"/>
              <a:gd name="connsiteY1-184" fmla="*/ 1128119 h 2672491"/>
              <a:gd name="connsiteX2-185" fmla="*/ 6562725 w 6562725"/>
              <a:gd name="connsiteY2-186" fmla="*/ 0 h 2672491"/>
              <a:gd name="connsiteX0-187" fmla="*/ 0 w 6562725"/>
              <a:gd name="connsiteY0-188" fmla="*/ 2672491 h 2672491"/>
              <a:gd name="connsiteX1-189" fmla="*/ 2498725 w 6562725"/>
              <a:gd name="connsiteY1-190" fmla="*/ 1128119 h 2672491"/>
              <a:gd name="connsiteX2-191" fmla="*/ 6562725 w 6562725"/>
              <a:gd name="connsiteY2-192" fmla="*/ 0 h 2672491"/>
              <a:gd name="connsiteX0-193" fmla="*/ 0 w 6626225"/>
              <a:gd name="connsiteY0-194" fmla="*/ 2692070 h 2692070"/>
              <a:gd name="connsiteX1-195" fmla="*/ 2498725 w 6626225"/>
              <a:gd name="connsiteY1-196" fmla="*/ 1147698 h 2692070"/>
              <a:gd name="connsiteX2-197" fmla="*/ 6626225 w 6626225"/>
              <a:gd name="connsiteY2-198" fmla="*/ 0 h 2692070"/>
              <a:gd name="connsiteX0-199" fmla="*/ 0 w 6626225"/>
              <a:gd name="connsiteY0-200" fmla="*/ 2692070 h 2692070"/>
              <a:gd name="connsiteX1-201" fmla="*/ 2498725 w 6626225"/>
              <a:gd name="connsiteY1-202" fmla="*/ 1147698 h 2692070"/>
              <a:gd name="connsiteX2-203" fmla="*/ 6626225 w 6626225"/>
              <a:gd name="connsiteY2-204" fmla="*/ 0 h 2692070"/>
              <a:gd name="connsiteX0-205" fmla="*/ 0 w 6626225"/>
              <a:gd name="connsiteY0-206" fmla="*/ 2692070 h 2692070"/>
              <a:gd name="connsiteX1-207" fmla="*/ 2498725 w 6626225"/>
              <a:gd name="connsiteY1-208" fmla="*/ 1147698 h 2692070"/>
              <a:gd name="connsiteX2-209" fmla="*/ 6626225 w 6626225"/>
              <a:gd name="connsiteY2-210" fmla="*/ 0 h 2692070"/>
              <a:gd name="connsiteX0-211" fmla="*/ 0 w 6626225"/>
              <a:gd name="connsiteY0-212" fmla="*/ 2692070 h 2692070"/>
              <a:gd name="connsiteX1-213" fmla="*/ 2498725 w 6626225"/>
              <a:gd name="connsiteY1-214" fmla="*/ 1147698 h 2692070"/>
              <a:gd name="connsiteX2-215" fmla="*/ 6626225 w 6626225"/>
              <a:gd name="connsiteY2-216" fmla="*/ 0 h 2692070"/>
              <a:gd name="connsiteX0-217" fmla="*/ 0 w 6626225"/>
              <a:gd name="connsiteY0-218" fmla="*/ 2692070 h 2692070"/>
              <a:gd name="connsiteX1-219" fmla="*/ 2441575 w 6626225"/>
              <a:gd name="connsiteY1-220" fmla="*/ 1133013 h 2692070"/>
              <a:gd name="connsiteX2-221" fmla="*/ 6626225 w 6626225"/>
              <a:gd name="connsiteY2-222" fmla="*/ 0 h 2692070"/>
              <a:gd name="connsiteX0-223" fmla="*/ 0 w 6626225"/>
              <a:gd name="connsiteY0-224" fmla="*/ 2692070 h 2692070"/>
              <a:gd name="connsiteX1-225" fmla="*/ 2524125 w 6626225"/>
              <a:gd name="connsiteY1-226" fmla="*/ 1147697 h 2692070"/>
              <a:gd name="connsiteX2-227" fmla="*/ 6626225 w 6626225"/>
              <a:gd name="connsiteY2-228" fmla="*/ 0 h 2692070"/>
              <a:gd name="connsiteX0-229" fmla="*/ 0 w 6626225"/>
              <a:gd name="connsiteY0-230" fmla="*/ 2692070 h 2692070"/>
              <a:gd name="connsiteX1-231" fmla="*/ 2524125 w 6626225"/>
              <a:gd name="connsiteY1-232" fmla="*/ 1147697 h 2692070"/>
              <a:gd name="connsiteX2-233" fmla="*/ 6626225 w 6626225"/>
              <a:gd name="connsiteY2-234" fmla="*/ 0 h 2692070"/>
              <a:gd name="connsiteX0-235" fmla="*/ 0 w 6646582"/>
              <a:gd name="connsiteY0-236" fmla="*/ 2716544 h 2716544"/>
              <a:gd name="connsiteX1-237" fmla="*/ 2544482 w 6646582"/>
              <a:gd name="connsiteY1-238" fmla="*/ 1147697 h 2716544"/>
              <a:gd name="connsiteX2-239" fmla="*/ 6646582 w 6646582"/>
              <a:gd name="connsiteY2-240" fmla="*/ 0 h 2716544"/>
              <a:gd name="connsiteX0-241" fmla="*/ 0 w 6646582"/>
              <a:gd name="connsiteY0-242" fmla="*/ 2716544 h 2716544"/>
              <a:gd name="connsiteX1-243" fmla="*/ 2544482 w 6646582"/>
              <a:gd name="connsiteY1-244" fmla="*/ 1147697 h 2716544"/>
              <a:gd name="connsiteX2-245" fmla="*/ 6646582 w 6646582"/>
              <a:gd name="connsiteY2-246" fmla="*/ 0 h 2716544"/>
              <a:gd name="connsiteX0-247" fmla="*/ 0 w 6646582"/>
              <a:gd name="connsiteY0-248" fmla="*/ 2716544 h 2716544"/>
              <a:gd name="connsiteX1-249" fmla="*/ 2544482 w 6646582"/>
              <a:gd name="connsiteY1-250" fmla="*/ 1147697 h 2716544"/>
              <a:gd name="connsiteX2-251" fmla="*/ 6646582 w 6646582"/>
              <a:gd name="connsiteY2-252" fmla="*/ 0 h 2716544"/>
              <a:gd name="connsiteX0-253" fmla="*/ 0 w 6646582"/>
              <a:gd name="connsiteY0-254" fmla="*/ 2716544 h 2716544"/>
              <a:gd name="connsiteX1-255" fmla="*/ 2544482 w 6646582"/>
              <a:gd name="connsiteY1-256" fmla="*/ 1147697 h 2716544"/>
              <a:gd name="connsiteX2-257" fmla="*/ 6646582 w 6646582"/>
              <a:gd name="connsiteY2-258" fmla="*/ 0 h 2716544"/>
              <a:gd name="connsiteX0-259" fmla="*/ 0 w 6646582"/>
              <a:gd name="connsiteY0-260" fmla="*/ 2716544 h 2716544"/>
              <a:gd name="connsiteX1-261" fmla="*/ 2544482 w 6646582"/>
              <a:gd name="connsiteY1-262" fmla="*/ 1147697 h 2716544"/>
              <a:gd name="connsiteX2-263" fmla="*/ 6646582 w 6646582"/>
              <a:gd name="connsiteY2-264" fmla="*/ 0 h 2716544"/>
              <a:gd name="connsiteX0-265" fmla="*/ 0 w 6646582"/>
              <a:gd name="connsiteY0-266" fmla="*/ 2716544 h 2716544"/>
              <a:gd name="connsiteX1-267" fmla="*/ 2544482 w 6646582"/>
              <a:gd name="connsiteY1-268" fmla="*/ 1147697 h 2716544"/>
              <a:gd name="connsiteX2-269" fmla="*/ 6646582 w 6646582"/>
              <a:gd name="connsiteY2-270" fmla="*/ 0 h 2716544"/>
              <a:gd name="connsiteX0-271" fmla="*/ 0 w 6646582"/>
              <a:gd name="connsiteY0-272" fmla="*/ 2716544 h 2716544"/>
              <a:gd name="connsiteX1-273" fmla="*/ 2544482 w 6646582"/>
              <a:gd name="connsiteY1-274" fmla="*/ 1147697 h 2716544"/>
              <a:gd name="connsiteX2-275" fmla="*/ 6646582 w 6646582"/>
              <a:gd name="connsiteY2-276" fmla="*/ 0 h 2716544"/>
              <a:gd name="connsiteX0-277" fmla="*/ 0 w 6646582"/>
              <a:gd name="connsiteY0-278" fmla="*/ 2716544 h 2716544"/>
              <a:gd name="connsiteX1-279" fmla="*/ 2544482 w 6646582"/>
              <a:gd name="connsiteY1-280" fmla="*/ 1147697 h 2716544"/>
              <a:gd name="connsiteX2-281" fmla="*/ 6646582 w 6646582"/>
              <a:gd name="connsiteY2-282" fmla="*/ 0 h 2716544"/>
              <a:gd name="connsiteX0-283" fmla="*/ 0 w 6646582"/>
              <a:gd name="connsiteY0-284" fmla="*/ 2716544 h 2716544"/>
              <a:gd name="connsiteX1-285" fmla="*/ 2544482 w 6646582"/>
              <a:gd name="connsiteY1-286" fmla="*/ 1147697 h 2716544"/>
              <a:gd name="connsiteX2-287" fmla="*/ 6646582 w 6646582"/>
              <a:gd name="connsiteY2-288" fmla="*/ 0 h 2716544"/>
              <a:gd name="connsiteX0-289" fmla="*/ 0 w 6646582"/>
              <a:gd name="connsiteY0-290" fmla="*/ 2716544 h 2716544"/>
              <a:gd name="connsiteX1-291" fmla="*/ 2544482 w 6646582"/>
              <a:gd name="connsiteY1-292" fmla="*/ 1147697 h 2716544"/>
              <a:gd name="connsiteX2-293" fmla="*/ 6646582 w 6646582"/>
              <a:gd name="connsiteY2-294" fmla="*/ 0 h 27165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46582" h="2716544">
                <a:moveTo>
                  <a:pt x="0" y="2716544"/>
                </a:moveTo>
                <a:cubicBezTo>
                  <a:pt x="697749" y="2299429"/>
                  <a:pt x="1969142" y="1498363"/>
                  <a:pt x="2544482" y="1147697"/>
                </a:cubicBezTo>
                <a:cubicBezTo>
                  <a:pt x="3780563" y="394313"/>
                  <a:pt x="4757457" y="259160"/>
                  <a:pt x="6646582" y="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rot="10800000">
            <a:off x="3105488" y="3009653"/>
            <a:ext cx="839078" cy="647845"/>
          </a:xfrm>
          <a:custGeom>
            <a:avLst/>
            <a:gdLst>
              <a:gd name="connsiteX0" fmla="*/ 0 w 525780"/>
              <a:gd name="connsiteY0" fmla="*/ 541251 h 541251"/>
              <a:gd name="connsiteX1" fmla="*/ 259080 w 525780"/>
              <a:gd name="connsiteY1" fmla="*/ 231 h 541251"/>
              <a:gd name="connsiteX2" fmla="*/ 525780 w 525780"/>
              <a:gd name="connsiteY2" fmla="*/ 487911 h 541251"/>
              <a:gd name="connsiteX0-1" fmla="*/ 0 w 542925"/>
              <a:gd name="connsiteY0-2" fmla="*/ 541211 h 543116"/>
              <a:gd name="connsiteX1-3" fmla="*/ 259080 w 542925"/>
              <a:gd name="connsiteY1-4" fmla="*/ 191 h 543116"/>
              <a:gd name="connsiteX2-5" fmla="*/ 542925 w 542925"/>
              <a:gd name="connsiteY2-6" fmla="*/ 543116 h 543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2925" h="543116">
                <a:moveTo>
                  <a:pt x="0" y="541211"/>
                </a:moveTo>
                <a:cubicBezTo>
                  <a:pt x="85725" y="275146"/>
                  <a:pt x="171450" y="9081"/>
                  <a:pt x="259080" y="191"/>
                </a:cubicBezTo>
                <a:cubicBezTo>
                  <a:pt x="346710" y="-8699"/>
                  <a:pt x="453390" y="294831"/>
                  <a:pt x="542925" y="54311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1290665" y="2467601"/>
            <a:ext cx="3827383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90665" y="3657498"/>
            <a:ext cx="1464304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2" idx="1"/>
          </p:cNvCxnSpPr>
          <p:nvPr/>
        </p:nvCxnSpPr>
        <p:spPr>
          <a:xfrm flipV="1">
            <a:off x="3544164" y="3009653"/>
            <a:ext cx="0" cy="647617"/>
          </a:xfrm>
          <a:prstGeom prst="line">
            <a:avLst/>
          </a:prstGeom>
          <a:ln w="127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2" idx="1"/>
          </p:cNvCxnSpPr>
          <p:nvPr/>
        </p:nvCxnSpPr>
        <p:spPr>
          <a:xfrm>
            <a:off x="2721942" y="3657270"/>
            <a:ext cx="822222" cy="0"/>
          </a:xfrm>
          <a:prstGeom prst="line">
            <a:avLst/>
          </a:prstGeom>
          <a:ln w="12700">
            <a:solidFill>
              <a:srgbClr val="7030A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3"/>
          <p:cNvSpPr txBox="1"/>
          <p:nvPr/>
        </p:nvSpPr>
        <p:spPr>
          <a:xfrm>
            <a:off x="6355235" y="1550229"/>
            <a:ext cx="4842803" cy="432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Assume sink wave is exponential</a:t>
            </a:r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18" name="内容占位符 3"/>
          <p:cNvSpPr txBox="1"/>
          <p:nvPr/>
        </p:nvSpPr>
        <p:spPr>
          <a:xfrm>
            <a:off x="2896343" y="3689230"/>
            <a:ext cx="671148" cy="3080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b="0" dirty="0" err="1"/>
              <a:t>ddly</a:t>
            </a:r>
            <a:endParaRPr lang="zh-CN" altLang="en-US" sz="1800" b="0" dirty="0"/>
          </a:p>
        </p:txBody>
      </p:sp>
      <p:sp>
        <p:nvSpPr>
          <p:cNvPr id="19" name="内容占位符 3"/>
          <p:cNvSpPr txBox="1"/>
          <p:nvPr/>
        </p:nvSpPr>
        <p:spPr>
          <a:xfrm>
            <a:off x="3616322" y="3204475"/>
            <a:ext cx="1581315" cy="3376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00" b="0" dirty="0" err="1"/>
              <a:t>bumpPeak</a:t>
            </a:r>
            <a:r>
              <a:rPr lang="en-US" altLang="zh-CN" sz="1100" b="0" dirty="0"/>
              <a:t>*</a:t>
            </a:r>
            <a:r>
              <a:rPr lang="en-US" altLang="zh-CN" sz="1100" b="0" dirty="0" err="1"/>
              <a:t>vdd</a:t>
            </a:r>
            <a:endParaRPr lang="zh-CN" altLang="en-US" sz="1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6161484" y="4385817"/>
                <a:ext cx="5337175" cy="797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𝑑𝑑𝑙𝑦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sink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rans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derate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𝑑𝑜𝑤𝑛𝑅𝑖𝑠𝑒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𝑢𝑝𝑅𝑖𝑠𝑒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𝑏𝑢𝑚𝑝𝑃𝑒𝑎𝑘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484" y="4385817"/>
                <a:ext cx="5337175" cy="797560"/>
              </a:xfrm>
              <a:prstGeom prst="rect">
                <a:avLst/>
              </a:prstGeom>
              <a:blipFill rotWithShape="1">
                <a:blip r:embed="rId1"/>
                <a:stretch>
                  <a:fillRect l="-1" t="-64" r="-186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7193984" y="2066577"/>
                <a:ext cx="1692275" cy="539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𝑟𝑐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84" y="2066577"/>
                <a:ext cx="1692275" cy="539115"/>
              </a:xfrm>
              <a:prstGeom prst="rect">
                <a:avLst/>
              </a:prstGeom>
              <a:blipFill rotWithShape="1">
                <a:blip r:embed="rId2"/>
                <a:stretch>
                  <a:fillRect l="-4" t="-53" r="-4236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547234" y="3092532"/>
                <a:ext cx="3706495" cy="567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𝑟𝑐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𝑑𝑒𝑟𝑎𝑡𝑒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𝑑𝑜𝑤𝑛𝑅𝑖𝑠𝑒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𝑅𝑖𝑠𝑒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234" y="3092532"/>
                <a:ext cx="3706495" cy="567690"/>
              </a:xfrm>
              <a:prstGeom prst="rect">
                <a:avLst/>
              </a:prstGeom>
              <a:blipFill rotWithShape="1">
                <a:blip r:embed="rId3"/>
                <a:stretch>
                  <a:fillRect l="-10" t="-14" r="-1497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Window strategy</a:t>
            </a:r>
            <a:endParaRPr lang="zh-CN" altLang="en-US" dirty="0"/>
          </a:p>
        </p:txBody>
      </p:sp>
      <p:sp>
        <p:nvSpPr>
          <p:cNvPr id="4" name="内容占位符 3"/>
          <p:cNvSpPr txBox="1"/>
          <p:nvPr/>
        </p:nvSpPr>
        <p:spPr>
          <a:xfrm>
            <a:off x="834097" y="1230749"/>
            <a:ext cx="10515600" cy="3620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Second SI iteration needs consider timing window</a:t>
            </a:r>
            <a:endParaRPr lang="en-US" altLang="zh-CN" sz="1800" dirty="0"/>
          </a:p>
          <a:p>
            <a:r>
              <a:rPr lang="en-US" altLang="zh-CN" sz="1800" dirty="0" err="1"/>
              <a:t>Ddly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win_ratio</a:t>
            </a:r>
            <a:r>
              <a:rPr lang="en-US" altLang="zh-CN" sz="1800" dirty="0"/>
              <a:t> * </a:t>
            </a:r>
            <a:r>
              <a:rPr lang="en-US" altLang="zh-CN" sz="1800" dirty="0" err="1"/>
              <a:t>ddly</a:t>
            </a:r>
            <a:endParaRPr lang="en-US" altLang="zh-CN" sz="1800" dirty="0"/>
          </a:p>
          <a:p>
            <a:r>
              <a:rPr lang="en-US" altLang="zh-CN" sz="1800" dirty="0" err="1"/>
              <a:t>Win_ratio</a:t>
            </a:r>
            <a:r>
              <a:rPr lang="en-US" altLang="zh-CN" sz="1800" dirty="0"/>
              <a:t> shows the overlap degreed between victim and aggressor</a:t>
            </a:r>
            <a:endParaRPr lang="en-US" altLang="zh-CN" sz="1800" dirty="0"/>
          </a:p>
          <a:p>
            <a:r>
              <a:rPr lang="en-US" altLang="zh-CN" sz="1800" dirty="0"/>
              <a:t>How to calc </a:t>
            </a:r>
            <a:r>
              <a:rPr lang="en-US" altLang="zh-CN" sz="1800" dirty="0" err="1"/>
              <a:t>win_ratio</a:t>
            </a:r>
            <a:r>
              <a:rPr lang="en-US" altLang="zh-CN" sz="1800" dirty="0"/>
              <a:t>?</a:t>
            </a:r>
            <a:endParaRPr lang="en-US" altLang="zh-CN" sz="1800" dirty="0"/>
          </a:p>
          <a:p>
            <a:pPr lvl="1"/>
            <a:r>
              <a:rPr lang="en-US" altLang="zh-CN" sz="1600" dirty="0"/>
              <a:t>Get victim driver timing window (maybe multiple clock domain)</a:t>
            </a:r>
            <a:endParaRPr lang="en-US" altLang="zh-CN" sz="1600" dirty="0"/>
          </a:p>
          <a:p>
            <a:pPr lvl="1"/>
            <a:r>
              <a:rPr lang="en-US" altLang="zh-CN" sz="1600" dirty="0"/>
              <a:t>For each clock:</a:t>
            </a:r>
            <a:endParaRPr lang="en-US" altLang="zh-CN" sz="1600" dirty="0"/>
          </a:p>
          <a:p>
            <a:pPr lvl="2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aggressor driver timing window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 extension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win_ratio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according to victim window, aggressor window and extension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600" dirty="0"/>
              <a:t>Pick the worst </a:t>
            </a:r>
            <a:r>
              <a:rPr lang="en-US" altLang="zh-CN" sz="1600" dirty="0" err="1"/>
              <a:t>win_ratio</a:t>
            </a:r>
            <a:endParaRPr lang="en-US" altLang="zh-CN" sz="1600" dirty="0"/>
          </a:p>
          <a:p>
            <a:pPr lvl="2"/>
            <a:endParaRPr lang="zh-CN" altLang="en-US" sz="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Window strategy</a:t>
            </a:r>
            <a:endParaRPr lang="zh-CN" altLang="en-US" dirty="0"/>
          </a:p>
        </p:txBody>
      </p:sp>
      <p:sp>
        <p:nvSpPr>
          <p:cNvPr id="4" name="内容占位符 3"/>
          <p:cNvSpPr txBox="1"/>
          <p:nvPr/>
        </p:nvSpPr>
        <p:spPr>
          <a:xfrm>
            <a:off x="834097" y="1230749"/>
            <a:ext cx="4897111" cy="9699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以</a:t>
            </a:r>
            <a:r>
              <a:rPr lang="en-US" altLang="zh-CN" sz="1800" dirty="0" err="1"/>
              <a:t>min_rise</a:t>
            </a:r>
            <a:r>
              <a:rPr lang="zh-CN" altLang="en-US" sz="1800" dirty="0"/>
              <a:t>为例</a:t>
            </a:r>
            <a:endParaRPr lang="zh-CN" altLang="en-US" sz="8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973890" y="4693112"/>
            <a:ext cx="2055557" cy="1357563"/>
            <a:chOff x="3869078" y="3530786"/>
            <a:chExt cx="2055557" cy="1357563"/>
          </a:xfrm>
        </p:grpSpPr>
        <p:sp>
          <p:nvSpPr>
            <p:cNvPr id="22" name="文本框 21"/>
            <p:cNvSpPr txBox="1"/>
            <p:nvPr/>
          </p:nvSpPr>
          <p:spPr>
            <a:xfrm>
              <a:off x="4509103" y="3530786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arrival_time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869078" y="3606332"/>
              <a:ext cx="2055557" cy="1282017"/>
              <a:chOff x="3869078" y="3606332"/>
              <a:chExt cx="2055557" cy="1282017"/>
            </a:xfrm>
          </p:grpSpPr>
          <p:sp>
            <p:nvSpPr>
              <p:cNvPr id="24" name="任意多边形: 形状 23"/>
              <p:cNvSpPr/>
              <p:nvPr/>
            </p:nvSpPr>
            <p:spPr>
              <a:xfrm>
                <a:off x="4354165" y="3760388"/>
                <a:ext cx="1261145" cy="868772"/>
              </a:xfrm>
              <a:custGeom>
                <a:avLst/>
                <a:gdLst>
                  <a:gd name="connsiteX0" fmla="*/ 0 w 2225040"/>
                  <a:gd name="connsiteY0" fmla="*/ 1059180 h 1059180"/>
                  <a:gd name="connsiteX1" fmla="*/ 853440 w 2225040"/>
                  <a:gd name="connsiteY1" fmla="*/ 906780 h 1059180"/>
                  <a:gd name="connsiteX2" fmla="*/ 1455420 w 2225040"/>
                  <a:gd name="connsiteY2" fmla="*/ 160020 h 1059180"/>
                  <a:gd name="connsiteX3" fmla="*/ 2225040 w 2225040"/>
                  <a:gd name="connsiteY3" fmla="*/ 0 h 1059180"/>
                  <a:gd name="connsiteX0-1" fmla="*/ 0 w 2225040"/>
                  <a:gd name="connsiteY0-2" fmla="*/ 1059180 h 1059180"/>
                  <a:gd name="connsiteX1-3" fmla="*/ 695055 w 2225040"/>
                  <a:gd name="connsiteY1-4" fmla="*/ 731520 h 1059180"/>
                  <a:gd name="connsiteX2-5" fmla="*/ 1455420 w 2225040"/>
                  <a:gd name="connsiteY2-6" fmla="*/ 160020 h 1059180"/>
                  <a:gd name="connsiteX3-7" fmla="*/ 2225040 w 2225040"/>
                  <a:gd name="connsiteY3-8" fmla="*/ 0 h 1059180"/>
                  <a:gd name="connsiteX0-9" fmla="*/ 0 w 2225040"/>
                  <a:gd name="connsiteY0-10" fmla="*/ 1059180 h 1059180"/>
                  <a:gd name="connsiteX1-11" fmla="*/ 695055 w 2225040"/>
                  <a:gd name="connsiteY1-12" fmla="*/ 731520 h 1059180"/>
                  <a:gd name="connsiteX2-13" fmla="*/ 1257438 w 2225040"/>
                  <a:gd name="connsiteY2-14" fmla="*/ 243840 h 1059180"/>
                  <a:gd name="connsiteX3-15" fmla="*/ 2225040 w 2225040"/>
                  <a:gd name="connsiteY3-16" fmla="*/ 0 h 1059180"/>
                  <a:gd name="connsiteX0-17" fmla="*/ 0 w 2225040"/>
                  <a:gd name="connsiteY0-18" fmla="*/ 1059180 h 1059180"/>
                  <a:gd name="connsiteX1-19" fmla="*/ 695055 w 2225040"/>
                  <a:gd name="connsiteY1-20" fmla="*/ 731520 h 1059180"/>
                  <a:gd name="connsiteX2-21" fmla="*/ 1257438 w 2225040"/>
                  <a:gd name="connsiteY2-22" fmla="*/ 243840 h 1059180"/>
                  <a:gd name="connsiteX3-23" fmla="*/ 2225040 w 2225040"/>
                  <a:gd name="connsiteY3-24" fmla="*/ 0 h 1059180"/>
                  <a:gd name="connsiteX0-25" fmla="*/ 0 w 2225040"/>
                  <a:gd name="connsiteY0-26" fmla="*/ 1059180 h 1059180"/>
                  <a:gd name="connsiteX1-27" fmla="*/ 1257438 w 2225040"/>
                  <a:gd name="connsiteY1-28" fmla="*/ 243840 h 1059180"/>
                  <a:gd name="connsiteX2-29" fmla="*/ 2225040 w 2225040"/>
                  <a:gd name="connsiteY2-30" fmla="*/ 0 h 1059180"/>
                  <a:gd name="connsiteX0-31" fmla="*/ 0 w 2225040"/>
                  <a:gd name="connsiteY0-32" fmla="*/ 1059180 h 1059180"/>
                  <a:gd name="connsiteX1-33" fmla="*/ 940669 w 2225040"/>
                  <a:gd name="connsiteY1-34" fmla="*/ 472440 h 1059180"/>
                  <a:gd name="connsiteX2-35" fmla="*/ 2225040 w 2225040"/>
                  <a:gd name="connsiteY2-36" fmla="*/ 0 h 1059180"/>
                  <a:gd name="connsiteX0-37" fmla="*/ 0 w 2225040"/>
                  <a:gd name="connsiteY0-38" fmla="*/ 1059180 h 1059180"/>
                  <a:gd name="connsiteX1-39" fmla="*/ 940669 w 2225040"/>
                  <a:gd name="connsiteY1-40" fmla="*/ 472440 h 1059180"/>
                  <a:gd name="connsiteX2-41" fmla="*/ 2225040 w 2225040"/>
                  <a:gd name="connsiteY2-42" fmla="*/ 0 h 1059180"/>
                  <a:gd name="connsiteX0-43" fmla="*/ 0 w 2225040"/>
                  <a:gd name="connsiteY0-44" fmla="*/ 1059180 h 1059180"/>
                  <a:gd name="connsiteX1-45" fmla="*/ 940669 w 2225040"/>
                  <a:gd name="connsiteY1-46" fmla="*/ 472440 h 1059180"/>
                  <a:gd name="connsiteX2-47" fmla="*/ 2225040 w 2225040"/>
                  <a:gd name="connsiteY2-48" fmla="*/ 0 h 1059180"/>
                  <a:gd name="connsiteX0-49" fmla="*/ 0 w 2225040"/>
                  <a:gd name="connsiteY0-50" fmla="*/ 1059180 h 1059180"/>
                  <a:gd name="connsiteX1-51" fmla="*/ 940669 w 2225040"/>
                  <a:gd name="connsiteY1-52" fmla="*/ 472440 h 1059180"/>
                  <a:gd name="connsiteX2-53" fmla="*/ 2225040 w 2225040"/>
                  <a:gd name="connsiteY2-54" fmla="*/ 0 h 1059180"/>
                  <a:gd name="connsiteX0-55" fmla="*/ 0 w 2225040"/>
                  <a:gd name="connsiteY0-56" fmla="*/ 1059180 h 1059180"/>
                  <a:gd name="connsiteX1-57" fmla="*/ 940669 w 2225040"/>
                  <a:gd name="connsiteY1-58" fmla="*/ 472440 h 1059180"/>
                  <a:gd name="connsiteX2-59" fmla="*/ 2225040 w 2225040"/>
                  <a:gd name="connsiteY2-60" fmla="*/ 0 h 1059180"/>
                  <a:gd name="connsiteX0-61" fmla="*/ 0 w 2225040"/>
                  <a:gd name="connsiteY0-62" fmla="*/ 1059180 h 1059180"/>
                  <a:gd name="connsiteX1-63" fmla="*/ 1033060 w 2225040"/>
                  <a:gd name="connsiteY1-64" fmla="*/ 495300 h 1059180"/>
                  <a:gd name="connsiteX2-65" fmla="*/ 2225040 w 2225040"/>
                  <a:gd name="connsiteY2-66" fmla="*/ 0 h 1059180"/>
                  <a:gd name="connsiteX0-67" fmla="*/ 0 w 2225040"/>
                  <a:gd name="connsiteY0-68" fmla="*/ 1059180 h 1059180"/>
                  <a:gd name="connsiteX1-69" fmla="*/ 1033060 w 2225040"/>
                  <a:gd name="connsiteY1-70" fmla="*/ 495300 h 1059180"/>
                  <a:gd name="connsiteX2-71" fmla="*/ 2225040 w 2225040"/>
                  <a:gd name="connsiteY2-72" fmla="*/ 0 h 1059180"/>
                  <a:gd name="connsiteX0-73" fmla="*/ 0 w 2225040"/>
                  <a:gd name="connsiteY0-74" fmla="*/ 1059180 h 1059180"/>
                  <a:gd name="connsiteX1-75" fmla="*/ 1033060 w 2225040"/>
                  <a:gd name="connsiteY1-76" fmla="*/ 495300 h 1059180"/>
                  <a:gd name="connsiteX2-77" fmla="*/ 2225040 w 2225040"/>
                  <a:gd name="connsiteY2-78" fmla="*/ 0 h 1059180"/>
                  <a:gd name="connsiteX0-79" fmla="*/ 0 w 2225040"/>
                  <a:gd name="connsiteY0-80" fmla="*/ 1059180 h 1059180"/>
                  <a:gd name="connsiteX1-81" fmla="*/ 1033060 w 2225040"/>
                  <a:gd name="connsiteY1-82" fmla="*/ 495300 h 1059180"/>
                  <a:gd name="connsiteX2-83" fmla="*/ 2225040 w 2225040"/>
                  <a:gd name="connsiteY2-84" fmla="*/ 0 h 1059180"/>
                  <a:gd name="connsiteX0-85" fmla="*/ 0 w 2225040"/>
                  <a:gd name="connsiteY0-86" fmla="*/ 1064103 h 1064103"/>
                  <a:gd name="connsiteX1-87" fmla="*/ 1107304 w 2225040"/>
                  <a:gd name="connsiteY1-88" fmla="*/ 381160 h 1064103"/>
                  <a:gd name="connsiteX2-89" fmla="*/ 2225040 w 2225040"/>
                  <a:gd name="connsiteY2-90" fmla="*/ 4923 h 1064103"/>
                  <a:gd name="connsiteX0-91" fmla="*/ 0 w 2225040"/>
                  <a:gd name="connsiteY0-92" fmla="*/ 1059180 h 1059180"/>
                  <a:gd name="connsiteX1-93" fmla="*/ 1107304 w 2225040"/>
                  <a:gd name="connsiteY1-94" fmla="*/ 376237 h 1059180"/>
                  <a:gd name="connsiteX2-95" fmla="*/ 2225040 w 2225040"/>
                  <a:gd name="connsiteY2-96" fmla="*/ 0 h 1059180"/>
                  <a:gd name="connsiteX0-97" fmla="*/ 0 w 2225040"/>
                  <a:gd name="connsiteY0-98" fmla="*/ 1059180 h 1059180"/>
                  <a:gd name="connsiteX1-99" fmla="*/ 1057809 w 2225040"/>
                  <a:gd name="connsiteY1-100" fmla="*/ 376237 h 1059180"/>
                  <a:gd name="connsiteX2-101" fmla="*/ 2225040 w 2225040"/>
                  <a:gd name="connsiteY2-102" fmla="*/ 0 h 1059180"/>
                  <a:gd name="connsiteX0-103" fmla="*/ 0 w 2225040"/>
                  <a:gd name="connsiteY0-104" fmla="*/ 1059180 h 1059180"/>
                  <a:gd name="connsiteX1-105" fmla="*/ 1057809 w 2225040"/>
                  <a:gd name="connsiteY1-106" fmla="*/ 376237 h 1059180"/>
                  <a:gd name="connsiteX2-107" fmla="*/ 2225040 w 2225040"/>
                  <a:gd name="connsiteY2-108" fmla="*/ 0 h 1059180"/>
                  <a:gd name="connsiteX0-109" fmla="*/ 0 w 2225040"/>
                  <a:gd name="connsiteY0-110" fmla="*/ 1059180 h 1059180"/>
                  <a:gd name="connsiteX1-111" fmla="*/ 1057809 w 2225040"/>
                  <a:gd name="connsiteY1-112" fmla="*/ 376237 h 1059180"/>
                  <a:gd name="connsiteX2-113" fmla="*/ 2225040 w 2225040"/>
                  <a:gd name="connsiteY2-114" fmla="*/ 0 h 1059180"/>
                  <a:gd name="connsiteX0-115" fmla="*/ 0 w 2225040"/>
                  <a:gd name="connsiteY0-116" fmla="*/ 1059180 h 1059180"/>
                  <a:gd name="connsiteX1-117" fmla="*/ 1024812 w 2225040"/>
                  <a:gd name="connsiteY1-118" fmla="*/ 400050 h 1059180"/>
                  <a:gd name="connsiteX2-119" fmla="*/ 2225040 w 2225040"/>
                  <a:gd name="connsiteY2-120" fmla="*/ 0 h 1059180"/>
                  <a:gd name="connsiteX0-121" fmla="*/ 0 w 2225040"/>
                  <a:gd name="connsiteY0-122" fmla="*/ 1059180 h 1059180"/>
                  <a:gd name="connsiteX1-123" fmla="*/ 1082555 w 2225040"/>
                  <a:gd name="connsiteY1-124" fmla="*/ 342900 h 1059180"/>
                  <a:gd name="connsiteX2-125" fmla="*/ 2225040 w 2225040"/>
                  <a:gd name="connsiteY2-126" fmla="*/ 0 h 1059180"/>
                  <a:gd name="connsiteX0-127" fmla="*/ 0 w 2225040"/>
                  <a:gd name="connsiteY0-128" fmla="*/ 1059180 h 1059180"/>
                  <a:gd name="connsiteX1-129" fmla="*/ 983565 w 2225040"/>
                  <a:gd name="connsiteY1-130" fmla="*/ 376237 h 1059180"/>
                  <a:gd name="connsiteX2-131" fmla="*/ 2225040 w 2225040"/>
                  <a:gd name="connsiteY2-132" fmla="*/ 0 h 1059180"/>
                  <a:gd name="connsiteX0-133" fmla="*/ 0 w 2225040"/>
                  <a:gd name="connsiteY0-134" fmla="*/ 1059180 h 1059180"/>
                  <a:gd name="connsiteX1-135" fmla="*/ 983565 w 2225040"/>
                  <a:gd name="connsiteY1-136" fmla="*/ 376237 h 1059180"/>
                  <a:gd name="connsiteX2-137" fmla="*/ 2225040 w 2225040"/>
                  <a:gd name="connsiteY2-138" fmla="*/ 0 h 10591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25040" h="1059180">
                    <a:moveTo>
                      <a:pt x="0" y="1059180"/>
                    </a:moveTo>
                    <a:cubicBezTo>
                      <a:pt x="385704" y="1057910"/>
                      <a:pt x="809532" y="529510"/>
                      <a:pt x="983565" y="376237"/>
                    </a:cubicBezTo>
                    <a:cubicBezTo>
                      <a:pt x="1360650" y="44132"/>
                      <a:pt x="1954530" y="4445"/>
                      <a:pt x="222504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4354163" y="3606332"/>
                <a:ext cx="1570472" cy="1033876"/>
                <a:chOff x="1924050" y="1571625"/>
                <a:chExt cx="4362450" cy="3000375"/>
              </a:xfrm>
            </p:grpSpPr>
            <p:cxnSp>
              <p:nvCxnSpPr>
                <p:cNvPr id="35" name="直接箭头连接符 34"/>
                <p:cNvCxnSpPr/>
                <p:nvPr/>
              </p:nvCxnSpPr>
              <p:spPr>
                <a:xfrm flipV="1">
                  <a:off x="1924050" y="1571625"/>
                  <a:ext cx="0" cy="300037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箭头连接符 35"/>
                <p:cNvCxnSpPr/>
                <p:nvPr/>
              </p:nvCxnSpPr>
              <p:spPr>
                <a:xfrm>
                  <a:off x="1924050" y="4572000"/>
                  <a:ext cx="436245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直接连接符 25"/>
              <p:cNvCxnSpPr/>
              <p:nvPr/>
            </p:nvCxnSpPr>
            <p:spPr>
              <a:xfrm flipV="1">
                <a:off x="4832111" y="3760387"/>
                <a:ext cx="5600" cy="87982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354164" y="4173483"/>
                <a:ext cx="125116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5605326" y="3760387"/>
                <a:ext cx="5600" cy="87982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4809252" y="4153621"/>
                <a:ext cx="45719" cy="5000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文本框 29"/>
                  <p:cNvSpPr txBox="1"/>
                  <p:nvPr/>
                </p:nvSpPr>
                <p:spPr>
                  <a:xfrm>
                    <a:off x="3869078" y="4023425"/>
                    <a:ext cx="47365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30" name="文本框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9078" y="4023425"/>
                    <a:ext cx="473655" cy="184666"/>
                  </a:xfrm>
                  <a:prstGeom prst="rect">
                    <a:avLst/>
                  </a:prstGeom>
                  <a:blipFill rotWithShape="1">
                    <a:blip r:embed="rId1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5004309" y="4675739"/>
                    <a:ext cx="44884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𝑣𝐸𝑥𝑡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309" y="4675739"/>
                    <a:ext cx="448841" cy="184666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直接箭头连接符 31"/>
              <p:cNvCxnSpPr/>
              <p:nvPr/>
            </p:nvCxnSpPr>
            <p:spPr>
              <a:xfrm>
                <a:off x="4824437" y="4692138"/>
                <a:ext cx="790873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>
                <a:off x="4354163" y="4691009"/>
                <a:ext cx="470274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4375596" y="4703683"/>
                    <a:ext cx="44884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𝑣𝐸𝑥𝑡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5596" y="4703683"/>
                    <a:ext cx="448841" cy="184666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组合 36"/>
          <p:cNvGrpSpPr/>
          <p:nvPr/>
        </p:nvGrpSpPr>
        <p:grpSpPr>
          <a:xfrm>
            <a:off x="725292" y="2967326"/>
            <a:ext cx="5211208" cy="1889559"/>
            <a:chOff x="3261968" y="2580379"/>
            <a:chExt cx="5211208" cy="1889559"/>
          </a:xfrm>
        </p:grpSpPr>
        <p:grpSp>
          <p:nvGrpSpPr>
            <p:cNvPr id="38" name="组合 37"/>
            <p:cNvGrpSpPr/>
            <p:nvPr/>
          </p:nvGrpSpPr>
          <p:grpSpPr>
            <a:xfrm>
              <a:off x="4742461" y="2580379"/>
              <a:ext cx="653424" cy="584462"/>
              <a:chOff x="2083318" y="3656217"/>
              <a:chExt cx="653424" cy="584462"/>
            </a:xfrm>
          </p:grpSpPr>
          <p:sp>
            <p:nvSpPr>
              <p:cNvPr id="59" name="等腰三角形 58"/>
              <p:cNvSpPr/>
              <p:nvPr/>
            </p:nvSpPr>
            <p:spPr>
              <a:xfrm rot="5400000">
                <a:off x="2064459" y="3675076"/>
                <a:ext cx="584462" cy="54674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2630062" y="3899237"/>
                <a:ext cx="106680" cy="984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9" name="直接连接符 38"/>
            <p:cNvCxnSpPr>
              <a:stCxn id="60" idx="6"/>
            </p:cNvCxnSpPr>
            <p:nvPr/>
          </p:nvCxnSpPr>
          <p:spPr>
            <a:xfrm>
              <a:off x="5395885" y="2872610"/>
              <a:ext cx="24334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endCxn id="59" idx="3"/>
            </p:cNvCxnSpPr>
            <p:nvPr/>
          </p:nvCxnSpPr>
          <p:spPr>
            <a:xfrm>
              <a:off x="4282203" y="2872610"/>
              <a:ext cx="4602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7819752" y="2580379"/>
              <a:ext cx="653424" cy="584462"/>
              <a:chOff x="2083318" y="3656217"/>
              <a:chExt cx="653424" cy="584462"/>
            </a:xfrm>
          </p:grpSpPr>
          <p:sp>
            <p:nvSpPr>
              <p:cNvPr id="57" name="等腰三角形 56"/>
              <p:cNvSpPr/>
              <p:nvPr/>
            </p:nvSpPr>
            <p:spPr>
              <a:xfrm rot="5400000">
                <a:off x="2064459" y="3675076"/>
                <a:ext cx="584462" cy="54674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630062" y="3899237"/>
                <a:ext cx="106680" cy="984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3261968" y="2677346"/>
              <a:ext cx="9219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aggressor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742461" y="3885476"/>
              <a:ext cx="653424" cy="584462"/>
              <a:chOff x="2083318" y="3656217"/>
              <a:chExt cx="653424" cy="584462"/>
            </a:xfrm>
          </p:grpSpPr>
          <p:sp>
            <p:nvSpPr>
              <p:cNvPr id="55" name="等腰三角形 54"/>
              <p:cNvSpPr/>
              <p:nvPr/>
            </p:nvSpPr>
            <p:spPr>
              <a:xfrm rot="5400000">
                <a:off x="2064459" y="3675076"/>
                <a:ext cx="584462" cy="54674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630062" y="3899237"/>
                <a:ext cx="106680" cy="984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4" name="直接连接符 43"/>
            <p:cNvCxnSpPr>
              <a:endCxn id="55" idx="3"/>
            </p:cNvCxnSpPr>
            <p:nvPr/>
          </p:nvCxnSpPr>
          <p:spPr>
            <a:xfrm>
              <a:off x="4282203" y="4177707"/>
              <a:ext cx="4602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7819752" y="3885476"/>
              <a:ext cx="653424" cy="584462"/>
              <a:chOff x="2083318" y="3656217"/>
              <a:chExt cx="653424" cy="584462"/>
            </a:xfrm>
          </p:grpSpPr>
          <p:sp>
            <p:nvSpPr>
              <p:cNvPr id="53" name="等腰三角形 52"/>
              <p:cNvSpPr/>
              <p:nvPr/>
            </p:nvSpPr>
            <p:spPr>
              <a:xfrm rot="5400000">
                <a:off x="2064459" y="3675076"/>
                <a:ext cx="584462" cy="54674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630062" y="3899237"/>
                <a:ext cx="106680" cy="984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389713" y="3998388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victim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5386324" y="4177707"/>
              <a:ext cx="24334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/>
            <p:cNvGrpSpPr/>
            <p:nvPr/>
          </p:nvGrpSpPr>
          <p:grpSpPr>
            <a:xfrm>
              <a:off x="5313782" y="2872045"/>
              <a:ext cx="305909" cy="1306227"/>
              <a:chOff x="6306690" y="2872610"/>
              <a:chExt cx="305909" cy="1306227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306690" y="3469449"/>
                <a:ext cx="3059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312500" y="3555174"/>
                <a:ext cx="3000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6445024" y="2872610"/>
                <a:ext cx="0" cy="5968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6445024" y="3555174"/>
                <a:ext cx="1882" cy="6236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6809555" y="2613452"/>
            <a:ext cx="4133376" cy="2523768"/>
            <a:chOff x="7963254" y="1267102"/>
            <a:chExt cx="4133376" cy="2523768"/>
          </a:xfrm>
        </p:grpSpPr>
        <p:sp>
          <p:nvSpPr>
            <p:cNvPr id="63" name="文本框 62"/>
            <p:cNvSpPr txBox="1"/>
            <p:nvPr/>
          </p:nvSpPr>
          <p:spPr>
            <a:xfrm>
              <a:off x="7963254" y="1267102"/>
              <a:ext cx="4133376" cy="25237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ovelap</a:t>
              </a:r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condition: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vicWindowLeftSide-vExt1&lt; </a:t>
              </a:r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aggWindowRightSide+aExt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aggWindowLeftSide-aExt2&lt; vicWindowRightSide+vExt2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367325" y="1764394"/>
              <a:ext cx="3651865" cy="703604"/>
              <a:chOff x="8086194" y="1726294"/>
              <a:chExt cx="3998312" cy="703604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8086194" y="1726294"/>
                <a:ext cx="2755900" cy="309570"/>
                <a:chOff x="9131502" y="3543326"/>
                <a:chExt cx="2755900" cy="309570"/>
              </a:xfrm>
            </p:grpSpPr>
            <p:grpSp>
              <p:nvGrpSpPr>
                <p:cNvPr id="85" name="组合 84"/>
                <p:cNvGrpSpPr/>
                <p:nvPr/>
              </p:nvGrpSpPr>
              <p:grpSpPr>
                <a:xfrm flipV="1">
                  <a:off x="9131502" y="3567146"/>
                  <a:ext cx="2755900" cy="285750"/>
                  <a:chOff x="457200" y="3886200"/>
                  <a:chExt cx="2806700" cy="285750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87" name="平行四边形 86"/>
                  <p:cNvSpPr/>
                  <p:nvPr/>
                </p:nvSpPr>
                <p:spPr>
                  <a:xfrm flipH="1">
                    <a:off x="1038224" y="3886200"/>
                    <a:ext cx="1368579" cy="285750"/>
                  </a:xfrm>
                  <a:prstGeom prst="parallelogram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8" name="直接连接符 87"/>
                  <p:cNvCxnSpPr>
                    <a:stCxn id="87" idx="0"/>
                  </p:cNvCxnSpPr>
                  <p:nvPr/>
                </p:nvCxnSpPr>
                <p:spPr>
                  <a:xfrm flipH="1">
                    <a:off x="457200" y="3886200"/>
                    <a:ext cx="1265314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>
                    <a:stCxn id="87" idx="4"/>
                  </p:cNvCxnSpPr>
                  <p:nvPr/>
                </p:nvCxnSpPr>
                <p:spPr>
                  <a:xfrm>
                    <a:off x="1722514" y="4171950"/>
                    <a:ext cx="1541386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文本框 85"/>
                <p:cNvSpPr txBox="1"/>
                <p:nvPr/>
              </p:nvSpPr>
              <p:spPr>
                <a:xfrm>
                  <a:off x="9802741" y="3543326"/>
                  <a:ext cx="10867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aggr</a:t>
                  </a:r>
                  <a:r>
                    <a:rPr lang="en-US" altLang="zh-CN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window</a:t>
                  </a:r>
                  <a:endParaRPr lang="zh-CN" alt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9328606" y="2120328"/>
                <a:ext cx="2755900" cy="309570"/>
                <a:chOff x="8260148" y="4109983"/>
                <a:chExt cx="2755900" cy="309570"/>
              </a:xfrm>
            </p:grpSpPr>
            <p:grpSp>
              <p:nvGrpSpPr>
                <p:cNvPr id="80" name="组合 79"/>
                <p:cNvGrpSpPr/>
                <p:nvPr/>
              </p:nvGrpSpPr>
              <p:grpSpPr>
                <a:xfrm flipV="1">
                  <a:off x="8260148" y="4133803"/>
                  <a:ext cx="2755900" cy="285750"/>
                  <a:chOff x="457200" y="3886200"/>
                  <a:chExt cx="2806700" cy="285750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82" name="平行四边形 81"/>
                  <p:cNvSpPr/>
                  <p:nvPr/>
                </p:nvSpPr>
                <p:spPr>
                  <a:xfrm flipH="1">
                    <a:off x="1038224" y="3886200"/>
                    <a:ext cx="1368579" cy="285750"/>
                  </a:xfrm>
                  <a:prstGeom prst="parallelogram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3" name="直接连接符 82"/>
                  <p:cNvCxnSpPr>
                    <a:stCxn id="82" idx="0"/>
                  </p:cNvCxnSpPr>
                  <p:nvPr/>
                </p:nvCxnSpPr>
                <p:spPr>
                  <a:xfrm flipH="1">
                    <a:off x="457200" y="3886200"/>
                    <a:ext cx="1265314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>
                    <a:stCxn id="82" idx="4"/>
                  </p:cNvCxnSpPr>
                  <p:nvPr/>
                </p:nvCxnSpPr>
                <p:spPr>
                  <a:xfrm>
                    <a:off x="1722514" y="4171950"/>
                    <a:ext cx="1541386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文本框 80"/>
                <p:cNvSpPr txBox="1"/>
                <p:nvPr/>
              </p:nvSpPr>
              <p:spPr>
                <a:xfrm>
                  <a:off x="8931387" y="4109983"/>
                  <a:ext cx="12201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victim window</a:t>
                  </a:r>
                  <a:endParaRPr lang="zh-CN" alt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5" name="组合 64"/>
            <p:cNvGrpSpPr/>
            <p:nvPr/>
          </p:nvGrpSpPr>
          <p:grpSpPr>
            <a:xfrm>
              <a:off x="8361351" y="2863699"/>
              <a:ext cx="3625871" cy="806068"/>
              <a:chOff x="8016991" y="2863699"/>
              <a:chExt cx="4071831" cy="806068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9332922" y="2863699"/>
                <a:ext cx="2755900" cy="309570"/>
                <a:chOff x="9131502" y="3543326"/>
                <a:chExt cx="2755900" cy="309570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 flipV="1">
                  <a:off x="9131502" y="3567146"/>
                  <a:ext cx="2755900" cy="285750"/>
                  <a:chOff x="457200" y="3886200"/>
                  <a:chExt cx="2806700" cy="285750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75" name="平行四边形 74"/>
                  <p:cNvSpPr/>
                  <p:nvPr/>
                </p:nvSpPr>
                <p:spPr>
                  <a:xfrm flipH="1">
                    <a:off x="1038224" y="3886200"/>
                    <a:ext cx="1368579" cy="285750"/>
                  </a:xfrm>
                  <a:prstGeom prst="parallelogram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6" name="直接连接符 75"/>
                  <p:cNvCxnSpPr>
                    <a:stCxn id="75" idx="0"/>
                  </p:cNvCxnSpPr>
                  <p:nvPr/>
                </p:nvCxnSpPr>
                <p:spPr>
                  <a:xfrm flipH="1">
                    <a:off x="457200" y="3886200"/>
                    <a:ext cx="1265314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stCxn id="75" idx="4"/>
                  </p:cNvCxnSpPr>
                  <p:nvPr/>
                </p:nvCxnSpPr>
                <p:spPr>
                  <a:xfrm>
                    <a:off x="1722514" y="4171950"/>
                    <a:ext cx="1541386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文本框 73"/>
                <p:cNvSpPr txBox="1"/>
                <p:nvPr/>
              </p:nvSpPr>
              <p:spPr>
                <a:xfrm>
                  <a:off x="9802741" y="3543326"/>
                  <a:ext cx="11146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aggr</a:t>
                  </a:r>
                  <a:r>
                    <a:rPr lang="en-US" altLang="zh-CN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window</a:t>
                  </a:r>
                  <a:endParaRPr lang="zh-CN" alt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8016991" y="3360197"/>
                <a:ext cx="2755900" cy="309570"/>
                <a:chOff x="8260148" y="4109983"/>
                <a:chExt cx="2755900" cy="309570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 flipV="1">
                  <a:off x="8260148" y="4133803"/>
                  <a:ext cx="2755900" cy="285750"/>
                  <a:chOff x="457200" y="3886200"/>
                  <a:chExt cx="2806700" cy="285750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70" name="平行四边形 69"/>
                  <p:cNvSpPr/>
                  <p:nvPr/>
                </p:nvSpPr>
                <p:spPr>
                  <a:xfrm flipH="1">
                    <a:off x="1038224" y="3886200"/>
                    <a:ext cx="1368579" cy="285750"/>
                  </a:xfrm>
                  <a:prstGeom prst="parallelogram">
                    <a:avLst>
                      <a:gd name="adj" fmla="val 25000"/>
                    </a:avLst>
                  </a:prstGeom>
                  <a:solidFill>
                    <a:srgbClr val="FFC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1" name="直接连接符 70"/>
                  <p:cNvCxnSpPr>
                    <a:stCxn id="70" idx="0"/>
                  </p:cNvCxnSpPr>
                  <p:nvPr/>
                </p:nvCxnSpPr>
                <p:spPr>
                  <a:xfrm flipH="1">
                    <a:off x="457200" y="3886200"/>
                    <a:ext cx="1265314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>
                    <a:stCxn id="70" idx="4"/>
                  </p:cNvCxnSpPr>
                  <p:nvPr/>
                </p:nvCxnSpPr>
                <p:spPr>
                  <a:xfrm>
                    <a:off x="1722514" y="4171950"/>
                    <a:ext cx="1541386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文本框 68"/>
                <p:cNvSpPr txBox="1"/>
                <p:nvPr/>
              </p:nvSpPr>
              <p:spPr>
                <a:xfrm>
                  <a:off x="8931387" y="4109983"/>
                  <a:ext cx="12514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victim window</a:t>
                  </a:r>
                  <a:endParaRPr lang="zh-CN" alt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2" name="组合 91"/>
          <p:cNvGrpSpPr/>
          <p:nvPr/>
        </p:nvGrpSpPr>
        <p:grpSpPr>
          <a:xfrm>
            <a:off x="3406939" y="1733326"/>
            <a:ext cx="1570472" cy="1357563"/>
            <a:chOff x="3816005" y="432725"/>
            <a:chExt cx="1570472" cy="1357563"/>
          </a:xfrm>
        </p:grpSpPr>
        <p:grpSp>
          <p:nvGrpSpPr>
            <p:cNvPr id="93" name="组合 92"/>
            <p:cNvGrpSpPr/>
            <p:nvPr/>
          </p:nvGrpSpPr>
          <p:grpSpPr>
            <a:xfrm>
              <a:off x="3816005" y="508271"/>
              <a:ext cx="1570472" cy="1033876"/>
              <a:chOff x="1924050" y="1571625"/>
              <a:chExt cx="4362450" cy="3000375"/>
            </a:xfrm>
          </p:grpSpPr>
          <p:cxnSp>
            <p:nvCxnSpPr>
              <p:cNvPr id="103" name="直接箭头连接符 102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>
              <a:off x="3816005" y="432725"/>
              <a:ext cx="1261147" cy="1357563"/>
              <a:chOff x="3816005" y="432725"/>
              <a:chExt cx="1261147" cy="1357563"/>
            </a:xfrm>
          </p:grpSpPr>
          <p:sp>
            <p:nvSpPr>
              <p:cNvPr id="95" name="任意多边形: 形状 94"/>
              <p:cNvSpPr/>
              <p:nvPr/>
            </p:nvSpPr>
            <p:spPr>
              <a:xfrm>
                <a:off x="3816007" y="680385"/>
                <a:ext cx="1245270" cy="855071"/>
              </a:xfrm>
              <a:custGeom>
                <a:avLst/>
                <a:gdLst>
                  <a:gd name="connsiteX0" fmla="*/ 0 w 2225040"/>
                  <a:gd name="connsiteY0" fmla="*/ 1059180 h 1059180"/>
                  <a:gd name="connsiteX1" fmla="*/ 853440 w 2225040"/>
                  <a:gd name="connsiteY1" fmla="*/ 906780 h 1059180"/>
                  <a:gd name="connsiteX2" fmla="*/ 1455420 w 2225040"/>
                  <a:gd name="connsiteY2" fmla="*/ 160020 h 1059180"/>
                  <a:gd name="connsiteX3" fmla="*/ 2225040 w 2225040"/>
                  <a:gd name="connsiteY3" fmla="*/ 0 h 1059180"/>
                  <a:gd name="connsiteX0-1" fmla="*/ 0 w 2225040"/>
                  <a:gd name="connsiteY0-2" fmla="*/ 1059180 h 1059180"/>
                  <a:gd name="connsiteX1-3" fmla="*/ 695055 w 2225040"/>
                  <a:gd name="connsiteY1-4" fmla="*/ 731520 h 1059180"/>
                  <a:gd name="connsiteX2-5" fmla="*/ 1455420 w 2225040"/>
                  <a:gd name="connsiteY2-6" fmla="*/ 160020 h 1059180"/>
                  <a:gd name="connsiteX3-7" fmla="*/ 2225040 w 2225040"/>
                  <a:gd name="connsiteY3-8" fmla="*/ 0 h 1059180"/>
                  <a:gd name="connsiteX0-9" fmla="*/ 0 w 2225040"/>
                  <a:gd name="connsiteY0-10" fmla="*/ 1059180 h 1059180"/>
                  <a:gd name="connsiteX1-11" fmla="*/ 695055 w 2225040"/>
                  <a:gd name="connsiteY1-12" fmla="*/ 731520 h 1059180"/>
                  <a:gd name="connsiteX2-13" fmla="*/ 1257438 w 2225040"/>
                  <a:gd name="connsiteY2-14" fmla="*/ 243840 h 1059180"/>
                  <a:gd name="connsiteX3-15" fmla="*/ 2225040 w 2225040"/>
                  <a:gd name="connsiteY3-16" fmla="*/ 0 h 1059180"/>
                  <a:gd name="connsiteX0-17" fmla="*/ 0 w 2225040"/>
                  <a:gd name="connsiteY0-18" fmla="*/ 1059180 h 1059180"/>
                  <a:gd name="connsiteX1-19" fmla="*/ 695055 w 2225040"/>
                  <a:gd name="connsiteY1-20" fmla="*/ 731520 h 1059180"/>
                  <a:gd name="connsiteX2-21" fmla="*/ 1257438 w 2225040"/>
                  <a:gd name="connsiteY2-22" fmla="*/ 243840 h 1059180"/>
                  <a:gd name="connsiteX3-23" fmla="*/ 2225040 w 2225040"/>
                  <a:gd name="connsiteY3-24" fmla="*/ 0 h 1059180"/>
                  <a:gd name="connsiteX0-25" fmla="*/ 0 w 2225040"/>
                  <a:gd name="connsiteY0-26" fmla="*/ 1059180 h 1059180"/>
                  <a:gd name="connsiteX1-27" fmla="*/ 1257438 w 2225040"/>
                  <a:gd name="connsiteY1-28" fmla="*/ 243840 h 1059180"/>
                  <a:gd name="connsiteX2-29" fmla="*/ 2225040 w 2225040"/>
                  <a:gd name="connsiteY2-30" fmla="*/ 0 h 1059180"/>
                  <a:gd name="connsiteX0-31" fmla="*/ 0 w 2225040"/>
                  <a:gd name="connsiteY0-32" fmla="*/ 1059180 h 1059180"/>
                  <a:gd name="connsiteX1-33" fmla="*/ 940669 w 2225040"/>
                  <a:gd name="connsiteY1-34" fmla="*/ 472440 h 1059180"/>
                  <a:gd name="connsiteX2-35" fmla="*/ 2225040 w 2225040"/>
                  <a:gd name="connsiteY2-36" fmla="*/ 0 h 1059180"/>
                  <a:gd name="connsiteX0-37" fmla="*/ 0 w 2225040"/>
                  <a:gd name="connsiteY0-38" fmla="*/ 1059180 h 1059180"/>
                  <a:gd name="connsiteX1-39" fmla="*/ 940669 w 2225040"/>
                  <a:gd name="connsiteY1-40" fmla="*/ 472440 h 1059180"/>
                  <a:gd name="connsiteX2-41" fmla="*/ 2225040 w 2225040"/>
                  <a:gd name="connsiteY2-42" fmla="*/ 0 h 1059180"/>
                  <a:gd name="connsiteX0-43" fmla="*/ 0 w 2225040"/>
                  <a:gd name="connsiteY0-44" fmla="*/ 1059180 h 1059180"/>
                  <a:gd name="connsiteX1-45" fmla="*/ 940669 w 2225040"/>
                  <a:gd name="connsiteY1-46" fmla="*/ 472440 h 1059180"/>
                  <a:gd name="connsiteX2-47" fmla="*/ 2225040 w 2225040"/>
                  <a:gd name="connsiteY2-48" fmla="*/ 0 h 1059180"/>
                  <a:gd name="connsiteX0-49" fmla="*/ 0 w 2225040"/>
                  <a:gd name="connsiteY0-50" fmla="*/ 1059180 h 1059180"/>
                  <a:gd name="connsiteX1-51" fmla="*/ 940669 w 2225040"/>
                  <a:gd name="connsiteY1-52" fmla="*/ 472440 h 1059180"/>
                  <a:gd name="connsiteX2-53" fmla="*/ 2225040 w 2225040"/>
                  <a:gd name="connsiteY2-54" fmla="*/ 0 h 1059180"/>
                  <a:gd name="connsiteX0-55" fmla="*/ 0 w 2225040"/>
                  <a:gd name="connsiteY0-56" fmla="*/ 1059180 h 1059180"/>
                  <a:gd name="connsiteX1-57" fmla="*/ 940669 w 2225040"/>
                  <a:gd name="connsiteY1-58" fmla="*/ 472440 h 1059180"/>
                  <a:gd name="connsiteX2-59" fmla="*/ 2225040 w 2225040"/>
                  <a:gd name="connsiteY2-60" fmla="*/ 0 h 1059180"/>
                  <a:gd name="connsiteX0-61" fmla="*/ 0 w 2225040"/>
                  <a:gd name="connsiteY0-62" fmla="*/ 1059180 h 1059180"/>
                  <a:gd name="connsiteX1-63" fmla="*/ 1033060 w 2225040"/>
                  <a:gd name="connsiteY1-64" fmla="*/ 495300 h 1059180"/>
                  <a:gd name="connsiteX2-65" fmla="*/ 2225040 w 2225040"/>
                  <a:gd name="connsiteY2-66" fmla="*/ 0 h 1059180"/>
                  <a:gd name="connsiteX0-67" fmla="*/ 0 w 2225040"/>
                  <a:gd name="connsiteY0-68" fmla="*/ 1059180 h 1059180"/>
                  <a:gd name="connsiteX1-69" fmla="*/ 1033060 w 2225040"/>
                  <a:gd name="connsiteY1-70" fmla="*/ 495300 h 1059180"/>
                  <a:gd name="connsiteX2-71" fmla="*/ 2225040 w 2225040"/>
                  <a:gd name="connsiteY2-72" fmla="*/ 0 h 1059180"/>
                  <a:gd name="connsiteX0-73" fmla="*/ 0 w 2225040"/>
                  <a:gd name="connsiteY0-74" fmla="*/ 1059180 h 1059180"/>
                  <a:gd name="connsiteX1-75" fmla="*/ 1033060 w 2225040"/>
                  <a:gd name="connsiteY1-76" fmla="*/ 495300 h 1059180"/>
                  <a:gd name="connsiteX2-77" fmla="*/ 2225040 w 2225040"/>
                  <a:gd name="connsiteY2-78" fmla="*/ 0 h 1059180"/>
                  <a:gd name="connsiteX0-79" fmla="*/ 0 w 2225040"/>
                  <a:gd name="connsiteY0-80" fmla="*/ 1059180 h 1059180"/>
                  <a:gd name="connsiteX1-81" fmla="*/ 1033060 w 2225040"/>
                  <a:gd name="connsiteY1-82" fmla="*/ 495300 h 1059180"/>
                  <a:gd name="connsiteX2-83" fmla="*/ 2225040 w 2225040"/>
                  <a:gd name="connsiteY2-84" fmla="*/ 0 h 1059180"/>
                  <a:gd name="connsiteX0-85" fmla="*/ 0 w 2225040"/>
                  <a:gd name="connsiteY0-86" fmla="*/ 1064103 h 1064103"/>
                  <a:gd name="connsiteX1-87" fmla="*/ 1107304 w 2225040"/>
                  <a:gd name="connsiteY1-88" fmla="*/ 381160 h 1064103"/>
                  <a:gd name="connsiteX2-89" fmla="*/ 2225040 w 2225040"/>
                  <a:gd name="connsiteY2-90" fmla="*/ 4923 h 1064103"/>
                  <a:gd name="connsiteX0-91" fmla="*/ 0 w 2225040"/>
                  <a:gd name="connsiteY0-92" fmla="*/ 1059180 h 1059180"/>
                  <a:gd name="connsiteX1-93" fmla="*/ 1107304 w 2225040"/>
                  <a:gd name="connsiteY1-94" fmla="*/ 376237 h 1059180"/>
                  <a:gd name="connsiteX2-95" fmla="*/ 2225040 w 2225040"/>
                  <a:gd name="connsiteY2-96" fmla="*/ 0 h 1059180"/>
                  <a:gd name="connsiteX0-97" fmla="*/ 0 w 2225040"/>
                  <a:gd name="connsiteY0-98" fmla="*/ 1059180 h 1059180"/>
                  <a:gd name="connsiteX1-99" fmla="*/ 1057809 w 2225040"/>
                  <a:gd name="connsiteY1-100" fmla="*/ 376237 h 1059180"/>
                  <a:gd name="connsiteX2-101" fmla="*/ 2225040 w 2225040"/>
                  <a:gd name="connsiteY2-102" fmla="*/ 0 h 1059180"/>
                  <a:gd name="connsiteX0-103" fmla="*/ 0 w 2225040"/>
                  <a:gd name="connsiteY0-104" fmla="*/ 1059180 h 1059180"/>
                  <a:gd name="connsiteX1-105" fmla="*/ 1057809 w 2225040"/>
                  <a:gd name="connsiteY1-106" fmla="*/ 376237 h 1059180"/>
                  <a:gd name="connsiteX2-107" fmla="*/ 2225040 w 2225040"/>
                  <a:gd name="connsiteY2-108" fmla="*/ 0 h 1059180"/>
                  <a:gd name="connsiteX0-109" fmla="*/ 0 w 2225040"/>
                  <a:gd name="connsiteY0-110" fmla="*/ 1059180 h 1059180"/>
                  <a:gd name="connsiteX1-111" fmla="*/ 1057809 w 2225040"/>
                  <a:gd name="connsiteY1-112" fmla="*/ 376237 h 1059180"/>
                  <a:gd name="connsiteX2-113" fmla="*/ 2225040 w 2225040"/>
                  <a:gd name="connsiteY2-114" fmla="*/ 0 h 1059180"/>
                  <a:gd name="connsiteX0-115" fmla="*/ 0 w 2225040"/>
                  <a:gd name="connsiteY0-116" fmla="*/ 1059180 h 1059180"/>
                  <a:gd name="connsiteX1-117" fmla="*/ 1024812 w 2225040"/>
                  <a:gd name="connsiteY1-118" fmla="*/ 400050 h 1059180"/>
                  <a:gd name="connsiteX2-119" fmla="*/ 2225040 w 2225040"/>
                  <a:gd name="connsiteY2-120" fmla="*/ 0 h 1059180"/>
                  <a:gd name="connsiteX0-121" fmla="*/ 0 w 2225040"/>
                  <a:gd name="connsiteY0-122" fmla="*/ 1059180 h 1059180"/>
                  <a:gd name="connsiteX1-123" fmla="*/ 1082555 w 2225040"/>
                  <a:gd name="connsiteY1-124" fmla="*/ 342900 h 1059180"/>
                  <a:gd name="connsiteX2-125" fmla="*/ 2225040 w 2225040"/>
                  <a:gd name="connsiteY2-126" fmla="*/ 0 h 1059180"/>
                  <a:gd name="connsiteX0-127" fmla="*/ 0 w 2225040"/>
                  <a:gd name="connsiteY0-128" fmla="*/ 1059180 h 1059180"/>
                  <a:gd name="connsiteX1-129" fmla="*/ 983565 w 2225040"/>
                  <a:gd name="connsiteY1-130" fmla="*/ 376237 h 1059180"/>
                  <a:gd name="connsiteX2-131" fmla="*/ 2225040 w 2225040"/>
                  <a:gd name="connsiteY2-132" fmla="*/ 0 h 1059180"/>
                  <a:gd name="connsiteX0-133" fmla="*/ 0 w 2225040"/>
                  <a:gd name="connsiteY0-134" fmla="*/ 1059180 h 1059180"/>
                  <a:gd name="connsiteX1-135" fmla="*/ 983565 w 2225040"/>
                  <a:gd name="connsiteY1-136" fmla="*/ 376237 h 1059180"/>
                  <a:gd name="connsiteX2-137" fmla="*/ 2225040 w 2225040"/>
                  <a:gd name="connsiteY2-138" fmla="*/ 0 h 1059180"/>
                  <a:gd name="connsiteX0-139" fmla="*/ 0 w 2225040"/>
                  <a:gd name="connsiteY0-140" fmla="*/ 1059180 h 1059180"/>
                  <a:gd name="connsiteX1-141" fmla="*/ 872549 w 2225040"/>
                  <a:gd name="connsiteY1-142" fmla="*/ 22012 h 1059180"/>
                  <a:gd name="connsiteX2-143" fmla="*/ 983565 w 2225040"/>
                  <a:gd name="connsiteY2-144" fmla="*/ 376237 h 1059180"/>
                  <a:gd name="connsiteX3-145" fmla="*/ 2225040 w 2225040"/>
                  <a:gd name="connsiteY3-146" fmla="*/ 0 h 1059180"/>
                  <a:gd name="connsiteX0-147" fmla="*/ 0 w 2197032"/>
                  <a:gd name="connsiteY0-148" fmla="*/ 1052705 h 1058025"/>
                  <a:gd name="connsiteX1-149" fmla="*/ 872549 w 2197032"/>
                  <a:gd name="connsiteY1-150" fmla="*/ 15537 h 1058025"/>
                  <a:gd name="connsiteX2-151" fmla="*/ 983565 w 2197032"/>
                  <a:gd name="connsiteY2-152" fmla="*/ 369762 h 1058025"/>
                  <a:gd name="connsiteX3-153" fmla="*/ 2197032 w 2197032"/>
                  <a:gd name="connsiteY3-154" fmla="*/ 1058012 h 1058025"/>
                  <a:gd name="connsiteX0-155" fmla="*/ 0 w 2197032"/>
                  <a:gd name="connsiteY0-156" fmla="*/ 1051065 h 1056386"/>
                  <a:gd name="connsiteX1-157" fmla="*/ 872549 w 2197032"/>
                  <a:gd name="connsiteY1-158" fmla="*/ 13897 h 1056386"/>
                  <a:gd name="connsiteX2-159" fmla="*/ 983565 w 2197032"/>
                  <a:gd name="connsiteY2-160" fmla="*/ 368122 h 1056386"/>
                  <a:gd name="connsiteX3-161" fmla="*/ 2197032 w 2197032"/>
                  <a:gd name="connsiteY3-162" fmla="*/ 1056372 h 1056386"/>
                  <a:gd name="connsiteX0-163" fmla="*/ 0 w 2197032"/>
                  <a:gd name="connsiteY0-164" fmla="*/ 1061104 h 1066465"/>
                  <a:gd name="connsiteX1-165" fmla="*/ 872549 w 2197032"/>
                  <a:gd name="connsiteY1-166" fmla="*/ 23936 h 1066465"/>
                  <a:gd name="connsiteX2-167" fmla="*/ 983565 w 2197032"/>
                  <a:gd name="connsiteY2-168" fmla="*/ 378161 h 1066465"/>
                  <a:gd name="connsiteX3-169" fmla="*/ 2197032 w 2197032"/>
                  <a:gd name="connsiteY3-170" fmla="*/ 1066411 h 1066465"/>
                  <a:gd name="connsiteX0-171" fmla="*/ 0 w 2197032"/>
                  <a:gd name="connsiteY0-172" fmla="*/ 1050060 h 1064657"/>
                  <a:gd name="connsiteX1-173" fmla="*/ 872549 w 2197032"/>
                  <a:gd name="connsiteY1-174" fmla="*/ 12892 h 1064657"/>
                  <a:gd name="connsiteX2-175" fmla="*/ 1218834 w 2197032"/>
                  <a:gd name="connsiteY2-176" fmla="*/ 719366 h 1064657"/>
                  <a:gd name="connsiteX3-177" fmla="*/ 2197032 w 2197032"/>
                  <a:gd name="connsiteY3-178" fmla="*/ 1055367 h 1064657"/>
                  <a:gd name="connsiteX0-179" fmla="*/ 0 w 2197032"/>
                  <a:gd name="connsiteY0-180" fmla="*/ 1049895 h 1055273"/>
                  <a:gd name="connsiteX1-181" fmla="*/ 872549 w 2197032"/>
                  <a:gd name="connsiteY1-182" fmla="*/ 12727 h 1055273"/>
                  <a:gd name="connsiteX2-183" fmla="*/ 1218834 w 2197032"/>
                  <a:gd name="connsiteY2-184" fmla="*/ 719201 h 1055273"/>
                  <a:gd name="connsiteX3-185" fmla="*/ 2197032 w 2197032"/>
                  <a:gd name="connsiteY3-186" fmla="*/ 1055202 h 1055273"/>
                  <a:gd name="connsiteX0-187" fmla="*/ 0 w 2197032"/>
                  <a:gd name="connsiteY0-188" fmla="*/ 1037168 h 1042546"/>
                  <a:gd name="connsiteX1-189" fmla="*/ 872549 w 2197032"/>
                  <a:gd name="connsiteY1-190" fmla="*/ 0 h 1042546"/>
                  <a:gd name="connsiteX2-191" fmla="*/ 1218834 w 2197032"/>
                  <a:gd name="connsiteY2-192" fmla="*/ 706474 h 1042546"/>
                  <a:gd name="connsiteX3-193" fmla="*/ 2197032 w 2197032"/>
                  <a:gd name="connsiteY3-194" fmla="*/ 1042475 h 1042546"/>
                  <a:gd name="connsiteX0-195" fmla="*/ 0 w 2197032"/>
                  <a:gd name="connsiteY0-196" fmla="*/ 1037581 h 1042959"/>
                  <a:gd name="connsiteX1-197" fmla="*/ 872549 w 2197032"/>
                  <a:gd name="connsiteY1-198" fmla="*/ 413 h 1042959"/>
                  <a:gd name="connsiteX2-199" fmla="*/ 1218834 w 2197032"/>
                  <a:gd name="connsiteY2-200" fmla="*/ 706887 h 1042959"/>
                  <a:gd name="connsiteX3-201" fmla="*/ 2197032 w 2197032"/>
                  <a:gd name="connsiteY3-202" fmla="*/ 1042888 h 1042959"/>
                  <a:gd name="connsiteX0-203" fmla="*/ 0 w 2197032"/>
                  <a:gd name="connsiteY0-204" fmla="*/ 1037390 h 1042768"/>
                  <a:gd name="connsiteX1-205" fmla="*/ 872549 w 2197032"/>
                  <a:gd name="connsiteY1-206" fmla="*/ 222 h 1042768"/>
                  <a:gd name="connsiteX2-207" fmla="*/ 1218834 w 2197032"/>
                  <a:gd name="connsiteY2-208" fmla="*/ 706696 h 1042768"/>
                  <a:gd name="connsiteX3-209" fmla="*/ 2197032 w 2197032"/>
                  <a:gd name="connsiteY3-210" fmla="*/ 1042697 h 1042768"/>
                  <a:gd name="connsiteX0-211" fmla="*/ 0 w 2197032"/>
                  <a:gd name="connsiteY0-212" fmla="*/ 1037407 h 1042801"/>
                  <a:gd name="connsiteX1-213" fmla="*/ 872549 w 2197032"/>
                  <a:gd name="connsiteY1-214" fmla="*/ 239 h 1042801"/>
                  <a:gd name="connsiteX2-215" fmla="*/ 1218834 w 2197032"/>
                  <a:gd name="connsiteY2-216" fmla="*/ 706713 h 1042801"/>
                  <a:gd name="connsiteX3-217" fmla="*/ 2197032 w 2197032"/>
                  <a:gd name="connsiteY3-218" fmla="*/ 1042714 h 1042801"/>
                  <a:gd name="connsiteX0-219" fmla="*/ 0 w 2197032"/>
                  <a:gd name="connsiteY0-220" fmla="*/ 1037407 h 1042714"/>
                  <a:gd name="connsiteX1-221" fmla="*/ 872549 w 2197032"/>
                  <a:gd name="connsiteY1-222" fmla="*/ 239 h 1042714"/>
                  <a:gd name="connsiteX2-223" fmla="*/ 1218834 w 2197032"/>
                  <a:gd name="connsiteY2-224" fmla="*/ 706713 h 1042714"/>
                  <a:gd name="connsiteX3-225" fmla="*/ 2197032 w 2197032"/>
                  <a:gd name="connsiteY3-226" fmla="*/ 1042714 h 1042714"/>
                  <a:gd name="connsiteX0-227" fmla="*/ 0 w 2197032"/>
                  <a:gd name="connsiteY0-228" fmla="*/ 1042636 h 1047943"/>
                  <a:gd name="connsiteX1-229" fmla="*/ 872549 w 2197032"/>
                  <a:gd name="connsiteY1-230" fmla="*/ 5468 h 1047943"/>
                  <a:gd name="connsiteX2-231" fmla="*/ 1286054 w 2197032"/>
                  <a:gd name="connsiteY2-232" fmla="*/ 653879 h 1047943"/>
                  <a:gd name="connsiteX3-233" fmla="*/ 2197032 w 2197032"/>
                  <a:gd name="connsiteY3-234" fmla="*/ 1047943 h 1047943"/>
                  <a:gd name="connsiteX0-235" fmla="*/ 0 w 2197032"/>
                  <a:gd name="connsiteY0-236" fmla="*/ 1037240 h 1042547"/>
                  <a:gd name="connsiteX1-237" fmla="*/ 872549 w 2197032"/>
                  <a:gd name="connsiteY1-238" fmla="*/ 72 h 1042547"/>
                  <a:gd name="connsiteX2-239" fmla="*/ 1286054 w 2197032"/>
                  <a:gd name="connsiteY2-240" fmla="*/ 648483 h 1042547"/>
                  <a:gd name="connsiteX3-241" fmla="*/ 2197032 w 2197032"/>
                  <a:gd name="connsiteY3-242" fmla="*/ 1042547 h 1042547"/>
                  <a:gd name="connsiteX0-243" fmla="*/ 0 w 2197032"/>
                  <a:gd name="connsiteY0-244" fmla="*/ 1037240 h 1042547"/>
                  <a:gd name="connsiteX1-245" fmla="*/ 872549 w 2197032"/>
                  <a:gd name="connsiteY1-246" fmla="*/ 72 h 1042547"/>
                  <a:gd name="connsiteX2-247" fmla="*/ 1286054 w 2197032"/>
                  <a:gd name="connsiteY2-248" fmla="*/ 648483 h 1042547"/>
                  <a:gd name="connsiteX3-249" fmla="*/ 2197032 w 2197032"/>
                  <a:gd name="connsiteY3-250" fmla="*/ 1042547 h 1042547"/>
                  <a:gd name="connsiteX0-251" fmla="*/ 0 w 2197032"/>
                  <a:gd name="connsiteY0-252" fmla="*/ 1037239 h 1042546"/>
                  <a:gd name="connsiteX1-253" fmla="*/ 872549 w 2197032"/>
                  <a:gd name="connsiteY1-254" fmla="*/ 71 h 1042546"/>
                  <a:gd name="connsiteX2-255" fmla="*/ 1286054 w 2197032"/>
                  <a:gd name="connsiteY2-256" fmla="*/ 648482 h 1042546"/>
                  <a:gd name="connsiteX3-257" fmla="*/ 2197032 w 2197032"/>
                  <a:gd name="connsiteY3-258" fmla="*/ 1042546 h 1042546"/>
                  <a:gd name="connsiteX0-259" fmla="*/ 0 w 2197032"/>
                  <a:gd name="connsiteY0-260" fmla="*/ 1037227 h 1042534"/>
                  <a:gd name="connsiteX1-261" fmla="*/ 872549 w 2197032"/>
                  <a:gd name="connsiteY1-262" fmla="*/ 59 h 1042534"/>
                  <a:gd name="connsiteX2-263" fmla="*/ 1286054 w 2197032"/>
                  <a:gd name="connsiteY2-264" fmla="*/ 648470 h 1042534"/>
                  <a:gd name="connsiteX3-265" fmla="*/ 2197032 w 2197032"/>
                  <a:gd name="connsiteY3-266" fmla="*/ 1042534 h 1042534"/>
                  <a:gd name="connsiteX0-267" fmla="*/ 0 w 2197032"/>
                  <a:gd name="connsiteY0-268" fmla="*/ 1037236 h 1042543"/>
                  <a:gd name="connsiteX1-269" fmla="*/ 872549 w 2197032"/>
                  <a:gd name="connsiteY1-270" fmla="*/ 68 h 1042543"/>
                  <a:gd name="connsiteX2-271" fmla="*/ 1286054 w 2197032"/>
                  <a:gd name="connsiteY2-272" fmla="*/ 648479 h 1042543"/>
                  <a:gd name="connsiteX3-273" fmla="*/ 2197032 w 2197032"/>
                  <a:gd name="connsiteY3-274" fmla="*/ 1042543 h 1042543"/>
                  <a:gd name="connsiteX0-275" fmla="*/ 0 w 2197032"/>
                  <a:gd name="connsiteY0-276" fmla="*/ 1043771 h 1049078"/>
                  <a:gd name="connsiteX1-277" fmla="*/ 872549 w 2197032"/>
                  <a:gd name="connsiteY1-278" fmla="*/ 6603 h 1049078"/>
                  <a:gd name="connsiteX2-279" fmla="*/ 1302859 w 2197032"/>
                  <a:gd name="connsiteY2-280" fmla="*/ 616306 h 1049078"/>
                  <a:gd name="connsiteX3-281" fmla="*/ 2197032 w 2197032"/>
                  <a:gd name="connsiteY3-282" fmla="*/ 1049078 h 1049078"/>
                  <a:gd name="connsiteX0-283" fmla="*/ 0 w 2197032"/>
                  <a:gd name="connsiteY0-284" fmla="*/ 1043993 h 1049300"/>
                  <a:gd name="connsiteX1-285" fmla="*/ 872549 w 2197032"/>
                  <a:gd name="connsiteY1-286" fmla="*/ 6825 h 1049300"/>
                  <a:gd name="connsiteX2-287" fmla="*/ 1302859 w 2197032"/>
                  <a:gd name="connsiteY2-288" fmla="*/ 616528 h 1049300"/>
                  <a:gd name="connsiteX3-289" fmla="*/ 2197032 w 2197032"/>
                  <a:gd name="connsiteY3-290" fmla="*/ 1049300 h 1049300"/>
                  <a:gd name="connsiteX0-291" fmla="*/ 0 w 2197032"/>
                  <a:gd name="connsiteY0-292" fmla="*/ 1037218 h 1042525"/>
                  <a:gd name="connsiteX1-293" fmla="*/ 872549 w 2197032"/>
                  <a:gd name="connsiteY1-294" fmla="*/ 50 h 1042525"/>
                  <a:gd name="connsiteX2-295" fmla="*/ 1302859 w 2197032"/>
                  <a:gd name="connsiteY2-296" fmla="*/ 609753 h 1042525"/>
                  <a:gd name="connsiteX3-297" fmla="*/ 2197032 w 2197032"/>
                  <a:gd name="connsiteY3-298" fmla="*/ 1042525 h 1042525"/>
                  <a:gd name="connsiteX0-299" fmla="*/ 0 w 2197032"/>
                  <a:gd name="connsiteY0-300" fmla="*/ 1037218 h 1042525"/>
                  <a:gd name="connsiteX1-301" fmla="*/ 872549 w 2197032"/>
                  <a:gd name="connsiteY1-302" fmla="*/ 50 h 1042525"/>
                  <a:gd name="connsiteX2-303" fmla="*/ 1302859 w 2197032"/>
                  <a:gd name="connsiteY2-304" fmla="*/ 609753 h 1042525"/>
                  <a:gd name="connsiteX3-305" fmla="*/ 2197032 w 2197032"/>
                  <a:gd name="connsiteY3-306" fmla="*/ 1042525 h 1042525"/>
                  <a:gd name="connsiteX0-307" fmla="*/ 0 w 2197032"/>
                  <a:gd name="connsiteY0-308" fmla="*/ 1037173 h 1042480"/>
                  <a:gd name="connsiteX1-309" fmla="*/ 872549 w 2197032"/>
                  <a:gd name="connsiteY1-310" fmla="*/ 5 h 1042480"/>
                  <a:gd name="connsiteX2-311" fmla="*/ 1302859 w 2197032"/>
                  <a:gd name="connsiteY2-312" fmla="*/ 609708 h 1042480"/>
                  <a:gd name="connsiteX3-313" fmla="*/ 2197032 w 2197032"/>
                  <a:gd name="connsiteY3-314" fmla="*/ 1042480 h 1042480"/>
                  <a:gd name="connsiteX0-315" fmla="*/ 0 w 2197032"/>
                  <a:gd name="connsiteY0-316" fmla="*/ 1037173 h 1042480"/>
                  <a:gd name="connsiteX1-317" fmla="*/ 872549 w 2197032"/>
                  <a:gd name="connsiteY1-318" fmla="*/ 5 h 1042480"/>
                  <a:gd name="connsiteX2-319" fmla="*/ 1302859 w 2197032"/>
                  <a:gd name="connsiteY2-320" fmla="*/ 609708 h 1042480"/>
                  <a:gd name="connsiteX3-321" fmla="*/ 2197032 w 2197032"/>
                  <a:gd name="connsiteY3-322" fmla="*/ 1042480 h 1042480"/>
                  <a:gd name="connsiteX0-323" fmla="*/ 0 w 2197032"/>
                  <a:gd name="connsiteY0-324" fmla="*/ 1037173 h 1042480"/>
                  <a:gd name="connsiteX1-325" fmla="*/ 872549 w 2197032"/>
                  <a:gd name="connsiteY1-326" fmla="*/ 5 h 1042480"/>
                  <a:gd name="connsiteX2-327" fmla="*/ 1302859 w 2197032"/>
                  <a:gd name="connsiteY2-328" fmla="*/ 609708 h 1042480"/>
                  <a:gd name="connsiteX3-329" fmla="*/ 2197032 w 2197032"/>
                  <a:gd name="connsiteY3-330" fmla="*/ 1042480 h 1042480"/>
                  <a:gd name="connsiteX0-331" fmla="*/ 0 w 2197032"/>
                  <a:gd name="connsiteY0-332" fmla="*/ 1044643 h 1049950"/>
                  <a:gd name="connsiteX1-333" fmla="*/ 872549 w 2197032"/>
                  <a:gd name="connsiteY1-334" fmla="*/ 7475 h 1049950"/>
                  <a:gd name="connsiteX2-335" fmla="*/ 1358876 w 2197032"/>
                  <a:gd name="connsiteY2-336" fmla="*/ 601694 h 1049950"/>
                  <a:gd name="connsiteX3-337" fmla="*/ 2197032 w 2197032"/>
                  <a:gd name="connsiteY3-338" fmla="*/ 1049950 h 1049950"/>
                  <a:gd name="connsiteX0-339" fmla="*/ 0 w 2197032"/>
                  <a:gd name="connsiteY0-340" fmla="*/ 1048392 h 1053699"/>
                  <a:gd name="connsiteX1-341" fmla="*/ 872549 w 2197032"/>
                  <a:gd name="connsiteY1-342" fmla="*/ 11224 h 1053699"/>
                  <a:gd name="connsiteX2-343" fmla="*/ 1274851 w 2197032"/>
                  <a:gd name="connsiteY2-344" fmla="*/ 531897 h 1053699"/>
                  <a:gd name="connsiteX3-345" fmla="*/ 2197032 w 2197032"/>
                  <a:gd name="connsiteY3-346" fmla="*/ 1053699 h 1053699"/>
                  <a:gd name="connsiteX0-347" fmla="*/ 0 w 2197032"/>
                  <a:gd name="connsiteY0-348" fmla="*/ 1037170 h 1042477"/>
                  <a:gd name="connsiteX1-349" fmla="*/ 872549 w 2197032"/>
                  <a:gd name="connsiteY1-350" fmla="*/ 2 h 1042477"/>
                  <a:gd name="connsiteX2-351" fmla="*/ 1274851 w 2197032"/>
                  <a:gd name="connsiteY2-352" fmla="*/ 520675 h 1042477"/>
                  <a:gd name="connsiteX3-353" fmla="*/ 2197032 w 2197032"/>
                  <a:gd name="connsiteY3-354" fmla="*/ 1042477 h 1042477"/>
                  <a:gd name="connsiteX0-355" fmla="*/ 0 w 2197032"/>
                  <a:gd name="connsiteY0-356" fmla="*/ 1037170 h 1042477"/>
                  <a:gd name="connsiteX1-357" fmla="*/ 872549 w 2197032"/>
                  <a:gd name="connsiteY1-358" fmla="*/ 2 h 1042477"/>
                  <a:gd name="connsiteX2-359" fmla="*/ 1274851 w 2197032"/>
                  <a:gd name="connsiteY2-360" fmla="*/ 520675 h 1042477"/>
                  <a:gd name="connsiteX3-361" fmla="*/ 2197032 w 2197032"/>
                  <a:gd name="connsiteY3-362" fmla="*/ 1042477 h 10424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197032" h="1042477">
                    <a:moveTo>
                      <a:pt x="0" y="1037170"/>
                    </a:moveTo>
                    <a:cubicBezTo>
                      <a:pt x="94076" y="890115"/>
                      <a:pt x="682480" y="925"/>
                      <a:pt x="872549" y="2"/>
                    </a:cubicBezTo>
                    <a:cubicBezTo>
                      <a:pt x="1062618" y="-921"/>
                      <a:pt x="1155441" y="345698"/>
                      <a:pt x="1274851" y="520675"/>
                    </a:cubicBezTo>
                    <a:cubicBezTo>
                      <a:pt x="1394261" y="695652"/>
                      <a:pt x="1663244" y="1043052"/>
                      <a:pt x="2197032" y="104247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 flipV="1">
                <a:off x="4293953" y="662326"/>
                <a:ext cx="5600" cy="87982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V="1">
                <a:off x="5067168" y="662326"/>
                <a:ext cx="5600" cy="87982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文本框 97"/>
                  <p:cNvSpPr txBox="1"/>
                  <p:nvPr/>
                </p:nvSpPr>
                <p:spPr>
                  <a:xfrm>
                    <a:off x="4466151" y="1577678"/>
                    <a:ext cx="36926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𝑎𝐸𝑥𝑡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98" name="文本框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151" y="1577678"/>
                    <a:ext cx="369268" cy="184666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文本框 98"/>
              <p:cNvSpPr txBox="1"/>
              <p:nvPr/>
            </p:nvSpPr>
            <p:spPr>
              <a:xfrm>
                <a:off x="3970945" y="432725"/>
                <a:ext cx="902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arrival time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直接箭头连接符 99"/>
              <p:cNvCxnSpPr/>
              <p:nvPr/>
            </p:nvCxnSpPr>
            <p:spPr>
              <a:xfrm>
                <a:off x="4286279" y="1594077"/>
                <a:ext cx="790873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/>
              <p:cNvCxnSpPr/>
              <p:nvPr/>
            </p:nvCxnSpPr>
            <p:spPr>
              <a:xfrm>
                <a:off x="3816005" y="1592948"/>
                <a:ext cx="470274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2" name="文本框 101"/>
                  <p:cNvSpPr txBox="1"/>
                  <p:nvPr/>
                </p:nvSpPr>
                <p:spPr>
                  <a:xfrm>
                    <a:off x="3837438" y="1605622"/>
                    <a:ext cx="44884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𝑎𝐸𝑥𝑡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102" name="文本框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7438" y="1605622"/>
                    <a:ext cx="448841" cy="184666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Window strategy</a:t>
            </a:r>
            <a:endParaRPr lang="zh-CN" altLang="en-US" dirty="0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9762" y="1888544"/>
            <a:ext cx="4652126" cy="2814808"/>
          </a:xfrm>
          <a:prstGeom prst="rect">
            <a:avLst/>
          </a:prstGeom>
        </p:spPr>
      </p:pic>
      <p:sp>
        <p:nvSpPr>
          <p:cNvPr id="4" name="平行四边形 3"/>
          <p:cNvSpPr/>
          <p:nvPr/>
        </p:nvSpPr>
        <p:spPr>
          <a:xfrm flipH="1" flipV="1">
            <a:off x="1294433" y="2053489"/>
            <a:ext cx="1966001" cy="754373"/>
          </a:xfrm>
          <a:prstGeom prst="parallelogram">
            <a:avLst>
              <a:gd name="adj" fmla="val 10176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>
            <a:stCxn id="4" idx="0"/>
          </p:cNvCxnSpPr>
          <p:nvPr/>
        </p:nvCxnSpPr>
        <p:spPr>
          <a:xfrm flipH="1">
            <a:off x="796619" y="2807862"/>
            <a:ext cx="1480815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41965" y="2053489"/>
            <a:ext cx="2066157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62245" y="2248026"/>
            <a:ext cx="103037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3138471" y="3093726"/>
            <a:ext cx="1569722" cy="754373"/>
          </a:xfrm>
          <a:prstGeom prst="parallelogram">
            <a:avLst>
              <a:gd name="adj" fmla="val 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stCxn id="8" idx="0"/>
          </p:cNvCxnSpPr>
          <p:nvPr/>
        </p:nvCxnSpPr>
        <p:spPr>
          <a:xfrm flipH="1">
            <a:off x="2334701" y="3848098"/>
            <a:ext cx="1588631" cy="3"/>
          </a:xfrm>
          <a:prstGeom prst="lin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37344" y="3093726"/>
            <a:ext cx="1958341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37344" y="3295948"/>
            <a:ext cx="116510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 window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842260" y="1565916"/>
            <a:ext cx="0" cy="30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129016" y="1565916"/>
            <a:ext cx="0" cy="30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66176" y="1565916"/>
            <a:ext cx="0" cy="30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2842260" y="1805940"/>
            <a:ext cx="4181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2822155" y="1552712"/>
            <a:ext cx="644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aExt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2842260" y="2750820"/>
            <a:ext cx="2867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2806543" y="2749897"/>
            <a:ext cx="644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/>
              <p:cNvSpPr txBox="1"/>
              <p:nvPr/>
            </p:nvSpPr>
            <p:spPr>
              <a:xfrm>
                <a:off x="2806543" y="5343572"/>
                <a:ext cx="2954054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𝑣𝐸𝑥𝑡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𝑣𝐸𝑥𝑡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43" y="5343572"/>
                <a:ext cx="2954054" cy="337185"/>
              </a:xfrm>
              <a:prstGeom prst="rect">
                <a:avLst/>
              </a:prstGeom>
              <a:blipFill rotWithShape="1">
                <a:blip r:embed="rId2"/>
                <a:stretch>
                  <a:fillRect l="-16" t="-14" r="17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/>
              <p:cNvSpPr txBox="1"/>
              <p:nvPr/>
            </p:nvSpPr>
            <p:spPr>
              <a:xfrm>
                <a:off x="2551104" y="5745604"/>
                <a:ext cx="2954054" cy="559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𝑎𝐸𝑥𝑡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𝑎𝐸𝑥𝑡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𝑟𝑖𝑔ℎ𝑡</m:t>
                          </m:r>
                        </m:sub>
                      </m:sSub>
                    </m:oMath>
                  </m:oMathPara>
                </a14:m>
                <a:endParaRPr lang="en-US" altLang="zh-CN" sz="1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104" y="5745604"/>
                <a:ext cx="2954054" cy="559435"/>
              </a:xfrm>
              <a:prstGeom prst="rect">
                <a:avLst/>
              </a:prstGeom>
              <a:blipFill rotWithShape="1">
                <a:blip r:embed="rId3"/>
                <a:stretch>
                  <a:fillRect l="-10" t="-22" r="12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/>
          <p:cNvGrpSpPr/>
          <p:nvPr/>
        </p:nvGrpSpPr>
        <p:grpSpPr>
          <a:xfrm>
            <a:off x="649544" y="3765240"/>
            <a:ext cx="2055557" cy="1357563"/>
            <a:chOff x="3869078" y="3530786"/>
            <a:chExt cx="2055557" cy="1357563"/>
          </a:xfrm>
        </p:grpSpPr>
        <p:sp>
          <p:nvSpPr>
            <p:cNvPr id="76" name="文本框 75"/>
            <p:cNvSpPr txBox="1"/>
            <p:nvPr/>
          </p:nvSpPr>
          <p:spPr>
            <a:xfrm>
              <a:off x="4509103" y="3530786"/>
              <a:ext cx="941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arrival_time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3869078" y="3606332"/>
              <a:ext cx="2055557" cy="1282017"/>
              <a:chOff x="3869078" y="3606332"/>
              <a:chExt cx="2055557" cy="1282017"/>
            </a:xfrm>
          </p:grpSpPr>
          <p:sp>
            <p:nvSpPr>
              <p:cNvPr id="78" name="任意多边形: 形状 77"/>
              <p:cNvSpPr/>
              <p:nvPr/>
            </p:nvSpPr>
            <p:spPr>
              <a:xfrm>
                <a:off x="4354165" y="3760388"/>
                <a:ext cx="1261145" cy="868772"/>
              </a:xfrm>
              <a:custGeom>
                <a:avLst/>
                <a:gdLst>
                  <a:gd name="connsiteX0" fmla="*/ 0 w 2225040"/>
                  <a:gd name="connsiteY0" fmla="*/ 1059180 h 1059180"/>
                  <a:gd name="connsiteX1" fmla="*/ 853440 w 2225040"/>
                  <a:gd name="connsiteY1" fmla="*/ 906780 h 1059180"/>
                  <a:gd name="connsiteX2" fmla="*/ 1455420 w 2225040"/>
                  <a:gd name="connsiteY2" fmla="*/ 160020 h 1059180"/>
                  <a:gd name="connsiteX3" fmla="*/ 2225040 w 2225040"/>
                  <a:gd name="connsiteY3" fmla="*/ 0 h 1059180"/>
                  <a:gd name="connsiteX0-1" fmla="*/ 0 w 2225040"/>
                  <a:gd name="connsiteY0-2" fmla="*/ 1059180 h 1059180"/>
                  <a:gd name="connsiteX1-3" fmla="*/ 695055 w 2225040"/>
                  <a:gd name="connsiteY1-4" fmla="*/ 731520 h 1059180"/>
                  <a:gd name="connsiteX2-5" fmla="*/ 1455420 w 2225040"/>
                  <a:gd name="connsiteY2-6" fmla="*/ 160020 h 1059180"/>
                  <a:gd name="connsiteX3-7" fmla="*/ 2225040 w 2225040"/>
                  <a:gd name="connsiteY3-8" fmla="*/ 0 h 1059180"/>
                  <a:gd name="connsiteX0-9" fmla="*/ 0 w 2225040"/>
                  <a:gd name="connsiteY0-10" fmla="*/ 1059180 h 1059180"/>
                  <a:gd name="connsiteX1-11" fmla="*/ 695055 w 2225040"/>
                  <a:gd name="connsiteY1-12" fmla="*/ 731520 h 1059180"/>
                  <a:gd name="connsiteX2-13" fmla="*/ 1257438 w 2225040"/>
                  <a:gd name="connsiteY2-14" fmla="*/ 243840 h 1059180"/>
                  <a:gd name="connsiteX3-15" fmla="*/ 2225040 w 2225040"/>
                  <a:gd name="connsiteY3-16" fmla="*/ 0 h 1059180"/>
                  <a:gd name="connsiteX0-17" fmla="*/ 0 w 2225040"/>
                  <a:gd name="connsiteY0-18" fmla="*/ 1059180 h 1059180"/>
                  <a:gd name="connsiteX1-19" fmla="*/ 695055 w 2225040"/>
                  <a:gd name="connsiteY1-20" fmla="*/ 731520 h 1059180"/>
                  <a:gd name="connsiteX2-21" fmla="*/ 1257438 w 2225040"/>
                  <a:gd name="connsiteY2-22" fmla="*/ 243840 h 1059180"/>
                  <a:gd name="connsiteX3-23" fmla="*/ 2225040 w 2225040"/>
                  <a:gd name="connsiteY3-24" fmla="*/ 0 h 1059180"/>
                  <a:gd name="connsiteX0-25" fmla="*/ 0 w 2225040"/>
                  <a:gd name="connsiteY0-26" fmla="*/ 1059180 h 1059180"/>
                  <a:gd name="connsiteX1-27" fmla="*/ 1257438 w 2225040"/>
                  <a:gd name="connsiteY1-28" fmla="*/ 243840 h 1059180"/>
                  <a:gd name="connsiteX2-29" fmla="*/ 2225040 w 2225040"/>
                  <a:gd name="connsiteY2-30" fmla="*/ 0 h 1059180"/>
                  <a:gd name="connsiteX0-31" fmla="*/ 0 w 2225040"/>
                  <a:gd name="connsiteY0-32" fmla="*/ 1059180 h 1059180"/>
                  <a:gd name="connsiteX1-33" fmla="*/ 940669 w 2225040"/>
                  <a:gd name="connsiteY1-34" fmla="*/ 472440 h 1059180"/>
                  <a:gd name="connsiteX2-35" fmla="*/ 2225040 w 2225040"/>
                  <a:gd name="connsiteY2-36" fmla="*/ 0 h 1059180"/>
                  <a:gd name="connsiteX0-37" fmla="*/ 0 w 2225040"/>
                  <a:gd name="connsiteY0-38" fmla="*/ 1059180 h 1059180"/>
                  <a:gd name="connsiteX1-39" fmla="*/ 940669 w 2225040"/>
                  <a:gd name="connsiteY1-40" fmla="*/ 472440 h 1059180"/>
                  <a:gd name="connsiteX2-41" fmla="*/ 2225040 w 2225040"/>
                  <a:gd name="connsiteY2-42" fmla="*/ 0 h 1059180"/>
                  <a:gd name="connsiteX0-43" fmla="*/ 0 w 2225040"/>
                  <a:gd name="connsiteY0-44" fmla="*/ 1059180 h 1059180"/>
                  <a:gd name="connsiteX1-45" fmla="*/ 940669 w 2225040"/>
                  <a:gd name="connsiteY1-46" fmla="*/ 472440 h 1059180"/>
                  <a:gd name="connsiteX2-47" fmla="*/ 2225040 w 2225040"/>
                  <a:gd name="connsiteY2-48" fmla="*/ 0 h 1059180"/>
                  <a:gd name="connsiteX0-49" fmla="*/ 0 w 2225040"/>
                  <a:gd name="connsiteY0-50" fmla="*/ 1059180 h 1059180"/>
                  <a:gd name="connsiteX1-51" fmla="*/ 940669 w 2225040"/>
                  <a:gd name="connsiteY1-52" fmla="*/ 472440 h 1059180"/>
                  <a:gd name="connsiteX2-53" fmla="*/ 2225040 w 2225040"/>
                  <a:gd name="connsiteY2-54" fmla="*/ 0 h 1059180"/>
                  <a:gd name="connsiteX0-55" fmla="*/ 0 w 2225040"/>
                  <a:gd name="connsiteY0-56" fmla="*/ 1059180 h 1059180"/>
                  <a:gd name="connsiteX1-57" fmla="*/ 940669 w 2225040"/>
                  <a:gd name="connsiteY1-58" fmla="*/ 472440 h 1059180"/>
                  <a:gd name="connsiteX2-59" fmla="*/ 2225040 w 2225040"/>
                  <a:gd name="connsiteY2-60" fmla="*/ 0 h 1059180"/>
                  <a:gd name="connsiteX0-61" fmla="*/ 0 w 2225040"/>
                  <a:gd name="connsiteY0-62" fmla="*/ 1059180 h 1059180"/>
                  <a:gd name="connsiteX1-63" fmla="*/ 1033060 w 2225040"/>
                  <a:gd name="connsiteY1-64" fmla="*/ 495300 h 1059180"/>
                  <a:gd name="connsiteX2-65" fmla="*/ 2225040 w 2225040"/>
                  <a:gd name="connsiteY2-66" fmla="*/ 0 h 1059180"/>
                  <a:gd name="connsiteX0-67" fmla="*/ 0 w 2225040"/>
                  <a:gd name="connsiteY0-68" fmla="*/ 1059180 h 1059180"/>
                  <a:gd name="connsiteX1-69" fmla="*/ 1033060 w 2225040"/>
                  <a:gd name="connsiteY1-70" fmla="*/ 495300 h 1059180"/>
                  <a:gd name="connsiteX2-71" fmla="*/ 2225040 w 2225040"/>
                  <a:gd name="connsiteY2-72" fmla="*/ 0 h 1059180"/>
                  <a:gd name="connsiteX0-73" fmla="*/ 0 w 2225040"/>
                  <a:gd name="connsiteY0-74" fmla="*/ 1059180 h 1059180"/>
                  <a:gd name="connsiteX1-75" fmla="*/ 1033060 w 2225040"/>
                  <a:gd name="connsiteY1-76" fmla="*/ 495300 h 1059180"/>
                  <a:gd name="connsiteX2-77" fmla="*/ 2225040 w 2225040"/>
                  <a:gd name="connsiteY2-78" fmla="*/ 0 h 1059180"/>
                  <a:gd name="connsiteX0-79" fmla="*/ 0 w 2225040"/>
                  <a:gd name="connsiteY0-80" fmla="*/ 1059180 h 1059180"/>
                  <a:gd name="connsiteX1-81" fmla="*/ 1033060 w 2225040"/>
                  <a:gd name="connsiteY1-82" fmla="*/ 495300 h 1059180"/>
                  <a:gd name="connsiteX2-83" fmla="*/ 2225040 w 2225040"/>
                  <a:gd name="connsiteY2-84" fmla="*/ 0 h 1059180"/>
                  <a:gd name="connsiteX0-85" fmla="*/ 0 w 2225040"/>
                  <a:gd name="connsiteY0-86" fmla="*/ 1064103 h 1064103"/>
                  <a:gd name="connsiteX1-87" fmla="*/ 1107304 w 2225040"/>
                  <a:gd name="connsiteY1-88" fmla="*/ 381160 h 1064103"/>
                  <a:gd name="connsiteX2-89" fmla="*/ 2225040 w 2225040"/>
                  <a:gd name="connsiteY2-90" fmla="*/ 4923 h 1064103"/>
                  <a:gd name="connsiteX0-91" fmla="*/ 0 w 2225040"/>
                  <a:gd name="connsiteY0-92" fmla="*/ 1059180 h 1059180"/>
                  <a:gd name="connsiteX1-93" fmla="*/ 1107304 w 2225040"/>
                  <a:gd name="connsiteY1-94" fmla="*/ 376237 h 1059180"/>
                  <a:gd name="connsiteX2-95" fmla="*/ 2225040 w 2225040"/>
                  <a:gd name="connsiteY2-96" fmla="*/ 0 h 1059180"/>
                  <a:gd name="connsiteX0-97" fmla="*/ 0 w 2225040"/>
                  <a:gd name="connsiteY0-98" fmla="*/ 1059180 h 1059180"/>
                  <a:gd name="connsiteX1-99" fmla="*/ 1057809 w 2225040"/>
                  <a:gd name="connsiteY1-100" fmla="*/ 376237 h 1059180"/>
                  <a:gd name="connsiteX2-101" fmla="*/ 2225040 w 2225040"/>
                  <a:gd name="connsiteY2-102" fmla="*/ 0 h 1059180"/>
                  <a:gd name="connsiteX0-103" fmla="*/ 0 w 2225040"/>
                  <a:gd name="connsiteY0-104" fmla="*/ 1059180 h 1059180"/>
                  <a:gd name="connsiteX1-105" fmla="*/ 1057809 w 2225040"/>
                  <a:gd name="connsiteY1-106" fmla="*/ 376237 h 1059180"/>
                  <a:gd name="connsiteX2-107" fmla="*/ 2225040 w 2225040"/>
                  <a:gd name="connsiteY2-108" fmla="*/ 0 h 1059180"/>
                  <a:gd name="connsiteX0-109" fmla="*/ 0 w 2225040"/>
                  <a:gd name="connsiteY0-110" fmla="*/ 1059180 h 1059180"/>
                  <a:gd name="connsiteX1-111" fmla="*/ 1057809 w 2225040"/>
                  <a:gd name="connsiteY1-112" fmla="*/ 376237 h 1059180"/>
                  <a:gd name="connsiteX2-113" fmla="*/ 2225040 w 2225040"/>
                  <a:gd name="connsiteY2-114" fmla="*/ 0 h 1059180"/>
                  <a:gd name="connsiteX0-115" fmla="*/ 0 w 2225040"/>
                  <a:gd name="connsiteY0-116" fmla="*/ 1059180 h 1059180"/>
                  <a:gd name="connsiteX1-117" fmla="*/ 1024812 w 2225040"/>
                  <a:gd name="connsiteY1-118" fmla="*/ 400050 h 1059180"/>
                  <a:gd name="connsiteX2-119" fmla="*/ 2225040 w 2225040"/>
                  <a:gd name="connsiteY2-120" fmla="*/ 0 h 1059180"/>
                  <a:gd name="connsiteX0-121" fmla="*/ 0 w 2225040"/>
                  <a:gd name="connsiteY0-122" fmla="*/ 1059180 h 1059180"/>
                  <a:gd name="connsiteX1-123" fmla="*/ 1082555 w 2225040"/>
                  <a:gd name="connsiteY1-124" fmla="*/ 342900 h 1059180"/>
                  <a:gd name="connsiteX2-125" fmla="*/ 2225040 w 2225040"/>
                  <a:gd name="connsiteY2-126" fmla="*/ 0 h 1059180"/>
                  <a:gd name="connsiteX0-127" fmla="*/ 0 w 2225040"/>
                  <a:gd name="connsiteY0-128" fmla="*/ 1059180 h 1059180"/>
                  <a:gd name="connsiteX1-129" fmla="*/ 983565 w 2225040"/>
                  <a:gd name="connsiteY1-130" fmla="*/ 376237 h 1059180"/>
                  <a:gd name="connsiteX2-131" fmla="*/ 2225040 w 2225040"/>
                  <a:gd name="connsiteY2-132" fmla="*/ 0 h 1059180"/>
                  <a:gd name="connsiteX0-133" fmla="*/ 0 w 2225040"/>
                  <a:gd name="connsiteY0-134" fmla="*/ 1059180 h 1059180"/>
                  <a:gd name="connsiteX1-135" fmla="*/ 983565 w 2225040"/>
                  <a:gd name="connsiteY1-136" fmla="*/ 376237 h 1059180"/>
                  <a:gd name="connsiteX2-137" fmla="*/ 2225040 w 2225040"/>
                  <a:gd name="connsiteY2-138" fmla="*/ 0 h 10591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225040" h="1059180">
                    <a:moveTo>
                      <a:pt x="0" y="1059180"/>
                    </a:moveTo>
                    <a:cubicBezTo>
                      <a:pt x="385704" y="1057910"/>
                      <a:pt x="809532" y="529510"/>
                      <a:pt x="983565" y="376237"/>
                    </a:cubicBezTo>
                    <a:cubicBezTo>
                      <a:pt x="1360650" y="44132"/>
                      <a:pt x="1954530" y="4445"/>
                      <a:pt x="222504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79" name="组合 78"/>
              <p:cNvGrpSpPr/>
              <p:nvPr/>
            </p:nvGrpSpPr>
            <p:grpSpPr>
              <a:xfrm>
                <a:off x="4354163" y="3606332"/>
                <a:ext cx="1570472" cy="1033876"/>
                <a:chOff x="1924050" y="1571625"/>
                <a:chExt cx="4362450" cy="3000375"/>
              </a:xfrm>
            </p:grpSpPr>
            <p:cxnSp>
              <p:nvCxnSpPr>
                <p:cNvPr id="89" name="直接箭头连接符 88"/>
                <p:cNvCxnSpPr/>
                <p:nvPr/>
              </p:nvCxnSpPr>
              <p:spPr>
                <a:xfrm flipV="1">
                  <a:off x="1924050" y="1571625"/>
                  <a:ext cx="0" cy="300037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箭头连接符 89"/>
                <p:cNvCxnSpPr/>
                <p:nvPr/>
              </p:nvCxnSpPr>
              <p:spPr>
                <a:xfrm>
                  <a:off x="1924050" y="4572000"/>
                  <a:ext cx="436245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直接连接符 79"/>
              <p:cNvCxnSpPr/>
              <p:nvPr/>
            </p:nvCxnSpPr>
            <p:spPr>
              <a:xfrm flipV="1">
                <a:off x="4832111" y="3760387"/>
                <a:ext cx="5600" cy="87982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4354164" y="4173483"/>
                <a:ext cx="125116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5605326" y="3760387"/>
                <a:ext cx="5600" cy="87982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4809252" y="4153621"/>
                <a:ext cx="45719" cy="5000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4" name="文本框 83"/>
                  <p:cNvSpPr txBox="1"/>
                  <p:nvPr/>
                </p:nvSpPr>
                <p:spPr>
                  <a:xfrm>
                    <a:off x="3869078" y="4023425"/>
                    <a:ext cx="47365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84" name="文本框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9078" y="4023425"/>
                    <a:ext cx="473655" cy="184666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" name="文本框 84"/>
                  <p:cNvSpPr txBox="1"/>
                  <p:nvPr/>
                </p:nvSpPr>
                <p:spPr>
                  <a:xfrm>
                    <a:off x="5004309" y="4675739"/>
                    <a:ext cx="44884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𝑣𝐸𝑥𝑡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85" name="文本框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309" y="4675739"/>
                    <a:ext cx="448841" cy="184666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直接箭头连接符 85"/>
              <p:cNvCxnSpPr/>
              <p:nvPr/>
            </p:nvCxnSpPr>
            <p:spPr>
              <a:xfrm>
                <a:off x="4824437" y="4692138"/>
                <a:ext cx="790873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/>
              <p:cNvCxnSpPr/>
              <p:nvPr/>
            </p:nvCxnSpPr>
            <p:spPr>
              <a:xfrm>
                <a:off x="4354163" y="4691009"/>
                <a:ext cx="470274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文本框 87"/>
                  <p:cNvSpPr txBox="1"/>
                  <p:nvPr/>
                </p:nvSpPr>
                <p:spPr>
                  <a:xfrm>
                    <a:off x="4375596" y="4703683"/>
                    <a:ext cx="44884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𝑣𝐸𝑥𝑡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88" name="文本框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5596" y="4703683"/>
                    <a:ext cx="448841" cy="184666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2" name="组合 91"/>
          <p:cNvGrpSpPr/>
          <p:nvPr/>
        </p:nvGrpSpPr>
        <p:grpSpPr>
          <a:xfrm>
            <a:off x="4371884" y="695926"/>
            <a:ext cx="1570472" cy="1357563"/>
            <a:chOff x="3816005" y="432725"/>
            <a:chExt cx="1570472" cy="1357563"/>
          </a:xfrm>
        </p:grpSpPr>
        <p:grpSp>
          <p:nvGrpSpPr>
            <p:cNvPr id="93" name="组合 92"/>
            <p:cNvGrpSpPr/>
            <p:nvPr/>
          </p:nvGrpSpPr>
          <p:grpSpPr>
            <a:xfrm>
              <a:off x="3816005" y="508271"/>
              <a:ext cx="1570472" cy="1033876"/>
              <a:chOff x="1924050" y="1571625"/>
              <a:chExt cx="4362450" cy="3000375"/>
            </a:xfrm>
          </p:grpSpPr>
          <p:cxnSp>
            <p:nvCxnSpPr>
              <p:cNvPr id="103" name="直接箭头连接符 102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箭头连接符 103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>
              <a:off x="3816005" y="432725"/>
              <a:ext cx="1261147" cy="1357563"/>
              <a:chOff x="3816005" y="432725"/>
              <a:chExt cx="1261147" cy="1357563"/>
            </a:xfrm>
          </p:grpSpPr>
          <p:sp>
            <p:nvSpPr>
              <p:cNvPr id="95" name="任意多边形: 形状 94"/>
              <p:cNvSpPr/>
              <p:nvPr/>
            </p:nvSpPr>
            <p:spPr>
              <a:xfrm>
                <a:off x="3816007" y="680385"/>
                <a:ext cx="1245270" cy="855071"/>
              </a:xfrm>
              <a:custGeom>
                <a:avLst/>
                <a:gdLst>
                  <a:gd name="connsiteX0" fmla="*/ 0 w 2225040"/>
                  <a:gd name="connsiteY0" fmla="*/ 1059180 h 1059180"/>
                  <a:gd name="connsiteX1" fmla="*/ 853440 w 2225040"/>
                  <a:gd name="connsiteY1" fmla="*/ 906780 h 1059180"/>
                  <a:gd name="connsiteX2" fmla="*/ 1455420 w 2225040"/>
                  <a:gd name="connsiteY2" fmla="*/ 160020 h 1059180"/>
                  <a:gd name="connsiteX3" fmla="*/ 2225040 w 2225040"/>
                  <a:gd name="connsiteY3" fmla="*/ 0 h 1059180"/>
                  <a:gd name="connsiteX0-1" fmla="*/ 0 w 2225040"/>
                  <a:gd name="connsiteY0-2" fmla="*/ 1059180 h 1059180"/>
                  <a:gd name="connsiteX1-3" fmla="*/ 695055 w 2225040"/>
                  <a:gd name="connsiteY1-4" fmla="*/ 731520 h 1059180"/>
                  <a:gd name="connsiteX2-5" fmla="*/ 1455420 w 2225040"/>
                  <a:gd name="connsiteY2-6" fmla="*/ 160020 h 1059180"/>
                  <a:gd name="connsiteX3-7" fmla="*/ 2225040 w 2225040"/>
                  <a:gd name="connsiteY3-8" fmla="*/ 0 h 1059180"/>
                  <a:gd name="connsiteX0-9" fmla="*/ 0 w 2225040"/>
                  <a:gd name="connsiteY0-10" fmla="*/ 1059180 h 1059180"/>
                  <a:gd name="connsiteX1-11" fmla="*/ 695055 w 2225040"/>
                  <a:gd name="connsiteY1-12" fmla="*/ 731520 h 1059180"/>
                  <a:gd name="connsiteX2-13" fmla="*/ 1257438 w 2225040"/>
                  <a:gd name="connsiteY2-14" fmla="*/ 243840 h 1059180"/>
                  <a:gd name="connsiteX3-15" fmla="*/ 2225040 w 2225040"/>
                  <a:gd name="connsiteY3-16" fmla="*/ 0 h 1059180"/>
                  <a:gd name="connsiteX0-17" fmla="*/ 0 w 2225040"/>
                  <a:gd name="connsiteY0-18" fmla="*/ 1059180 h 1059180"/>
                  <a:gd name="connsiteX1-19" fmla="*/ 695055 w 2225040"/>
                  <a:gd name="connsiteY1-20" fmla="*/ 731520 h 1059180"/>
                  <a:gd name="connsiteX2-21" fmla="*/ 1257438 w 2225040"/>
                  <a:gd name="connsiteY2-22" fmla="*/ 243840 h 1059180"/>
                  <a:gd name="connsiteX3-23" fmla="*/ 2225040 w 2225040"/>
                  <a:gd name="connsiteY3-24" fmla="*/ 0 h 1059180"/>
                  <a:gd name="connsiteX0-25" fmla="*/ 0 w 2225040"/>
                  <a:gd name="connsiteY0-26" fmla="*/ 1059180 h 1059180"/>
                  <a:gd name="connsiteX1-27" fmla="*/ 1257438 w 2225040"/>
                  <a:gd name="connsiteY1-28" fmla="*/ 243840 h 1059180"/>
                  <a:gd name="connsiteX2-29" fmla="*/ 2225040 w 2225040"/>
                  <a:gd name="connsiteY2-30" fmla="*/ 0 h 1059180"/>
                  <a:gd name="connsiteX0-31" fmla="*/ 0 w 2225040"/>
                  <a:gd name="connsiteY0-32" fmla="*/ 1059180 h 1059180"/>
                  <a:gd name="connsiteX1-33" fmla="*/ 940669 w 2225040"/>
                  <a:gd name="connsiteY1-34" fmla="*/ 472440 h 1059180"/>
                  <a:gd name="connsiteX2-35" fmla="*/ 2225040 w 2225040"/>
                  <a:gd name="connsiteY2-36" fmla="*/ 0 h 1059180"/>
                  <a:gd name="connsiteX0-37" fmla="*/ 0 w 2225040"/>
                  <a:gd name="connsiteY0-38" fmla="*/ 1059180 h 1059180"/>
                  <a:gd name="connsiteX1-39" fmla="*/ 940669 w 2225040"/>
                  <a:gd name="connsiteY1-40" fmla="*/ 472440 h 1059180"/>
                  <a:gd name="connsiteX2-41" fmla="*/ 2225040 w 2225040"/>
                  <a:gd name="connsiteY2-42" fmla="*/ 0 h 1059180"/>
                  <a:gd name="connsiteX0-43" fmla="*/ 0 w 2225040"/>
                  <a:gd name="connsiteY0-44" fmla="*/ 1059180 h 1059180"/>
                  <a:gd name="connsiteX1-45" fmla="*/ 940669 w 2225040"/>
                  <a:gd name="connsiteY1-46" fmla="*/ 472440 h 1059180"/>
                  <a:gd name="connsiteX2-47" fmla="*/ 2225040 w 2225040"/>
                  <a:gd name="connsiteY2-48" fmla="*/ 0 h 1059180"/>
                  <a:gd name="connsiteX0-49" fmla="*/ 0 w 2225040"/>
                  <a:gd name="connsiteY0-50" fmla="*/ 1059180 h 1059180"/>
                  <a:gd name="connsiteX1-51" fmla="*/ 940669 w 2225040"/>
                  <a:gd name="connsiteY1-52" fmla="*/ 472440 h 1059180"/>
                  <a:gd name="connsiteX2-53" fmla="*/ 2225040 w 2225040"/>
                  <a:gd name="connsiteY2-54" fmla="*/ 0 h 1059180"/>
                  <a:gd name="connsiteX0-55" fmla="*/ 0 w 2225040"/>
                  <a:gd name="connsiteY0-56" fmla="*/ 1059180 h 1059180"/>
                  <a:gd name="connsiteX1-57" fmla="*/ 940669 w 2225040"/>
                  <a:gd name="connsiteY1-58" fmla="*/ 472440 h 1059180"/>
                  <a:gd name="connsiteX2-59" fmla="*/ 2225040 w 2225040"/>
                  <a:gd name="connsiteY2-60" fmla="*/ 0 h 1059180"/>
                  <a:gd name="connsiteX0-61" fmla="*/ 0 w 2225040"/>
                  <a:gd name="connsiteY0-62" fmla="*/ 1059180 h 1059180"/>
                  <a:gd name="connsiteX1-63" fmla="*/ 1033060 w 2225040"/>
                  <a:gd name="connsiteY1-64" fmla="*/ 495300 h 1059180"/>
                  <a:gd name="connsiteX2-65" fmla="*/ 2225040 w 2225040"/>
                  <a:gd name="connsiteY2-66" fmla="*/ 0 h 1059180"/>
                  <a:gd name="connsiteX0-67" fmla="*/ 0 w 2225040"/>
                  <a:gd name="connsiteY0-68" fmla="*/ 1059180 h 1059180"/>
                  <a:gd name="connsiteX1-69" fmla="*/ 1033060 w 2225040"/>
                  <a:gd name="connsiteY1-70" fmla="*/ 495300 h 1059180"/>
                  <a:gd name="connsiteX2-71" fmla="*/ 2225040 w 2225040"/>
                  <a:gd name="connsiteY2-72" fmla="*/ 0 h 1059180"/>
                  <a:gd name="connsiteX0-73" fmla="*/ 0 w 2225040"/>
                  <a:gd name="connsiteY0-74" fmla="*/ 1059180 h 1059180"/>
                  <a:gd name="connsiteX1-75" fmla="*/ 1033060 w 2225040"/>
                  <a:gd name="connsiteY1-76" fmla="*/ 495300 h 1059180"/>
                  <a:gd name="connsiteX2-77" fmla="*/ 2225040 w 2225040"/>
                  <a:gd name="connsiteY2-78" fmla="*/ 0 h 1059180"/>
                  <a:gd name="connsiteX0-79" fmla="*/ 0 w 2225040"/>
                  <a:gd name="connsiteY0-80" fmla="*/ 1059180 h 1059180"/>
                  <a:gd name="connsiteX1-81" fmla="*/ 1033060 w 2225040"/>
                  <a:gd name="connsiteY1-82" fmla="*/ 495300 h 1059180"/>
                  <a:gd name="connsiteX2-83" fmla="*/ 2225040 w 2225040"/>
                  <a:gd name="connsiteY2-84" fmla="*/ 0 h 1059180"/>
                  <a:gd name="connsiteX0-85" fmla="*/ 0 w 2225040"/>
                  <a:gd name="connsiteY0-86" fmla="*/ 1064103 h 1064103"/>
                  <a:gd name="connsiteX1-87" fmla="*/ 1107304 w 2225040"/>
                  <a:gd name="connsiteY1-88" fmla="*/ 381160 h 1064103"/>
                  <a:gd name="connsiteX2-89" fmla="*/ 2225040 w 2225040"/>
                  <a:gd name="connsiteY2-90" fmla="*/ 4923 h 1064103"/>
                  <a:gd name="connsiteX0-91" fmla="*/ 0 w 2225040"/>
                  <a:gd name="connsiteY0-92" fmla="*/ 1059180 h 1059180"/>
                  <a:gd name="connsiteX1-93" fmla="*/ 1107304 w 2225040"/>
                  <a:gd name="connsiteY1-94" fmla="*/ 376237 h 1059180"/>
                  <a:gd name="connsiteX2-95" fmla="*/ 2225040 w 2225040"/>
                  <a:gd name="connsiteY2-96" fmla="*/ 0 h 1059180"/>
                  <a:gd name="connsiteX0-97" fmla="*/ 0 w 2225040"/>
                  <a:gd name="connsiteY0-98" fmla="*/ 1059180 h 1059180"/>
                  <a:gd name="connsiteX1-99" fmla="*/ 1057809 w 2225040"/>
                  <a:gd name="connsiteY1-100" fmla="*/ 376237 h 1059180"/>
                  <a:gd name="connsiteX2-101" fmla="*/ 2225040 w 2225040"/>
                  <a:gd name="connsiteY2-102" fmla="*/ 0 h 1059180"/>
                  <a:gd name="connsiteX0-103" fmla="*/ 0 w 2225040"/>
                  <a:gd name="connsiteY0-104" fmla="*/ 1059180 h 1059180"/>
                  <a:gd name="connsiteX1-105" fmla="*/ 1057809 w 2225040"/>
                  <a:gd name="connsiteY1-106" fmla="*/ 376237 h 1059180"/>
                  <a:gd name="connsiteX2-107" fmla="*/ 2225040 w 2225040"/>
                  <a:gd name="connsiteY2-108" fmla="*/ 0 h 1059180"/>
                  <a:gd name="connsiteX0-109" fmla="*/ 0 w 2225040"/>
                  <a:gd name="connsiteY0-110" fmla="*/ 1059180 h 1059180"/>
                  <a:gd name="connsiteX1-111" fmla="*/ 1057809 w 2225040"/>
                  <a:gd name="connsiteY1-112" fmla="*/ 376237 h 1059180"/>
                  <a:gd name="connsiteX2-113" fmla="*/ 2225040 w 2225040"/>
                  <a:gd name="connsiteY2-114" fmla="*/ 0 h 1059180"/>
                  <a:gd name="connsiteX0-115" fmla="*/ 0 w 2225040"/>
                  <a:gd name="connsiteY0-116" fmla="*/ 1059180 h 1059180"/>
                  <a:gd name="connsiteX1-117" fmla="*/ 1024812 w 2225040"/>
                  <a:gd name="connsiteY1-118" fmla="*/ 400050 h 1059180"/>
                  <a:gd name="connsiteX2-119" fmla="*/ 2225040 w 2225040"/>
                  <a:gd name="connsiteY2-120" fmla="*/ 0 h 1059180"/>
                  <a:gd name="connsiteX0-121" fmla="*/ 0 w 2225040"/>
                  <a:gd name="connsiteY0-122" fmla="*/ 1059180 h 1059180"/>
                  <a:gd name="connsiteX1-123" fmla="*/ 1082555 w 2225040"/>
                  <a:gd name="connsiteY1-124" fmla="*/ 342900 h 1059180"/>
                  <a:gd name="connsiteX2-125" fmla="*/ 2225040 w 2225040"/>
                  <a:gd name="connsiteY2-126" fmla="*/ 0 h 1059180"/>
                  <a:gd name="connsiteX0-127" fmla="*/ 0 w 2225040"/>
                  <a:gd name="connsiteY0-128" fmla="*/ 1059180 h 1059180"/>
                  <a:gd name="connsiteX1-129" fmla="*/ 983565 w 2225040"/>
                  <a:gd name="connsiteY1-130" fmla="*/ 376237 h 1059180"/>
                  <a:gd name="connsiteX2-131" fmla="*/ 2225040 w 2225040"/>
                  <a:gd name="connsiteY2-132" fmla="*/ 0 h 1059180"/>
                  <a:gd name="connsiteX0-133" fmla="*/ 0 w 2225040"/>
                  <a:gd name="connsiteY0-134" fmla="*/ 1059180 h 1059180"/>
                  <a:gd name="connsiteX1-135" fmla="*/ 983565 w 2225040"/>
                  <a:gd name="connsiteY1-136" fmla="*/ 376237 h 1059180"/>
                  <a:gd name="connsiteX2-137" fmla="*/ 2225040 w 2225040"/>
                  <a:gd name="connsiteY2-138" fmla="*/ 0 h 1059180"/>
                  <a:gd name="connsiteX0-139" fmla="*/ 0 w 2225040"/>
                  <a:gd name="connsiteY0-140" fmla="*/ 1059180 h 1059180"/>
                  <a:gd name="connsiteX1-141" fmla="*/ 872549 w 2225040"/>
                  <a:gd name="connsiteY1-142" fmla="*/ 22012 h 1059180"/>
                  <a:gd name="connsiteX2-143" fmla="*/ 983565 w 2225040"/>
                  <a:gd name="connsiteY2-144" fmla="*/ 376237 h 1059180"/>
                  <a:gd name="connsiteX3-145" fmla="*/ 2225040 w 2225040"/>
                  <a:gd name="connsiteY3-146" fmla="*/ 0 h 1059180"/>
                  <a:gd name="connsiteX0-147" fmla="*/ 0 w 2197032"/>
                  <a:gd name="connsiteY0-148" fmla="*/ 1052705 h 1058025"/>
                  <a:gd name="connsiteX1-149" fmla="*/ 872549 w 2197032"/>
                  <a:gd name="connsiteY1-150" fmla="*/ 15537 h 1058025"/>
                  <a:gd name="connsiteX2-151" fmla="*/ 983565 w 2197032"/>
                  <a:gd name="connsiteY2-152" fmla="*/ 369762 h 1058025"/>
                  <a:gd name="connsiteX3-153" fmla="*/ 2197032 w 2197032"/>
                  <a:gd name="connsiteY3-154" fmla="*/ 1058012 h 1058025"/>
                  <a:gd name="connsiteX0-155" fmla="*/ 0 w 2197032"/>
                  <a:gd name="connsiteY0-156" fmla="*/ 1051065 h 1056386"/>
                  <a:gd name="connsiteX1-157" fmla="*/ 872549 w 2197032"/>
                  <a:gd name="connsiteY1-158" fmla="*/ 13897 h 1056386"/>
                  <a:gd name="connsiteX2-159" fmla="*/ 983565 w 2197032"/>
                  <a:gd name="connsiteY2-160" fmla="*/ 368122 h 1056386"/>
                  <a:gd name="connsiteX3-161" fmla="*/ 2197032 w 2197032"/>
                  <a:gd name="connsiteY3-162" fmla="*/ 1056372 h 1056386"/>
                  <a:gd name="connsiteX0-163" fmla="*/ 0 w 2197032"/>
                  <a:gd name="connsiteY0-164" fmla="*/ 1061104 h 1066465"/>
                  <a:gd name="connsiteX1-165" fmla="*/ 872549 w 2197032"/>
                  <a:gd name="connsiteY1-166" fmla="*/ 23936 h 1066465"/>
                  <a:gd name="connsiteX2-167" fmla="*/ 983565 w 2197032"/>
                  <a:gd name="connsiteY2-168" fmla="*/ 378161 h 1066465"/>
                  <a:gd name="connsiteX3-169" fmla="*/ 2197032 w 2197032"/>
                  <a:gd name="connsiteY3-170" fmla="*/ 1066411 h 1066465"/>
                  <a:gd name="connsiteX0-171" fmla="*/ 0 w 2197032"/>
                  <a:gd name="connsiteY0-172" fmla="*/ 1050060 h 1064657"/>
                  <a:gd name="connsiteX1-173" fmla="*/ 872549 w 2197032"/>
                  <a:gd name="connsiteY1-174" fmla="*/ 12892 h 1064657"/>
                  <a:gd name="connsiteX2-175" fmla="*/ 1218834 w 2197032"/>
                  <a:gd name="connsiteY2-176" fmla="*/ 719366 h 1064657"/>
                  <a:gd name="connsiteX3-177" fmla="*/ 2197032 w 2197032"/>
                  <a:gd name="connsiteY3-178" fmla="*/ 1055367 h 1064657"/>
                  <a:gd name="connsiteX0-179" fmla="*/ 0 w 2197032"/>
                  <a:gd name="connsiteY0-180" fmla="*/ 1049895 h 1055273"/>
                  <a:gd name="connsiteX1-181" fmla="*/ 872549 w 2197032"/>
                  <a:gd name="connsiteY1-182" fmla="*/ 12727 h 1055273"/>
                  <a:gd name="connsiteX2-183" fmla="*/ 1218834 w 2197032"/>
                  <a:gd name="connsiteY2-184" fmla="*/ 719201 h 1055273"/>
                  <a:gd name="connsiteX3-185" fmla="*/ 2197032 w 2197032"/>
                  <a:gd name="connsiteY3-186" fmla="*/ 1055202 h 1055273"/>
                  <a:gd name="connsiteX0-187" fmla="*/ 0 w 2197032"/>
                  <a:gd name="connsiteY0-188" fmla="*/ 1037168 h 1042546"/>
                  <a:gd name="connsiteX1-189" fmla="*/ 872549 w 2197032"/>
                  <a:gd name="connsiteY1-190" fmla="*/ 0 h 1042546"/>
                  <a:gd name="connsiteX2-191" fmla="*/ 1218834 w 2197032"/>
                  <a:gd name="connsiteY2-192" fmla="*/ 706474 h 1042546"/>
                  <a:gd name="connsiteX3-193" fmla="*/ 2197032 w 2197032"/>
                  <a:gd name="connsiteY3-194" fmla="*/ 1042475 h 1042546"/>
                  <a:gd name="connsiteX0-195" fmla="*/ 0 w 2197032"/>
                  <a:gd name="connsiteY0-196" fmla="*/ 1037581 h 1042959"/>
                  <a:gd name="connsiteX1-197" fmla="*/ 872549 w 2197032"/>
                  <a:gd name="connsiteY1-198" fmla="*/ 413 h 1042959"/>
                  <a:gd name="connsiteX2-199" fmla="*/ 1218834 w 2197032"/>
                  <a:gd name="connsiteY2-200" fmla="*/ 706887 h 1042959"/>
                  <a:gd name="connsiteX3-201" fmla="*/ 2197032 w 2197032"/>
                  <a:gd name="connsiteY3-202" fmla="*/ 1042888 h 1042959"/>
                  <a:gd name="connsiteX0-203" fmla="*/ 0 w 2197032"/>
                  <a:gd name="connsiteY0-204" fmla="*/ 1037390 h 1042768"/>
                  <a:gd name="connsiteX1-205" fmla="*/ 872549 w 2197032"/>
                  <a:gd name="connsiteY1-206" fmla="*/ 222 h 1042768"/>
                  <a:gd name="connsiteX2-207" fmla="*/ 1218834 w 2197032"/>
                  <a:gd name="connsiteY2-208" fmla="*/ 706696 h 1042768"/>
                  <a:gd name="connsiteX3-209" fmla="*/ 2197032 w 2197032"/>
                  <a:gd name="connsiteY3-210" fmla="*/ 1042697 h 1042768"/>
                  <a:gd name="connsiteX0-211" fmla="*/ 0 w 2197032"/>
                  <a:gd name="connsiteY0-212" fmla="*/ 1037407 h 1042801"/>
                  <a:gd name="connsiteX1-213" fmla="*/ 872549 w 2197032"/>
                  <a:gd name="connsiteY1-214" fmla="*/ 239 h 1042801"/>
                  <a:gd name="connsiteX2-215" fmla="*/ 1218834 w 2197032"/>
                  <a:gd name="connsiteY2-216" fmla="*/ 706713 h 1042801"/>
                  <a:gd name="connsiteX3-217" fmla="*/ 2197032 w 2197032"/>
                  <a:gd name="connsiteY3-218" fmla="*/ 1042714 h 1042801"/>
                  <a:gd name="connsiteX0-219" fmla="*/ 0 w 2197032"/>
                  <a:gd name="connsiteY0-220" fmla="*/ 1037407 h 1042714"/>
                  <a:gd name="connsiteX1-221" fmla="*/ 872549 w 2197032"/>
                  <a:gd name="connsiteY1-222" fmla="*/ 239 h 1042714"/>
                  <a:gd name="connsiteX2-223" fmla="*/ 1218834 w 2197032"/>
                  <a:gd name="connsiteY2-224" fmla="*/ 706713 h 1042714"/>
                  <a:gd name="connsiteX3-225" fmla="*/ 2197032 w 2197032"/>
                  <a:gd name="connsiteY3-226" fmla="*/ 1042714 h 1042714"/>
                  <a:gd name="connsiteX0-227" fmla="*/ 0 w 2197032"/>
                  <a:gd name="connsiteY0-228" fmla="*/ 1042636 h 1047943"/>
                  <a:gd name="connsiteX1-229" fmla="*/ 872549 w 2197032"/>
                  <a:gd name="connsiteY1-230" fmla="*/ 5468 h 1047943"/>
                  <a:gd name="connsiteX2-231" fmla="*/ 1286054 w 2197032"/>
                  <a:gd name="connsiteY2-232" fmla="*/ 653879 h 1047943"/>
                  <a:gd name="connsiteX3-233" fmla="*/ 2197032 w 2197032"/>
                  <a:gd name="connsiteY3-234" fmla="*/ 1047943 h 1047943"/>
                  <a:gd name="connsiteX0-235" fmla="*/ 0 w 2197032"/>
                  <a:gd name="connsiteY0-236" fmla="*/ 1037240 h 1042547"/>
                  <a:gd name="connsiteX1-237" fmla="*/ 872549 w 2197032"/>
                  <a:gd name="connsiteY1-238" fmla="*/ 72 h 1042547"/>
                  <a:gd name="connsiteX2-239" fmla="*/ 1286054 w 2197032"/>
                  <a:gd name="connsiteY2-240" fmla="*/ 648483 h 1042547"/>
                  <a:gd name="connsiteX3-241" fmla="*/ 2197032 w 2197032"/>
                  <a:gd name="connsiteY3-242" fmla="*/ 1042547 h 1042547"/>
                  <a:gd name="connsiteX0-243" fmla="*/ 0 w 2197032"/>
                  <a:gd name="connsiteY0-244" fmla="*/ 1037240 h 1042547"/>
                  <a:gd name="connsiteX1-245" fmla="*/ 872549 w 2197032"/>
                  <a:gd name="connsiteY1-246" fmla="*/ 72 h 1042547"/>
                  <a:gd name="connsiteX2-247" fmla="*/ 1286054 w 2197032"/>
                  <a:gd name="connsiteY2-248" fmla="*/ 648483 h 1042547"/>
                  <a:gd name="connsiteX3-249" fmla="*/ 2197032 w 2197032"/>
                  <a:gd name="connsiteY3-250" fmla="*/ 1042547 h 1042547"/>
                  <a:gd name="connsiteX0-251" fmla="*/ 0 w 2197032"/>
                  <a:gd name="connsiteY0-252" fmla="*/ 1037239 h 1042546"/>
                  <a:gd name="connsiteX1-253" fmla="*/ 872549 w 2197032"/>
                  <a:gd name="connsiteY1-254" fmla="*/ 71 h 1042546"/>
                  <a:gd name="connsiteX2-255" fmla="*/ 1286054 w 2197032"/>
                  <a:gd name="connsiteY2-256" fmla="*/ 648482 h 1042546"/>
                  <a:gd name="connsiteX3-257" fmla="*/ 2197032 w 2197032"/>
                  <a:gd name="connsiteY3-258" fmla="*/ 1042546 h 1042546"/>
                  <a:gd name="connsiteX0-259" fmla="*/ 0 w 2197032"/>
                  <a:gd name="connsiteY0-260" fmla="*/ 1037227 h 1042534"/>
                  <a:gd name="connsiteX1-261" fmla="*/ 872549 w 2197032"/>
                  <a:gd name="connsiteY1-262" fmla="*/ 59 h 1042534"/>
                  <a:gd name="connsiteX2-263" fmla="*/ 1286054 w 2197032"/>
                  <a:gd name="connsiteY2-264" fmla="*/ 648470 h 1042534"/>
                  <a:gd name="connsiteX3-265" fmla="*/ 2197032 w 2197032"/>
                  <a:gd name="connsiteY3-266" fmla="*/ 1042534 h 1042534"/>
                  <a:gd name="connsiteX0-267" fmla="*/ 0 w 2197032"/>
                  <a:gd name="connsiteY0-268" fmla="*/ 1037236 h 1042543"/>
                  <a:gd name="connsiteX1-269" fmla="*/ 872549 w 2197032"/>
                  <a:gd name="connsiteY1-270" fmla="*/ 68 h 1042543"/>
                  <a:gd name="connsiteX2-271" fmla="*/ 1286054 w 2197032"/>
                  <a:gd name="connsiteY2-272" fmla="*/ 648479 h 1042543"/>
                  <a:gd name="connsiteX3-273" fmla="*/ 2197032 w 2197032"/>
                  <a:gd name="connsiteY3-274" fmla="*/ 1042543 h 1042543"/>
                  <a:gd name="connsiteX0-275" fmla="*/ 0 w 2197032"/>
                  <a:gd name="connsiteY0-276" fmla="*/ 1043771 h 1049078"/>
                  <a:gd name="connsiteX1-277" fmla="*/ 872549 w 2197032"/>
                  <a:gd name="connsiteY1-278" fmla="*/ 6603 h 1049078"/>
                  <a:gd name="connsiteX2-279" fmla="*/ 1302859 w 2197032"/>
                  <a:gd name="connsiteY2-280" fmla="*/ 616306 h 1049078"/>
                  <a:gd name="connsiteX3-281" fmla="*/ 2197032 w 2197032"/>
                  <a:gd name="connsiteY3-282" fmla="*/ 1049078 h 1049078"/>
                  <a:gd name="connsiteX0-283" fmla="*/ 0 w 2197032"/>
                  <a:gd name="connsiteY0-284" fmla="*/ 1043993 h 1049300"/>
                  <a:gd name="connsiteX1-285" fmla="*/ 872549 w 2197032"/>
                  <a:gd name="connsiteY1-286" fmla="*/ 6825 h 1049300"/>
                  <a:gd name="connsiteX2-287" fmla="*/ 1302859 w 2197032"/>
                  <a:gd name="connsiteY2-288" fmla="*/ 616528 h 1049300"/>
                  <a:gd name="connsiteX3-289" fmla="*/ 2197032 w 2197032"/>
                  <a:gd name="connsiteY3-290" fmla="*/ 1049300 h 1049300"/>
                  <a:gd name="connsiteX0-291" fmla="*/ 0 w 2197032"/>
                  <a:gd name="connsiteY0-292" fmla="*/ 1037218 h 1042525"/>
                  <a:gd name="connsiteX1-293" fmla="*/ 872549 w 2197032"/>
                  <a:gd name="connsiteY1-294" fmla="*/ 50 h 1042525"/>
                  <a:gd name="connsiteX2-295" fmla="*/ 1302859 w 2197032"/>
                  <a:gd name="connsiteY2-296" fmla="*/ 609753 h 1042525"/>
                  <a:gd name="connsiteX3-297" fmla="*/ 2197032 w 2197032"/>
                  <a:gd name="connsiteY3-298" fmla="*/ 1042525 h 1042525"/>
                  <a:gd name="connsiteX0-299" fmla="*/ 0 w 2197032"/>
                  <a:gd name="connsiteY0-300" fmla="*/ 1037218 h 1042525"/>
                  <a:gd name="connsiteX1-301" fmla="*/ 872549 w 2197032"/>
                  <a:gd name="connsiteY1-302" fmla="*/ 50 h 1042525"/>
                  <a:gd name="connsiteX2-303" fmla="*/ 1302859 w 2197032"/>
                  <a:gd name="connsiteY2-304" fmla="*/ 609753 h 1042525"/>
                  <a:gd name="connsiteX3-305" fmla="*/ 2197032 w 2197032"/>
                  <a:gd name="connsiteY3-306" fmla="*/ 1042525 h 1042525"/>
                  <a:gd name="connsiteX0-307" fmla="*/ 0 w 2197032"/>
                  <a:gd name="connsiteY0-308" fmla="*/ 1037173 h 1042480"/>
                  <a:gd name="connsiteX1-309" fmla="*/ 872549 w 2197032"/>
                  <a:gd name="connsiteY1-310" fmla="*/ 5 h 1042480"/>
                  <a:gd name="connsiteX2-311" fmla="*/ 1302859 w 2197032"/>
                  <a:gd name="connsiteY2-312" fmla="*/ 609708 h 1042480"/>
                  <a:gd name="connsiteX3-313" fmla="*/ 2197032 w 2197032"/>
                  <a:gd name="connsiteY3-314" fmla="*/ 1042480 h 1042480"/>
                  <a:gd name="connsiteX0-315" fmla="*/ 0 w 2197032"/>
                  <a:gd name="connsiteY0-316" fmla="*/ 1037173 h 1042480"/>
                  <a:gd name="connsiteX1-317" fmla="*/ 872549 w 2197032"/>
                  <a:gd name="connsiteY1-318" fmla="*/ 5 h 1042480"/>
                  <a:gd name="connsiteX2-319" fmla="*/ 1302859 w 2197032"/>
                  <a:gd name="connsiteY2-320" fmla="*/ 609708 h 1042480"/>
                  <a:gd name="connsiteX3-321" fmla="*/ 2197032 w 2197032"/>
                  <a:gd name="connsiteY3-322" fmla="*/ 1042480 h 1042480"/>
                  <a:gd name="connsiteX0-323" fmla="*/ 0 w 2197032"/>
                  <a:gd name="connsiteY0-324" fmla="*/ 1037173 h 1042480"/>
                  <a:gd name="connsiteX1-325" fmla="*/ 872549 w 2197032"/>
                  <a:gd name="connsiteY1-326" fmla="*/ 5 h 1042480"/>
                  <a:gd name="connsiteX2-327" fmla="*/ 1302859 w 2197032"/>
                  <a:gd name="connsiteY2-328" fmla="*/ 609708 h 1042480"/>
                  <a:gd name="connsiteX3-329" fmla="*/ 2197032 w 2197032"/>
                  <a:gd name="connsiteY3-330" fmla="*/ 1042480 h 1042480"/>
                  <a:gd name="connsiteX0-331" fmla="*/ 0 w 2197032"/>
                  <a:gd name="connsiteY0-332" fmla="*/ 1044643 h 1049950"/>
                  <a:gd name="connsiteX1-333" fmla="*/ 872549 w 2197032"/>
                  <a:gd name="connsiteY1-334" fmla="*/ 7475 h 1049950"/>
                  <a:gd name="connsiteX2-335" fmla="*/ 1358876 w 2197032"/>
                  <a:gd name="connsiteY2-336" fmla="*/ 601694 h 1049950"/>
                  <a:gd name="connsiteX3-337" fmla="*/ 2197032 w 2197032"/>
                  <a:gd name="connsiteY3-338" fmla="*/ 1049950 h 1049950"/>
                  <a:gd name="connsiteX0-339" fmla="*/ 0 w 2197032"/>
                  <a:gd name="connsiteY0-340" fmla="*/ 1048392 h 1053699"/>
                  <a:gd name="connsiteX1-341" fmla="*/ 872549 w 2197032"/>
                  <a:gd name="connsiteY1-342" fmla="*/ 11224 h 1053699"/>
                  <a:gd name="connsiteX2-343" fmla="*/ 1274851 w 2197032"/>
                  <a:gd name="connsiteY2-344" fmla="*/ 531897 h 1053699"/>
                  <a:gd name="connsiteX3-345" fmla="*/ 2197032 w 2197032"/>
                  <a:gd name="connsiteY3-346" fmla="*/ 1053699 h 1053699"/>
                  <a:gd name="connsiteX0-347" fmla="*/ 0 w 2197032"/>
                  <a:gd name="connsiteY0-348" fmla="*/ 1037170 h 1042477"/>
                  <a:gd name="connsiteX1-349" fmla="*/ 872549 w 2197032"/>
                  <a:gd name="connsiteY1-350" fmla="*/ 2 h 1042477"/>
                  <a:gd name="connsiteX2-351" fmla="*/ 1274851 w 2197032"/>
                  <a:gd name="connsiteY2-352" fmla="*/ 520675 h 1042477"/>
                  <a:gd name="connsiteX3-353" fmla="*/ 2197032 w 2197032"/>
                  <a:gd name="connsiteY3-354" fmla="*/ 1042477 h 1042477"/>
                  <a:gd name="connsiteX0-355" fmla="*/ 0 w 2197032"/>
                  <a:gd name="connsiteY0-356" fmla="*/ 1037170 h 1042477"/>
                  <a:gd name="connsiteX1-357" fmla="*/ 872549 w 2197032"/>
                  <a:gd name="connsiteY1-358" fmla="*/ 2 h 1042477"/>
                  <a:gd name="connsiteX2-359" fmla="*/ 1274851 w 2197032"/>
                  <a:gd name="connsiteY2-360" fmla="*/ 520675 h 1042477"/>
                  <a:gd name="connsiteX3-361" fmla="*/ 2197032 w 2197032"/>
                  <a:gd name="connsiteY3-362" fmla="*/ 1042477 h 10424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197032" h="1042477">
                    <a:moveTo>
                      <a:pt x="0" y="1037170"/>
                    </a:moveTo>
                    <a:cubicBezTo>
                      <a:pt x="94076" y="890115"/>
                      <a:pt x="682480" y="925"/>
                      <a:pt x="872549" y="2"/>
                    </a:cubicBezTo>
                    <a:cubicBezTo>
                      <a:pt x="1062618" y="-921"/>
                      <a:pt x="1155441" y="345698"/>
                      <a:pt x="1274851" y="520675"/>
                    </a:cubicBezTo>
                    <a:cubicBezTo>
                      <a:pt x="1394261" y="695652"/>
                      <a:pt x="1663244" y="1043052"/>
                      <a:pt x="2197032" y="104247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 flipV="1">
                <a:off x="4293953" y="662326"/>
                <a:ext cx="5600" cy="87982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文本框 97"/>
                  <p:cNvSpPr txBox="1"/>
                  <p:nvPr/>
                </p:nvSpPr>
                <p:spPr>
                  <a:xfrm>
                    <a:off x="4466151" y="1577678"/>
                    <a:ext cx="369268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𝑎𝐸𝑥𝑡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98" name="文本框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151" y="1577678"/>
                    <a:ext cx="369268" cy="184666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文本框 98"/>
              <p:cNvSpPr txBox="1"/>
              <p:nvPr/>
            </p:nvSpPr>
            <p:spPr>
              <a:xfrm>
                <a:off x="3970945" y="432725"/>
                <a:ext cx="902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arrival time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直接箭头连接符 99"/>
              <p:cNvCxnSpPr/>
              <p:nvPr/>
            </p:nvCxnSpPr>
            <p:spPr>
              <a:xfrm>
                <a:off x="4286279" y="1594077"/>
                <a:ext cx="790873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/>
              <p:cNvCxnSpPr/>
              <p:nvPr/>
            </p:nvCxnSpPr>
            <p:spPr>
              <a:xfrm>
                <a:off x="3816005" y="1592948"/>
                <a:ext cx="470274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2" name="文本框 101"/>
                  <p:cNvSpPr txBox="1"/>
                  <p:nvPr/>
                </p:nvSpPr>
                <p:spPr>
                  <a:xfrm>
                    <a:off x="3837438" y="1605622"/>
                    <a:ext cx="44884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𝑎𝐸𝑥𝑡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zh-CN" altLang="en-US" sz="1200" dirty="0"/>
                  </a:p>
                </p:txBody>
              </p:sp>
            </mc:Choice>
            <mc:Fallback>
              <p:sp>
                <p:nvSpPr>
                  <p:cNvPr id="102" name="文本框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7438" y="1605622"/>
                    <a:ext cx="448841" cy="184666"/>
                  </a:xfrm>
                  <a:prstGeom prst="rect">
                    <a:avLst/>
                  </a:prstGeom>
                  <a:blipFill rotWithShape="1">
                    <a:blip r:embed="rId8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Window extension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188355" y="2577337"/>
            <a:ext cx="4583342" cy="2909315"/>
            <a:chOff x="7794257" y="2438257"/>
            <a:chExt cx="3815605" cy="25309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4257" y="2438257"/>
              <a:ext cx="3815605" cy="2530982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9079675" y="2848256"/>
              <a:ext cx="0" cy="166687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8502570" y="4584981"/>
              <a:ext cx="57057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8269159" y="4602027"/>
                  <a:ext cx="972607" cy="3250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159" y="4602027"/>
                  <a:ext cx="972607" cy="325025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接箭头连接符 8"/>
            <p:cNvCxnSpPr/>
            <p:nvPr/>
          </p:nvCxnSpPr>
          <p:spPr>
            <a:xfrm>
              <a:off x="9079675" y="4584981"/>
              <a:ext cx="101628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079675" y="2848256"/>
              <a:ext cx="1016283" cy="166687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9197786" y="4614469"/>
                  <a:ext cx="972607" cy="3252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𝑟𝑖𝑔ℎ𝑡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786" y="4614469"/>
                  <a:ext cx="972607" cy="325282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/>
            <p:cNvCxnSpPr/>
            <p:nvPr/>
          </p:nvCxnSpPr>
          <p:spPr>
            <a:xfrm flipH="1">
              <a:off x="8509103" y="2848256"/>
              <a:ext cx="564039" cy="167931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01441" y="3489460"/>
            <a:ext cx="5495919" cy="1963296"/>
            <a:chOff x="2716033" y="4994968"/>
            <a:chExt cx="4805470" cy="1586361"/>
          </a:xfrm>
        </p:grpSpPr>
        <p:sp>
          <p:nvSpPr>
            <p:cNvPr id="26" name="矩形: 圆角 25"/>
            <p:cNvSpPr/>
            <p:nvPr/>
          </p:nvSpPr>
          <p:spPr>
            <a:xfrm>
              <a:off x="3503685" y="4994968"/>
              <a:ext cx="3950404" cy="15863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文本框 26"/>
                <p:cNvSpPr txBox="1"/>
                <p:nvPr/>
              </p:nvSpPr>
              <p:spPr>
                <a:xfrm>
                  <a:off x="3311588" y="5009865"/>
                  <a:ext cx="4209915" cy="3583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𝑎𝑔𝑔𝑆𝑖𝑛𝑘𝑅𝑖𝑠𝑒𝑀𝑎𝑥𝐹𝑢𝑙𝑙𝑇𝑟𝑎𝑛𝑠</m:t>
                        </m:r>
                      </m:oMath>
                    </m:oMathPara>
                  </a14:m>
                  <a:endParaRPr lang="en-US" altLang="zh-CN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文本框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588" y="5009865"/>
                  <a:ext cx="4209915" cy="358303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文本框 27"/>
                <p:cNvSpPr txBox="1"/>
                <p:nvPr/>
              </p:nvSpPr>
              <p:spPr>
                <a:xfrm>
                  <a:off x="2716033" y="5303698"/>
                  <a:ext cx="4780487" cy="10120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𝑟𝑖𝑔ℎ𝑡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CN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CN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CN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8" name="文本框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033" y="5303698"/>
                  <a:ext cx="4780487" cy="1012072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3376100" y="6116406"/>
                  <a:ext cx="2582938" cy="3575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𝑙𝑢𝑚𝑝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100" y="6116406"/>
                  <a:ext cx="2582938" cy="357534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991" y="2110774"/>
            <a:ext cx="4849229" cy="77621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73235" y="1173316"/>
            <a:ext cx="618904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According to paper “Improved Crosstalk Modeling for Noise Constrained Interconnect Optimization”:</a:t>
            </a:r>
            <a:endParaRPr lang="zh-CN" altLang="en-US" sz="1600" dirty="0">
              <a:latin typeface="+mj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75082" y="1155988"/>
            <a:ext cx="3386317" cy="1157599"/>
            <a:chOff x="6043575" y="4363301"/>
            <a:chExt cx="4638316" cy="1990949"/>
          </a:xfrm>
        </p:grpSpPr>
        <p:grpSp>
          <p:nvGrpSpPr>
            <p:cNvPr id="35" name="组合 34"/>
            <p:cNvGrpSpPr/>
            <p:nvPr/>
          </p:nvGrpSpPr>
          <p:grpSpPr>
            <a:xfrm>
              <a:off x="8840184" y="5868274"/>
              <a:ext cx="381000" cy="485976"/>
              <a:chOff x="4768228" y="5145899"/>
              <a:chExt cx="381000" cy="485976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4963243" y="5145899"/>
                <a:ext cx="0" cy="35433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等腰三角形 59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6" name="矩形 35"/>
            <p:cNvSpPr/>
            <p:nvPr/>
          </p:nvSpPr>
          <p:spPr>
            <a:xfrm rot="5400000">
              <a:off x="8863044" y="5635123"/>
              <a:ext cx="335280" cy="131021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endCxn id="36" idx="1"/>
            </p:cNvCxnSpPr>
            <p:nvPr/>
          </p:nvCxnSpPr>
          <p:spPr>
            <a:xfrm>
              <a:off x="9030684" y="5102736"/>
              <a:ext cx="0" cy="4302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任意多边形: 形状 37"/>
            <p:cNvSpPr/>
            <p:nvPr/>
          </p:nvSpPr>
          <p:spPr>
            <a:xfrm>
              <a:off x="6367027" y="4738230"/>
              <a:ext cx="729691" cy="539183"/>
            </a:xfrm>
            <a:custGeom>
              <a:avLst/>
              <a:gdLst>
                <a:gd name="connsiteX0" fmla="*/ 0 w 1267968"/>
                <a:gd name="connsiteY0" fmla="*/ 841248 h 851641"/>
                <a:gd name="connsiteX1" fmla="*/ 377952 w 1267968"/>
                <a:gd name="connsiteY1" fmla="*/ 755904 h 851641"/>
                <a:gd name="connsiteX2" fmla="*/ 890016 w 1267968"/>
                <a:gd name="connsiteY2" fmla="*/ 146304 h 851641"/>
                <a:gd name="connsiteX3" fmla="*/ 1267968 w 1267968"/>
                <a:gd name="connsiteY3" fmla="*/ 0 h 8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968" h="851641">
                  <a:moveTo>
                    <a:pt x="0" y="841248"/>
                  </a:moveTo>
                  <a:cubicBezTo>
                    <a:pt x="114808" y="856488"/>
                    <a:pt x="229616" y="871728"/>
                    <a:pt x="377952" y="755904"/>
                  </a:cubicBezTo>
                  <a:cubicBezTo>
                    <a:pt x="526288" y="640080"/>
                    <a:pt x="741680" y="272288"/>
                    <a:pt x="890016" y="146304"/>
                  </a:cubicBezTo>
                  <a:cubicBezTo>
                    <a:pt x="1038352" y="20320"/>
                    <a:pt x="1153160" y="10160"/>
                    <a:pt x="126796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758076" y="5570997"/>
              <a:ext cx="349354" cy="192405"/>
              <a:chOff x="4711959" y="2519265"/>
              <a:chExt cx="513184" cy="192405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9752824" y="5763402"/>
              <a:ext cx="381000" cy="568500"/>
              <a:chOff x="4768228" y="5063375"/>
              <a:chExt cx="381000" cy="568500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4963243" y="5063375"/>
                <a:ext cx="0" cy="43686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等腰三角形 55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文本框 103"/>
            <p:cNvSpPr txBox="1"/>
            <p:nvPr/>
          </p:nvSpPr>
          <p:spPr>
            <a:xfrm>
              <a:off x="6043575" y="4638211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inw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10138966" y="4977367"/>
              <a:ext cx="542925" cy="388186"/>
            </a:xfrm>
            <a:custGeom>
              <a:avLst/>
              <a:gdLst>
                <a:gd name="connsiteX0" fmla="*/ 0 w 525780"/>
                <a:gd name="connsiteY0" fmla="*/ 541251 h 541251"/>
                <a:gd name="connsiteX1" fmla="*/ 259080 w 525780"/>
                <a:gd name="connsiteY1" fmla="*/ 231 h 541251"/>
                <a:gd name="connsiteX2" fmla="*/ 525780 w 525780"/>
                <a:gd name="connsiteY2" fmla="*/ 487911 h 541251"/>
                <a:gd name="connsiteX0-1" fmla="*/ 0 w 542925"/>
                <a:gd name="connsiteY0-2" fmla="*/ 541211 h 543116"/>
                <a:gd name="connsiteX1-3" fmla="*/ 259080 w 542925"/>
                <a:gd name="connsiteY1-4" fmla="*/ 191 h 543116"/>
                <a:gd name="connsiteX2-5" fmla="*/ 542925 w 542925"/>
                <a:gd name="connsiteY2-6" fmla="*/ 543116 h 543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42925" h="543116">
                  <a:moveTo>
                    <a:pt x="0" y="541211"/>
                  </a:moveTo>
                  <a:cubicBezTo>
                    <a:pt x="85725" y="275146"/>
                    <a:pt x="171450" y="9081"/>
                    <a:pt x="259080" y="191"/>
                  </a:cubicBezTo>
                  <a:cubicBezTo>
                    <a:pt x="346710" y="-8699"/>
                    <a:pt x="453390" y="294831"/>
                    <a:pt x="542925" y="5431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cxnSp>
          <p:nvCxnSpPr>
            <p:cNvPr id="43" name="直接连接符 42"/>
            <p:cNvCxnSpPr>
              <a:endCxn id="51" idx="3"/>
            </p:cNvCxnSpPr>
            <p:nvPr/>
          </p:nvCxnSpPr>
          <p:spPr>
            <a:xfrm flipH="1" flipV="1">
              <a:off x="7398793" y="5102735"/>
              <a:ext cx="7893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 rot="16200000">
              <a:off x="8116612" y="5006533"/>
              <a:ext cx="349354" cy="192405"/>
              <a:chOff x="4711959" y="2519265"/>
              <a:chExt cx="513184" cy="192405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接连接符 44"/>
            <p:cNvCxnSpPr/>
            <p:nvPr/>
          </p:nvCxnSpPr>
          <p:spPr>
            <a:xfrm flipH="1">
              <a:off x="8387492" y="5107788"/>
              <a:ext cx="15603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9947839" y="5102736"/>
              <a:ext cx="0" cy="468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9767220" y="4363301"/>
              <a:ext cx="65594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outw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文本框 87"/>
            <p:cNvSpPr txBox="1"/>
            <p:nvPr/>
          </p:nvSpPr>
          <p:spPr>
            <a:xfrm>
              <a:off x="8214388" y="5401719"/>
              <a:ext cx="57740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hres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文本框 87"/>
            <p:cNvSpPr txBox="1"/>
            <p:nvPr/>
          </p:nvSpPr>
          <p:spPr>
            <a:xfrm>
              <a:off x="10074090" y="5383398"/>
              <a:ext cx="33374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FF0000"/>
                  </a:solidFill>
                </a:rPr>
                <a:t>cl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文本框 87"/>
            <p:cNvSpPr txBox="1"/>
            <p:nvPr/>
          </p:nvSpPr>
          <p:spPr>
            <a:xfrm>
              <a:off x="8117204" y="4527358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FF0000"/>
                  </a:solidFill>
                </a:rPr>
                <a:t>cc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箭头: 五边形 50"/>
            <p:cNvSpPr/>
            <p:nvPr/>
          </p:nvSpPr>
          <p:spPr>
            <a:xfrm>
              <a:off x="7096719" y="5038559"/>
              <a:ext cx="302074" cy="12835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6043575" y="5735920"/>
                  <a:ext cx="2343915" cy="4764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575" y="5735920"/>
                  <a:ext cx="2343915" cy="476409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545" y="6050124"/>
            <a:ext cx="1873908" cy="323087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906581" y="6064792"/>
            <a:ext cx="6572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sz="3200" dirty="0" err="1"/>
              <a:t>t_right</a:t>
            </a:r>
            <a:r>
              <a:rPr lang="en-US" altLang="zh-CN" sz="3200" dirty="0"/>
              <a:t> approximation</a:t>
            </a:r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231371" y="738102"/>
            <a:ext cx="4183708" cy="25032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12256" y="801175"/>
                <a:ext cx="3904422" cy="90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𝑟𝑖𝑔ℎ𝑡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CN" sz="1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6" y="801175"/>
                <a:ext cx="3904422" cy="908685"/>
              </a:xfrm>
              <a:prstGeom prst="rect">
                <a:avLst/>
              </a:prstGeom>
              <a:blipFill rotWithShape="1">
                <a:blip r:embed="rId3"/>
                <a:stretch>
                  <a:fillRect l="-3" t="-48" r="14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12256" y="1887479"/>
                <a:ext cx="3904422" cy="498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令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，则：</m:t>
                        </m:r>
                      </m:e>
                    </m:func>
                  </m:oMath>
                </a14:m>
                <a:endParaRPr lang="en-US" altLang="zh-CN" sz="1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6" y="1887479"/>
                <a:ext cx="3904422" cy="498475"/>
              </a:xfrm>
              <a:prstGeom prst="rect">
                <a:avLst/>
              </a:prstGeom>
              <a:blipFill rotWithShape="1">
                <a:blip r:embed="rId4"/>
                <a:stretch>
                  <a:fillRect l="-3" t="-52" r="14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12256" y="2549453"/>
                <a:ext cx="3904422" cy="556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𝑟𝑖𝑔ℎ𝑡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6" y="2549453"/>
                <a:ext cx="3904422" cy="556260"/>
              </a:xfrm>
              <a:prstGeom prst="rect">
                <a:avLst/>
              </a:prstGeom>
              <a:blipFill rotWithShape="1">
                <a:blip r:embed="rId5"/>
                <a:stretch>
                  <a:fillRect l="-3" t="-101" r="14" b="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图表 7"/>
          <p:cNvGraphicFramePr/>
          <p:nvPr/>
        </p:nvGraphicFramePr>
        <p:xfrm>
          <a:off x="313505" y="3349769"/>
          <a:ext cx="5645868" cy="32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12256" y="6281232"/>
                <a:ext cx="5122508" cy="375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285750" indent="-285750">
                  <a:buFont typeface="Wingdings" panose="05000000000000000000" pitchFamily="2" charset="2"/>
                  <a:buChar char="u"/>
                  <a:defRPr sz="1400"/>
                </a:lvl1pPr>
              </a:lstStyle>
              <a:p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/>
                  <a:t>图可知：</a:t>
                </a:r>
                <a:r>
                  <a:rPr lang="en-US" altLang="zh-CN"/>
                  <a:t>x&gt;3</a:t>
                </a:r>
                <a:r>
                  <a:rPr lang="zh-CN" altLang="en-US" dirty="0"/>
                  <a:t>时，</a:t>
                </a:r>
                <a:r>
                  <a:rPr lang="en-US" altLang="zh-CN" dirty="0"/>
                  <a:t>2y/x &lt; 0.03</a:t>
                </a:r>
                <a:r>
                  <a:rPr lang="zh-CN" altLang="en-US" dirty="0"/>
                  <a:t>，对</a:t>
                </a:r>
                <a:r>
                  <a:rPr lang="en-US" altLang="zh-CN" dirty="0" err="1"/>
                  <a:t>tright</a:t>
                </a:r>
                <a:r>
                  <a:rPr lang="zh-CN" altLang="en-US" dirty="0"/>
                  <a:t>影响忽略不计</a:t>
                </a:r>
                <a:endParaRPr lang="en-US" altLang="zh-CN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6" y="6281232"/>
                <a:ext cx="5122508" cy="375920"/>
              </a:xfrm>
              <a:prstGeom prst="rect">
                <a:avLst/>
              </a:prstGeom>
              <a:blipFill rotWithShape="1">
                <a:blip r:embed="rId6"/>
                <a:stretch>
                  <a:fillRect l="-2" t="-119" r="2" b="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601602" y="984330"/>
                <a:ext cx="7683836" cy="116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𝑟𝑖𝑔ℎ𝑡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08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445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f>
                                    <m:fPr>
                                      <m:ctrlP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69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𝑤ℎ𝑒𝑛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𝑤ℎ𝑒𝑛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02" y="984330"/>
                <a:ext cx="7683836" cy="1163320"/>
              </a:xfrm>
              <a:prstGeom prst="rect">
                <a:avLst/>
              </a:prstGeom>
              <a:blipFill rotWithShape="1">
                <a:blip r:embed="rId7"/>
                <a:stretch>
                  <a:fillRect l="-5" t="-7"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图表 11"/>
          <p:cNvGraphicFramePr/>
          <p:nvPr/>
        </p:nvGraphicFramePr>
        <p:xfrm>
          <a:off x="6167473" y="3063834"/>
          <a:ext cx="5645868" cy="345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18070" y="6257430"/>
            <a:ext cx="609600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/>
              <a:t>从图可知：</a:t>
            </a:r>
            <a:r>
              <a:rPr lang="en-US" altLang="zh-CN" sz="1400" dirty="0"/>
              <a:t>2</a:t>
            </a:r>
            <a:r>
              <a:rPr lang="zh-CN" altLang="en-US" sz="1400" dirty="0"/>
              <a:t>次函数拟合</a:t>
            </a:r>
            <a:r>
              <a:rPr lang="en-US" altLang="zh-CN" sz="1400" dirty="0"/>
              <a:t>y</a:t>
            </a:r>
            <a:r>
              <a:rPr lang="zh-CN" altLang="en-US" sz="1400" dirty="0"/>
              <a:t>在</a:t>
            </a:r>
            <a:r>
              <a:rPr lang="en-US" altLang="zh-CN" sz="1400" dirty="0"/>
              <a:t>x</a:t>
            </a:r>
            <a:r>
              <a:rPr lang="zh-CN" altLang="en-US" sz="1400" dirty="0"/>
              <a:t>取值范围</a:t>
            </a:r>
            <a:r>
              <a:rPr lang="en-US" altLang="zh-CN" sz="1400" dirty="0"/>
              <a:t>[0~3]</a:t>
            </a:r>
            <a:r>
              <a:rPr lang="zh-CN" altLang="en-US" sz="1400" dirty="0"/>
              <a:t>内的精度非常高</a:t>
            </a:r>
            <a:endParaRPr lang="en-US" altLang="zh-CN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SI Overview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754733" y="1504642"/>
            <a:ext cx="5141242" cy="2358124"/>
            <a:chOff x="2721046" y="643737"/>
            <a:chExt cx="6119301" cy="3032561"/>
          </a:xfrm>
        </p:grpSpPr>
        <p:cxnSp>
          <p:nvCxnSpPr>
            <p:cNvPr id="28" name="直接连接符 27"/>
            <p:cNvCxnSpPr>
              <a:stCxn id="29" idx="3"/>
              <a:endCxn id="30" idx="1"/>
            </p:cNvCxnSpPr>
            <p:nvPr/>
          </p:nvCxnSpPr>
          <p:spPr>
            <a:xfrm>
              <a:off x="4038436" y="1243083"/>
              <a:ext cx="3436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2721046" y="707445"/>
              <a:ext cx="1317390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aggr</a:t>
              </a:r>
              <a:r>
                <a:rPr lang="en-US" altLang="zh-CN" b="1" dirty="0">
                  <a:solidFill>
                    <a:schemeClr val="tx1"/>
                  </a:solidFill>
                </a:rPr>
                <a:t>/</a:t>
              </a:r>
              <a:r>
                <a:rPr lang="en-US" altLang="zh-CN" b="1" dirty="0" err="1">
                  <a:solidFill>
                    <a:schemeClr val="tx1"/>
                  </a:solidFill>
                </a:rPr>
                <a:t>dr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74744" y="707445"/>
              <a:ext cx="1365603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aggr</a:t>
              </a:r>
              <a:r>
                <a:rPr lang="en-US" altLang="zh-CN" b="1" dirty="0">
                  <a:solidFill>
                    <a:schemeClr val="tx1"/>
                  </a:solidFill>
                </a:rPr>
                <a:t>/sink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721046" y="2605022"/>
              <a:ext cx="1317390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vic</a:t>
              </a:r>
              <a:r>
                <a:rPr lang="en-US" altLang="zh-CN" b="1" dirty="0">
                  <a:solidFill>
                    <a:schemeClr val="tx1"/>
                  </a:solidFill>
                </a:rPr>
                <a:t>/</a:t>
              </a:r>
              <a:r>
                <a:rPr lang="en-US" altLang="zh-CN" b="1" dirty="0" err="1">
                  <a:solidFill>
                    <a:schemeClr val="tx1"/>
                  </a:solidFill>
                </a:rPr>
                <a:t>dr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474744" y="2605022"/>
              <a:ext cx="1365603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vic</a:t>
              </a:r>
              <a:r>
                <a:rPr lang="en-US" altLang="zh-CN" b="1" dirty="0">
                  <a:solidFill>
                    <a:schemeClr val="tx1"/>
                  </a:solidFill>
                </a:rPr>
                <a:t>/sink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直接连接符 35"/>
            <p:cNvCxnSpPr>
              <a:stCxn id="32" idx="3"/>
              <a:endCxn id="34" idx="1"/>
            </p:cNvCxnSpPr>
            <p:nvPr/>
          </p:nvCxnSpPr>
          <p:spPr>
            <a:xfrm>
              <a:off x="4038436" y="3140660"/>
              <a:ext cx="3436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/>
          </p:nvGrpSpPr>
          <p:grpSpPr>
            <a:xfrm>
              <a:off x="5770163" y="2126545"/>
              <a:ext cx="349354" cy="143730"/>
              <a:chOff x="4711959" y="2519265"/>
              <a:chExt cx="513184" cy="192405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/>
            <p:nvPr/>
          </p:nvCxnSpPr>
          <p:spPr>
            <a:xfrm flipV="1">
              <a:off x="5928255" y="1233938"/>
              <a:ext cx="0" cy="8926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5926154" y="2270275"/>
              <a:ext cx="0" cy="8703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2" idx="3"/>
              <a:endCxn id="32" idx="3"/>
            </p:cNvCxnSpPr>
            <p:nvPr/>
          </p:nvCxnSpPr>
          <p:spPr>
            <a:xfrm>
              <a:off x="4038436" y="3140660"/>
              <a:ext cx="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6178209" y="1992984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cc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flipV="1">
              <a:off x="5191335" y="643737"/>
              <a:ext cx="729691" cy="539184"/>
            </a:xfrm>
            <a:custGeom>
              <a:avLst/>
              <a:gdLst>
                <a:gd name="connsiteX0" fmla="*/ 0 w 1267968"/>
                <a:gd name="connsiteY0" fmla="*/ 841248 h 851641"/>
                <a:gd name="connsiteX1" fmla="*/ 377952 w 1267968"/>
                <a:gd name="connsiteY1" fmla="*/ 755904 h 851641"/>
                <a:gd name="connsiteX2" fmla="*/ 890016 w 1267968"/>
                <a:gd name="connsiteY2" fmla="*/ 146304 h 851641"/>
                <a:gd name="connsiteX3" fmla="*/ 1267968 w 1267968"/>
                <a:gd name="connsiteY3" fmla="*/ 0 h 8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968" h="851641">
                  <a:moveTo>
                    <a:pt x="0" y="841248"/>
                  </a:moveTo>
                  <a:cubicBezTo>
                    <a:pt x="114808" y="856488"/>
                    <a:pt x="229616" y="871728"/>
                    <a:pt x="377952" y="755904"/>
                  </a:cubicBezTo>
                  <a:cubicBezTo>
                    <a:pt x="526288" y="640080"/>
                    <a:pt x="741680" y="272288"/>
                    <a:pt x="890016" y="146304"/>
                  </a:cubicBezTo>
                  <a:cubicBezTo>
                    <a:pt x="1038352" y="20320"/>
                    <a:pt x="1153160" y="10160"/>
                    <a:pt x="126796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44" name="任意多边形: 形状 43"/>
            <p:cNvSpPr/>
            <p:nvPr/>
          </p:nvSpPr>
          <p:spPr>
            <a:xfrm rot="10800000">
              <a:off x="6178209" y="2589583"/>
              <a:ext cx="542925" cy="251534"/>
            </a:xfrm>
            <a:custGeom>
              <a:avLst/>
              <a:gdLst>
                <a:gd name="connsiteX0" fmla="*/ 0 w 525780"/>
                <a:gd name="connsiteY0" fmla="*/ 541251 h 541251"/>
                <a:gd name="connsiteX1" fmla="*/ 259080 w 525780"/>
                <a:gd name="connsiteY1" fmla="*/ 231 h 541251"/>
                <a:gd name="connsiteX2" fmla="*/ 525780 w 525780"/>
                <a:gd name="connsiteY2" fmla="*/ 487911 h 541251"/>
                <a:gd name="connsiteX0-1" fmla="*/ 0 w 542925"/>
                <a:gd name="connsiteY0-2" fmla="*/ 541211 h 543116"/>
                <a:gd name="connsiteX1-3" fmla="*/ 259080 w 542925"/>
                <a:gd name="connsiteY1-4" fmla="*/ 191 h 543116"/>
                <a:gd name="connsiteX2-5" fmla="*/ 542925 w 542925"/>
                <a:gd name="connsiteY2-6" fmla="*/ 543116 h 543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42925" h="543116">
                  <a:moveTo>
                    <a:pt x="0" y="541211"/>
                  </a:moveTo>
                  <a:cubicBezTo>
                    <a:pt x="85725" y="275146"/>
                    <a:pt x="171450" y="9081"/>
                    <a:pt x="259080" y="191"/>
                  </a:cubicBezTo>
                  <a:cubicBezTo>
                    <a:pt x="346710" y="-8699"/>
                    <a:pt x="453390" y="294831"/>
                    <a:pt x="542925" y="5431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48" name="任意多边形: 形状 47"/>
          <p:cNvSpPr>
            <a:spLocks noChangeAspect="1"/>
          </p:cNvSpPr>
          <p:nvPr/>
        </p:nvSpPr>
        <p:spPr>
          <a:xfrm>
            <a:off x="3817713" y="3568401"/>
            <a:ext cx="729691" cy="562428"/>
          </a:xfrm>
          <a:custGeom>
            <a:avLst/>
            <a:gdLst>
              <a:gd name="connsiteX0" fmla="*/ 0 w 775854"/>
              <a:gd name="connsiteY0" fmla="*/ 523394 h 523825"/>
              <a:gd name="connsiteX1" fmla="*/ 258618 w 775854"/>
              <a:gd name="connsiteY1" fmla="*/ 449503 h 523825"/>
              <a:gd name="connsiteX2" fmla="*/ 498763 w 775854"/>
              <a:gd name="connsiteY2" fmla="*/ 61575 h 523825"/>
              <a:gd name="connsiteX3" fmla="*/ 775854 w 775854"/>
              <a:gd name="connsiteY3" fmla="*/ 6157 h 523825"/>
              <a:gd name="connsiteX0-1" fmla="*/ 0 w 775854"/>
              <a:gd name="connsiteY0-2" fmla="*/ 523394 h 523420"/>
              <a:gd name="connsiteX1-3" fmla="*/ 244944 w 775854"/>
              <a:gd name="connsiteY1-4" fmla="*/ 383229 h 523420"/>
              <a:gd name="connsiteX2-5" fmla="*/ 498763 w 775854"/>
              <a:gd name="connsiteY2-6" fmla="*/ 61575 h 523420"/>
              <a:gd name="connsiteX3-7" fmla="*/ 775854 w 775854"/>
              <a:gd name="connsiteY3-8" fmla="*/ 6157 h 523420"/>
              <a:gd name="connsiteX0-9" fmla="*/ 0 w 775854"/>
              <a:gd name="connsiteY0-10" fmla="*/ 519014 h 519038"/>
              <a:gd name="connsiteX1-11" fmla="*/ 244944 w 775854"/>
              <a:gd name="connsiteY1-12" fmla="*/ 378849 h 519038"/>
              <a:gd name="connsiteX2-13" fmla="*/ 471415 w 775854"/>
              <a:gd name="connsiteY2-14" fmla="*/ 92698 h 519038"/>
              <a:gd name="connsiteX3-15" fmla="*/ 775854 w 775854"/>
              <a:gd name="connsiteY3-16" fmla="*/ 1777 h 519038"/>
              <a:gd name="connsiteX0-17" fmla="*/ 0 w 775854"/>
              <a:gd name="connsiteY0-18" fmla="*/ 519014 h 519033"/>
              <a:gd name="connsiteX1-19" fmla="*/ 217596 w 775854"/>
              <a:gd name="connsiteY1-20" fmla="*/ 357547 h 519033"/>
              <a:gd name="connsiteX2-21" fmla="*/ 471415 w 775854"/>
              <a:gd name="connsiteY2-22" fmla="*/ 92698 h 519033"/>
              <a:gd name="connsiteX3-23" fmla="*/ 775854 w 775854"/>
              <a:gd name="connsiteY3-24" fmla="*/ 1777 h 519033"/>
              <a:gd name="connsiteX0-25" fmla="*/ 0 w 775854"/>
              <a:gd name="connsiteY0-26" fmla="*/ 519014 h 519033"/>
              <a:gd name="connsiteX1-27" fmla="*/ 217596 w 775854"/>
              <a:gd name="connsiteY1-28" fmla="*/ 357547 h 519033"/>
              <a:gd name="connsiteX2-29" fmla="*/ 471415 w 775854"/>
              <a:gd name="connsiteY2-30" fmla="*/ 92698 h 519033"/>
              <a:gd name="connsiteX3-31" fmla="*/ 775854 w 775854"/>
              <a:gd name="connsiteY3-32" fmla="*/ 1777 h 519033"/>
              <a:gd name="connsiteX0-33" fmla="*/ 0 w 775854"/>
              <a:gd name="connsiteY0-34" fmla="*/ 519014 h 519014"/>
              <a:gd name="connsiteX1-35" fmla="*/ 217596 w 775854"/>
              <a:gd name="connsiteY1-36" fmla="*/ 357547 h 519014"/>
              <a:gd name="connsiteX2-37" fmla="*/ 471415 w 775854"/>
              <a:gd name="connsiteY2-38" fmla="*/ 92698 h 519014"/>
              <a:gd name="connsiteX3-39" fmla="*/ 775854 w 775854"/>
              <a:gd name="connsiteY3-40" fmla="*/ 1777 h 519014"/>
              <a:gd name="connsiteX0-41" fmla="*/ 0 w 775854"/>
              <a:gd name="connsiteY0-42" fmla="*/ 517593 h 517593"/>
              <a:gd name="connsiteX1-43" fmla="*/ 217596 w 775854"/>
              <a:gd name="connsiteY1-44" fmla="*/ 356126 h 517593"/>
              <a:gd name="connsiteX2-45" fmla="*/ 540800 w 775854"/>
              <a:gd name="connsiteY2-46" fmla="*/ 238552 h 517593"/>
              <a:gd name="connsiteX3-47" fmla="*/ 775854 w 775854"/>
              <a:gd name="connsiteY3-48" fmla="*/ 356 h 517593"/>
              <a:gd name="connsiteX0-49" fmla="*/ 0 w 872994"/>
              <a:gd name="connsiteY0-50" fmla="*/ 591126 h 591126"/>
              <a:gd name="connsiteX1-51" fmla="*/ 217596 w 872994"/>
              <a:gd name="connsiteY1-52" fmla="*/ 429659 h 591126"/>
              <a:gd name="connsiteX2-53" fmla="*/ 540800 w 872994"/>
              <a:gd name="connsiteY2-54" fmla="*/ 312085 h 591126"/>
              <a:gd name="connsiteX3-55" fmla="*/ 872994 w 872994"/>
              <a:gd name="connsiteY3-56" fmla="*/ 252 h 591126"/>
              <a:gd name="connsiteX0-57" fmla="*/ 0 w 1011766"/>
              <a:gd name="connsiteY0-58" fmla="*/ 591126 h 591126"/>
              <a:gd name="connsiteX1-59" fmla="*/ 356368 w 1011766"/>
              <a:gd name="connsiteY1-60" fmla="*/ 429659 h 591126"/>
              <a:gd name="connsiteX2-61" fmla="*/ 679572 w 1011766"/>
              <a:gd name="connsiteY2-62" fmla="*/ 312085 h 591126"/>
              <a:gd name="connsiteX3-63" fmla="*/ 1011766 w 1011766"/>
              <a:gd name="connsiteY3-64" fmla="*/ 252 h 591126"/>
              <a:gd name="connsiteX0-65" fmla="*/ 0 w 1011766"/>
              <a:gd name="connsiteY0-66" fmla="*/ 591126 h 591126"/>
              <a:gd name="connsiteX1-67" fmla="*/ 328614 w 1011766"/>
              <a:gd name="connsiteY1-68" fmla="*/ 429659 h 591126"/>
              <a:gd name="connsiteX2-69" fmla="*/ 679572 w 1011766"/>
              <a:gd name="connsiteY2-70" fmla="*/ 312085 h 591126"/>
              <a:gd name="connsiteX3-71" fmla="*/ 1011766 w 1011766"/>
              <a:gd name="connsiteY3-72" fmla="*/ 252 h 591126"/>
              <a:gd name="connsiteX0-73" fmla="*/ 0 w 1011766"/>
              <a:gd name="connsiteY0-74" fmla="*/ 591161 h 591161"/>
              <a:gd name="connsiteX1-75" fmla="*/ 328614 w 1011766"/>
              <a:gd name="connsiteY1-76" fmla="*/ 429694 h 591161"/>
              <a:gd name="connsiteX2-77" fmla="*/ 790590 w 1011766"/>
              <a:gd name="connsiteY2-78" fmla="*/ 280561 h 591161"/>
              <a:gd name="connsiteX3-79" fmla="*/ 1011766 w 1011766"/>
              <a:gd name="connsiteY3-80" fmla="*/ 287 h 5911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11766" h="591161">
                <a:moveTo>
                  <a:pt x="0" y="591161"/>
                </a:moveTo>
                <a:cubicBezTo>
                  <a:pt x="90024" y="550095"/>
                  <a:pt x="196849" y="481461"/>
                  <a:pt x="328614" y="429694"/>
                </a:cubicBezTo>
                <a:cubicBezTo>
                  <a:pt x="460379" y="377927"/>
                  <a:pt x="704384" y="354452"/>
                  <a:pt x="790590" y="280561"/>
                </a:cubicBezTo>
                <a:cubicBezTo>
                  <a:pt x="876796" y="206670"/>
                  <a:pt x="916323" y="-8950"/>
                  <a:pt x="1011766" y="28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0" name="任意多边形: 形状 49"/>
          <p:cNvSpPr>
            <a:spLocks noChangeAspect="1"/>
          </p:cNvSpPr>
          <p:nvPr/>
        </p:nvSpPr>
        <p:spPr>
          <a:xfrm>
            <a:off x="1861562" y="3587634"/>
            <a:ext cx="813459" cy="523962"/>
          </a:xfrm>
          <a:custGeom>
            <a:avLst/>
            <a:gdLst>
              <a:gd name="connsiteX0" fmla="*/ 0 w 775854"/>
              <a:gd name="connsiteY0" fmla="*/ 523394 h 523825"/>
              <a:gd name="connsiteX1" fmla="*/ 258618 w 775854"/>
              <a:gd name="connsiteY1" fmla="*/ 449503 h 523825"/>
              <a:gd name="connsiteX2" fmla="*/ 498763 w 775854"/>
              <a:gd name="connsiteY2" fmla="*/ 61575 h 523825"/>
              <a:gd name="connsiteX3" fmla="*/ 775854 w 775854"/>
              <a:gd name="connsiteY3" fmla="*/ 6157 h 523825"/>
              <a:gd name="connsiteX0-1" fmla="*/ 0 w 775854"/>
              <a:gd name="connsiteY0-2" fmla="*/ 523394 h 523420"/>
              <a:gd name="connsiteX1-3" fmla="*/ 244944 w 775854"/>
              <a:gd name="connsiteY1-4" fmla="*/ 383229 h 523420"/>
              <a:gd name="connsiteX2-5" fmla="*/ 498763 w 775854"/>
              <a:gd name="connsiteY2-6" fmla="*/ 61575 h 523420"/>
              <a:gd name="connsiteX3-7" fmla="*/ 775854 w 775854"/>
              <a:gd name="connsiteY3-8" fmla="*/ 6157 h 523420"/>
              <a:gd name="connsiteX0-9" fmla="*/ 0 w 775854"/>
              <a:gd name="connsiteY0-10" fmla="*/ 519014 h 519038"/>
              <a:gd name="connsiteX1-11" fmla="*/ 244944 w 775854"/>
              <a:gd name="connsiteY1-12" fmla="*/ 378849 h 519038"/>
              <a:gd name="connsiteX2-13" fmla="*/ 471415 w 775854"/>
              <a:gd name="connsiteY2-14" fmla="*/ 92698 h 519038"/>
              <a:gd name="connsiteX3-15" fmla="*/ 775854 w 775854"/>
              <a:gd name="connsiteY3-16" fmla="*/ 1777 h 519038"/>
              <a:gd name="connsiteX0-17" fmla="*/ 0 w 775854"/>
              <a:gd name="connsiteY0-18" fmla="*/ 519014 h 519033"/>
              <a:gd name="connsiteX1-19" fmla="*/ 217596 w 775854"/>
              <a:gd name="connsiteY1-20" fmla="*/ 357547 h 519033"/>
              <a:gd name="connsiteX2-21" fmla="*/ 471415 w 775854"/>
              <a:gd name="connsiteY2-22" fmla="*/ 92698 h 519033"/>
              <a:gd name="connsiteX3-23" fmla="*/ 775854 w 775854"/>
              <a:gd name="connsiteY3-24" fmla="*/ 1777 h 519033"/>
              <a:gd name="connsiteX0-25" fmla="*/ 0 w 775854"/>
              <a:gd name="connsiteY0-26" fmla="*/ 519014 h 519033"/>
              <a:gd name="connsiteX1-27" fmla="*/ 217596 w 775854"/>
              <a:gd name="connsiteY1-28" fmla="*/ 357547 h 519033"/>
              <a:gd name="connsiteX2-29" fmla="*/ 471415 w 775854"/>
              <a:gd name="connsiteY2-30" fmla="*/ 92698 h 519033"/>
              <a:gd name="connsiteX3-31" fmla="*/ 775854 w 775854"/>
              <a:gd name="connsiteY3-32" fmla="*/ 1777 h 519033"/>
              <a:gd name="connsiteX0-33" fmla="*/ 0 w 775854"/>
              <a:gd name="connsiteY0-34" fmla="*/ 519014 h 519014"/>
              <a:gd name="connsiteX1-35" fmla="*/ 217596 w 775854"/>
              <a:gd name="connsiteY1-36" fmla="*/ 357547 h 519014"/>
              <a:gd name="connsiteX2-37" fmla="*/ 471415 w 775854"/>
              <a:gd name="connsiteY2-38" fmla="*/ 92698 h 519014"/>
              <a:gd name="connsiteX3-39" fmla="*/ 775854 w 775854"/>
              <a:gd name="connsiteY3-40" fmla="*/ 1777 h 5190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75854" h="519014">
                <a:moveTo>
                  <a:pt x="0" y="519014"/>
                </a:moveTo>
                <a:cubicBezTo>
                  <a:pt x="90024" y="477948"/>
                  <a:pt x="139027" y="428599"/>
                  <a:pt x="217596" y="357547"/>
                </a:cubicBezTo>
                <a:cubicBezTo>
                  <a:pt x="296165" y="286495"/>
                  <a:pt x="385209" y="166589"/>
                  <a:pt x="471415" y="92698"/>
                </a:cubicBezTo>
                <a:cubicBezTo>
                  <a:pt x="557621" y="18807"/>
                  <a:pt x="680411" y="-7460"/>
                  <a:pt x="775854" y="177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·</a:t>
            </a:r>
            <a:endParaRPr lang="zh-CN" altLang="en-US" sz="2800" dirty="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722" y="4822948"/>
            <a:ext cx="6470983" cy="130816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365" y="1651623"/>
            <a:ext cx="4153113" cy="2482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Overall Flow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/>
          <a:srcRect l="24758"/>
          <a:stretch>
            <a:fillRect/>
          </a:stretch>
        </p:blipFill>
        <p:spPr>
          <a:xfrm>
            <a:off x="5324599" y="1074783"/>
            <a:ext cx="1910222" cy="3783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99" y="2004846"/>
            <a:ext cx="1910222" cy="3140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701" y="1924831"/>
            <a:ext cx="2316653" cy="3651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837" y="2584833"/>
            <a:ext cx="2257610" cy="3783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837" y="3480476"/>
            <a:ext cx="1979537" cy="4143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362" y="4412071"/>
            <a:ext cx="2122555" cy="45576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837" y="5429761"/>
            <a:ext cx="2574712" cy="4143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285" y="1074783"/>
            <a:ext cx="3752849" cy="495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Filtering</a:t>
            </a:r>
            <a:endParaRPr lang="zh-CN" altLang="en-US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626677" y="1259053"/>
            <a:ext cx="10515600" cy="36472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Cap Filtering</a:t>
            </a:r>
            <a:r>
              <a:rPr lang="zh-CN" altLang="en-US" sz="1800" dirty="0"/>
              <a:t>： </a:t>
            </a:r>
            <a:endParaRPr lang="en-US" altLang="zh-CN" sz="1800" dirty="0"/>
          </a:p>
          <a:p>
            <a:pPr lvl="1"/>
            <a:r>
              <a:rPr lang="en-US" altLang="zh-CN" sz="1500" dirty="0" err="1"/>
              <a:t>xcap</a:t>
            </a:r>
            <a:r>
              <a:rPr lang="en-US" altLang="zh-CN" sz="1500" dirty="0"/>
              <a:t> &lt; </a:t>
            </a:r>
            <a:r>
              <a:rPr lang="en-US" altLang="zh-CN" sz="1500" dirty="0" err="1"/>
              <a:t>xcap_abs_threshold</a:t>
            </a:r>
            <a:r>
              <a:rPr lang="en-US" altLang="zh-CN" sz="1500" dirty="0"/>
              <a:t>, filtered</a:t>
            </a:r>
            <a:endParaRPr lang="en-US" altLang="zh-CN" sz="1500" dirty="0"/>
          </a:p>
          <a:p>
            <a:r>
              <a:rPr lang="en-US" altLang="zh-CN" sz="1800" dirty="0"/>
              <a:t>Bump Filtering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endParaRPr lang="en-US" altLang="zh-CN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751" y="2439187"/>
            <a:ext cx="6262113" cy="36472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938" y="1187864"/>
            <a:ext cx="4350153" cy="4896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Bump calculation</a:t>
            </a:r>
            <a:endParaRPr lang="zh-CN" altLang="en-US" dirty="0"/>
          </a:p>
        </p:txBody>
      </p:sp>
      <p:sp>
        <p:nvSpPr>
          <p:cNvPr id="4" name="内容占位符 3"/>
          <p:cNvSpPr txBox="1"/>
          <p:nvPr/>
        </p:nvSpPr>
        <p:spPr>
          <a:xfrm>
            <a:off x="834097" y="1230749"/>
            <a:ext cx="10515600" cy="70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Input wave</a:t>
            </a:r>
            <a:r>
              <a:rPr lang="zh-CN" altLang="en-US" sz="1800" dirty="0"/>
              <a:t>：</a:t>
            </a:r>
            <a:r>
              <a:rPr lang="en-US" altLang="zh-CN" sz="1800" dirty="0"/>
              <a:t>from </a:t>
            </a:r>
            <a:r>
              <a:rPr lang="en-US" altLang="zh-CN" sz="1800" dirty="0" err="1"/>
              <a:t>DrModeling</a:t>
            </a:r>
            <a:r>
              <a:rPr lang="en-US" altLang="zh-CN" sz="1800" dirty="0"/>
              <a:t> or pre-driver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70" y="1495440"/>
            <a:ext cx="7728878" cy="50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6961"/>
            <a:ext cx="3759393" cy="1524078"/>
          </a:xfrm>
          <a:prstGeom prst="rect">
            <a:avLst/>
          </a:prstGeom>
        </p:spPr>
      </p:pic>
      <p:sp>
        <p:nvSpPr>
          <p:cNvPr id="146" name="文本框 145"/>
          <p:cNvSpPr txBox="1"/>
          <p:nvPr/>
        </p:nvSpPr>
        <p:spPr>
          <a:xfrm>
            <a:off x="734366" y="2359184"/>
            <a:ext cx="9144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solveCCB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Bump calculation</a:t>
            </a:r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>
            <a:off x="252026" y="866031"/>
            <a:ext cx="5141242" cy="2767247"/>
            <a:chOff x="2721046" y="501572"/>
            <a:chExt cx="6119301" cy="4117775"/>
          </a:xfrm>
        </p:grpSpPr>
        <p:cxnSp>
          <p:nvCxnSpPr>
            <p:cNvPr id="40" name="直接连接符 39"/>
            <p:cNvCxnSpPr>
              <a:stCxn id="41" idx="3"/>
              <a:endCxn id="42" idx="1"/>
            </p:cNvCxnSpPr>
            <p:nvPr/>
          </p:nvCxnSpPr>
          <p:spPr>
            <a:xfrm>
              <a:off x="4038436" y="1243083"/>
              <a:ext cx="3436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2721046" y="707445"/>
              <a:ext cx="1317390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aggr</a:t>
              </a:r>
              <a:r>
                <a:rPr lang="en-US" altLang="zh-CN" b="1" dirty="0">
                  <a:solidFill>
                    <a:schemeClr val="tx1"/>
                  </a:solidFill>
                </a:rPr>
                <a:t>/</a:t>
              </a:r>
              <a:r>
                <a:rPr lang="en-US" altLang="zh-CN" b="1" dirty="0" err="1">
                  <a:solidFill>
                    <a:schemeClr val="tx1"/>
                  </a:solidFill>
                </a:rPr>
                <a:t>dr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474744" y="707445"/>
              <a:ext cx="1365603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aggr</a:t>
              </a:r>
              <a:r>
                <a:rPr lang="en-US" altLang="zh-CN" b="1" dirty="0">
                  <a:solidFill>
                    <a:schemeClr val="tx1"/>
                  </a:solidFill>
                </a:rPr>
                <a:t>/sink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721046" y="2605022"/>
              <a:ext cx="1317390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vic</a:t>
              </a:r>
              <a:r>
                <a:rPr lang="en-US" altLang="zh-CN" b="1" dirty="0">
                  <a:solidFill>
                    <a:schemeClr val="tx1"/>
                  </a:solidFill>
                </a:rPr>
                <a:t>/</a:t>
              </a:r>
              <a:r>
                <a:rPr lang="en-US" altLang="zh-CN" b="1" dirty="0" err="1">
                  <a:solidFill>
                    <a:schemeClr val="tx1"/>
                  </a:solidFill>
                </a:rPr>
                <a:t>dr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74744" y="2605022"/>
              <a:ext cx="1365603" cy="107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</a:rPr>
                <a:t>vic</a:t>
              </a:r>
              <a:r>
                <a:rPr lang="en-US" altLang="zh-CN" b="1" dirty="0">
                  <a:solidFill>
                    <a:schemeClr val="tx1"/>
                  </a:solidFill>
                </a:rPr>
                <a:t>/sink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直接连接符 44"/>
            <p:cNvCxnSpPr>
              <a:stCxn id="43" idx="3"/>
              <a:endCxn id="44" idx="1"/>
            </p:cNvCxnSpPr>
            <p:nvPr/>
          </p:nvCxnSpPr>
          <p:spPr>
            <a:xfrm>
              <a:off x="4038436" y="3140660"/>
              <a:ext cx="3436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4820756" y="3075148"/>
              <a:ext cx="335280" cy="131021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770163" y="2126545"/>
              <a:ext cx="349354" cy="143730"/>
              <a:chOff x="4711959" y="2519265"/>
              <a:chExt cx="513184" cy="192405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>
              <a:off x="3650420" y="4133371"/>
              <a:ext cx="381000" cy="485976"/>
              <a:chOff x="4768228" y="5145899"/>
              <a:chExt cx="381000" cy="485976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4963243" y="5145899"/>
                <a:ext cx="0" cy="35433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等腰三角形 69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5928255" y="1233938"/>
              <a:ext cx="0" cy="8926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926154" y="2270275"/>
              <a:ext cx="0" cy="8703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 rot="5400000">
              <a:off x="3673280" y="3900220"/>
              <a:ext cx="335280" cy="131021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>
              <a:endCxn id="51" idx="1"/>
            </p:cNvCxnSpPr>
            <p:nvPr/>
          </p:nvCxnSpPr>
          <p:spPr>
            <a:xfrm>
              <a:off x="3840920" y="3140659"/>
              <a:ext cx="0" cy="657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43" idx="3"/>
            </p:cNvCxnSpPr>
            <p:nvPr/>
          </p:nvCxnSpPr>
          <p:spPr>
            <a:xfrm flipH="1">
              <a:off x="3831224" y="3140660"/>
              <a:ext cx="2072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6178209" y="1992984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cc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5579994" y="535010"/>
              <a:ext cx="729691" cy="539183"/>
            </a:xfrm>
            <a:custGeom>
              <a:avLst/>
              <a:gdLst>
                <a:gd name="connsiteX0" fmla="*/ 0 w 1267968"/>
                <a:gd name="connsiteY0" fmla="*/ 841248 h 851641"/>
                <a:gd name="connsiteX1" fmla="*/ 377952 w 1267968"/>
                <a:gd name="connsiteY1" fmla="*/ 755904 h 851641"/>
                <a:gd name="connsiteX2" fmla="*/ 890016 w 1267968"/>
                <a:gd name="connsiteY2" fmla="*/ 146304 h 851641"/>
                <a:gd name="connsiteX3" fmla="*/ 1267968 w 1267968"/>
                <a:gd name="connsiteY3" fmla="*/ 0 h 8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968" h="851641">
                  <a:moveTo>
                    <a:pt x="0" y="841248"/>
                  </a:moveTo>
                  <a:cubicBezTo>
                    <a:pt x="114808" y="856488"/>
                    <a:pt x="229616" y="871728"/>
                    <a:pt x="377952" y="755904"/>
                  </a:cubicBezTo>
                  <a:cubicBezTo>
                    <a:pt x="526288" y="640080"/>
                    <a:pt x="741680" y="272288"/>
                    <a:pt x="890016" y="146304"/>
                  </a:cubicBezTo>
                  <a:cubicBezTo>
                    <a:pt x="1038352" y="20320"/>
                    <a:pt x="1153160" y="10160"/>
                    <a:pt x="126796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919175" y="3800346"/>
              <a:ext cx="380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hr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820757" y="2545803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rs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5747126" y="3521245"/>
              <a:ext cx="349354" cy="143730"/>
              <a:chOff x="4711959" y="2519265"/>
              <a:chExt cx="513184" cy="192405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5737755" y="3653127"/>
              <a:ext cx="381000" cy="485976"/>
              <a:chOff x="4768228" y="5145899"/>
              <a:chExt cx="381000" cy="485976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4963243" y="5145899"/>
                <a:ext cx="0" cy="35433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等腰三角形 65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 flipV="1">
              <a:off x="5924445" y="3140658"/>
              <a:ext cx="0" cy="3920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6151629" y="3414688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cl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431557" y="501572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inw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587549" y="2464327"/>
              <a:ext cx="655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outw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6165330" y="2551346"/>
              <a:ext cx="542925" cy="543116"/>
            </a:xfrm>
            <a:custGeom>
              <a:avLst/>
              <a:gdLst>
                <a:gd name="connsiteX0" fmla="*/ 0 w 525780"/>
                <a:gd name="connsiteY0" fmla="*/ 541251 h 541251"/>
                <a:gd name="connsiteX1" fmla="*/ 259080 w 525780"/>
                <a:gd name="connsiteY1" fmla="*/ 231 h 541251"/>
                <a:gd name="connsiteX2" fmla="*/ 525780 w 525780"/>
                <a:gd name="connsiteY2" fmla="*/ 487911 h 541251"/>
                <a:gd name="connsiteX0-1" fmla="*/ 0 w 542925"/>
                <a:gd name="connsiteY0-2" fmla="*/ 541211 h 543116"/>
                <a:gd name="connsiteX1-3" fmla="*/ 259080 w 542925"/>
                <a:gd name="connsiteY1-4" fmla="*/ 191 h 543116"/>
                <a:gd name="connsiteX2-5" fmla="*/ 542925 w 542925"/>
                <a:gd name="connsiteY2-6" fmla="*/ 543116 h 543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42925" h="543116">
                  <a:moveTo>
                    <a:pt x="0" y="541211"/>
                  </a:moveTo>
                  <a:cubicBezTo>
                    <a:pt x="85725" y="275146"/>
                    <a:pt x="171450" y="9081"/>
                    <a:pt x="259080" y="191"/>
                  </a:cubicBezTo>
                  <a:cubicBezTo>
                    <a:pt x="346710" y="-8699"/>
                    <a:pt x="453390" y="294831"/>
                    <a:pt x="542925" y="5431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41652" y="4470365"/>
            <a:ext cx="5017523" cy="1826892"/>
            <a:chOff x="6218590" y="4527358"/>
            <a:chExt cx="5017523" cy="1826892"/>
          </a:xfrm>
        </p:grpSpPr>
        <p:grpSp>
          <p:nvGrpSpPr>
            <p:cNvPr id="74" name="组合 73"/>
            <p:cNvGrpSpPr/>
            <p:nvPr/>
          </p:nvGrpSpPr>
          <p:grpSpPr>
            <a:xfrm>
              <a:off x="8840184" y="5868274"/>
              <a:ext cx="381000" cy="485976"/>
              <a:chOff x="4768228" y="5145899"/>
              <a:chExt cx="381000" cy="485976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98" name="直接连接符 97"/>
              <p:cNvCxnSpPr/>
              <p:nvPr/>
            </p:nvCxnSpPr>
            <p:spPr>
              <a:xfrm>
                <a:off x="4963243" y="5145899"/>
                <a:ext cx="0" cy="35433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等腰三角形 98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 rot="5400000">
              <a:off x="8863044" y="5635123"/>
              <a:ext cx="335280" cy="131021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76" name="直接连接符 75"/>
            <p:cNvCxnSpPr>
              <a:endCxn id="75" idx="1"/>
            </p:cNvCxnSpPr>
            <p:nvPr/>
          </p:nvCxnSpPr>
          <p:spPr>
            <a:xfrm>
              <a:off x="9030684" y="5102736"/>
              <a:ext cx="0" cy="4302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任意多边形: 形状 76"/>
            <p:cNvSpPr/>
            <p:nvPr/>
          </p:nvSpPr>
          <p:spPr>
            <a:xfrm>
              <a:off x="6367027" y="4738230"/>
              <a:ext cx="729691" cy="539183"/>
            </a:xfrm>
            <a:custGeom>
              <a:avLst/>
              <a:gdLst>
                <a:gd name="connsiteX0" fmla="*/ 0 w 1267968"/>
                <a:gd name="connsiteY0" fmla="*/ 841248 h 851641"/>
                <a:gd name="connsiteX1" fmla="*/ 377952 w 1267968"/>
                <a:gd name="connsiteY1" fmla="*/ 755904 h 851641"/>
                <a:gd name="connsiteX2" fmla="*/ 890016 w 1267968"/>
                <a:gd name="connsiteY2" fmla="*/ 146304 h 851641"/>
                <a:gd name="connsiteX3" fmla="*/ 1267968 w 1267968"/>
                <a:gd name="connsiteY3" fmla="*/ 0 h 8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968" h="851641">
                  <a:moveTo>
                    <a:pt x="0" y="841248"/>
                  </a:moveTo>
                  <a:cubicBezTo>
                    <a:pt x="114808" y="856488"/>
                    <a:pt x="229616" y="871728"/>
                    <a:pt x="377952" y="755904"/>
                  </a:cubicBezTo>
                  <a:cubicBezTo>
                    <a:pt x="526288" y="640080"/>
                    <a:pt x="741680" y="272288"/>
                    <a:pt x="890016" y="146304"/>
                  </a:cubicBezTo>
                  <a:cubicBezTo>
                    <a:pt x="1038352" y="20320"/>
                    <a:pt x="1153160" y="10160"/>
                    <a:pt x="126796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758076" y="5570997"/>
              <a:ext cx="349354" cy="192405"/>
              <a:chOff x="4711959" y="2519265"/>
              <a:chExt cx="513184" cy="192405"/>
            </a:xfrm>
          </p:grpSpPr>
          <p:cxnSp>
            <p:nvCxnSpPr>
              <p:cNvPr id="96" name="直接连接符 95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9752824" y="5763402"/>
              <a:ext cx="381000" cy="568500"/>
              <a:chOff x="4768228" y="5063375"/>
              <a:chExt cx="381000" cy="568500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94" name="直接连接符 93"/>
              <p:cNvCxnSpPr/>
              <p:nvPr/>
            </p:nvCxnSpPr>
            <p:spPr>
              <a:xfrm>
                <a:off x="4963243" y="5063375"/>
                <a:ext cx="0" cy="43686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等腰三角形 94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文本框 103"/>
            <p:cNvSpPr txBox="1"/>
            <p:nvPr/>
          </p:nvSpPr>
          <p:spPr>
            <a:xfrm>
              <a:off x="6218590" y="4704792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inw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10693188" y="4792927"/>
              <a:ext cx="542925" cy="388185"/>
            </a:xfrm>
            <a:custGeom>
              <a:avLst/>
              <a:gdLst>
                <a:gd name="connsiteX0" fmla="*/ 0 w 525780"/>
                <a:gd name="connsiteY0" fmla="*/ 541251 h 541251"/>
                <a:gd name="connsiteX1" fmla="*/ 259080 w 525780"/>
                <a:gd name="connsiteY1" fmla="*/ 231 h 541251"/>
                <a:gd name="connsiteX2" fmla="*/ 525780 w 525780"/>
                <a:gd name="connsiteY2" fmla="*/ 487911 h 541251"/>
                <a:gd name="connsiteX0-1" fmla="*/ 0 w 542925"/>
                <a:gd name="connsiteY0-2" fmla="*/ 541211 h 543116"/>
                <a:gd name="connsiteX1-3" fmla="*/ 259080 w 542925"/>
                <a:gd name="connsiteY1-4" fmla="*/ 191 h 543116"/>
                <a:gd name="connsiteX2-5" fmla="*/ 542925 w 542925"/>
                <a:gd name="connsiteY2-6" fmla="*/ 543116 h 543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42925" h="543116">
                  <a:moveTo>
                    <a:pt x="0" y="541211"/>
                  </a:moveTo>
                  <a:cubicBezTo>
                    <a:pt x="85725" y="275146"/>
                    <a:pt x="171450" y="9081"/>
                    <a:pt x="259080" y="191"/>
                  </a:cubicBezTo>
                  <a:cubicBezTo>
                    <a:pt x="346710" y="-8699"/>
                    <a:pt x="453390" y="294831"/>
                    <a:pt x="542925" y="5431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cxnSp>
          <p:nvCxnSpPr>
            <p:cNvPr id="82" name="直接连接符 81"/>
            <p:cNvCxnSpPr>
              <a:endCxn id="90" idx="3"/>
            </p:cNvCxnSpPr>
            <p:nvPr/>
          </p:nvCxnSpPr>
          <p:spPr>
            <a:xfrm flipH="1" flipV="1">
              <a:off x="7398793" y="5102735"/>
              <a:ext cx="7893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组合 82"/>
            <p:cNvGrpSpPr/>
            <p:nvPr/>
          </p:nvGrpSpPr>
          <p:grpSpPr>
            <a:xfrm rot="16200000">
              <a:off x="8116612" y="5006533"/>
              <a:ext cx="349354" cy="192405"/>
              <a:chOff x="4711959" y="2519265"/>
              <a:chExt cx="513184" cy="192405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接连接符 83"/>
            <p:cNvCxnSpPr/>
            <p:nvPr/>
          </p:nvCxnSpPr>
          <p:spPr>
            <a:xfrm flipH="1">
              <a:off x="8387492" y="5107788"/>
              <a:ext cx="15603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9947839" y="5102736"/>
              <a:ext cx="0" cy="468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本框 85"/>
            <p:cNvSpPr txBox="1"/>
            <p:nvPr/>
          </p:nvSpPr>
          <p:spPr>
            <a:xfrm>
              <a:off x="10051994" y="4918886"/>
              <a:ext cx="65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outw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文本框 87"/>
            <p:cNvSpPr txBox="1"/>
            <p:nvPr/>
          </p:nvSpPr>
          <p:spPr>
            <a:xfrm>
              <a:off x="8387492" y="549092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hres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104840" y="5522919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FF0000"/>
                  </a:solidFill>
                </a:rPr>
                <a:t>cl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9" name="文本框 87"/>
            <p:cNvSpPr txBox="1"/>
            <p:nvPr/>
          </p:nvSpPr>
          <p:spPr>
            <a:xfrm>
              <a:off x="8117204" y="4527358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FF0000"/>
                  </a:solidFill>
                </a:rPr>
                <a:t>cc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0" name="箭头: 五边形 89"/>
            <p:cNvSpPr/>
            <p:nvPr/>
          </p:nvSpPr>
          <p:spPr>
            <a:xfrm>
              <a:off x="7096719" y="5038559"/>
              <a:ext cx="302074" cy="12835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文本框 90"/>
                <p:cNvSpPr txBox="1"/>
                <p:nvPr/>
              </p:nvSpPr>
              <p:spPr>
                <a:xfrm>
                  <a:off x="6716303" y="5758523"/>
                  <a:ext cx="15662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ℎ𝑟𝑒𝑠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ℎ𝑟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1" name="文本框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303" y="5758523"/>
                  <a:ext cx="1566263" cy="276999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箭头: 右 131"/>
          <p:cNvSpPr/>
          <p:nvPr/>
        </p:nvSpPr>
        <p:spPr>
          <a:xfrm rot="5400000">
            <a:off x="2948154" y="3658699"/>
            <a:ext cx="839313" cy="5116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内容占位符 3"/>
          <p:cNvSpPr txBox="1"/>
          <p:nvPr/>
        </p:nvSpPr>
        <p:spPr>
          <a:xfrm>
            <a:off x="6782102" y="682040"/>
            <a:ext cx="4212824" cy="707680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 err="1"/>
              <a:t>rs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rCoupleToDrv</a:t>
            </a:r>
            <a:r>
              <a:rPr lang="en-US" altLang="zh-CN" sz="1800" dirty="0"/>
              <a:t>, from </a:t>
            </a:r>
            <a:r>
              <a:rPr lang="en-US" altLang="zh-CN" sz="1800" dirty="0" err="1"/>
              <a:t>RLCTree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 err="1"/>
              <a:t>hr</a:t>
            </a:r>
            <a:r>
              <a:rPr lang="en-US" altLang="zh-CN" sz="1800" dirty="0"/>
              <a:t>: holding resistance</a:t>
            </a:r>
            <a:endParaRPr lang="zh-CN" alt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文本框 140"/>
              <p:cNvSpPr txBox="1"/>
              <p:nvPr/>
            </p:nvSpPr>
            <p:spPr>
              <a:xfrm>
                <a:off x="6835240" y="1394467"/>
                <a:ext cx="2586153" cy="6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ℎ𝑟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𝑑𝑟𝑇𝑟𝑎𝑛𝑠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𝑟𝑐𝑅𝑎𝑡𝑖𝑜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𝑙𝑢𝑚𝑝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1" name="文本框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240" y="1394467"/>
                <a:ext cx="2586153" cy="681990"/>
              </a:xfrm>
              <a:prstGeom prst="rect">
                <a:avLst/>
              </a:prstGeom>
              <a:blipFill rotWithShape="1">
                <a:blip r:embed="rId2"/>
                <a:stretch>
                  <a:fillRect l="-4" t="-1" r="21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915727" y="4311391"/>
                <a:ext cx="868045" cy="47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27" y="4311391"/>
                <a:ext cx="868045" cy="477520"/>
              </a:xfrm>
              <a:prstGeom prst="rect">
                <a:avLst/>
              </a:prstGeom>
              <a:blipFill rotWithShape="1">
                <a:blip r:embed="rId3"/>
                <a:stretch>
                  <a:fillRect l="-66" t="-79" r="-7615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915727" y="4831630"/>
                <a:ext cx="1581785" cy="45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27" y="4831630"/>
                <a:ext cx="1581785" cy="459740"/>
              </a:xfrm>
              <a:prstGeom prst="rect">
                <a:avLst/>
              </a:prstGeom>
              <a:blipFill rotWithShape="1">
                <a:blip r:embed="rId4"/>
                <a:stretch>
                  <a:fillRect l="-36" t="-120" r="-5383" b="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915727" y="5388081"/>
                <a:ext cx="4210050" cy="440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𝑑𝑜𝑤𝑛𝐹𝑎𝑙𝑙</m:t>
                                  </m:r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𝑢𝑝𝐹𝑎𝑙𝑙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𝑡𝑟𝑎𝑛𝑠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𝑑𝑒𝑟𝑎𝑡𝑒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27" y="5388081"/>
                <a:ext cx="4210050" cy="440690"/>
              </a:xfrm>
              <a:prstGeom prst="rect">
                <a:avLst/>
              </a:prstGeom>
              <a:blipFill rotWithShape="1">
                <a:blip r:embed="rId5"/>
                <a:stretch>
                  <a:fillRect l="-14" t="-24" r="-96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310291" y="4342614"/>
            <a:ext cx="71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915727" y="5920141"/>
                <a:ext cx="2946400" cy="411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𝑟𝑐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𝑑𝑒𝑟𝑎𝑡𝑒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𝐹𝑎𝑙𝑙</m:t>
                                  </m:r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𝑑𝑜𝑤𝑛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𝐹𝑎𝑙𝑙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27" y="5920141"/>
                <a:ext cx="2946400" cy="411480"/>
              </a:xfrm>
              <a:prstGeom prst="rect">
                <a:avLst/>
              </a:prstGeom>
              <a:blipFill rotWithShape="1">
                <a:blip r:embed="rId6"/>
                <a:stretch>
                  <a:fillRect l="-20" t="-9" r="-1467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840611" y="6021461"/>
            <a:ext cx="11804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fallRcRatio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6875225" y="2002816"/>
                <a:ext cx="1218565" cy="417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𝑟𝑐</m:t>
                              </m:r>
                            </m:den>
                          </m:f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25" y="2002816"/>
                <a:ext cx="1218565" cy="417195"/>
              </a:xfrm>
              <a:prstGeom prst="rect">
                <a:avLst/>
              </a:prstGeom>
              <a:blipFill rotWithShape="1">
                <a:blip r:embed="rId7"/>
                <a:stretch>
                  <a:fillRect l="-7" t="-6" r="-4735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6303272" y="2032728"/>
            <a:ext cx="74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6863433" y="2521404"/>
                <a:ext cx="1678305" cy="401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33" y="2521404"/>
                <a:ext cx="1678305" cy="401955"/>
              </a:xfrm>
              <a:prstGeom prst="rect">
                <a:avLst/>
              </a:prstGeom>
              <a:blipFill rotWithShape="1">
                <a:blip r:embed="rId8"/>
                <a:stretch>
                  <a:fillRect l="-21" t="-113" r="-3990" b="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841208" y="3022527"/>
                <a:ext cx="4543425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𝑢𝑝𝑅𝑖𝑠𝑒</m:t>
                                  </m:r>
                                </m:num>
                                <m:den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𝑑𝑜𝑤𝑛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𝑅𝑖𝑠𝑒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𝑡𝑟𝑎𝑛𝑠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𝑑𝑒𝑟𝑎𝑡𝑒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208" y="3022527"/>
                <a:ext cx="4543425" cy="407035"/>
              </a:xfrm>
              <a:prstGeom prst="rect">
                <a:avLst/>
              </a:prstGeom>
              <a:blipFill rotWithShape="1">
                <a:blip r:embed="rId9"/>
                <a:stretch>
                  <a:fillRect l="-8" t="-138" r="-887" b="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6841208" y="3603508"/>
                <a:ext cx="3276600" cy="440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𝑟𝑐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𝑑𝑒𝑟𝑎𝑡𝑒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𝑑𝑜𝑤𝑛𝑅𝑖𝑠𝑒</m:t>
                                  </m:r>
                                </m:num>
                                <m:den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𝑅𝑖𝑠𝑒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208" y="3603508"/>
                <a:ext cx="3276600" cy="440690"/>
              </a:xfrm>
              <a:prstGeom prst="rect">
                <a:avLst/>
              </a:prstGeom>
              <a:blipFill rotWithShape="1">
                <a:blip r:embed="rId10"/>
                <a:stretch>
                  <a:fillRect l="-11" t="-118" r="-1346" b="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5725964" y="3703556"/>
            <a:ext cx="12598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RiseRcRatio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Bump calculation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66144" y="1187864"/>
            <a:ext cx="5017523" cy="1826892"/>
            <a:chOff x="6218590" y="4527358"/>
            <a:chExt cx="5017523" cy="1826892"/>
          </a:xfrm>
        </p:grpSpPr>
        <p:grpSp>
          <p:nvGrpSpPr>
            <p:cNvPr id="5" name="组合 4"/>
            <p:cNvGrpSpPr/>
            <p:nvPr/>
          </p:nvGrpSpPr>
          <p:grpSpPr>
            <a:xfrm>
              <a:off x="8840184" y="5868274"/>
              <a:ext cx="381000" cy="485976"/>
              <a:chOff x="4768228" y="5145899"/>
              <a:chExt cx="381000" cy="485976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4963243" y="5145899"/>
                <a:ext cx="0" cy="35433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等腰三角形 29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 rot="5400000">
              <a:off x="8863044" y="5635123"/>
              <a:ext cx="335280" cy="131021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endCxn id="6" idx="1"/>
            </p:cNvCxnSpPr>
            <p:nvPr/>
          </p:nvCxnSpPr>
          <p:spPr>
            <a:xfrm>
              <a:off x="9030684" y="5102736"/>
              <a:ext cx="0" cy="4302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任意多边形: 形状 7"/>
            <p:cNvSpPr/>
            <p:nvPr/>
          </p:nvSpPr>
          <p:spPr>
            <a:xfrm>
              <a:off x="6367027" y="4738230"/>
              <a:ext cx="729691" cy="539183"/>
            </a:xfrm>
            <a:custGeom>
              <a:avLst/>
              <a:gdLst>
                <a:gd name="connsiteX0" fmla="*/ 0 w 1267968"/>
                <a:gd name="connsiteY0" fmla="*/ 841248 h 851641"/>
                <a:gd name="connsiteX1" fmla="*/ 377952 w 1267968"/>
                <a:gd name="connsiteY1" fmla="*/ 755904 h 851641"/>
                <a:gd name="connsiteX2" fmla="*/ 890016 w 1267968"/>
                <a:gd name="connsiteY2" fmla="*/ 146304 h 851641"/>
                <a:gd name="connsiteX3" fmla="*/ 1267968 w 1267968"/>
                <a:gd name="connsiteY3" fmla="*/ 0 h 8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968" h="851641">
                  <a:moveTo>
                    <a:pt x="0" y="841248"/>
                  </a:moveTo>
                  <a:cubicBezTo>
                    <a:pt x="114808" y="856488"/>
                    <a:pt x="229616" y="871728"/>
                    <a:pt x="377952" y="755904"/>
                  </a:cubicBezTo>
                  <a:cubicBezTo>
                    <a:pt x="526288" y="640080"/>
                    <a:pt x="741680" y="272288"/>
                    <a:pt x="890016" y="146304"/>
                  </a:cubicBezTo>
                  <a:cubicBezTo>
                    <a:pt x="1038352" y="20320"/>
                    <a:pt x="1153160" y="10160"/>
                    <a:pt x="126796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758076" y="5570997"/>
              <a:ext cx="349354" cy="192405"/>
              <a:chOff x="4711959" y="2519265"/>
              <a:chExt cx="513184" cy="192405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9752824" y="5763402"/>
              <a:ext cx="381000" cy="568500"/>
              <a:chOff x="4768228" y="5063375"/>
              <a:chExt cx="381000" cy="568500"/>
            </a:xfrm>
            <a:solidFill>
              <a:schemeClr val="bg1">
                <a:lumMod val="65000"/>
              </a:schemeClr>
            </a:solidFill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4963243" y="5063375"/>
                <a:ext cx="0" cy="43686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等腰三角形 25"/>
              <p:cNvSpPr/>
              <p:nvPr/>
            </p:nvSpPr>
            <p:spPr>
              <a:xfrm flipV="1">
                <a:off x="4768228" y="5434659"/>
                <a:ext cx="381000" cy="197216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文本框 103"/>
            <p:cNvSpPr txBox="1"/>
            <p:nvPr/>
          </p:nvSpPr>
          <p:spPr>
            <a:xfrm>
              <a:off x="6218590" y="4704792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inw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0693188" y="4792927"/>
              <a:ext cx="542925" cy="388185"/>
            </a:xfrm>
            <a:custGeom>
              <a:avLst/>
              <a:gdLst>
                <a:gd name="connsiteX0" fmla="*/ 0 w 525780"/>
                <a:gd name="connsiteY0" fmla="*/ 541251 h 541251"/>
                <a:gd name="connsiteX1" fmla="*/ 259080 w 525780"/>
                <a:gd name="connsiteY1" fmla="*/ 231 h 541251"/>
                <a:gd name="connsiteX2" fmla="*/ 525780 w 525780"/>
                <a:gd name="connsiteY2" fmla="*/ 487911 h 541251"/>
                <a:gd name="connsiteX0-1" fmla="*/ 0 w 542925"/>
                <a:gd name="connsiteY0-2" fmla="*/ 541211 h 543116"/>
                <a:gd name="connsiteX1-3" fmla="*/ 259080 w 542925"/>
                <a:gd name="connsiteY1-4" fmla="*/ 191 h 543116"/>
                <a:gd name="connsiteX2-5" fmla="*/ 542925 w 542925"/>
                <a:gd name="connsiteY2-6" fmla="*/ 543116 h 543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42925" h="543116">
                  <a:moveTo>
                    <a:pt x="0" y="541211"/>
                  </a:moveTo>
                  <a:cubicBezTo>
                    <a:pt x="85725" y="275146"/>
                    <a:pt x="171450" y="9081"/>
                    <a:pt x="259080" y="191"/>
                  </a:cubicBezTo>
                  <a:cubicBezTo>
                    <a:pt x="346710" y="-8699"/>
                    <a:pt x="453390" y="294831"/>
                    <a:pt x="542925" y="5431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cxnSp>
          <p:nvCxnSpPr>
            <p:cNvPr id="13" name="直接连接符 12"/>
            <p:cNvCxnSpPr>
              <a:endCxn id="21" idx="3"/>
            </p:cNvCxnSpPr>
            <p:nvPr/>
          </p:nvCxnSpPr>
          <p:spPr>
            <a:xfrm flipH="1" flipV="1">
              <a:off x="7398793" y="5102735"/>
              <a:ext cx="7893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 rot="16200000">
              <a:off x="8116612" y="5006533"/>
              <a:ext cx="349354" cy="192405"/>
              <a:chOff x="4711959" y="2519265"/>
              <a:chExt cx="513184" cy="192405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711959" y="2519265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711959" y="2711670"/>
                <a:ext cx="5131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连接符 14"/>
            <p:cNvCxnSpPr/>
            <p:nvPr/>
          </p:nvCxnSpPr>
          <p:spPr>
            <a:xfrm flipH="1">
              <a:off x="8387492" y="5107788"/>
              <a:ext cx="15603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947839" y="5102736"/>
              <a:ext cx="0" cy="468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0051994" y="4918886"/>
              <a:ext cx="65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outw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本框 87"/>
            <p:cNvSpPr txBox="1"/>
            <p:nvPr/>
          </p:nvSpPr>
          <p:spPr>
            <a:xfrm>
              <a:off x="8387492" y="549092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 err="1">
                  <a:solidFill>
                    <a:srgbClr val="FF0000"/>
                  </a:solidFill>
                </a:rPr>
                <a:t>hres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04840" y="5522919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FF0000"/>
                  </a:solidFill>
                </a:rPr>
                <a:t>cl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本框 87"/>
            <p:cNvSpPr txBox="1"/>
            <p:nvPr/>
          </p:nvSpPr>
          <p:spPr>
            <a:xfrm>
              <a:off x="8117204" y="4527358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FF0000"/>
                  </a:solidFill>
                </a:rPr>
                <a:t>cc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箭头: 五边形 20"/>
            <p:cNvSpPr/>
            <p:nvPr/>
          </p:nvSpPr>
          <p:spPr>
            <a:xfrm>
              <a:off x="7096719" y="5038559"/>
              <a:ext cx="302074" cy="12835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6716303" y="5758523"/>
                  <a:ext cx="15662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ℎ𝑟𝑒𝑠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ℎ𝑟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303" y="5758523"/>
                  <a:ext cx="1566263" cy="276999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组合 30"/>
          <p:cNvGrpSpPr/>
          <p:nvPr/>
        </p:nvGrpSpPr>
        <p:grpSpPr>
          <a:xfrm>
            <a:off x="842303" y="3994321"/>
            <a:ext cx="4962888" cy="1465460"/>
            <a:chOff x="1297757" y="4849691"/>
            <a:chExt cx="4962888" cy="1465460"/>
          </a:xfrm>
        </p:grpSpPr>
        <p:sp>
          <p:nvSpPr>
            <p:cNvPr id="32" name="任意多边形: 形状 31"/>
            <p:cNvSpPr/>
            <p:nvPr/>
          </p:nvSpPr>
          <p:spPr>
            <a:xfrm>
              <a:off x="1678078" y="4849691"/>
              <a:ext cx="729691" cy="539183"/>
            </a:xfrm>
            <a:custGeom>
              <a:avLst/>
              <a:gdLst>
                <a:gd name="connsiteX0" fmla="*/ 0 w 1267968"/>
                <a:gd name="connsiteY0" fmla="*/ 841248 h 851641"/>
                <a:gd name="connsiteX1" fmla="*/ 377952 w 1267968"/>
                <a:gd name="connsiteY1" fmla="*/ 755904 h 851641"/>
                <a:gd name="connsiteX2" fmla="*/ 890016 w 1267968"/>
                <a:gd name="connsiteY2" fmla="*/ 146304 h 851641"/>
                <a:gd name="connsiteX3" fmla="*/ 1267968 w 1267968"/>
                <a:gd name="connsiteY3" fmla="*/ 0 h 8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968" h="851641">
                  <a:moveTo>
                    <a:pt x="0" y="841248"/>
                  </a:moveTo>
                  <a:cubicBezTo>
                    <a:pt x="114808" y="856488"/>
                    <a:pt x="229616" y="871728"/>
                    <a:pt x="377952" y="755904"/>
                  </a:cubicBezTo>
                  <a:cubicBezTo>
                    <a:pt x="526288" y="640080"/>
                    <a:pt x="741680" y="272288"/>
                    <a:pt x="890016" y="146304"/>
                  </a:cubicBezTo>
                  <a:cubicBezTo>
                    <a:pt x="1038352" y="20320"/>
                    <a:pt x="1153160" y="10160"/>
                    <a:pt x="126796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 flipV="1">
              <a:off x="2539755" y="5174174"/>
              <a:ext cx="2368487" cy="9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任意多边形: 形状 33"/>
            <p:cNvSpPr/>
            <p:nvPr/>
          </p:nvSpPr>
          <p:spPr>
            <a:xfrm>
              <a:off x="5153451" y="4984084"/>
              <a:ext cx="542925" cy="388185"/>
            </a:xfrm>
            <a:custGeom>
              <a:avLst/>
              <a:gdLst>
                <a:gd name="connsiteX0" fmla="*/ 0 w 525780"/>
                <a:gd name="connsiteY0" fmla="*/ 541251 h 541251"/>
                <a:gd name="connsiteX1" fmla="*/ 259080 w 525780"/>
                <a:gd name="connsiteY1" fmla="*/ 231 h 541251"/>
                <a:gd name="connsiteX2" fmla="*/ 525780 w 525780"/>
                <a:gd name="connsiteY2" fmla="*/ 487911 h 541251"/>
                <a:gd name="connsiteX0-1" fmla="*/ 0 w 542925"/>
                <a:gd name="connsiteY0-2" fmla="*/ 541211 h 543116"/>
                <a:gd name="connsiteX1-3" fmla="*/ 259080 w 542925"/>
                <a:gd name="connsiteY1-4" fmla="*/ 191 h 543116"/>
                <a:gd name="connsiteX2-5" fmla="*/ 542925 w 542925"/>
                <a:gd name="connsiteY2-6" fmla="*/ 543116 h 543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42925" h="543116">
                  <a:moveTo>
                    <a:pt x="0" y="541211"/>
                  </a:moveTo>
                  <a:cubicBezTo>
                    <a:pt x="85725" y="275146"/>
                    <a:pt x="171450" y="9081"/>
                    <a:pt x="259080" y="191"/>
                  </a:cubicBezTo>
                  <a:cubicBezTo>
                    <a:pt x="346710" y="-8699"/>
                    <a:pt x="453390" y="294831"/>
                    <a:pt x="542925" y="5431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4414517" y="5178177"/>
              <a:ext cx="0" cy="5175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413205" y="5764365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等腰三角形 36"/>
            <p:cNvSpPr/>
            <p:nvPr/>
          </p:nvSpPr>
          <p:spPr>
            <a:xfrm flipV="1">
              <a:off x="4333900" y="6204692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48899" y="5612776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3743209" y="5562113"/>
                  <a:ext cx="749300" cy="5334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209" y="5562113"/>
                  <a:ext cx="749300" cy="533416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合 39"/>
            <p:cNvGrpSpPr/>
            <p:nvPr/>
          </p:nvGrpSpPr>
          <p:grpSpPr>
            <a:xfrm>
              <a:off x="4798075" y="5636232"/>
              <a:ext cx="223746" cy="237272"/>
              <a:chOff x="10007410" y="2358717"/>
              <a:chExt cx="223746" cy="237272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/>
              <p:cNvCxnSpPr>
                <a:stCxn id="61" idx="2"/>
                <a:endCxn id="61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连接符 40"/>
            <p:cNvCxnSpPr>
              <a:endCxn id="61" idx="0"/>
            </p:cNvCxnSpPr>
            <p:nvPr/>
          </p:nvCxnSpPr>
          <p:spPr>
            <a:xfrm>
              <a:off x="4909948" y="5178177"/>
              <a:ext cx="0" cy="458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61" idx="4"/>
              <a:endCxn id="43" idx="3"/>
            </p:cNvCxnSpPr>
            <p:nvPr/>
          </p:nvCxnSpPr>
          <p:spPr>
            <a:xfrm flipH="1">
              <a:off x="4908243" y="5873504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等腰三角形 42"/>
            <p:cNvSpPr/>
            <p:nvPr/>
          </p:nvSpPr>
          <p:spPr>
            <a:xfrm flipV="1">
              <a:off x="4828938" y="6204691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/>
            <p:cNvCxnSpPr/>
            <p:nvPr/>
          </p:nvCxnSpPr>
          <p:spPr>
            <a:xfrm flipV="1">
              <a:off x="4909900" y="5396362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文本框 44"/>
                <p:cNvSpPr txBox="1"/>
                <p:nvPr/>
              </p:nvSpPr>
              <p:spPr>
                <a:xfrm>
                  <a:off x="4984923" y="5509505"/>
                  <a:ext cx="747518" cy="4836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5" name="文本框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923" y="5509505"/>
                  <a:ext cx="747518" cy="483659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接连接符 45"/>
            <p:cNvCxnSpPr/>
            <p:nvPr/>
          </p:nvCxnSpPr>
          <p:spPr>
            <a:xfrm>
              <a:off x="3644233" y="5178177"/>
              <a:ext cx="0" cy="545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642921" y="5792149"/>
              <a:ext cx="2624" cy="440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等腰三角形 47"/>
            <p:cNvSpPr/>
            <p:nvPr/>
          </p:nvSpPr>
          <p:spPr>
            <a:xfrm flipV="1">
              <a:off x="3563616" y="6232476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578615" y="5640560"/>
              <a:ext cx="128609" cy="257817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文本框 49"/>
                <p:cNvSpPr txBox="1"/>
                <p:nvPr/>
              </p:nvSpPr>
              <p:spPr>
                <a:xfrm>
                  <a:off x="2925811" y="5610476"/>
                  <a:ext cx="74930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50" name="文本框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811" y="5610476"/>
                  <a:ext cx="749300" cy="30777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1746560" y="5557839"/>
                  <a:ext cx="747518" cy="4612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560" y="5557839"/>
                  <a:ext cx="747518" cy="46121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1297757" y="4955076"/>
                  <a:ext cx="61220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𝒗𝒊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757" y="4955076"/>
                  <a:ext cx="612205" cy="36933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/>
                <p:cNvSpPr txBox="1"/>
                <p:nvPr/>
              </p:nvSpPr>
              <p:spPr>
                <a:xfrm>
                  <a:off x="5648440" y="5002937"/>
                  <a:ext cx="61220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𝒗𝒐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3" name="文本框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440" y="5002937"/>
                  <a:ext cx="612205" cy="369332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组合 53"/>
            <p:cNvGrpSpPr/>
            <p:nvPr/>
          </p:nvGrpSpPr>
          <p:grpSpPr>
            <a:xfrm>
              <a:off x="2433397" y="5641226"/>
              <a:ext cx="223746" cy="237272"/>
              <a:chOff x="10007410" y="2358717"/>
              <a:chExt cx="223746" cy="23727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0007410" y="2358717"/>
                <a:ext cx="223746" cy="2372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连接符 59"/>
              <p:cNvCxnSpPr>
                <a:stCxn id="59" idx="2"/>
                <a:endCxn id="59" idx="6"/>
              </p:cNvCxnSpPr>
              <p:nvPr/>
            </p:nvCxnSpPr>
            <p:spPr>
              <a:xfrm>
                <a:off x="10007410" y="2477353"/>
                <a:ext cx="2237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接连接符 54"/>
            <p:cNvCxnSpPr>
              <a:endCxn id="59" idx="0"/>
            </p:cNvCxnSpPr>
            <p:nvPr/>
          </p:nvCxnSpPr>
          <p:spPr>
            <a:xfrm>
              <a:off x="2545270" y="5183171"/>
              <a:ext cx="0" cy="458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9" idx="4"/>
              <a:endCxn id="57" idx="3"/>
            </p:cNvCxnSpPr>
            <p:nvPr/>
          </p:nvCxnSpPr>
          <p:spPr>
            <a:xfrm flipH="1">
              <a:off x="2543565" y="5878498"/>
              <a:ext cx="1705" cy="331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等腰三角形 56"/>
            <p:cNvSpPr/>
            <p:nvPr/>
          </p:nvSpPr>
          <p:spPr>
            <a:xfrm flipV="1">
              <a:off x="2464260" y="6209685"/>
              <a:ext cx="158609" cy="826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箭头连接符 57"/>
            <p:cNvCxnSpPr/>
            <p:nvPr/>
          </p:nvCxnSpPr>
          <p:spPr>
            <a:xfrm flipV="1">
              <a:off x="2545222" y="5401356"/>
              <a:ext cx="0" cy="1617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箭头: 右 62"/>
          <p:cNvSpPr/>
          <p:nvPr/>
        </p:nvSpPr>
        <p:spPr>
          <a:xfrm rot="5400000">
            <a:off x="2812277" y="3222698"/>
            <a:ext cx="839313" cy="5116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本框 65"/>
              <p:cNvSpPr txBox="1"/>
              <p:nvPr/>
            </p:nvSpPr>
            <p:spPr>
              <a:xfrm>
                <a:off x="6418205" y="5225585"/>
                <a:ext cx="3445381" cy="45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𝑣𝑖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𝑡𝑚𝑝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𝑣𝑜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rhs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05" y="5225585"/>
                <a:ext cx="3445381" cy="456565"/>
              </a:xfrm>
              <a:prstGeom prst="rect">
                <a:avLst/>
              </a:prstGeom>
              <a:blipFill rotWithShape="1">
                <a:blip r:embed="rId8"/>
                <a:stretch>
                  <a:fillRect l="-8" t="-37" r="4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本框 66"/>
              <p:cNvSpPr txBox="1"/>
              <p:nvPr/>
            </p:nvSpPr>
            <p:spPr>
              <a:xfrm>
                <a:off x="6036081" y="4501297"/>
                <a:ext cx="2430233" cy="527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𝑡𝑚𝑝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81" y="4501297"/>
                <a:ext cx="2430233" cy="527685"/>
              </a:xfrm>
              <a:prstGeom prst="rect">
                <a:avLst/>
              </a:prstGeom>
              <a:blipFill rotWithShape="1">
                <a:blip r:embed="rId9"/>
                <a:stretch>
                  <a:fillRect l="-17" t="-79" r="20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/>
              <p:cNvSpPr txBox="1"/>
              <p:nvPr/>
            </p:nvSpPr>
            <p:spPr>
              <a:xfrm>
                <a:off x="5934462" y="4005977"/>
                <a:ext cx="2362200" cy="478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𝑡𝑚𝑝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462" y="4005977"/>
                <a:ext cx="2362200" cy="478790"/>
              </a:xfrm>
              <a:prstGeom prst="rect">
                <a:avLst/>
              </a:prstGeom>
              <a:blipFill rotWithShape="1">
                <a:blip r:embed="rId10"/>
                <a:stretch>
                  <a:fillRect l="-16" t="-83" r="16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本框 68"/>
              <p:cNvSpPr txBox="1"/>
              <p:nvPr/>
            </p:nvSpPr>
            <p:spPr>
              <a:xfrm>
                <a:off x="6497511" y="5783645"/>
                <a:ext cx="3445381" cy="496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rhs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11" y="5783645"/>
                <a:ext cx="3445381" cy="496570"/>
              </a:xfrm>
              <a:prstGeom prst="rect">
                <a:avLst/>
              </a:prstGeom>
              <a:blipFill rotWithShape="1">
                <a:blip r:embed="rId11"/>
                <a:stretch>
                  <a:fillRect l="-6" t="-13" r="2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5208" y="1024582"/>
            <a:ext cx="3821916" cy="241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Logic Correlation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768" y="979057"/>
            <a:ext cx="8047874" cy="5453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Virtual attacker</a:t>
            </a:r>
            <a:endParaRPr lang="zh-CN" altLang="en-US" dirty="0"/>
          </a:p>
        </p:txBody>
      </p:sp>
      <p:sp>
        <p:nvSpPr>
          <p:cNvPr id="4" name="内容占位符 3"/>
          <p:cNvSpPr txBox="1"/>
          <p:nvPr/>
        </p:nvSpPr>
        <p:spPr>
          <a:xfrm>
            <a:off x="834097" y="1230749"/>
            <a:ext cx="10515600" cy="3620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Virtual attacker coupling cap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Virtual </a:t>
            </a:r>
            <a:r>
              <a:rPr lang="en-US" altLang="zh-CN" sz="1800" dirty="0" err="1"/>
              <a:t>attaker</a:t>
            </a:r>
            <a:r>
              <a:rPr lang="en-US" altLang="zh-CN" sz="1800" dirty="0"/>
              <a:t> trans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Virtual attacker Rs</a:t>
            </a:r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713297" y="1702686"/>
                <a:ext cx="4526915" cy="343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𝑎𝑔𝑔𝑟𝑁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atio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97" y="1702686"/>
                <a:ext cx="4526915" cy="343535"/>
              </a:xfrm>
              <a:prstGeom prst="rect">
                <a:avLst/>
              </a:prstGeom>
              <a:blipFill rotWithShape="1">
                <a:blip r:embed="rId1"/>
                <a:stretch>
                  <a:fillRect l="-1" t="-73" r="-2159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13296" y="2869387"/>
                <a:ext cx="4002405" cy="73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trans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…+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𝑡𝑟𝑎𝑛𝑠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𝑡𝑟𝑎𝑛𝑠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𝑡𝑟𝑎𝑛𝑠𝑛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96" y="2869387"/>
                <a:ext cx="4002405" cy="738505"/>
              </a:xfrm>
              <a:prstGeom prst="rect">
                <a:avLst/>
              </a:prstGeom>
              <a:blipFill rotWithShape="1">
                <a:blip r:embed="rId2"/>
                <a:stretch>
                  <a:fillRect l="-2" t="-62" r="-2029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713296" y="4479140"/>
                <a:ext cx="4143375" cy="519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𝑅𝑠𝑛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96" y="4479140"/>
                <a:ext cx="4143375" cy="519430"/>
              </a:xfrm>
              <a:prstGeom prst="rect">
                <a:avLst/>
              </a:prstGeom>
              <a:blipFill rotWithShape="1">
                <a:blip r:embed="rId3"/>
                <a:stretch>
                  <a:fillRect l="-2" t="-93" r="-1929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868" y="228291"/>
            <a:ext cx="3899823" cy="6401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PP_MARK_KEY" val="99a5cc4b-fe6e-4ef2-8c93-710688d67b52"/>
  <p:tag name="COMMONDATA" val="eyJoZGlkIjoiOWFjMTk2YjYyOWM3YjNjZWYxYjNkMmMwNzdmYjVjNTgifQ=="/>
</p:tagLst>
</file>

<file path=ppt/theme/theme1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3828</Words>
  <Application>WPS 演示</Application>
  <PresentationFormat>宽屏</PresentationFormat>
  <Paragraphs>373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微软雅黑</vt:lpstr>
      <vt:lpstr>Times New Roman</vt:lpstr>
      <vt:lpstr>Cambria Math</vt:lpstr>
      <vt:lpstr>Helvetica 65 Medium</vt:lpstr>
      <vt:lpstr>Helvetica</vt:lpstr>
      <vt:lpstr>思源黑体 Medium</vt:lpstr>
      <vt:lpstr>Arial Unicode MS</vt:lpstr>
      <vt:lpstr>等线</vt:lpstr>
      <vt:lpstr>Calibri</vt:lpstr>
      <vt:lpstr>黑体</vt:lpstr>
      <vt:lpstr>鸿芯PPT封面结尾页母版​​</vt:lpstr>
      <vt:lpstr>PowerPoint 演示文稿</vt:lpstr>
      <vt:lpstr>SI Overview</vt:lpstr>
      <vt:lpstr>Overall Flow</vt:lpstr>
      <vt:lpstr>Filtering</vt:lpstr>
      <vt:lpstr>Bump calculation</vt:lpstr>
      <vt:lpstr>Bump calculation</vt:lpstr>
      <vt:lpstr>Bump calculation</vt:lpstr>
      <vt:lpstr>Logic Correlation</vt:lpstr>
      <vt:lpstr>Virtual attacker</vt:lpstr>
      <vt:lpstr>Statistical method</vt:lpstr>
      <vt:lpstr>Delta-Delay estimation</vt:lpstr>
      <vt:lpstr>Delta-Delay estimation</vt:lpstr>
      <vt:lpstr>Window strategy</vt:lpstr>
      <vt:lpstr>Window strategy</vt:lpstr>
      <vt:lpstr>Window strategy</vt:lpstr>
      <vt:lpstr>Window extension</vt:lpstr>
      <vt:lpstr>t_right approximation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C3</dc:title>
  <dc:creator>HX00780</dc:creator>
  <cp:lastModifiedBy>陈俊</cp:lastModifiedBy>
  <cp:revision>60</cp:revision>
  <dcterms:created xsi:type="dcterms:W3CDTF">2023-09-26T03:15:00Z</dcterms:created>
  <dcterms:modified xsi:type="dcterms:W3CDTF">2025-03-03T17:14:46Z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DC4E45AD8D0744CB982BC869F8DC5156</vt:lpwstr>
  </property>
  <property fmtid="{D5CDD505-2E9C-101B-9397-08002B2CF9AE}" pid="3" name="KSOProductBuildVer">
    <vt:lpwstr>2052-11.1.0.12165</vt:lpwstr>
  </property>
</Properties>
</file>