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3"/>
    <p:sldMasterId id="2147483674" r:id="rId4"/>
    <p:sldMasterId id="2147483685" r:id="rId5"/>
    <p:sldMasterId id="2147483696" r:id="rId6"/>
    <p:sldMasterId id="2147483706" r:id="rId7"/>
    <p:sldMasterId id="2147483716" r:id="rId8"/>
    <p:sldMasterId id="2147483725" r:id="rId9"/>
  </p:sldMasterIdLst>
  <p:notesMasterIdLst>
    <p:notesMasterId r:id="rId12"/>
  </p:notesMasterIdLst>
  <p:sldIdLst>
    <p:sldId id="263" r:id="rId10"/>
    <p:sldId id="4204" r:id="rId11"/>
    <p:sldId id="4189" r:id="rId13"/>
    <p:sldId id="4206" r:id="rId14"/>
    <p:sldId id="4205" r:id="rId15"/>
    <p:sldId id="4207" r:id="rId16"/>
    <p:sldId id="4211" r:id="rId17"/>
    <p:sldId id="4210" r:id="rId18"/>
    <p:sldId id="4208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898" autoAdjust="0"/>
    <p:restoredTop sz="94731" autoAdjust="0"/>
  </p:normalViewPr>
  <p:slideViewPr>
    <p:cSldViewPr snapToGrid="0">
      <p:cViewPr varScale="1">
        <p:scale>
          <a:sx n="114" d="100"/>
          <a:sy n="114" d="100"/>
        </p:scale>
        <p:origin x="-133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D74C2-8B15-3646-A2F7-CCBA9D412E7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1B99E-78A3-4B45-BFF6-4BC25CA8F574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22E3E34-8C99-43C6-BFBB-86E352EB8502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1667B5-ED61-425F-8601-8CEF2B153ADB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image" Target="../media/image3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12" Type="http://schemas.openxmlformats.org/officeDocument/2006/relationships/image" Target="../media/image3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0.xml"/><Relationship Id="rId6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54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slideLayout" Target="../slideLayouts/slideLayout70.xml"/><Relationship Id="rId7" Type="http://schemas.openxmlformats.org/officeDocument/2006/relationships/slideLayout" Target="../slideLayouts/slideLayout69.xml"/><Relationship Id="rId6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4.xml"/><Relationship Id="rId11" Type="http://schemas.openxmlformats.org/officeDocument/2006/relationships/theme" Target="../theme/theme7.xml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slideLayout" Target="../slideLayouts/slideLayout78.xml"/><Relationship Id="rId7" Type="http://schemas.openxmlformats.org/officeDocument/2006/relationships/slideLayout" Target="../slideLayouts/slideLayout77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Relationship Id="rId3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2.xml"/><Relationship Id="rId11" Type="http://schemas.openxmlformats.org/officeDocument/2006/relationships/theme" Target="../theme/theme8.xml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30E2C3-4115-4383-9138-D22B0FAA3A2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050926-660B-43A0-84B9-6A85F6DD4B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2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60A88-6D68-4F23-85CF-6A542AA300FA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0F77-0BF3-4944-9AD5-225933E4CCE8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2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238F-89F2-4960-9391-A47F6780B92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1BFA5-D3A4-4D7B-96FC-A220E3BEFDB2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9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9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22.png"/><Relationship Id="rId17" Type="http://schemas.openxmlformats.org/officeDocument/2006/relationships/image" Target="../media/image21.png"/><Relationship Id="rId16" Type="http://schemas.openxmlformats.org/officeDocument/2006/relationships/image" Target="../media/image20.png"/><Relationship Id="rId15" Type="http://schemas.openxmlformats.org/officeDocument/2006/relationships/image" Target="../media/image19.png"/><Relationship Id="rId14" Type="http://schemas.openxmlformats.org/officeDocument/2006/relationships/image" Target="../media/image18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11" Type="http://schemas.openxmlformats.org/officeDocument/2006/relationships/image" Target="../media/image15.png"/><Relationship Id="rId10" Type="http://schemas.openxmlformats.org/officeDocument/2006/relationships/image" Target="../media/image14.png"/><Relationship Id="rId1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42.png"/><Relationship Id="rId8" Type="http://schemas.openxmlformats.org/officeDocument/2006/relationships/image" Target="../media/image41.png"/><Relationship Id="rId7" Type="http://schemas.openxmlformats.org/officeDocument/2006/relationships/image" Target="../media/image40.png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43.png"/><Relationship Id="rId1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4"/>
          <p:cNvSpPr txBox="1"/>
          <p:nvPr/>
        </p:nvSpPr>
        <p:spPr>
          <a:xfrm>
            <a:off x="247135" y="1882444"/>
            <a:ext cx="11697730" cy="1325563"/>
          </a:xfrm>
          <a:prstGeom prst="rect">
            <a:avLst/>
          </a:prstGeom>
        </p:spPr>
        <p:txBody>
          <a:bodyPr lIns="121912" tIns="60956" rIns="121912" bIns="60956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4400" dirty="0" smtClean="0">
                <a:latin typeface="等线" panose="02010600030101010101" charset="-122"/>
              </a:rPr>
              <a:t>Wire delay</a:t>
            </a:r>
            <a:r>
              <a:rPr lang="zh-CN" altLang="en-US" sz="4400" dirty="0" smtClean="0">
                <a:latin typeface="等线" panose="02010600030101010101" charset="-122"/>
              </a:rPr>
              <a:t>用</a:t>
            </a:r>
            <a:r>
              <a:rPr lang="en-US" altLang="zh-CN" sz="4400" dirty="0">
                <a:latin typeface="等线" panose="02010600030101010101" charset="-122"/>
              </a:rPr>
              <a:t>E</a:t>
            </a:r>
            <a:r>
              <a:rPr lang="en-US" altLang="zh-CN" sz="4400" dirty="0" smtClean="0">
                <a:latin typeface="等线" panose="02010600030101010101" charset="-122"/>
              </a:rPr>
              <a:t>lmore</a:t>
            </a:r>
            <a:r>
              <a:rPr lang="zh-CN" altLang="en-US" sz="4400" dirty="0" smtClean="0">
                <a:latin typeface="等线" panose="02010600030101010101" charset="-122"/>
              </a:rPr>
              <a:t>和</a:t>
            </a:r>
            <a:r>
              <a:rPr lang="en-US" altLang="zh-CN" sz="4400" dirty="0" err="1" smtClean="0">
                <a:latin typeface="等线" panose="02010600030101010101" charset="-122"/>
              </a:rPr>
              <a:t>Arnoldi</a:t>
            </a:r>
            <a:r>
              <a:rPr lang="zh-CN" altLang="en-US" sz="4400" dirty="0" smtClean="0">
                <a:latin typeface="等线" panose="02010600030101010101" charset="-122"/>
              </a:rPr>
              <a:t>的</a:t>
            </a:r>
            <a:r>
              <a:rPr lang="zh-CN" altLang="en-US" sz="4400" dirty="0">
                <a:latin typeface="等线" panose="02010600030101010101" charset="-122"/>
              </a:rPr>
              <a:t>计算方法</a:t>
            </a:r>
            <a:endParaRPr lang="zh-CN" altLang="en-US" sz="4400" dirty="0">
              <a:latin typeface="等线" panose="02010600030101010101" charset="-122"/>
            </a:endParaRPr>
          </a:p>
          <a:p>
            <a:pPr algn="ctr"/>
            <a:endParaRPr lang="en-US" altLang="zh-CN" sz="426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V="1">
            <a:off x="474274" y="5944846"/>
            <a:ext cx="2250128" cy="355794"/>
          </a:xfrm>
          <a:prstGeom prst="rect">
            <a:avLst/>
          </a:prstGeom>
        </p:spPr>
      </p:pic>
      <p:grpSp>
        <p:nvGrpSpPr>
          <p:cNvPr id="5" name="iŝľiḍê"/>
          <p:cNvGrpSpPr/>
          <p:nvPr/>
        </p:nvGrpSpPr>
        <p:grpSpPr>
          <a:xfrm>
            <a:off x="3988551" y="2118312"/>
            <a:ext cx="4842411" cy="2133785"/>
            <a:chOff x="756398" y="2870422"/>
            <a:chExt cx="3263256" cy="2860914"/>
          </a:xfrm>
        </p:grpSpPr>
        <p:sp>
          <p:nvSpPr>
            <p:cNvPr id="6" name="îŝḷîdê"/>
            <p:cNvSpPr txBox="1"/>
            <p:nvPr/>
          </p:nvSpPr>
          <p:spPr>
            <a:xfrm>
              <a:off x="756398" y="2870422"/>
              <a:ext cx="962123" cy="70788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altLang="zh-CN" sz="66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01.</a:t>
              </a:r>
              <a:endParaRPr lang="zh-CN" altLang="en-US" sz="66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" name="išlíďe"/>
            <p:cNvSpPr/>
            <p:nvPr/>
          </p:nvSpPr>
          <p:spPr>
            <a:xfrm flipH="1">
              <a:off x="1718521" y="3224365"/>
              <a:ext cx="2301133" cy="2506971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buSzPct val="25000"/>
              </a:pPr>
              <a:r>
                <a:rPr lang="en-US" altLang="zh-CN" sz="3600" b="1" dirty="0" err="1" smtClean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Arnoldi</a:t>
              </a:r>
              <a:r>
                <a:rPr lang="en-US" altLang="zh-CN" sz="3600" b="1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flow</a:t>
              </a:r>
              <a:endPara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2997981" y="2002765"/>
            <a:ext cx="990570" cy="1050446"/>
          </a:xfrm>
          <a:prstGeom prst="parallelogram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Arnoldi</a:t>
            </a: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flow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407" y="1657420"/>
            <a:ext cx="8204835" cy="171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数据准备：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Net,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NetRLC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Build 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ROM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并得到极点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SetupWDC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BuildROM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遍历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所有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sink pin: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driver waveform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(is rise/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fall,trans,shift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PrepareDrWaveform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卷积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进行求解，牛顿迭代进行搜索得到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delay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trans: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CalcWireDelay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Arnoldi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flow</a:t>
            </a:r>
            <a:endParaRPr lang="zh-CN" altLang="en-US" dirty="0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9389" y="922073"/>
            <a:ext cx="2662391" cy="9960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/>
              <p:cNvSpPr txBox="1"/>
              <p:nvPr/>
            </p:nvSpPr>
            <p:spPr>
              <a:xfrm>
                <a:off x="3569319" y="985844"/>
                <a:ext cx="539115" cy="276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319" y="985844"/>
                <a:ext cx="539115" cy="276860"/>
              </a:xfrm>
              <a:prstGeom prst="rect">
                <a:avLst/>
              </a:prstGeom>
              <a:blipFill rotWithShape="1">
                <a:blip r:embed="rId2"/>
                <a:stretch>
                  <a:fillRect l="-115" t="-117" r="-16022" b="1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文本框 27"/>
              <p:cNvSpPr txBox="1"/>
              <p:nvPr/>
            </p:nvSpPr>
            <p:spPr>
              <a:xfrm>
                <a:off x="5881266" y="985844"/>
                <a:ext cx="559435" cy="276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266" y="985844"/>
                <a:ext cx="559435" cy="276860"/>
              </a:xfrm>
              <a:prstGeom prst="rect">
                <a:avLst/>
              </a:prstGeom>
              <a:blipFill rotWithShape="1">
                <a:blip r:embed="rId3"/>
                <a:stretch>
                  <a:fillRect l="-95" t="-117" r="-16477" b="1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组合 54"/>
          <p:cNvGrpSpPr/>
          <p:nvPr/>
        </p:nvGrpSpPr>
        <p:grpSpPr>
          <a:xfrm>
            <a:off x="2543853" y="1099448"/>
            <a:ext cx="1490334" cy="1260845"/>
            <a:chOff x="9067027" y="2378654"/>
            <a:chExt cx="2479209" cy="2314379"/>
          </a:xfrm>
        </p:grpSpPr>
        <p:sp>
          <p:nvSpPr>
            <p:cNvPr id="235" name="文本框 234"/>
            <p:cNvSpPr txBox="1"/>
            <p:nvPr/>
          </p:nvSpPr>
          <p:spPr>
            <a:xfrm>
              <a:off x="10934353" y="3731142"/>
              <a:ext cx="611883" cy="961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6" name="任意多边形: 形状 235"/>
            <p:cNvSpPr/>
            <p:nvPr/>
          </p:nvSpPr>
          <p:spPr>
            <a:xfrm flipH="1" flipV="1">
              <a:off x="9291741" y="2970013"/>
              <a:ext cx="1380921" cy="1371846"/>
            </a:xfrm>
            <a:custGeom>
              <a:avLst/>
              <a:gdLst>
                <a:gd name="connsiteX0" fmla="*/ 0 w 171450"/>
                <a:gd name="connsiteY0" fmla="*/ 0 h 667915"/>
                <a:gd name="connsiteX1" fmla="*/ 88900 w 171450"/>
                <a:gd name="connsiteY1" fmla="*/ 660400 h 667915"/>
                <a:gd name="connsiteX2" fmla="*/ 171450 w 171450"/>
                <a:gd name="connsiteY2" fmla="*/ 298450 h 667915"/>
                <a:gd name="connsiteX0-1" fmla="*/ 0 w 248542"/>
                <a:gd name="connsiteY0-2" fmla="*/ 57467 h 720971"/>
                <a:gd name="connsiteX1-3" fmla="*/ 88900 w 248542"/>
                <a:gd name="connsiteY1-4" fmla="*/ 717867 h 720971"/>
                <a:gd name="connsiteX2-5" fmla="*/ 248542 w 248542"/>
                <a:gd name="connsiteY2-6" fmla="*/ 0 h 720971"/>
                <a:gd name="connsiteX0-7" fmla="*/ 0 w 256251"/>
                <a:gd name="connsiteY0-8" fmla="*/ 0 h 736636"/>
                <a:gd name="connsiteX1-9" fmla="*/ 96609 w 256251"/>
                <a:gd name="connsiteY1-10" fmla="*/ 733533 h 736636"/>
                <a:gd name="connsiteX2-11" fmla="*/ 256251 w 256251"/>
                <a:gd name="connsiteY2-12" fmla="*/ 15666 h 736636"/>
                <a:gd name="connsiteX0-13" fmla="*/ 0 w 256251"/>
                <a:gd name="connsiteY0-14" fmla="*/ 0 h 659087"/>
                <a:gd name="connsiteX1-15" fmla="*/ 113312 w 256251"/>
                <a:gd name="connsiteY1-16" fmla="*/ 655523 h 659087"/>
                <a:gd name="connsiteX2-17" fmla="*/ 256251 w 256251"/>
                <a:gd name="connsiteY2-18" fmla="*/ 15666 h 659087"/>
                <a:gd name="connsiteX0-19" fmla="*/ 0 w 256251"/>
                <a:gd name="connsiteY0-20" fmla="*/ 0 h 655523"/>
                <a:gd name="connsiteX1-21" fmla="*/ 113312 w 256251"/>
                <a:gd name="connsiteY1-22" fmla="*/ 655523 h 655523"/>
                <a:gd name="connsiteX2-23" fmla="*/ 256251 w 256251"/>
                <a:gd name="connsiteY2-24" fmla="*/ 15666 h 655523"/>
                <a:gd name="connsiteX0-25" fmla="*/ 0 w 256251"/>
                <a:gd name="connsiteY0-26" fmla="*/ 0 h 655523"/>
                <a:gd name="connsiteX1-27" fmla="*/ 113312 w 256251"/>
                <a:gd name="connsiteY1-28" fmla="*/ 655523 h 655523"/>
                <a:gd name="connsiteX2-29" fmla="*/ 256251 w 256251"/>
                <a:gd name="connsiteY2-30" fmla="*/ 15666 h 655523"/>
                <a:gd name="connsiteX0-31" fmla="*/ 0 w 256251"/>
                <a:gd name="connsiteY0-32" fmla="*/ 0 h 655523"/>
                <a:gd name="connsiteX1-33" fmla="*/ 113312 w 256251"/>
                <a:gd name="connsiteY1-34" fmla="*/ 655523 h 655523"/>
                <a:gd name="connsiteX2-35" fmla="*/ 256251 w 256251"/>
                <a:gd name="connsiteY2-36" fmla="*/ 15666 h 655523"/>
                <a:gd name="connsiteX0-37" fmla="*/ 0 w 256251"/>
                <a:gd name="connsiteY0-38" fmla="*/ 0 h 655523"/>
                <a:gd name="connsiteX1-39" fmla="*/ 113312 w 256251"/>
                <a:gd name="connsiteY1-40" fmla="*/ 655523 h 655523"/>
                <a:gd name="connsiteX2-41" fmla="*/ 256251 w 256251"/>
                <a:gd name="connsiteY2-42" fmla="*/ 15666 h 655523"/>
                <a:gd name="connsiteX0-43" fmla="*/ 0 w 256251"/>
                <a:gd name="connsiteY0-44" fmla="*/ 0 h 655523"/>
                <a:gd name="connsiteX1-45" fmla="*/ 113312 w 256251"/>
                <a:gd name="connsiteY1-46" fmla="*/ 655523 h 655523"/>
                <a:gd name="connsiteX2-47" fmla="*/ 256251 w 256251"/>
                <a:gd name="connsiteY2-48" fmla="*/ 15666 h 655523"/>
                <a:gd name="connsiteX0-49" fmla="*/ 0 w 256251"/>
                <a:gd name="connsiteY0-50" fmla="*/ 0 h 655523"/>
                <a:gd name="connsiteX1-51" fmla="*/ 113312 w 256251"/>
                <a:gd name="connsiteY1-52" fmla="*/ 655523 h 655523"/>
                <a:gd name="connsiteX2-53" fmla="*/ 256251 w 256251"/>
                <a:gd name="connsiteY2-54" fmla="*/ 15666 h 655523"/>
                <a:gd name="connsiteX0-55" fmla="*/ 0 w 256251"/>
                <a:gd name="connsiteY0-56" fmla="*/ 0 h 655525"/>
                <a:gd name="connsiteX1-57" fmla="*/ 113312 w 256251"/>
                <a:gd name="connsiteY1-58" fmla="*/ 655523 h 655525"/>
                <a:gd name="connsiteX2-59" fmla="*/ 256251 w 256251"/>
                <a:gd name="connsiteY2-60" fmla="*/ 15666 h 655525"/>
                <a:gd name="connsiteX0-61" fmla="*/ 0 w 256251"/>
                <a:gd name="connsiteY0-62" fmla="*/ 0 h 655748"/>
                <a:gd name="connsiteX1-63" fmla="*/ 113312 w 256251"/>
                <a:gd name="connsiteY1-64" fmla="*/ 655523 h 655748"/>
                <a:gd name="connsiteX2-65" fmla="*/ 256251 w 256251"/>
                <a:gd name="connsiteY2-66" fmla="*/ 15666 h 655748"/>
                <a:gd name="connsiteX0-67" fmla="*/ 0 w 278094"/>
                <a:gd name="connsiteY0-68" fmla="*/ 0 h 655748"/>
                <a:gd name="connsiteX1-69" fmla="*/ 135155 w 278094"/>
                <a:gd name="connsiteY1-70" fmla="*/ 655523 h 655748"/>
                <a:gd name="connsiteX2-71" fmla="*/ 278094 w 278094"/>
                <a:gd name="connsiteY2-72" fmla="*/ 15666 h 655748"/>
                <a:gd name="connsiteX0-73" fmla="*/ 0 w 278094"/>
                <a:gd name="connsiteY0-74" fmla="*/ 0 h 655743"/>
                <a:gd name="connsiteX1-75" fmla="*/ 135155 w 278094"/>
                <a:gd name="connsiteY1-76" fmla="*/ 655523 h 655743"/>
                <a:gd name="connsiteX2-77" fmla="*/ 278094 w 278094"/>
                <a:gd name="connsiteY2-78" fmla="*/ 15666 h 655743"/>
                <a:gd name="connsiteX0-79" fmla="*/ 0 w 279058"/>
                <a:gd name="connsiteY0-80" fmla="*/ 0 h 655745"/>
                <a:gd name="connsiteX1-81" fmla="*/ 135155 w 279058"/>
                <a:gd name="connsiteY1-82" fmla="*/ 655523 h 655745"/>
                <a:gd name="connsiteX2-83" fmla="*/ 279058 w 279058"/>
                <a:gd name="connsiteY2-84" fmla="*/ 4696 h 655745"/>
                <a:gd name="connsiteX0-85" fmla="*/ 0 w 279058"/>
                <a:gd name="connsiteY0-86" fmla="*/ 0 h 655743"/>
                <a:gd name="connsiteX1-87" fmla="*/ 135155 w 279058"/>
                <a:gd name="connsiteY1-88" fmla="*/ 655523 h 655743"/>
                <a:gd name="connsiteX2-89" fmla="*/ 279058 w 279058"/>
                <a:gd name="connsiteY2-90" fmla="*/ 4696 h 655743"/>
                <a:gd name="connsiteX0-91" fmla="*/ 0 w 279058"/>
                <a:gd name="connsiteY0-92" fmla="*/ 0 h 655523"/>
                <a:gd name="connsiteX1-93" fmla="*/ 135155 w 279058"/>
                <a:gd name="connsiteY1-94" fmla="*/ 655523 h 655523"/>
                <a:gd name="connsiteX2-95" fmla="*/ 279058 w 279058"/>
                <a:gd name="connsiteY2-96" fmla="*/ 4696 h 655523"/>
                <a:gd name="connsiteX0-97" fmla="*/ 0 w 279058"/>
                <a:gd name="connsiteY0-98" fmla="*/ 0 h 655523"/>
                <a:gd name="connsiteX1-99" fmla="*/ 135155 w 279058"/>
                <a:gd name="connsiteY1-100" fmla="*/ 655523 h 655523"/>
                <a:gd name="connsiteX2-101" fmla="*/ 279058 w 279058"/>
                <a:gd name="connsiteY2-102" fmla="*/ 4696 h 655523"/>
                <a:gd name="connsiteX0-103" fmla="*/ 0 w 279058"/>
                <a:gd name="connsiteY0-104" fmla="*/ 0 h 655523"/>
                <a:gd name="connsiteX1-105" fmla="*/ 135155 w 279058"/>
                <a:gd name="connsiteY1-106" fmla="*/ 655523 h 655523"/>
                <a:gd name="connsiteX2-107" fmla="*/ 279058 w 279058"/>
                <a:gd name="connsiteY2-108" fmla="*/ 4696 h 655523"/>
                <a:gd name="connsiteX0-109" fmla="*/ 0 w 283888"/>
                <a:gd name="connsiteY0-110" fmla="*/ 110263 h 650827"/>
                <a:gd name="connsiteX1-111" fmla="*/ 139985 w 283888"/>
                <a:gd name="connsiteY1-112" fmla="*/ 650827 h 650827"/>
                <a:gd name="connsiteX2-113" fmla="*/ 283888 w 283888"/>
                <a:gd name="connsiteY2-114" fmla="*/ 0 h 650827"/>
                <a:gd name="connsiteX0-115" fmla="*/ 0 w 283888"/>
                <a:gd name="connsiteY0-116" fmla="*/ 110263 h 650827"/>
                <a:gd name="connsiteX1-117" fmla="*/ 139985 w 283888"/>
                <a:gd name="connsiteY1-118" fmla="*/ 650827 h 650827"/>
                <a:gd name="connsiteX2-119" fmla="*/ 283888 w 283888"/>
                <a:gd name="connsiteY2-120" fmla="*/ 0 h 650827"/>
                <a:gd name="connsiteX0-121" fmla="*/ 0 w 283888"/>
                <a:gd name="connsiteY0-122" fmla="*/ 110263 h 654208"/>
                <a:gd name="connsiteX1-123" fmla="*/ 149041 w 283888"/>
                <a:gd name="connsiteY1-124" fmla="*/ 654208 h 654208"/>
                <a:gd name="connsiteX2-125" fmla="*/ 283888 w 283888"/>
                <a:gd name="connsiteY2-126" fmla="*/ 0 h 654208"/>
                <a:gd name="connsiteX0-127" fmla="*/ 0 w 320715"/>
                <a:gd name="connsiteY0-128" fmla="*/ 113644 h 654208"/>
                <a:gd name="connsiteX1-129" fmla="*/ 185868 w 320715"/>
                <a:gd name="connsiteY1-130" fmla="*/ 654208 h 654208"/>
                <a:gd name="connsiteX2-131" fmla="*/ 320715 w 320715"/>
                <a:gd name="connsiteY2-132" fmla="*/ 0 h 654208"/>
                <a:gd name="connsiteX0-133" fmla="*/ 0 w 320715"/>
                <a:gd name="connsiteY0-134" fmla="*/ 113644 h 745500"/>
                <a:gd name="connsiteX1-135" fmla="*/ 191301 w 320715"/>
                <a:gd name="connsiteY1-136" fmla="*/ 745500 h 745500"/>
                <a:gd name="connsiteX2-137" fmla="*/ 320715 w 320715"/>
                <a:gd name="connsiteY2-138" fmla="*/ 0 h 745500"/>
                <a:gd name="connsiteX0-139" fmla="*/ 0 w 320715"/>
                <a:gd name="connsiteY0-140" fmla="*/ 113644 h 745500"/>
                <a:gd name="connsiteX1-141" fmla="*/ 191301 w 320715"/>
                <a:gd name="connsiteY1-142" fmla="*/ 745500 h 745500"/>
                <a:gd name="connsiteX2-143" fmla="*/ 320715 w 320715"/>
                <a:gd name="connsiteY2-144" fmla="*/ 0 h 745500"/>
                <a:gd name="connsiteX0-145" fmla="*/ 0 w 267258"/>
                <a:gd name="connsiteY0-146" fmla="*/ 728756 h 745500"/>
                <a:gd name="connsiteX1-147" fmla="*/ 137844 w 267258"/>
                <a:gd name="connsiteY1-148" fmla="*/ 745500 h 745500"/>
                <a:gd name="connsiteX2-149" fmla="*/ 267258 w 267258"/>
                <a:gd name="connsiteY2-150" fmla="*/ 0 h 745500"/>
                <a:gd name="connsiteX0-151" fmla="*/ 0 w 267258"/>
                <a:gd name="connsiteY0-152" fmla="*/ 728756 h 729011"/>
                <a:gd name="connsiteX1-153" fmla="*/ 169111 w 267258"/>
                <a:gd name="connsiteY1-154" fmla="*/ 486274 h 729011"/>
                <a:gd name="connsiteX2-155" fmla="*/ 267258 w 267258"/>
                <a:gd name="connsiteY2-156" fmla="*/ 0 h 729011"/>
                <a:gd name="connsiteX0-157" fmla="*/ 0 w 267258"/>
                <a:gd name="connsiteY0-158" fmla="*/ 728756 h 729153"/>
                <a:gd name="connsiteX1-159" fmla="*/ 169111 w 267258"/>
                <a:gd name="connsiteY1-160" fmla="*/ 486274 h 729153"/>
                <a:gd name="connsiteX2-161" fmla="*/ 267258 w 267258"/>
                <a:gd name="connsiteY2-162" fmla="*/ 0 h 729153"/>
                <a:gd name="connsiteX0-163" fmla="*/ 0 w 267258"/>
                <a:gd name="connsiteY0-164" fmla="*/ 728756 h 729022"/>
                <a:gd name="connsiteX1-165" fmla="*/ 169111 w 267258"/>
                <a:gd name="connsiteY1-166" fmla="*/ 486274 h 729022"/>
                <a:gd name="connsiteX2-167" fmla="*/ 267258 w 267258"/>
                <a:gd name="connsiteY2-168" fmla="*/ 0 h 729022"/>
                <a:gd name="connsiteX0-169" fmla="*/ 0 w 267258"/>
                <a:gd name="connsiteY0-170" fmla="*/ 728756 h 729119"/>
                <a:gd name="connsiteX1-171" fmla="*/ 169111 w 267258"/>
                <a:gd name="connsiteY1-172" fmla="*/ 486274 h 729119"/>
                <a:gd name="connsiteX2-173" fmla="*/ 267258 w 267258"/>
                <a:gd name="connsiteY2-174" fmla="*/ 0 h 729119"/>
                <a:gd name="connsiteX0-175" fmla="*/ 0 w 267258"/>
                <a:gd name="connsiteY0-176" fmla="*/ 728756 h 729089"/>
                <a:gd name="connsiteX1-177" fmla="*/ 206094 w 267258"/>
                <a:gd name="connsiteY1-178" fmla="*/ 469798 h 729089"/>
                <a:gd name="connsiteX2-179" fmla="*/ 267258 w 267258"/>
                <a:gd name="connsiteY2-180" fmla="*/ 0 h 729089"/>
                <a:gd name="connsiteX0-181" fmla="*/ 0 w 198756"/>
                <a:gd name="connsiteY0-182" fmla="*/ 774524 h 774874"/>
                <a:gd name="connsiteX1-183" fmla="*/ 137592 w 198756"/>
                <a:gd name="connsiteY1-184" fmla="*/ 469798 h 774874"/>
                <a:gd name="connsiteX2-185" fmla="*/ 198756 w 198756"/>
                <a:gd name="connsiteY2-186" fmla="*/ 0 h 774874"/>
                <a:gd name="connsiteX0-187" fmla="*/ 0 w 198756"/>
                <a:gd name="connsiteY0-188" fmla="*/ 774524 h 774660"/>
                <a:gd name="connsiteX1-189" fmla="*/ 137592 w 198756"/>
                <a:gd name="connsiteY1-190" fmla="*/ 469798 h 774660"/>
                <a:gd name="connsiteX2-191" fmla="*/ 198756 w 198756"/>
                <a:gd name="connsiteY2-192" fmla="*/ 0 h 774660"/>
                <a:gd name="connsiteX0-193" fmla="*/ 0 w 198756"/>
                <a:gd name="connsiteY0-194" fmla="*/ 774524 h 774663"/>
                <a:gd name="connsiteX1-195" fmla="*/ 137592 w 198756"/>
                <a:gd name="connsiteY1-196" fmla="*/ 469798 h 774663"/>
                <a:gd name="connsiteX2-197" fmla="*/ 198756 w 198756"/>
                <a:gd name="connsiteY2-198" fmla="*/ 0 h 774663"/>
                <a:gd name="connsiteX0-199" fmla="*/ 0 w 198756"/>
                <a:gd name="connsiteY0-200" fmla="*/ 774524 h 774661"/>
                <a:gd name="connsiteX1-201" fmla="*/ 140534 w 198756"/>
                <a:gd name="connsiteY1-202" fmla="*/ 467967 h 774661"/>
                <a:gd name="connsiteX2-203" fmla="*/ 198756 w 198756"/>
                <a:gd name="connsiteY2-204" fmla="*/ 0 h 774661"/>
                <a:gd name="connsiteX0-205" fmla="*/ 0 w 198756"/>
                <a:gd name="connsiteY0-206" fmla="*/ 774524 h 774661"/>
                <a:gd name="connsiteX1-207" fmla="*/ 140534 w 198756"/>
                <a:gd name="connsiteY1-208" fmla="*/ 467967 h 774661"/>
                <a:gd name="connsiteX2-209" fmla="*/ 198756 w 198756"/>
                <a:gd name="connsiteY2-210" fmla="*/ 0 h 774661"/>
                <a:gd name="connsiteX0-211" fmla="*/ 0 w 198756"/>
                <a:gd name="connsiteY0-212" fmla="*/ 774524 h 774524"/>
                <a:gd name="connsiteX1-213" fmla="*/ 140534 w 198756"/>
                <a:gd name="connsiteY1-214" fmla="*/ 467967 h 774524"/>
                <a:gd name="connsiteX2-215" fmla="*/ 198756 w 198756"/>
                <a:gd name="connsiteY2-216" fmla="*/ 0 h 774524"/>
                <a:gd name="connsiteX0-217" fmla="*/ 0 w 182786"/>
                <a:gd name="connsiteY0-218" fmla="*/ 791000 h 791000"/>
                <a:gd name="connsiteX1-219" fmla="*/ 124564 w 182786"/>
                <a:gd name="connsiteY1-220" fmla="*/ 467967 h 791000"/>
                <a:gd name="connsiteX2-221" fmla="*/ 182786 w 182786"/>
                <a:gd name="connsiteY2-222" fmla="*/ 0 h 791000"/>
                <a:gd name="connsiteX0-223" fmla="*/ 0 w 182786"/>
                <a:gd name="connsiteY0-224" fmla="*/ 791000 h 791000"/>
                <a:gd name="connsiteX1-225" fmla="*/ 124564 w 182786"/>
                <a:gd name="connsiteY1-226" fmla="*/ 467967 h 791000"/>
                <a:gd name="connsiteX2-227" fmla="*/ 182786 w 182786"/>
                <a:gd name="connsiteY2-228" fmla="*/ 0 h 791000"/>
                <a:gd name="connsiteX0-229" fmla="*/ 0 w 182786"/>
                <a:gd name="connsiteY0-230" fmla="*/ 791000 h 791000"/>
                <a:gd name="connsiteX1-231" fmla="*/ 120782 w 182786"/>
                <a:gd name="connsiteY1-232" fmla="*/ 488105 h 791000"/>
                <a:gd name="connsiteX2-233" fmla="*/ 182786 w 182786"/>
                <a:gd name="connsiteY2-234" fmla="*/ 0 h 791000"/>
                <a:gd name="connsiteX0-235" fmla="*/ 0 w 182786"/>
                <a:gd name="connsiteY0-236" fmla="*/ 791000 h 791000"/>
                <a:gd name="connsiteX1-237" fmla="*/ 120782 w 182786"/>
                <a:gd name="connsiteY1-238" fmla="*/ 488105 h 791000"/>
                <a:gd name="connsiteX2-239" fmla="*/ 182786 w 182786"/>
                <a:gd name="connsiteY2-240" fmla="*/ 0 h 791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82786" h="791000">
                  <a:moveTo>
                    <a:pt x="0" y="791000"/>
                  </a:moveTo>
                  <a:cubicBezTo>
                    <a:pt x="38518" y="787668"/>
                    <a:pt x="90318" y="640076"/>
                    <a:pt x="120782" y="488105"/>
                  </a:cubicBezTo>
                  <a:cubicBezTo>
                    <a:pt x="147376" y="355437"/>
                    <a:pt x="167445" y="165419"/>
                    <a:pt x="18278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rgbClr val="FFFFFF"/>
                </a:solidFill>
              </a:endParaRPr>
            </a:p>
          </p:txBody>
        </p:sp>
        <p:grpSp>
          <p:nvGrpSpPr>
            <p:cNvPr id="237" name="组合 236"/>
            <p:cNvGrpSpPr/>
            <p:nvPr/>
          </p:nvGrpSpPr>
          <p:grpSpPr>
            <a:xfrm>
              <a:off x="9084800" y="2698095"/>
              <a:ext cx="2040398" cy="1660528"/>
              <a:chOff x="5131837" y="2065313"/>
              <a:chExt cx="948146" cy="708045"/>
            </a:xfrm>
          </p:grpSpPr>
          <p:cxnSp>
            <p:nvCxnSpPr>
              <p:cNvPr id="260" name="直接箭头连接符 259"/>
              <p:cNvCxnSpPr/>
              <p:nvPr/>
            </p:nvCxnSpPr>
            <p:spPr>
              <a:xfrm flipV="1">
                <a:off x="5131837" y="2065313"/>
                <a:ext cx="0" cy="7042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直接箭头连接符 260"/>
              <p:cNvCxnSpPr/>
              <p:nvPr/>
            </p:nvCxnSpPr>
            <p:spPr>
              <a:xfrm>
                <a:off x="5131837" y="2769532"/>
                <a:ext cx="948146" cy="382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文本框 237"/>
            <p:cNvSpPr txBox="1"/>
            <p:nvPr/>
          </p:nvSpPr>
          <p:spPr>
            <a:xfrm>
              <a:off x="9099764" y="2378654"/>
              <a:ext cx="7355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椭圆 238"/>
            <p:cNvSpPr/>
            <p:nvPr/>
          </p:nvSpPr>
          <p:spPr>
            <a:xfrm>
              <a:off x="10252930" y="3047336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40" name="椭圆 239"/>
            <p:cNvSpPr/>
            <p:nvPr/>
          </p:nvSpPr>
          <p:spPr>
            <a:xfrm>
              <a:off x="10030980" y="3181089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41" name="椭圆 240"/>
            <p:cNvSpPr/>
            <p:nvPr/>
          </p:nvSpPr>
          <p:spPr>
            <a:xfrm>
              <a:off x="9758350" y="3393604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42" name="椭圆 241"/>
            <p:cNvSpPr/>
            <p:nvPr/>
          </p:nvSpPr>
          <p:spPr>
            <a:xfrm>
              <a:off x="9565377" y="3659028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43" name="椭圆 242"/>
            <p:cNvSpPr/>
            <p:nvPr/>
          </p:nvSpPr>
          <p:spPr>
            <a:xfrm>
              <a:off x="9443127" y="3914689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44" name="椭圆 243"/>
            <p:cNvSpPr/>
            <p:nvPr/>
          </p:nvSpPr>
          <p:spPr>
            <a:xfrm>
              <a:off x="9311873" y="4156718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245" name="直接连接符 244"/>
            <p:cNvCxnSpPr/>
            <p:nvPr/>
          </p:nvCxnSpPr>
          <p:spPr>
            <a:xfrm>
              <a:off x="9084802" y="3429098"/>
              <a:ext cx="712052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接连接符 245"/>
            <p:cNvCxnSpPr/>
            <p:nvPr/>
          </p:nvCxnSpPr>
          <p:spPr>
            <a:xfrm flipV="1">
              <a:off x="9079971" y="4186870"/>
              <a:ext cx="220667" cy="44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接连接符 246"/>
            <p:cNvCxnSpPr/>
            <p:nvPr/>
          </p:nvCxnSpPr>
          <p:spPr>
            <a:xfrm>
              <a:off x="9089634" y="3947660"/>
              <a:ext cx="377285" cy="334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接连接符 247"/>
            <p:cNvCxnSpPr>
              <a:endCxn id="240" idx="2"/>
            </p:cNvCxnSpPr>
            <p:nvPr/>
          </p:nvCxnSpPr>
          <p:spPr>
            <a:xfrm>
              <a:off x="9089634" y="3212487"/>
              <a:ext cx="941346" cy="409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接连接符 248"/>
            <p:cNvCxnSpPr/>
            <p:nvPr/>
          </p:nvCxnSpPr>
          <p:spPr>
            <a:xfrm>
              <a:off x="9099764" y="3070466"/>
              <a:ext cx="1165208" cy="1380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接连接符 249"/>
            <p:cNvCxnSpPr>
              <a:endCxn id="242" idx="2"/>
            </p:cNvCxnSpPr>
            <p:nvPr/>
          </p:nvCxnSpPr>
          <p:spPr>
            <a:xfrm>
              <a:off x="9067027" y="3683233"/>
              <a:ext cx="498350" cy="1129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直接连接符 250"/>
            <p:cNvCxnSpPr>
              <a:endCxn id="244" idx="4"/>
            </p:cNvCxnSpPr>
            <p:nvPr/>
          </p:nvCxnSpPr>
          <p:spPr>
            <a:xfrm flipV="1">
              <a:off x="9350377" y="4227707"/>
              <a:ext cx="0" cy="105029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接连接符 251"/>
            <p:cNvCxnSpPr/>
            <p:nvPr/>
          </p:nvCxnSpPr>
          <p:spPr>
            <a:xfrm flipV="1">
              <a:off x="9482359" y="3939446"/>
              <a:ext cx="0" cy="39329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接连接符 252"/>
            <p:cNvCxnSpPr/>
            <p:nvPr/>
          </p:nvCxnSpPr>
          <p:spPr>
            <a:xfrm flipH="1" flipV="1">
              <a:off x="9621343" y="3703731"/>
              <a:ext cx="21041" cy="635444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接连接符 253"/>
            <p:cNvCxnSpPr/>
            <p:nvPr/>
          </p:nvCxnSpPr>
          <p:spPr>
            <a:xfrm flipV="1">
              <a:off x="9796853" y="3436062"/>
              <a:ext cx="0" cy="90446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直接连接符 254"/>
            <p:cNvCxnSpPr/>
            <p:nvPr/>
          </p:nvCxnSpPr>
          <p:spPr>
            <a:xfrm flipV="1">
              <a:off x="10065914" y="3213882"/>
              <a:ext cx="0" cy="115704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接连接符 255"/>
            <p:cNvCxnSpPr/>
            <p:nvPr/>
          </p:nvCxnSpPr>
          <p:spPr>
            <a:xfrm flipV="1">
              <a:off x="10298620" y="3089869"/>
              <a:ext cx="0" cy="130536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接连接符 256"/>
            <p:cNvCxnSpPr>
              <a:endCxn id="258" idx="2"/>
            </p:cNvCxnSpPr>
            <p:nvPr/>
          </p:nvCxnSpPr>
          <p:spPr>
            <a:xfrm>
              <a:off x="9099764" y="2927129"/>
              <a:ext cx="1514217" cy="2759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椭圆 257"/>
            <p:cNvSpPr/>
            <p:nvPr/>
          </p:nvSpPr>
          <p:spPr>
            <a:xfrm>
              <a:off x="10613981" y="2919230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259" name="直接连接符 258"/>
            <p:cNvCxnSpPr/>
            <p:nvPr/>
          </p:nvCxnSpPr>
          <p:spPr>
            <a:xfrm flipH="1" flipV="1">
              <a:off x="10664266" y="2981114"/>
              <a:ext cx="26722" cy="134333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1" name="组合 370"/>
          <p:cNvGrpSpPr/>
          <p:nvPr/>
        </p:nvGrpSpPr>
        <p:grpSpPr>
          <a:xfrm>
            <a:off x="6489532" y="1124343"/>
            <a:ext cx="1490334" cy="1260845"/>
            <a:chOff x="9067027" y="2378654"/>
            <a:chExt cx="2479209" cy="2314379"/>
          </a:xfrm>
        </p:grpSpPr>
        <p:sp>
          <p:nvSpPr>
            <p:cNvPr id="372" name="文本框 371"/>
            <p:cNvSpPr txBox="1"/>
            <p:nvPr/>
          </p:nvSpPr>
          <p:spPr>
            <a:xfrm>
              <a:off x="10934353" y="3731142"/>
              <a:ext cx="611883" cy="961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3" name="任意多边形: 形状 372"/>
            <p:cNvSpPr/>
            <p:nvPr/>
          </p:nvSpPr>
          <p:spPr>
            <a:xfrm flipH="1" flipV="1">
              <a:off x="9291741" y="2970013"/>
              <a:ext cx="1380921" cy="1371846"/>
            </a:xfrm>
            <a:custGeom>
              <a:avLst/>
              <a:gdLst>
                <a:gd name="connsiteX0" fmla="*/ 0 w 171450"/>
                <a:gd name="connsiteY0" fmla="*/ 0 h 667915"/>
                <a:gd name="connsiteX1" fmla="*/ 88900 w 171450"/>
                <a:gd name="connsiteY1" fmla="*/ 660400 h 667915"/>
                <a:gd name="connsiteX2" fmla="*/ 171450 w 171450"/>
                <a:gd name="connsiteY2" fmla="*/ 298450 h 667915"/>
                <a:gd name="connsiteX0-1" fmla="*/ 0 w 248542"/>
                <a:gd name="connsiteY0-2" fmla="*/ 57467 h 720971"/>
                <a:gd name="connsiteX1-3" fmla="*/ 88900 w 248542"/>
                <a:gd name="connsiteY1-4" fmla="*/ 717867 h 720971"/>
                <a:gd name="connsiteX2-5" fmla="*/ 248542 w 248542"/>
                <a:gd name="connsiteY2-6" fmla="*/ 0 h 720971"/>
                <a:gd name="connsiteX0-7" fmla="*/ 0 w 256251"/>
                <a:gd name="connsiteY0-8" fmla="*/ 0 h 736636"/>
                <a:gd name="connsiteX1-9" fmla="*/ 96609 w 256251"/>
                <a:gd name="connsiteY1-10" fmla="*/ 733533 h 736636"/>
                <a:gd name="connsiteX2-11" fmla="*/ 256251 w 256251"/>
                <a:gd name="connsiteY2-12" fmla="*/ 15666 h 736636"/>
                <a:gd name="connsiteX0-13" fmla="*/ 0 w 256251"/>
                <a:gd name="connsiteY0-14" fmla="*/ 0 h 659087"/>
                <a:gd name="connsiteX1-15" fmla="*/ 113312 w 256251"/>
                <a:gd name="connsiteY1-16" fmla="*/ 655523 h 659087"/>
                <a:gd name="connsiteX2-17" fmla="*/ 256251 w 256251"/>
                <a:gd name="connsiteY2-18" fmla="*/ 15666 h 659087"/>
                <a:gd name="connsiteX0-19" fmla="*/ 0 w 256251"/>
                <a:gd name="connsiteY0-20" fmla="*/ 0 h 655523"/>
                <a:gd name="connsiteX1-21" fmla="*/ 113312 w 256251"/>
                <a:gd name="connsiteY1-22" fmla="*/ 655523 h 655523"/>
                <a:gd name="connsiteX2-23" fmla="*/ 256251 w 256251"/>
                <a:gd name="connsiteY2-24" fmla="*/ 15666 h 655523"/>
                <a:gd name="connsiteX0-25" fmla="*/ 0 w 256251"/>
                <a:gd name="connsiteY0-26" fmla="*/ 0 h 655523"/>
                <a:gd name="connsiteX1-27" fmla="*/ 113312 w 256251"/>
                <a:gd name="connsiteY1-28" fmla="*/ 655523 h 655523"/>
                <a:gd name="connsiteX2-29" fmla="*/ 256251 w 256251"/>
                <a:gd name="connsiteY2-30" fmla="*/ 15666 h 655523"/>
                <a:gd name="connsiteX0-31" fmla="*/ 0 w 256251"/>
                <a:gd name="connsiteY0-32" fmla="*/ 0 h 655523"/>
                <a:gd name="connsiteX1-33" fmla="*/ 113312 w 256251"/>
                <a:gd name="connsiteY1-34" fmla="*/ 655523 h 655523"/>
                <a:gd name="connsiteX2-35" fmla="*/ 256251 w 256251"/>
                <a:gd name="connsiteY2-36" fmla="*/ 15666 h 655523"/>
                <a:gd name="connsiteX0-37" fmla="*/ 0 w 256251"/>
                <a:gd name="connsiteY0-38" fmla="*/ 0 h 655523"/>
                <a:gd name="connsiteX1-39" fmla="*/ 113312 w 256251"/>
                <a:gd name="connsiteY1-40" fmla="*/ 655523 h 655523"/>
                <a:gd name="connsiteX2-41" fmla="*/ 256251 w 256251"/>
                <a:gd name="connsiteY2-42" fmla="*/ 15666 h 655523"/>
                <a:gd name="connsiteX0-43" fmla="*/ 0 w 256251"/>
                <a:gd name="connsiteY0-44" fmla="*/ 0 h 655523"/>
                <a:gd name="connsiteX1-45" fmla="*/ 113312 w 256251"/>
                <a:gd name="connsiteY1-46" fmla="*/ 655523 h 655523"/>
                <a:gd name="connsiteX2-47" fmla="*/ 256251 w 256251"/>
                <a:gd name="connsiteY2-48" fmla="*/ 15666 h 655523"/>
                <a:gd name="connsiteX0-49" fmla="*/ 0 w 256251"/>
                <a:gd name="connsiteY0-50" fmla="*/ 0 h 655523"/>
                <a:gd name="connsiteX1-51" fmla="*/ 113312 w 256251"/>
                <a:gd name="connsiteY1-52" fmla="*/ 655523 h 655523"/>
                <a:gd name="connsiteX2-53" fmla="*/ 256251 w 256251"/>
                <a:gd name="connsiteY2-54" fmla="*/ 15666 h 655523"/>
                <a:gd name="connsiteX0-55" fmla="*/ 0 w 256251"/>
                <a:gd name="connsiteY0-56" fmla="*/ 0 h 655525"/>
                <a:gd name="connsiteX1-57" fmla="*/ 113312 w 256251"/>
                <a:gd name="connsiteY1-58" fmla="*/ 655523 h 655525"/>
                <a:gd name="connsiteX2-59" fmla="*/ 256251 w 256251"/>
                <a:gd name="connsiteY2-60" fmla="*/ 15666 h 655525"/>
                <a:gd name="connsiteX0-61" fmla="*/ 0 w 256251"/>
                <a:gd name="connsiteY0-62" fmla="*/ 0 h 655748"/>
                <a:gd name="connsiteX1-63" fmla="*/ 113312 w 256251"/>
                <a:gd name="connsiteY1-64" fmla="*/ 655523 h 655748"/>
                <a:gd name="connsiteX2-65" fmla="*/ 256251 w 256251"/>
                <a:gd name="connsiteY2-66" fmla="*/ 15666 h 655748"/>
                <a:gd name="connsiteX0-67" fmla="*/ 0 w 278094"/>
                <a:gd name="connsiteY0-68" fmla="*/ 0 h 655748"/>
                <a:gd name="connsiteX1-69" fmla="*/ 135155 w 278094"/>
                <a:gd name="connsiteY1-70" fmla="*/ 655523 h 655748"/>
                <a:gd name="connsiteX2-71" fmla="*/ 278094 w 278094"/>
                <a:gd name="connsiteY2-72" fmla="*/ 15666 h 655748"/>
                <a:gd name="connsiteX0-73" fmla="*/ 0 w 278094"/>
                <a:gd name="connsiteY0-74" fmla="*/ 0 h 655743"/>
                <a:gd name="connsiteX1-75" fmla="*/ 135155 w 278094"/>
                <a:gd name="connsiteY1-76" fmla="*/ 655523 h 655743"/>
                <a:gd name="connsiteX2-77" fmla="*/ 278094 w 278094"/>
                <a:gd name="connsiteY2-78" fmla="*/ 15666 h 655743"/>
                <a:gd name="connsiteX0-79" fmla="*/ 0 w 279058"/>
                <a:gd name="connsiteY0-80" fmla="*/ 0 h 655745"/>
                <a:gd name="connsiteX1-81" fmla="*/ 135155 w 279058"/>
                <a:gd name="connsiteY1-82" fmla="*/ 655523 h 655745"/>
                <a:gd name="connsiteX2-83" fmla="*/ 279058 w 279058"/>
                <a:gd name="connsiteY2-84" fmla="*/ 4696 h 655745"/>
                <a:gd name="connsiteX0-85" fmla="*/ 0 w 279058"/>
                <a:gd name="connsiteY0-86" fmla="*/ 0 h 655743"/>
                <a:gd name="connsiteX1-87" fmla="*/ 135155 w 279058"/>
                <a:gd name="connsiteY1-88" fmla="*/ 655523 h 655743"/>
                <a:gd name="connsiteX2-89" fmla="*/ 279058 w 279058"/>
                <a:gd name="connsiteY2-90" fmla="*/ 4696 h 655743"/>
                <a:gd name="connsiteX0-91" fmla="*/ 0 w 279058"/>
                <a:gd name="connsiteY0-92" fmla="*/ 0 h 655523"/>
                <a:gd name="connsiteX1-93" fmla="*/ 135155 w 279058"/>
                <a:gd name="connsiteY1-94" fmla="*/ 655523 h 655523"/>
                <a:gd name="connsiteX2-95" fmla="*/ 279058 w 279058"/>
                <a:gd name="connsiteY2-96" fmla="*/ 4696 h 655523"/>
                <a:gd name="connsiteX0-97" fmla="*/ 0 w 279058"/>
                <a:gd name="connsiteY0-98" fmla="*/ 0 h 655523"/>
                <a:gd name="connsiteX1-99" fmla="*/ 135155 w 279058"/>
                <a:gd name="connsiteY1-100" fmla="*/ 655523 h 655523"/>
                <a:gd name="connsiteX2-101" fmla="*/ 279058 w 279058"/>
                <a:gd name="connsiteY2-102" fmla="*/ 4696 h 655523"/>
                <a:gd name="connsiteX0-103" fmla="*/ 0 w 279058"/>
                <a:gd name="connsiteY0-104" fmla="*/ 0 h 655523"/>
                <a:gd name="connsiteX1-105" fmla="*/ 135155 w 279058"/>
                <a:gd name="connsiteY1-106" fmla="*/ 655523 h 655523"/>
                <a:gd name="connsiteX2-107" fmla="*/ 279058 w 279058"/>
                <a:gd name="connsiteY2-108" fmla="*/ 4696 h 655523"/>
                <a:gd name="connsiteX0-109" fmla="*/ 0 w 283888"/>
                <a:gd name="connsiteY0-110" fmla="*/ 110263 h 650827"/>
                <a:gd name="connsiteX1-111" fmla="*/ 139985 w 283888"/>
                <a:gd name="connsiteY1-112" fmla="*/ 650827 h 650827"/>
                <a:gd name="connsiteX2-113" fmla="*/ 283888 w 283888"/>
                <a:gd name="connsiteY2-114" fmla="*/ 0 h 650827"/>
                <a:gd name="connsiteX0-115" fmla="*/ 0 w 283888"/>
                <a:gd name="connsiteY0-116" fmla="*/ 110263 h 650827"/>
                <a:gd name="connsiteX1-117" fmla="*/ 139985 w 283888"/>
                <a:gd name="connsiteY1-118" fmla="*/ 650827 h 650827"/>
                <a:gd name="connsiteX2-119" fmla="*/ 283888 w 283888"/>
                <a:gd name="connsiteY2-120" fmla="*/ 0 h 650827"/>
                <a:gd name="connsiteX0-121" fmla="*/ 0 w 283888"/>
                <a:gd name="connsiteY0-122" fmla="*/ 110263 h 654208"/>
                <a:gd name="connsiteX1-123" fmla="*/ 149041 w 283888"/>
                <a:gd name="connsiteY1-124" fmla="*/ 654208 h 654208"/>
                <a:gd name="connsiteX2-125" fmla="*/ 283888 w 283888"/>
                <a:gd name="connsiteY2-126" fmla="*/ 0 h 654208"/>
                <a:gd name="connsiteX0-127" fmla="*/ 0 w 320715"/>
                <a:gd name="connsiteY0-128" fmla="*/ 113644 h 654208"/>
                <a:gd name="connsiteX1-129" fmla="*/ 185868 w 320715"/>
                <a:gd name="connsiteY1-130" fmla="*/ 654208 h 654208"/>
                <a:gd name="connsiteX2-131" fmla="*/ 320715 w 320715"/>
                <a:gd name="connsiteY2-132" fmla="*/ 0 h 654208"/>
                <a:gd name="connsiteX0-133" fmla="*/ 0 w 320715"/>
                <a:gd name="connsiteY0-134" fmla="*/ 113644 h 745500"/>
                <a:gd name="connsiteX1-135" fmla="*/ 191301 w 320715"/>
                <a:gd name="connsiteY1-136" fmla="*/ 745500 h 745500"/>
                <a:gd name="connsiteX2-137" fmla="*/ 320715 w 320715"/>
                <a:gd name="connsiteY2-138" fmla="*/ 0 h 745500"/>
                <a:gd name="connsiteX0-139" fmla="*/ 0 w 320715"/>
                <a:gd name="connsiteY0-140" fmla="*/ 113644 h 745500"/>
                <a:gd name="connsiteX1-141" fmla="*/ 191301 w 320715"/>
                <a:gd name="connsiteY1-142" fmla="*/ 745500 h 745500"/>
                <a:gd name="connsiteX2-143" fmla="*/ 320715 w 320715"/>
                <a:gd name="connsiteY2-144" fmla="*/ 0 h 745500"/>
                <a:gd name="connsiteX0-145" fmla="*/ 0 w 267258"/>
                <a:gd name="connsiteY0-146" fmla="*/ 728756 h 745500"/>
                <a:gd name="connsiteX1-147" fmla="*/ 137844 w 267258"/>
                <a:gd name="connsiteY1-148" fmla="*/ 745500 h 745500"/>
                <a:gd name="connsiteX2-149" fmla="*/ 267258 w 267258"/>
                <a:gd name="connsiteY2-150" fmla="*/ 0 h 745500"/>
                <a:gd name="connsiteX0-151" fmla="*/ 0 w 267258"/>
                <a:gd name="connsiteY0-152" fmla="*/ 728756 h 729011"/>
                <a:gd name="connsiteX1-153" fmla="*/ 169111 w 267258"/>
                <a:gd name="connsiteY1-154" fmla="*/ 486274 h 729011"/>
                <a:gd name="connsiteX2-155" fmla="*/ 267258 w 267258"/>
                <a:gd name="connsiteY2-156" fmla="*/ 0 h 729011"/>
                <a:gd name="connsiteX0-157" fmla="*/ 0 w 267258"/>
                <a:gd name="connsiteY0-158" fmla="*/ 728756 h 729153"/>
                <a:gd name="connsiteX1-159" fmla="*/ 169111 w 267258"/>
                <a:gd name="connsiteY1-160" fmla="*/ 486274 h 729153"/>
                <a:gd name="connsiteX2-161" fmla="*/ 267258 w 267258"/>
                <a:gd name="connsiteY2-162" fmla="*/ 0 h 729153"/>
                <a:gd name="connsiteX0-163" fmla="*/ 0 w 267258"/>
                <a:gd name="connsiteY0-164" fmla="*/ 728756 h 729022"/>
                <a:gd name="connsiteX1-165" fmla="*/ 169111 w 267258"/>
                <a:gd name="connsiteY1-166" fmla="*/ 486274 h 729022"/>
                <a:gd name="connsiteX2-167" fmla="*/ 267258 w 267258"/>
                <a:gd name="connsiteY2-168" fmla="*/ 0 h 729022"/>
                <a:gd name="connsiteX0-169" fmla="*/ 0 w 267258"/>
                <a:gd name="connsiteY0-170" fmla="*/ 728756 h 729119"/>
                <a:gd name="connsiteX1-171" fmla="*/ 169111 w 267258"/>
                <a:gd name="connsiteY1-172" fmla="*/ 486274 h 729119"/>
                <a:gd name="connsiteX2-173" fmla="*/ 267258 w 267258"/>
                <a:gd name="connsiteY2-174" fmla="*/ 0 h 729119"/>
                <a:gd name="connsiteX0-175" fmla="*/ 0 w 267258"/>
                <a:gd name="connsiteY0-176" fmla="*/ 728756 h 729089"/>
                <a:gd name="connsiteX1-177" fmla="*/ 206094 w 267258"/>
                <a:gd name="connsiteY1-178" fmla="*/ 469798 h 729089"/>
                <a:gd name="connsiteX2-179" fmla="*/ 267258 w 267258"/>
                <a:gd name="connsiteY2-180" fmla="*/ 0 h 729089"/>
                <a:gd name="connsiteX0-181" fmla="*/ 0 w 198756"/>
                <a:gd name="connsiteY0-182" fmla="*/ 774524 h 774874"/>
                <a:gd name="connsiteX1-183" fmla="*/ 137592 w 198756"/>
                <a:gd name="connsiteY1-184" fmla="*/ 469798 h 774874"/>
                <a:gd name="connsiteX2-185" fmla="*/ 198756 w 198756"/>
                <a:gd name="connsiteY2-186" fmla="*/ 0 h 774874"/>
                <a:gd name="connsiteX0-187" fmla="*/ 0 w 198756"/>
                <a:gd name="connsiteY0-188" fmla="*/ 774524 h 774660"/>
                <a:gd name="connsiteX1-189" fmla="*/ 137592 w 198756"/>
                <a:gd name="connsiteY1-190" fmla="*/ 469798 h 774660"/>
                <a:gd name="connsiteX2-191" fmla="*/ 198756 w 198756"/>
                <a:gd name="connsiteY2-192" fmla="*/ 0 h 774660"/>
                <a:gd name="connsiteX0-193" fmla="*/ 0 w 198756"/>
                <a:gd name="connsiteY0-194" fmla="*/ 774524 h 774663"/>
                <a:gd name="connsiteX1-195" fmla="*/ 137592 w 198756"/>
                <a:gd name="connsiteY1-196" fmla="*/ 469798 h 774663"/>
                <a:gd name="connsiteX2-197" fmla="*/ 198756 w 198756"/>
                <a:gd name="connsiteY2-198" fmla="*/ 0 h 774663"/>
                <a:gd name="connsiteX0-199" fmla="*/ 0 w 198756"/>
                <a:gd name="connsiteY0-200" fmla="*/ 774524 h 774661"/>
                <a:gd name="connsiteX1-201" fmla="*/ 140534 w 198756"/>
                <a:gd name="connsiteY1-202" fmla="*/ 467967 h 774661"/>
                <a:gd name="connsiteX2-203" fmla="*/ 198756 w 198756"/>
                <a:gd name="connsiteY2-204" fmla="*/ 0 h 774661"/>
                <a:gd name="connsiteX0-205" fmla="*/ 0 w 198756"/>
                <a:gd name="connsiteY0-206" fmla="*/ 774524 h 774661"/>
                <a:gd name="connsiteX1-207" fmla="*/ 140534 w 198756"/>
                <a:gd name="connsiteY1-208" fmla="*/ 467967 h 774661"/>
                <a:gd name="connsiteX2-209" fmla="*/ 198756 w 198756"/>
                <a:gd name="connsiteY2-210" fmla="*/ 0 h 774661"/>
                <a:gd name="connsiteX0-211" fmla="*/ 0 w 198756"/>
                <a:gd name="connsiteY0-212" fmla="*/ 774524 h 774524"/>
                <a:gd name="connsiteX1-213" fmla="*/ 140534 w 198756"/>
                <a:gd name="connsiteY1-214" fmla="*/ 467967 h 774524"/>
                <a:gd name="connsiteX2-215" fmla="*/ 198756 w 198756"/>
                <a:gd name="connsiteY2-216" fmla="*/ 0 h 774524"/>
                <a:gd name="connsiteX0-217" fmla="*/ 0 w 182786"/>
                <a:gd name="connsiteY0-218" fmla="*/ 791000 h 791000"/>
                <a:gd name="connsiteX1-219" fmla="*/ 124564 w 182786"/>
                <a:gd name="connsiteY1-220" fmla="*/ 467967 h 791000"/>
                <a:gd name="connsiteX2-221" fmla="*/ 182786 w 182786"/>
                <a:gd name="connsiteY2-222" fmla="*/ 0 h 791000"/>
                <a:gd name="connsiteX0-223" fmla="*/ 0 w 182786"/>
                <a:gd name="connsiteY0-224" fmla="*/ 791000 h 791000"/>
                <a:gd name="connsiteX1-225" fmla="*/ 124564 w 182786"/>
                <a:gd name="connsiteY1-226" fmla="*/ 467967 h 791000"/>
                <a:gd name="connsiteX2-227" fmla="*/ 182786 w 182786"/>
                <a:gd name="connsiteY2-228" fmla="*/ 0 h 791000"/>
                <a:gd name="connsiteX0-229" fmla="*/ 0 w 182786"/>
                <a:gd name="connsiteY0-230" fmla="*/ 791000 h 791000"/>
                <a:gd name="connsiteX1-231" fmla="*/ 120782 w 182786"/>
                <a:gd name="connsiteY1-232" fmla="*/ 488105 h 791000"/>
                <a:gd name="connsiteX2-233" fmla="*/ 182786 w 182786"/>
                <a:gd name="connsiteY2-234" fmla="*/ 0 h 791000"/>
                <a:gd name="connsiteX0-235" fmla="*/ 0 w 182786"/>
                <a:gd name="connsiteY0-236" fmla="*/ 791000 h 791000"/>
                <a:gd name="connsiteX1-237" fmla="*/ 120782 w 182786"/>
                <a:gd name="connsiteY1-238" fmla="*/ 488105 h 791000"/>
                <a:gd name="connsiteX2-239" fmla="*/ 182786 w 182786"/>
                <a:gd name="connsiteY2-240" fmla="*/ 0 h 791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82786" h="791000">
                  <a:moveTo>
                    <a:pt x="0" y="791000"/>
                  </a:moveTo>
                  <a:cubicBezTo>
                    <a:pt x="38518" y="787668"/>
                    <a:pt x="90318" y="640076"/>
                    <a:pt x="120782" y="488105"/>
                  </a:cubicBezTo>
                  <a:cubicBezTo>
                    <a:pt x="147376" y="355437"/>
                    <a:pt x="167445" y="165419"/>
                    <a:pt x="18278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rgbClr val="FFFFFF"/>
                </a:solidFill>
              </a:endParaRPr>
            </a:p>
          </p:txBody>
        </p:sp>
        <p:grpSp>
          <p:nvGrpSpPr>
            <p:cNvPr id="374" name="组合 373"/>
            <p:cNvGrpSpPr/>
            <p:nvPr/>
          </p:nvGrpSpPr>
          <p:grpSpPr>
            <a:xfrm>
              <a:off x="9084800" y="2698095"/>
              <a:ext cx="2040398" cy="1660528"/>
              <a:chOff x="5131837" y="2065313"/>
              <a:chExt cx="948146" cy="708045"/>
            </a:xfrm>
          </p:grpSpPr>
          <p:cxnSp>
            <p:nvCxnSpPr>
              <p:cNvPr id="397" name="直接箭头连接符 396"/>
              <p:cNvCxnSpPr/>
              <p:nvPr/>
            </p:nvCxnSpPr>
            <p:spPr>
              <a:xfrm flipV="1">
                <a:off x="5131837" y="2065313"/>
                <a:ext cx="0" cy="70421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直接箭头连接符 397"/>
              <p:cNvCxnSpPr/>
              <p:nvPr/>
            </p:nvCxnSpPr>
            <p:spPr>
              <a:xfrm>
                <a:off x="5131837" y="2769532"/>
                <a:ext cx="948146" cy="3826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5" name="文本框 374"/>
            <p:cNvSpPr txBox="1"/>
            <p:nvPr/>
          </p:nvSpPr>
          <p:spPr>
            <a:xfrm>
              <a:off x="9099764" y="2378654"/>
              <a:ext cx="7355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6" name="椭圆 375"/>
            <p:cNvSpPr/>
            <p:nvPr/>
          </p:nvSpPr>
          <p:spPr>
            <a:xfrm>
              <a:off x="10252930" y="3047336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77" name="椭圆 376"/>
            <p:cNvSpPr/>
            <p:nvPr/>
          </p:nvSpPr>
          <p:spPr>
            <a:xfrm>
              <a:off x="10030980" y="3181089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78" name="椭圆 377"/>
            <p:cNvSpPr/>
            <p:nvPr/>
          </p:nvSpPr>
          <p:spPr>
            <a:xfrm>
              <a:off x="9758350" y="3393604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79" name="椭圆 378"/>
            <p:cNvSpPr/>
            <p:nvPr/>
          </p:nvSpPr>
          <p:spPr>
            <a:xfrm>
              <a:off x="9565377" y="3659028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80" name="椭圆 379"/>
            <p:cNvSpPr/>
            <p:nvPr/>
          </p:nvSpPr>
          <p:spPr>
            <a:xfrm>
              <a:off x="9443127" y="3914689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81" name="椭圆 380"/>
            <p:cNvSpPr/>
            <p:nvPr/>
          </p:nvSpPr>
          <p:spPr>
            <a:xfrm>
              <a:off x="9311873" y="4156718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382" name="直接连接符 381"/>
            <p:cNvCxnSpPr/>
            <p:nvPr/>
          </p:nvCxnSpPr>
          <p:spPr>
            <a:xfrm>
              <a:off x="9084802" y="3429098"/>
              <a:ext cx="712052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直接连接符 382"/>
            <p:cNvCxnSpPr/>
            <p:nvPr/>
          </p:nvCxnSpPr>
          <p:spPr>
            <a:xfrm flipV="1">
              <a:off x="9079971" y="4186870"/>
              <a:ext cx="220667" cy="44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直接连接符 383"/>
            <p:cNvCxnSpPr/>
            <p:nvPr/>
          </p:nvCxnSpPr>
          <p:spPr>
            <a:xfrm>
              <a:off x="9089634" y="3947660"/>
              <a:ext cx="377285" cy="334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直接连接符 384"/>
            <p:cNvCxnSpPr>
              <a:endCxn id="377" idx="2"/>
            </p:cNvCxnSpPr>
            <p:nvPr/>
          </p:nvCxnSpPr>
          <p:spPr>
            <a:xfrm>
              <a:off x="9089634" y="3212487"/>
              <a:ext cx="941346" cy="409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直接连接符 385"/>
            <p:cNvCxnSpPr/>
            <p:nvPr/>
          </p:nvCxnSpPr>
          <p:spPr>
            <a:xfrm>
              <a:off x="9099764" y="3070466"/>
              <a:ext cx="1165208" cy="1380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直接连接符 386"/>
            <p:cNvCxnSpPr>
              <a:endCxn id="379" idx="2"/>
            </p:cNvCxnSpPr>
            <p:nvPr/>
          </p:nvCxnSpPr>
          <p:spPr>
            <a:xfrm>
              <a:off x="9067027" y="3683233"/>
              <a:ext cx="498350" cy="1129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直接连接符 387"/>
            <p:cNvCxnSpPr>
              <a:endCxn id="381" idx="4"/>
            </p:cNvCxnSpPr>
            <p:nvPr/>
          </p:nvCxnSpPr>
          <p:spPr>
            <a:xfrm flipV="1">
              <a:off x="9350377" y="4227707"/>
              <a:ext cx="0" cy="105029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直接连接符 388"/>
            <p:cNvCxnSpPr/>
            <p:nvPr/>
          </p:nvCxnSpPr>
          <p:spPr>
            <a:xfrm flipV="1">
              <a:off x="9482359" y="3939446"/>
              <a:ext cx="0" cy="39329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直接连接符 389"/>
            <p:cNvCxnSpPr/>
            <p:nvPr/>
          </p:nvCxnSpPr>
          <p:spPr>
            <a:xfrm flipH="1" flipV="1">
              <a:off x="9621343" y="3703731"/>
              <a:ext cx="21041" cy="635444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接连接符 390"/>
            <p:cNvCxnSpPr/>
            <p:nvPr/>
          </p:nvCxnSpPr>
          <p:spPr>
            <a:xfrm flipV="1">
              <a:off x="9796853" y="3436062"/>
              <a:ext cx="0" cy="90446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接连接符 391"/>
            <p:cNvCxnSpPr/>
            <p:nvPr/>
          </p:nvCxnSpPr>
          <p:spPr>
            <a:xfrm flipV="1">
              <a:off x="10065914" y="3213882"/>
              <a:ext cx="0" cy="115704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接连接符 392"/>
            <p:cNvCxnSpPr/>
            <p:nvPr/>
          </p:nvCxnSpPr>
          <p:spPr>
            <a:xfrm flipV="1">
              <a:off x="10298620" y="3089869"/>
              <a:ext cx="0" cy="130536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接连接符 393"/>
            <p:cNvCxnSpPr>
              <a:endCxn id="395" idx="2"/>
            </p:cNvCxnSpPr>
            <p:nvPr/>
          </p:nvCxnSpPr>
          <p:spPr>
            <a:xfrm>
              <a:off x="9099764" y="2927129"/>
              <a:ext cx="1514217" cy="2759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椭圆 394"/>
            <p:cNvSpPr/>
            <p:nvPr/>
          </p:nvSpPr>
          <p:spPr>
            <a:xfrm>
              <a:off x="10613981" y="2919230"/>
              <a:ext cx="77007" cy="70989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396" name="直接连接符 395"/>
            <p:cNvCxnSpPr/>
            <p:nvPr/>
          </p:nvCxnSpPr>
          <p:spPr>
            <a:xfrm flipH="1" flipV="1">
              <a:off x="10664266" y="2981114"/>
              <a:ext cx="26722" cy="134333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11" name="表格 29"/>
              <p:cNvGraphicFramePr>
                <a:graphicFrameLocks noGrp="1"/>
              </p:cNvGraphicFramePr>
              <p:nvPr/>
            </p:nvGraphicFramePr>
            <p:xfrm>
              <a:off x="10187100" y="14489"/>
              <a:ext cx="1996328" cy="2522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9924"/>
                    <a:gridCol w="826404"/>
                  </a:tblGrid>
                  <a:tr h="2461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时域</a:t>
                          </a:r>
                          <a:r>
                            <a:rPr lang="en-US" altLang="zh-CN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V(t)</a:t>
                          </a:r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频域</a:t>
                          </a:r>
                          <a:r>
                            <a:rPr lang="en-US" altLang="zh-CN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V(s)</a:t>
                          </a:r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9765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39759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altLang="zh-CN" sz="1400" b="0" i="1" smtClean="0">
                                            <a:latin typeface="Cambria Math" panose="02040503050406030204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e>
                                      <m:sup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53700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4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zh-CN" altLang="en-US" sz="1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altLang="zh-CN" sz="1400" b="0" i="1" smtClean="0">
                                            <a:latin typeface="Cambria Math" panose="02040503050406030204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400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altLang="zh-CN" sz="1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4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400" b="0" i="1" smtClean="0">
                                        <a:latin typeface="Cambria Math" panose="02040503050406030204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400" b="0" i="1" smtClean="0">
                                            <a:latin typeface="Cambria Math" panose="02040503050406030204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CN" alt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altLang="zh-CN" sz="1400" b="0" i="1" smtClean="0">
                                            <a:latin typeface="Cambria Math" panose="02040503050406030204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zh-CN" alt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altLang="zh-CN" sz="1400" b="0" i="1" smtClean="0">
                                                <a:latin typeface="Cambria Math" panose="02040503050406030204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zh-CN" alt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zh-CN" altLang="en-US" sz="1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den>
                                </m:f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4592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trlPr>
                                      <a:rPr lang="zh-CN" altLang="en-US" sz="1400" b="0" i="1" smtClean="0">
                                        <a:latin typeface="Cambria Math" panose="02040503050406030204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b>
                                  <m:sup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sup>
                                  <m:e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altLang="zh-CN" sz="1400" b="0" i="1" smtClean="0">
                                            <a:latin typeface="Cambria Math" panose="02040503050406030204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zh-CN" altLang="en-US" sz="14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𝜉</m:t>
                                        </m:r>
                                      </m:e>
                                    </m:d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  <m:r>
                                      <a:rPr lang="zh-CN" altLang="en-US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𝜉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400" b="0" i="1" dirty="0" smtClean="0">
                                        <a:latin typeface="Cambria Math" panose="02040503050406030204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den>
                                </m:f>
                                <m:r>
                                  <a:rPr lang="en-US" altLang="zh-CN" sz="1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altLang="zh-CN" sz="1400" b="0" i="1" dirty="0" smtClean="0">
                                        <a:latin typeface="Cambria Math" panose="02040503050406030204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1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11" name="表格 29"/>
              <p:cNvGraphicFramePr>
                <a:graphicFrameLocks noGrp="1"/>
              </p:cNvGraphicFramePr>
              <p:nvPr/>
            </p:nvGraphicFramePr>
            <p:xfrm>
              <a:off x="10187100" y="14489"/>
              <a:ext cx="1996328" cy="2522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9924"/>
                    <a:gridCol w="826404"/>
                  </a:tblGrid>
                  <a:tr h="2461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时域</a:t>
                          </a:r>
                          <a:r>
                            <a:rPr lang="en-US" altLang="zh-CN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V(t)</a:t>
                          </a:r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频域</a:t>
                          </a:r>
                          <a:r>
                            <a:rPr lang="en-US" altLang="zh-CN" sz="14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V(s)</a:t>
                          </a:r>
                          <a:endParaRPr lang="zh-CN" altLang="en-US" sz="1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</a:tr>
                  <a:tr h="48831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</a:tr>
                  <a:tr h="49149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</a:tr>
                  <a:tr h="66040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</a:tr>
                  <a:tr h="56007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489" name="组合 488"/>
          <p:cNvGrpSpPr/>
          <p:nvPr/>
        </p:nvGrpSpPr>
        <p:grpSpPr>
          <a:xfrm>
            <a:off x="560111" y="3357888"/>
            <a:ext cx="4844928" cy="1487611"/>
            <a:chOff x="1092203" y="4120778"/>
            <a:chExt cx="4844928" cy="1487611"/>
          </a:xfrm>
        </p:grpSpPr>
        <p:sp>
          <p:nvSpPr>
            <p:cNvPr id="413" name="文本框 412"/>
            <p:cNvSpPr txBox="1"/>
            <p:nvPr/>
          </p:nvSpPr>
          <p:spPr>
            <a:xfrm>
              <a:off x="2487187" y="5025315"/>
              <a:ext cx="367823" cy="524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87" name="组合 486"/>
            <p:cNvGrpSpPr/>
            <p:nvPr/>
          </p:nvGrpSpPr>
          <p:grpSpPr>
            <a:xfrm>
              <a:off x="1092203" y="4120778"/>
              <a:ext cx="4844928" cy="1487611"/>
              <a:chOff x="1092203" y="4120778"/>
              <a:chExt cx="4844928" cy="1487611"/>
            </a:xfrm>
          </p:grpSpPr>
          <p:grpSp>
            <p:nvGrpSpPr>
              <p:cNvPr id="456" name="组合 455"/>
              <p:cNvGrpSpPr/>
              <p:nvPr/>
            </p:nvGrpSpPr>
            <p:grpSpPr>
              <a:xfrm>
                <a:off x="1092203" y="4120778"/>
                <a:ext cx="1447644" cy="1077131"/>
                <a:chOff x="1092203" y="4073153"/>
                <a:chExt cx="1447644" cy="1077131"/>
              </a:xfrm>
            </p:grpSpPr>
            <p:grpSp>
              <p:nvGrpSpPr>
                <p:cNvPr id="415" name="组合 414"/>
                <p:cNvGrpSpPr/>
                <p:nvPr/>
              </p:nvGrpSpPr>
              <p:grpSpPr>
                <a:xfrm>
                  <a:off x="1313297" y="4245649"/>
                  <a:ext cx="1226550" cy="904635"/>
                  <a:chOff x="5131837" y="2065313"/>
                  <a:chExt cx="948146" cy="708045"/>
                </a:xfrm>
              </p:grpSpPr>
              <p:cxnSp>
                <p:nvCxnSpPr>
                  <p:cNvPr id="438" name="直接箭头连接符 437"/>
                  <p:cNvCxnSpPr/>
                  <p:nvPr/>
                </p:nvCxnSpPr>
                <p:spPr>
                  <a:xfrm flipV="1">
                    <a:off x="5131837" y="2065313"/>
                    <a:ext cx="0" cy="704219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9" name="直接箭头连接符 438"/>
                  <p:cNvCxnSpPr/>
                  <p:nvPr/>
                </p:nvCxnSpPr>
                <p:spPr>
                  <a:xfrm>
                    <a:off x="5131837" y="2769532"/>
                    <a:ext cx="948146" cy="382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6" name="文本框 415"/>
                <p:cNvSpPr txBox="1"/>
                <p:nvPr/>
              </p:nvSpPr>
              <p:spPr>
                <a:xfrm>
                  <a:off x="1092203" y="4073153"/>
                  <a:ext cx="442187" cy="167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</a:t>
                  </a:r>
                  <a:endParaRPr lang="zh-CN" altLang="en-US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43" name="直接连接符 442"/>
                <p:cNvCxnSpPr/>
                <p:nvPr/>
              </p:nvCxnSpPr>
              <p:spPr>
                <a:xfrm flipV="1">
                  <a:off x="1313296" y="4617720"/>
                  <a:ext cx="0" cy="527676"/>
                </a:xfrm>
                <a:prstGeom prst="line">
                  <a:avLst/>
                </a:prstGeom>
                <a:ln w="38100">
                  <a:solidFill>
                    <a:srgbClr val="D600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5" name="直接连接符 444"/>
                <p:cNvCxnSpPr/>
                <p:nvPr/>
              </p:nvCxnSpPr>
              <p:spPr>
                <a:xfrm flipH="1">
                  <a:off x="1313296" y="4617720"/>
                  <a:ext cx="1125135" cy="0"/>
                </a:xfrm>
                <a:prstGeom prst="line">
                  <a:avLst/>
                </a:prstGeom>
                <a:ln w="38100">
                  <a:solidFill>
                    <a:srgbClr val="D600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1" name="文本框 460"/>
                  <p:cNvSpPr txBox="1"/>
                  <p:nvPr/>
                </p:nvSpPr>
                <p:spPr>
                  <a:xfrm>
                    <a:off x="1231613" y="4310283"/>
                    <a:ext cx="1604326" cy="3077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𝑰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𝒕</m:t>
                              </m:r>
                            </m:e>
                          </m:d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𝒌𝒖</m:t>
                          </m:r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(</m:t>
                          </m:r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𝒕</m:t>
                          </m:r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)</m:t>
                          </m:r>
                        </m:oMath>
                      </m:oMathPara>
                    </a14:m>
                    <a:endParaRPr lang="zh-CN" altLang="en-US" sz="1400" b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mc:Choice>
            <mc:Fallback>
              <p:sp>
                <p:nvSpPr>
                  <p:cNvPr id="461" name="文本框 4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1613" y="4310283"/>
                    <a:ext cx="1604326" cy="307777"/>
                  </a:xfrm>
                  <a:prstGeom prst="rect">
                    <a:avLst/>
                  </a:prstGeom>
                  <a:blipFill rotWithShape="1">
                    <a:blip r:embed="rId5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6" name="文本框 465"/>
                  <p:cNvSpPr txBox="1"/>
                  <p:nvPr/>
                </p:nvSpPr>
                <p:spPr>
                  <a:xfrm>
                    <a:off x="2623747" y="4816249"/>
                    <a:ext cx="3313384" cy="79214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𝑜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𝐼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∙</m:t>
                          </m:r>
                          <m:r>
                            <a:rPr lang="en-US" altLang="zh-CN" sz="1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𝐻</m:t>
                          </m:r>
                          <m:d>
                            <m:dPr>
                              <m:ctrlPr>
                                <a:rPr lang="en-US" altLang="zh-CN" sz="14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1400" i="1">
                                  <a:solidFill>
                                    <a:srgbClr val="00B05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altLang="zh-CN" sz="1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f>
                                        <m:fPr>
                                          <m:ctrlP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num>
                                        <m:den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den>
                                      </m:f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nary>
                        </m:oMath>
                      </m:oMathPara>
                    </a14:m>
                    <a:endParaRPr lang="zh-CN" altLang="en-US" sz="1400" i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mc:Choice>
            <mc:Fallback>
              <p:sp>
                <p:nvSpPr>
                  <p:cNvPr id="466" name="文本框 4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23747" y="4816249"/>
                    <a:ext cx="3313384" cy="792140"/>
                  </a:xfrm>
                  <a:prstGeom prst="rect">
                    <a:avLst/>
                  </a:prstGeom>
                  <a:blipFill rotWithShape="1">
                    <a:blip r:embed="rId6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88" name="组合 487"/>
          <p:cNvGrpSpPr/>
          <p:nvPr/>
        </p:nvGrpSpPr>
        <p:grpSpPr>
          <a:xfrm>
            <a:off x="618925" y="5198719"/>
            <a:ext cx="4652903" cy="1375860"/>
            <a:chOff x="1080690" y="5418996"/>
            <a:chExt cx="4652903" cy="1375860"/>
          </a:xfrm>
        </p:grpSpPr>
        <p:sp>
          <p:nvSpPr>
            <p:cNvPr id="455" name="文本框 454"/>
            <p:cNvSpPr txBox="1"/>
            <p:nvPr/>
          </p:nvSpPr>
          <p:spPr>
            <a:xfrm>
              <a:off x="2502870" y="6270830"/>
              <a:ext cx="367823" cy="524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zh-CN" alt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86" name="组合 485"/>
            <p:cNvGrpSpPr/>
            <p:nvPr/>
          </p:nvGrpSpPr>
          <p:grpSpPr>
            <a:xfrm>
              <a:off x="1080690" y="5418996"/>
              <a:ext cx="4652903" cy="1146106"/>
              <a:chOff x="1080690" y="5418996"/>
              <a:chExt cx="4652903" cy="1146106"/>
            </a:xfrm>
          </p:grpSpPr>
          <p:grpSp>
            <p:nvGrpSpPr>
              <p:cNvPr id="458" name="组合 457"/>
              <p:cNvGrpSpPr/>
              <p:nvPr/>
            </p:nvGrpSpPr>
            <p:grpSpPr>
              <a:xfrm>
                <a:off x="1080690" y="5418996"/>
                <a:ext cx="1447644" cy="928698"/>
                <a:chOff x="1092202" y="5373857"/>
                <a:chExt cx="1447644" cy="1077131"/>
              </a:xfrm>
            </p:grpSpPr>
            <p:grpSp>
              <p:nvGrpSpPr>
                <p:cNvPr id="448" name="组合 447"/>
                <p:cNvGrpSpPr/>
                <p:nvPr/>
              </p:nvGrpSpPr>
              <p:grpSpPr>
                <a:xfrm>
                  <a:off x="1313296" y="5546353"/>
                  <a:ext cx="1226550" cy="904635"/>
                  <a:chOff x="5131837" y="2065313"/>
                  <a:chExt cx="948146" cy="708045"/>
                </a:xfrm>
              </p:grpSpPr>
              <p:cxnSp>
                <p:nvCxnSpPr>
                  <p:cNvPr id="449" name="直接箭头连接符 448"/>
                  <p:cNvCxnSpPr/>
                  <p:nvPr/>
                </p:nvCxnSpPr>
                <p:spPr>
                  <a:xfrm flipV="1">
                    <a:off x="5131837" y="2065313"/>
                    <a:ext cx="0" cy="704219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直接箭头连接符 449"/>
                  <p:cNvCxnSpPr/>
                  <p:nvPr/>
                </p:nvCxnSpPr>
                <p:spPr>
                  <a:xfrm>
                    <a:off x="5131837" y="2769532"/>
                    <a:ext cx="948146" cy="3826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51" name="文本框 450"/>
                <p:cNvSpPr txBox="1"/>
                <p:nvPr/>
              </p:nvSpPr>
              <p:spPr>
                <a:xfrm>
                  <a:off x="1092202" y="5373857"/>
                  <a:ext cx="442187" cy="167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</a:t>
                  </a:r>
                  <a:endParaRPr lang="zh-CN" altLang="en-US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52" name="直接连接符 451"/>
                <p:cNvCxnSpPr/>
                <p:nvPr/>
              </p:nvCxnSpPr>
              <p:spPr>
                <a:xfrm flipV="1">
                  <a:off x="1313295" y="5695869"/>
                  <a:ext cx="888885" cy="750231"/>
                </a:xfrm>
                <a:prstGeom prst="line">
                  <a:avLst/>
                </a:prstGeom>
                <a:ln w="38100">
                  <a:solidFill>
                    <a:srgbClr val="D600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5" name="文本框 464"/>
                  <p:cNvSpPr txBox="1"/>
                  <p:nvPr/>
                </p:nvSpPr>
                <p:spPr>
                  <a:xfrm>
                    <a:off x="1183840" y="5447609"/>
                    <a:ext cx="1604326" cy="3077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𝑰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𝒕</m:t>
                              </m:r>
                            </m:e>
                          </m:d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r>
                            <a:rPr lang="en-US" altLang="zh-CN" sz="1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𝒌𝒕</m:t>
                          </m:r>
                        </m:oMath>
                      </m:oMathPara>
                    </a14:m>
                    <a:endParaRPr lang="zh-CN" altLang="en-US" sz="1400" b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mc:Choice>
            <mc:Fallback>
              <p:sp>
                <p:nvSpPr>
                  <p:cNvPr id="465" name="文本框 4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83840" y="5447609"/>
                    <a:ext cx="1604326" cy="307777"/>
                  </a:xfrm>
                  <a:prstGeom prst="rect">
                    <a:avLst/>
                  </a:prstGeom>
                  <a:blipFill rotWithShape="1">
                    <a:blip r:embed="rId7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7" name="文本框 466"/>
                  <p:cNvSpPr txBox="1"/>
                  <p:nvPr/>
                </p:nvSpPr>
                <p:spPr>
                  <a:xfrm>
                    <a:off x="2638906" y="5763536"/>
                    <a:ext cx="3094687" cy="8015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𝑜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𝐼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∙</m:t>
                          </m:r>
                          <m:r>
                            <a:rPr lang="en-US" altLang="zh-CN" sz="1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𝐻</m:t>
                          </m:r>
                          <m:d>
                            <m:dPr>
                              <m:ctrlPr>
                                <a:rPr lang="en-US" altLang="zh-CN" sz="14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dPr>
                            <m:e>
                              <m:r>
                                <a:rPr lang="en-US" altLang="zh-CN" sz="14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zh-CN" sz="1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zh-CN" sz="1400" i="1">
                                  <a:solidFill>
                                    <a:srgbClr val="00B05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altLang="zh-CN" sz="1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f>
                                        <m:fPr>
                                          <m:ctrlP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num>
                                        <m:den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den>
                                      </m:f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nary>
                        </m:oMath>
                      </m:oMathPara>
                    </a14:m>
                    <a:endParaRPr lang="zh-CN" altLang="en-US" sz="1400" i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mc:Choice>
            <mc:Fallback>
              <p:sp>
                <p:nvSpPr>
                  <p:cNvPr id="467" name="文本框 46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38906" y="5763536"/>
                    <a:ext cx="3094687" cy="801566"/>
                  </a:xfrm>
                  <a:prstGeom prst="rect">
                    <a:avLst/>
                  </a:prstGeom>
                  <a:blipFill rotWithShape="1">
                    <a:blip r:embed="rId8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" name="组合 10"/>
          <p:cNvGrpSpPr/>
          <p:nvPr/>
        </p:nvGrpSpPr>
        <p:grpSpPr>
          <a:xfrm>
            <a:off x="104131" y="3014744"/>
            <a:ext cx="9892905" cy="307777"/>
            <a:chOff x="0" y="3559284"/>
            <a:chExt cx="9892905" cy="30777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9" name="文本框 458"/>
                <p:cNvSpPr txBox="1"/>
                <p:nvPr/>
              </p:nvSpPr>
              <p:spPr>
                <a:xfrm>
                  <a:off x="0" y="3559284"/>
                  <a:ext cx="1604326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为</m:t>
                        </m:r>
                        <m:r>
                          <a:rPr lang="en-US" altLang="zh-CN" sz="1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𝒔𝒕𝒆𝒑</m:t>
                        </m:r>
                        <m:r>
                          <a:rPr lang="zh-CN" altLang="en-US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波形时</m:t>
                        </m:r>
                      </m:oMath>
                    </m:oMathPara>
                  </a14:m>
                  <a:endParaRPr lang="zh-CN" altLang="en-US" sz="1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mc:Choice>
          <mc:Fallback>
            <p:sp>
              <p:nvSpPr>
                <p:cNvPr id="459" name="文本框 4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3559284"/>
                  <a:ext cx="1604326" cy="307777"/>
                </a:xfrm>
                <a:prstGeom prst="rect">
                  <a:avLst/>
                </a:prstGeom>
                <a:blipFill rotWithShape="1">
                  <a:blip r:embed="rId9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72" name="组合 471"/>
            <p:cNvGrpSpPr/>
            <p:nvPr/>
          </p:nvGrpSpPr>
          <p:grpSpPr>
            <a:xfrm>
              <a:off x="24010" y="3713173"/>
              <a:ext cx="9868895" cy="153385"/>
              <a:chOff x="-2881" y="4000150"/>
              <a:chExt cx="9868895" cy="153385"/>
            </a:xfrm>
          </p:grpSpPr>
          <p:sp>
            <p:nvSpPr>
              <p:cNvPr id="471" name="平行四边形 470"/>
              <p:cNvSpPr/>
              <p:nvPr/>
            </p:nvSpPr>
            <p:spPr>
              <a:xfrm>
                <a:off x="1629136" y="4000150"/>
                <a:ext cx="8236878" cy="153385"/>
              </a:xfrm>
              <a:prstGeom prst="parallelogram">
                <a:avLst>
                  <a:gd name="adj" fmla="val 189858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0" name="直接连接符 469"/>
              <p:cNvCxnSpPr/>
              <p:nvPr/>
            </p:nvCxnSpPr>
            <p:spPr>
              <a:xfrm flipV="1">
                <a:off x="-2881" y="4144366"/>
                <a:ext cx="9560072" cy="2798"/>
              </a:xfrm>
              <a:prstGeom prst="line">
                <a:avLst/>
              </a:prstGeom>
              <a:ln w="38100">
                <a:solidFill>
                  <a:srgbClr val="A2B5E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组合 11"/>
          <p:cNvGrpSpPr/>
          <p:nvPr/>
        </p:nvGrpSpPr>
        <p:grpSpPr>
          <a:xfrm>
            <a:off x="59788" y="4705089"/>
            <a:ext cx="9937360" cy="341299"/>
            <a:chOff x="-44455" y="4923952"/>
            <a:chExt cx="9937360" cy="34129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2" name="文本框 461"/>
                <p:cNvSpPr txBox="1"/>
                <p:nvPr/>
              </p:nvSpPr>
              <p:spPr>
                <a:xfrm>
                  <a:off x="-44455" y="4923952"/>
                  <a:ext cx="1773358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为</m:t>
                        </m:r>
                        <m:r>
                          <a:rPr lang="en-US" altLang="zh-CN" sz="1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𝒓𝒂𝒎𝒑</m:t>
                        </m:r>
                        <m:r>
                          <a:rPr lang="zh-CN" altLang="en-US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波形时</m:t>
                        </m:r>
                      </m:oMath>
                    </m:oMathPara>
                  </a14:m>
                  <a:endParaRPr lang="zh-CN" altLang="en-US" sz="14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mc:Choice>
          <mc:Fallback>
            <p:sp>
              <p:nvSpPr>
                <p:cNvPr id="462" name="文本框 4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44455" y="4923952"/>
                  <a:ext cx="1773358" cy="307777"/>
                </a:xfrm>
                <a:prstGeom prst="rect">
                  <a:avLst/>
                </a:prstGeom>
                <a:blipFill rotWithShape="1">
                  <a:blip r:embed="rId10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73" name="组合 472"/>
            <p:cNvGrpSpPr/>
            <p:nvPr/>
          </p:nvGrpSpPr>
          <p:grpSpPr>
            <a:xfrm>
              <a:off x="24010" y="5104542"/>
              <a:ext cx="9868895" cy="160709"/>
              <a:chOff x="-2881" y="4000150"/>
              <a:chExt cx="9868895" cy="160709"/>
            </a:xfrm>
          </p:grpSpPr>
          <p:sp>
            <p:nvSpPr>
              <p:cNvPr id="475" name="平行四边形 474"/>
              <p:cNvSpPr/>
              <p:nvPr/>
            </p:nvSpPr>
            <p:spPr>
              <a:xfrm>
                <a:off x="1629136" y="4000150"/>
                <a:ext cx="8236878" cy="160709"/>
              </a:xfrm>
              <a:prstGeom prst="parallelogram">
                <a:avLst>
                  <a:gd name="adj" fmla="val 189858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4" name="直接连接符 473"/>
              <p:cNvCxnSpPr/>
              <p:nvPr/>
            </p:nvCxnSpPr>
            <p:spPr>
              <a:xfrm flipV="1">
                <a:off x="-2881" y="4144366"/>
                <a:ext cx="9560072" cy="2798"/>
              </a:xfrm>
              <a:prstGeom prst="line">
                <a:avLst/>
              </a:prstGeom>
              <a:ln w="38100">
                <a:solidFill>
                  <a:srgbClr val="A2B5E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0" name="组合 479"/>
          <p:cNvGrpSpPr/>
          <p:nvPr/>
        </p:nvGrpSpPr>
        <p:grpSpPr>
          <a:xfrm>
            <a:off x="6052200" y="4051243"/>
            <a:ext cx="5802578" cy="712739"/>
            <a:chOff x="6026318" y="4385195"/>
            <a:chExt cx="5802578" cy="71273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9" name="文本框 468"/>
                <p:cNvSpPr txBox="1"/>
                <p:nvPr/>
              </p:nvSpPr>
              <p:spPr>
                <a:xfrm>
                  <a:off x="8396284" y="4385195"/>
                  <a:ext cx="3432612" cy="69820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𝑡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很小</m:t>
                        </m:r>
                        <m:r>
                          <a:rPr lang="zh-CN" alt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时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，</m:t>
                        </m:r>
                        <m:r>
                          <a:rPr lang="zh-CN" alt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泰勒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展开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≅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nary>
                          <m:naryPr>
                            <m:chr m:val="∑"/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nary>
                      </m:oMath>
                    </m:oMathPara>
                  </a14:m>
                  <a:endParaRPr lang="zh-CN" altLang="en-US" sz="1400" i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mc:Choice>
          <mc:Fallback>
            <p:sp>
              <p:nvSpPr>
                <p:cNvPr id="469" name="文本框 4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96284" y="4385195"/>
                  <a:ext cx="3432612" cy="698204"/>
                </a:xfrm>
                <a:prstGeom prst="rect">
                  <a:avLst/>
                </a:prstGeom>
                <a:blipFill rotWithShape="1">
                  <a:blip r:embed="rId11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7" name="文本框 476"/>
                <p:cNvSpPr txBox="1"/>
                <p:nvPr/>
              </p:nvSpPr>
              <p:spPr>
                <a:xfrm>
                  <a:off x="6026318" y="4399730"/>
                  <a:ext cx="3234580" cy="69820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nary>
                          <m:naryPr>
                            <m:chr m:val="∑"/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dPr>
                              <m:e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, </m:t>
                            </m:r>
                          </m:e>
                        </m:nary>
                      </m:oMath>
                    </m:oMathPara>
                  </a14:m>
                  <a:endParaRPr lang="zh-CN" altLang="en-US" sz="14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477" name="文本框 4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6318" y="4399730"/>
                  <a:ext cx="3234580" cy="698204"/>
                </a:xfrm>
                <a:prstGeom prst="rect">
                  <a:avLst/>
                </a:prstGeom>
                <a:blipFill rotWithShape="1">
                  <a:blip r:embed="rId1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1" name="组合 480"/>
          <p:cNvGrpSpPr/>
          <p:nvPr/>
        </p:nvGrpSpPr>
        <p:grpSpPr>
          <a:xfrm>
            <a:off x="6249015" y="5546956"/>
            <a:ext cx="6118538" cy="712069"/>
            <a:chOff x="6225005" y="5652933"/>
            <a:chExt cx="6118538" cy="71206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8" name="文本框 467"/>
                <p:cNvSpPr txBox="1"/>
                <p:nvPr/>
              </p:nvSpPr>
              <p:spPr>
                <a:xfrm>
                  <a:off x="8910931" y="5652933"/>
                  <a:ext cx="3432612" cy="69820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𝑡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很小</m:t>
                        </m:r>
                        <m:r>
                          <a:rPr lang="zh-CN" alt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时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，</m:t>
                        </m:r>
                        <m:r>
                          <a:rPr lang="zh-CN" alt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泰勒</m:t>
                        </m:r>
                        <m:r>
                          <a:rPr lang="zh-CN" alt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j-ea"/>
                          </a:rPr>
                          <m:t>展开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≅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nary>
                          <m:naryPr>
                            <m:chr m:val="∑"/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CN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zh-CN" altLang="en-US" sz="1400" i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mc:Choice>
          <mc:Fallback>
            <p:sp>
              <p:nvSpPr>
                <p:cNvPr id="468" name="文本框 4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10931" y="5652933"/>
                  <a:ext cx="3432612" cy="698204"/>
                </a:xfrm>
                <a:prstGeom prst="rect">
                  <a:avLst/>
                </a:prstGeom>
                <a:blipFill rotWithShape="1">
                  <a:blip r:embed="rId13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9" name="文本框 478"/>
                <p:cNvSpPr txBox="1"/>
                <p:nvPr/>
              </p:nvSpPr>
              <p:spPr>
                <a:xfrm>
                  <a:off x="6225005" y="5666798"/>
                  <a:ext cx="3205027" cy="69820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dPr>
                          <m:e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nary>
                          <m:naryPr>
                            <m:chr m:val="∑"/>
                            <m:ctrl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/>
                                  </a:rPr>
                                </m:ctrlPr>
                              </m:dPr>
                              <m:e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14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4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sSub>
                                          <m:sSubPr>
                                            <m:ctrlPr>
                                              <a:rPr lang="en-US" altLang="zh-CN" sz="140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CN" sz="140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1400" i="1" smtClean="0">
                                                <a:solidFill>
                                                  <a:srgbClr val="0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altLang="zh-CN" sz="1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nary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</m:oMath>
                    </m:oMathPara>
                  </a14:m>
                  <a:endParaRPr lang="zh-CN" altLang="en-US" sz="14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479" name="文本框 4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5005" y="5666798"/>
                  <a:ext cx="3205027" cy="698204"/>
                </a:xfrm>
                <a:prstGeom prst="rect">
                  <a:avLst/>
                </a:prstGeom>
                <a:blipFill rotWithShape="1">
                  <a:blip r:embed="rId14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0" name="组合 489"/>
          <p:cNvGrpSpPr/>
          <p:nvPr/>
        </p:nvGrpSpPr>
        <p:grpSpPr>
          <a:xfrm>
            <a:off x="5108031" y="4283978"/>
            <a:ext cx="1738522" cy="542879"/>
            <a:chOff x="5082150" y="4636980"/>
            <a:chExt cx="1840681" cy="542879"/>
          </a:xfrm>
        </p:grpSpPr>
        <p:sp>
          <p:nvSpPr>
            <p:cNvPr id="482" name="箭头: 左右 481"/>
            <p:cNvSpPr/>
            <p:nvPr/>
          </p:nvSpPr>
          <p:spPr>
            <a:xfrm>
              <a:off x="5162550" y="4636980"/>
              <a:ext cx="1344677" cy="29688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485" name="文本框 484"/>
            <p:cNvSpPr txBox="1"/>
            <p:nvPr/>
          </p:nvSpPr>
          <p:spPr>
            <a:xfrm>
              <a:off x="5082150" y="4933638"/>
              <a:ext cx="184068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000" b="1" dirty="0">
                  <a:solidFill>
                    <a:srgbClr val="C00000"/>
                  </a:solidFill>
                </a:rPr>
                <a:t>Inverse Laplace transform</a:t>
              </a:r>
              <a:endParaRPr lang="zh-CN" altLang="en-US" sz="1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91" name="组合 490"/>
          <p:cNvGrpSpPr/>
          <p:nvPr/>
        </p:nvGrpSpPr>
        <p:grpSpPr>
          <a:xfrm>
            <a:off x="5108031" y="5751792"/>
            <a:ext cx="1679336" cy="543104"/>
            <a:chOff x="5050085" y="4636980"/>
            <a:chExt cx="1787984" cy="543104"/>
          </a:xfrm>
        </p:grpSpPr>
        <p:sp>
          <p:nvSpPr>
            <p:cNvPr id="492" name="箭头: 左右 491"/>
            <p:cNvSpPr/>
            <p:nvPr/>
          </p:nvSpPr>
          <p:spPr>
            <a:xfrm>
              <a:off x="5162550" y="4636980"/>
              <a:ext cx="1344677" cy="29688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493" name="文本框 492"/>
            <p:cNvSpPr txBox="1"/>
            <p:nvPr/>
          </p:nvSpPr>
          <p:spPr>
            <a:xfrm>
              <a:off x="5050085" y="4933863"/>
              <a:ext cx="178798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000" b="1" dirty="0">
                  <a:solidFill>
                    <a:srgbClr val="C00000"/>
                  </a:solidFill>
                </a:rPr>
                <a:t>Inverse Laplace transform</a:t>
              </a:r>
              <a:endParaRPr lang="zh-CN" alt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94" name="文本框 493"/>
          <p:cNvSpPr txBox="1"/>
          <p:nvPr/>
        </p:nvSpPr>
        <p:spPr>
          <a:xfrm>
            <a:off x="128141" y="6377455"/>
            <a:ext cx="541147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285750" indent="-285750">
              <a:buFont typeface="Wingdings" panose="05000000000000000000" pitchFamily="2" charset="2"/>
              <a:buChar char="n"/>
              <a:defRPr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sz="1400" b="1" dirty="0">
                <a:solidFill>
                  <a:srgbClr val="000000"/>
                </a:solidFill>
              </a:rPr>
              <a:t>参考：</a:t>
            </a:r>
            <a:r>
              <a:rPr lang="en-US" altLang="zh-CN" sz="1400" b="1" dirty="0" err="1">
                <a:solidFill>
                  <a:srgbClr val="000000"/>
                </a:solidFill>
              </a:rPr>
              <a:t>wdcUtil</a:t>
            </a:r>
            <a:r>
              <a:rPr lang="en-US" altLang="zh-CN" sz="1400" b="1" dirty="0">
                <a:solidFill>
                  <a:srgbClr val="000000"/>
                </a:solidFill>
              </a:rPr>
              <a:t>::</a:t>
            </a:r>
            <a:r>
              <a:rPr lang="en-US" altLang="zh-CN" sz="1400" b="1" dirty="0" err="1">
                <a:solidFill>
                  <a:srgbClr val="000000"/>
                </a:solidFill>
              </a:rPr>
              <a:t>EvalRampFunc</a:t>
            </a:r>
            <a:r>
              <a:rPr lang="en-US" altLang="zh-CN" sz="1400" b="1" dirty="0">
                <a:solidFill>
                  <a:srgbClr val="000000"/>
                </a:solidFill>
              </a:rPr>
              <a:t>(…),  </a:t>
            </a:r>
            <a:r>
              <a:rPr lang="en-US" altLang="zh-CN" sz="1400" b="1" dirty="0" err="1">
                <a:solidFill>
                  <a:srgbClr val="000000"/>
                </a:solidFill>
              </a:rPr>
              <a:t>wdcUtil</a:t>
            </a:r>
            <a:r>
              <a:rPr lang="en-US" altLang="zh-CN" sz="1400" b="1" dirty="0">
                <a:solidFill>
                  <a:srgbClr val="000000"/>
                </a:solidFill>
              </a:rPr>
              <a:t>::</a:t>
            </a:r>
            <a:r>
              <a:rPr lang="en-US" altLang="zh-CN" sz="1400" b="1" dirty="0" err="1">
                <a:solidFill>
                  <a:srgbClr val="000000"/>
                </a:solidFill>
              </a:rPr>
              <a:t>EvalStepFunc</a:t>
            </a:r>
            <a:r>
              <a:rPr lang="en-US" altLang="zh-CN" sz="1400" b="1" dirty="0">
                <a:solidFill>
                  <a:srgbClr val="000000"/>
                </a:solidFill>
              </a:rPr>
              <a:t>(…)</a:t>
            </a:r>
            <a:endParaRPr lang="zh-CN" altLang="en-US" sz="14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2110087" y="2227000"/>
                <a:ext cx="6096000" cy="8515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𝑟𝑜𝑚</m:t>
                          </m:r>
                        </m:sub>
                      </m:sSub>
                      <m:d>
                        <m:d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d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  <m:r>
                        <a:rPr lang="en-US" altLang="zh-CN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f>
                            <m:f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/>
                                        </a:rPr>
                                      </m:ctrlPr>
                                    </m:sSubPr>
                                    <m:e>
                                      <m:f>
                                        <m:fPr>
                                          <m:ctrlP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num>
                                        <m:den>
                                          <m:r>
                                            <a:rPr lang="en-US" altLang="zh-CN" sz="1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den>
                                      </m:f>
                                    </m:e>
                                    <m:sub>
                                      <m:r>
                                        <a:rPr lang="en-US" altLang="zh-CN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087" y="2227000"/>
                <a:ext cx="6096000" cy="851535"/>
              </a:xfrm>
              <a:prstGeom prst="rect">
                <a:avLst/>
              </a:prstGeom>
              <a:blipFill rotWithShape="1">
                <a:blip r:embed="rId15"/>
                <a:stretch>
                  <a:fillRect l="-10" t="-6" r="10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1369501" y="3562368"/>
                <a:ext cx="2767474" cy="4965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</m:d>
                      <m:r>
                        <a:rPr lang="en-US" altLang="zh-CN" sz="14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B05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fPr>
                        <m:num>
                          <m:r>
                            <a:rPr lang="en-US" altLang="zh-CN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𝑘</m:t>
                          </m:r>
                        </m:num>
                        <m:den>
                          <m:r>
                            <a:rPr lang="en-US" altLang="zh-CN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zh-CN" altLang="en-US" sz="1400" i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501" y="3562368"/>
                <a:ext cx="2767474" cy="496570"/>
              </a:xfrm>
              <a:prstGeom prst="rect">
                <a:avLst/>
              </a:prstGeom>
              <a:blipFill rotWithShape="1">
                <a:blip r:embed="rId16"/>
                <a:stretch>
                  <a:fillRect l="-16" t="-4" r="21" b="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1361938" y="5140992"/>
                <a:ext cx="2767474" cy="4997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sSub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</m:d>
                      <m:r>
                        <a:rPr lang="en-US" altLang="zh-CN" sz="14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B050"/>
                              </a:solidFill>
                              <a:latin typeface="Cambria Math" panose="02040503050406030204"/>
                              <a:ea typeface="+mj-ea"/>
                            </a:rPr>
                          </m:ctrlPr>
                        </m:fPr>
                        <m:num>
                          <m:r>
                            <a:rPr lang="en-US" altLang="zh-CN" sz="1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+mj-ea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1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/>
                                  <a:ea typeface="+mj-ea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zh-CN" sz="1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1400" i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938" y="5140992"/>
                <a:ext cx="2767474" cy="499745"/>
              </a:xfrm>
              <a:prstGeom prst="rect">
                <a:avLst/>
              </a:prstGeom>
              <a:blipFill rotWithShape="1">
                <a:blip r:embed="rId17"/>
                <a:stretch>
                  <a:fillRect l="-18" t="-6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文本框 14"/>
              <p:cNvSpPr txBox="1"/>
              <p:nvPr/>
            </p:nvSpPr>
            <p:spPr>
              <a:xfrm>
                <a:off x="3520069" y="5145535"/>
                <a:ext cx="2857228" cy="4756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1600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dirty="0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 b="0" i="1" dirty="0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  <m:t>𝑣𝑑𝑑</m:t>
                        </m:r>
                      </m:num>
                      <m:den>
                        <m:r>
                          <a:rPr lang="en-US" altLang="zh-CN" sz="1600" b="0" i="1" dirty="0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  <m:t>𝑓𝑢𝑙𝑙</m:t>
                        </m:r>
                        <m:r>
                          <a:rPr lang="en-US" altLang="zh-CN" sz="1600" b="0" i="1" dirty="0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b="0" i="1" dirty="0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  <m:t>𝑡𝑟𝑎𝑛𝑠</m:t>
                        </m:r>
                      </m:den>
                    </m:f>
                  </m:oMath>
                </a14:m>
                <a:endParaRPr lang="zh-CN" altLang="en-US" sz="14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2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069" y="5145535"/>
                <a:ext cx="2857228" cy="475615"/>
              </a:xfrm>
              <a:prstGeom prst="rect">
                <a:avLst/>
              </a:prstGeom>
              <a:blipFill rotWithShape="1">
                <a:blip r:embed="rId18"/>
                <a:stretch>
                  <a:fillRect l="-9" t="-27" r="22" b="2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Arnoldi</a:t>
            </a: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flow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7674" y="1116649"/>
            <a:ext cx="5845810" cy="312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用牛顿迭代分别求得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0.5/0.3/0.7vdd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对应的时间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val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/val1/val2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794120" y="1620896"/>
            <a:ext cx="3865725" cy="2307312"/>
            <a:chOff x="1763492" y="3939790"/>
            <a:chExt cx="3865725" cy="2307312"/>
          </a:xfrm>
        </p:grpSpPr>
        <p:grpSp>
          <p:nvGrpSpPr>
            <p:cNvPr id="7" name="组合 6"/>
            <p:cNvGrpSpPr/>
            <p:nvPr/>
          </p:nvGrpSpPr>
          <p:grpSpPr>
            <a:xfrm>
              <a:off x="1806766" y="4249738"/>
              <a:ext cx="3596801" cy="1965325"/>
              <a:chOff x="1270318" y="4249738"/>
              <a:chExt cx="3596801" cy="1965325"/>
            </a:xfrm>
          </p:grpSpPr>
          <p:sp>
            <p:nvSpPr>
              <p:cNvPr id="37" name="Freeform 5"/>
              <p:cNvSpPr/>
              <p:nvPr/>
            </p:nvSpPr>
            <p:spPr bwMode="auto">
              <a:xfrm>
                <a:off x="1352868" y="4475163"/>
                <a:ext cx="3269776" cy="1657350"/>
              </a:xfrm>
              <a:custGeom>
                <a:avLst/>
                <a:gdLst>
                  <a:gd name="T0" fmla="*/ 2801 w 2801"/>
                  <a:gd name="T1" fmla="*/ 1044 h 1044"/>
                  <a:gd name="T2" fmla="*/ 0 w 2801"/>
                  <a:gd name="T3" fmla="*/ 1044 h 1044"/>
                  <a:gd name="T4" fmla="*/ 0 w 2801"/>
                  <a:gd name="T5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01" h="1044">
                    <a:moveTo>
                      <a:pt x="2801" y="1044"/>
                    </a:moveTo>
                    <a:lnTo>
                      <a:pt x="0" y="1044"/>
                    </a:lnTo>
                    <a:lnTo>
                      <a:pt x="0" y="0"/>
                    </a:lnTo>
                  </a:path>
                </a:pathLst>
              </a:custGeom>
              <a:noFill/>
              <a:ln w="30163" cap="rnd">
                <a:solidFill>
                  <a:srgbClr val="000000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6"/>
              <p:cNvSpPr/>
              <p:nvPr/>
            </p:nvSpPr>
            <p:spPr bwMode="auto">
              <a:xfrm>
                <a:off x="4622644" y="6049963"/>
                <a:ext cx="244475" cy="165100"/>
              </a:xfrm>
              <a:custGeom>
                <a:avLst/>
                <a:gdLst>
                  <a:gd name="T0" fmla="*/ 0 w 154"/>
                  <a:gd name="T1" fmla="*/ 0 h 104"/>
                  <a:gd name="T2" fmla="*/ 154 w 154"/>
                  <a:gd name="T3" fmla="*/ 52 h 104"/>
                  <a:gd name="T4" fmla="*/ 0 w 154"/>
                  <a:gd name="T5" fmla="*/ 104 h 104"/>
                  <a:gd name="T6" fmla="*/ 0 w 154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4" h="104">
                    <a:moveTo>
                      <a:pt x="0" y="0"/>
                    </a:moveTo>
                    <a:lnTo>
                      <a:pt x="154" y="52"/>
                    </a:lnTo>
                    <a:lnTo>
                      <a:pt x="0" y="10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7"/>
              <p:cNvSpPr/>
              <p:nvPr/>
            </p:nvSpPr>
            <p:spPr bwMode="auto">
              <a:xfrm>
                <a:off x="1270318" y="4249738"/>
                <a:ext cx="163513" cy="246063"/>
              </a:xfrm>
              <a:custGeom>
                <a:avLst/>
                <a:gdLst>
                  <a:gd name="T0" fmla="*/ 0 w 103"/>
                  <a:gd name="T1" fmla="*/ 155 h 155"/>
                  <a:gd name="T2" fmla="*/ 52 w 103"/>
                  <a:gd name="T3" fmla="*/ 0 h 155"/>
                  <a:gd name="T4" fmla="*/ 103 w 103"/>
                  <a:gd name="T5" fmla="*/ 155 h 155"/>
                  <a:gd name="T6" fmla="*/ 0 w 103"/>
                  <a:gd name="T7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3" h="155">
                    <a:moveTo>
                      <a:pt x="0" y="155"/>
                    </a:moveTo>
                    <a:lnTo>
                      <a:pt x="52" y="0"/>
                    </a:lnTo>
                    <a:lnTo>
                      <a:pt x="103" y="155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1893888" y="4683123"/>
              <a:ext cx="922338" cy="1449388"/>
            </a:xfrm>
            <a:prstGeom prst="line">
              <a:avLst/>
            </a:prstGeom>
            <a:noFill/>
            <a:ln w="30163" cap="rnd">
              <a:solidFill>
                <a:srgbClr val="00B05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2901951" y="4683123"/>
              <a:ext cx="1585913" cy="1449388"/>
            </a:xfrm>
            <a:custGeom>
              <a:avLst/>
              <a:gdLst>
                <a:gd name="T0" fmla="*/ 0 w 999"/>
                <a:gd name="T1" fmla="*/ 913 h 913"/>
                <a:gd name="T2" fmla="*/ 431 w 999"/>
                <a:gd name="T3" fmla="*/ 238 h 913"/>
                <a:gd name="T4" fmla="*/ 999 w 999"/>
                <a:gd name="T5" fmla="*/ 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9" h="913">
                  <a:moveTo>
                    <a:pt x="0" y="913"/>
                  </a:moveTo>
                  <a:cubicBezTo>
                    <a:pt x="89" y="665"/>
                    <a:pt x="246" y="411"/>
                    <a:pt x="431" y="238"/>
                  </a:cubicBezTo>
                  <a:cubicBezTo>
                    <a:pt x="589" y="91"/>
                    <a:pt x="767" y="3"/>
                    <a:pt x="999" y="0"/>
                  </a:cubicBezTo>
                </a:path>
              </a:pathLst>
            </a:custGeom>
            <a:noFill/>
            <a:ln w="30163" cap="rnd">
              <a:solidFill>
                <a:srgbClr val="FF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文本框 18"/>
                <p:cNvSpPr txBox="1"/>
                <p:nvPr/>
              </p:nvSpPr>
              <p:spPr>
                <a:xfrm>
                  <a:off x="2798924" y="4332035"/>
                  <a:ext cx="669992" cy="3018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𝒓𝒂𝒎𝒑</m:t>
                            </m:r>
                          </m:sub>
                        </m:sSub>
                      </m:oMath>
                    </m:oMathPara>
                  </a14:m>
                  <a:endParaRPr lang="zh-CN" altLang="en-US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>
            <p:sp>
              <p:nvSpPr>
                <p:cNvPr id="13" name="文本框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8924" y="4332035"/>
                  <a:ext cx="669992" cy="301878"/>
                </a:xfrm>
                <a:prstGeom prst="rect">
                  <a:avLst/>
                </a:prstGeom>
                <a:blipFill rotWithShape="1">
                  <a:blip r:embed="rId1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文本框 19"/>
                <p:cNvSpPr txBox="1"/>
                <p:nvPr/>
              </p:nvSpPr>
              <p:spPr>
                <a:xfrm>
                  <a:off x="4169147" y="4336663"/>
                  <a:ext cx="49366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altLang="zh-CN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</m:oMath>
                    </m:oMathPara>
                  </a14:m>
                  <a:endParaRPr lang="zh-CN" altLang="en-US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>
            <p:sp>
              <p:nvSpPr>
                <p:cNvPr id="14" name="文本框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9147" y="4336663"/>
                  <a:ext cx="493660" cy="276999"/>
                </a:xfrm>
                <a:prstGeom prst="rect">
                  <a:avLst/>
                </a:prstGeom>
                <a:blipFill rotWithShape="1">
                  <a:blip r:embed="rId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直接连接符 14"/>
            <p:cNvCxnSpPr/>
            <p:nvPr/>
          </p:nvCxnSpPr>
          <p:spPr>
            <a:xfrm flipV="1">
              <a:off x="1893888" y="4677148"/>
              <a:ext cx="3265204" cy="597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2901951" y="4683124"/>
              <a:ext cx="14287" cy="144938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1866885" y="5327894"/>
              <a:ext cx="3404726" cy="64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3341922" y="5328935"/>
              <a:ext cx="14286" cy="7976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>
              <a:off x="1889316" y="4671172"/>
              <a:ext cx="941068" cy="11951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文本框 36"/>
                <p:cNvSpPr txBox="1"/>
                <p:nvPr/>
              </p:nvSpPr>
              <p:spPr>
                <a:xfrm>
                  <a:off x="2028811" y="4436868"/>
                  <a:ext cx="761426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100" b="1" i="1" smtClean="0">
                            <a:latin typeface="Cambria Math" panose="02040503050406030204" pitchFamily="18" charset="0"/>
                          </a:rPr>
                          <m:t>𝒕𝒓𝒂𝒏𝑹𝒂𝒎𝒑</m:t>
                        </m:r>
                      </m:oMath>
                    </m:oMathPara>
                  </a14:m>
                  <a:endParaRPr lang="zh-CN" altLang="en-US" sz="1100" b="1" dirty="0"/>
                </a:p>
              </p:txBody>
            </p:sp>
          </mc:Choice>
          <mc:Fallback>
            <p:sp>
              <p:nvSpPr>
                <p:cNvPr id="23" name="文本框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8811" y="4436868"/>
                  <a:ext cx="761426" cy="169277"/>
                </a:xfrm>
                <a:prstGeom prst="rect">
                  <a:avLst/>
                </a:prstGeom>
                <a:blipFill rotWithShape="1">
                  <a:blip r:embed="rId3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直接箭头连接符 23"/>
            <p:cNvCxnSpPr/>
            <p:nvPr/>
          </p:nvCxnSpPr>
          <p:spPr>
            <a:xfrm>
              <a:off x="2429154" y="5328614"/>
              <a:ext cx="892900" cy="0"/>
            </a:xfrm>
            <a:prstGeom prst="straightConnector1">
              <a:avLst/>
            </a:prstGeom>
            <a:ln w="127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文本框 40"/>
                <p:cNvSpPr txBox="1"/>
                <p:nvPr/>
              </p:nvSpPr>
              <p:spPr>
                <a:xfrm>
                  <a:off x="2652544" y="5107948"/>
                  <a:ext cx="527387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100" b="1" i="1" smtClean="0">
                            <a:latin typeface="Cambria Math" panose="02040503050406030204" pitchFamily="18" charset="0"/>
                          </a:rPr>
                          <m:t>𝒅𝒅𝒆𝒍𝒂𝒚</m:t>
                        </m:r>
                      </m:oMath>
                    </m:oMathPara>
                  </a14:m>
                  <a:endParaRPr lang="zh-CN" altLang="en-US" sz="1100" b="1" dirty="0"/>
                </a:p>
              </p:txBody>
            </p:sp>
          </mc:Choice>
          <mc:Fallback>
            <p:sp>
              <p:nvSpPr>
                <p:cNvPr id="26" name="文本框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2544" y="5107948"/>
                  <a:ext cx="527387" cy="169277"/>
                </a:xfrm>
                <a:prstGeom prst="rect">
                  <a:avLst/>
                </a:prstGeom>
                <a:blipFill rotWithShape="1">
                  <a:blip r:embed="rId4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直接连接符 27"/>
            <p:cNvCxnSpPr/>
            <p:nvPr/>
          </p:nvCxnSpPr>
          <p:spPr>
            <a:xfrm>
              <a:off x="2449344" y="5329256"/>
              <a:ext cx="10" cy="81276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文本框 57"/>
                <p:cNvSpPr txBox="1"/>
                <p:nvPr/>
              </p:nvSpPr>
              <p:spPr>
                <a:xfrm>
                  <a:off x="1763492" y="3939790"/>
                  <a:ext cx="20678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zh-CN" altLang="en-US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5" name="文本框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492" y="3939790"/>
                  <a:ext cx="206787" cy="276999"/>
                </a:xfrm>
                <a:prstGeom prst="rect">
                  <a:avLst/>
                </a:prstGeom>
                <a:blipFill rotWithShape="1">
                  <a:blip r:embed="rId5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文本框 58"/>
                <p:cNvSpPr txBox="1"/>
                <p:nvPr/>
              </p:nvSpPr>
              <p:spPr>
                <a:xfrm>
                  <a:off x="5464108" y="5970103"/>
                  <a:ext cx="16510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zh-CN" altLang="en-US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36" name="文本框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4108" y="5970103"/>
                  <a:ext cx="165109" cy="276999"/>
                </a:xfrm>
                <a:prstGeom prst="rect">
                  <a:avLst/>
                </a:prstGeom>
                <a:blipFill rotWithShape="1">
                  <a:blip r:embed="rId6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Box 39"/>
          <p:cNvSpPr txBox="1"/>
          <p:nvPr/>
        </p:nvSpPr>
        <p:spPr>
          <a:xfrm>
            <a:off x="1046020" y="4428641"/>
            <a:ext cx="5487035" cy="171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 delay =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val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- 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valdr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=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val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– 0.5 *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dr_fullTrans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Sink effective trans = val2 – val1 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If (waveform flow)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reg_trans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=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sinkEff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rans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drEffTrans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*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drRegTrans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 flipV="1">
            <a:off x="1897513" y="3281152"/>
            <a:ext cx="3404726" cy="64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1938764" y="2699267"/>
            <a:ext cx="3404726" cy="64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3701200" y="2742054"/>
            <a:ext cx="0" cy="106558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H="1">
            <a:off x="3217702" y="3281794"/>
            <a:ext cx="14286" cy="50791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126942" y="3166419"/>
            <a:ext cx="770569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0.3vout</a:t>
            </a:r>
            <a:endParaRPr lang="zh-CN" alt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1126944" y="2861001"/>
            <a:ext cx="770569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0.5vout</a:t>
            </a:r>
            <a:endParaRPr lang="zh-CN" alt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1126943" y="2565915"/>
            <a:ext cx="770569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0.7vout</a:t>
            </a:r>
            <a:endParaRPr lang="zh-CN" alt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2906232" y="3757753"/>
            <a:ext cx="1205546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val1 </a:t>
            </a:r>
            <a:r>
              <a:rPr lang="en-US" altLang="zh-CN" sz="1400" dirty="0" err="1" smtClean="0"/>
              <a:t>val</a:t>
            </a:r>
            <a:r>
              <a:rPr lang="en-US" altLang="zh-CN" sz="1400" dirty="0" smtClean="0"/>
              <a:t>  val2</a:t>
            </a:r>
            <a:endParaRPr lang="zh-CN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2093625" y="3757752"/>
            <a:ext cx="77271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Val_dr</a:t>
            </a:r>
            <a:endParaRPr lang="zh-CN" alt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Elmore flow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407" y="1657420"/>
            <a:ext cx="11276658" cy="193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数据准备：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Net,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NetRLC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elmore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delay 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rlcTree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CalcElmoreDelay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遍历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所有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sink pin: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slew degradation 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，得到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delay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CalcElomoreSlewDegradation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drPin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sink Pin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voltage/lib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threshold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derate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是否一致，不一致的话对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进行比例换算：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caleElmoreTransByOpCond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Elmore flow: </a:t>
            </a:r>
            <a:r>
              <a:rPr lang="en-US" altLang="zh-CN" sz="32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Slew Degradation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407" y="1057227"/>
            <a:ext cx="11276658" cy="101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When calculate slew degradation: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AutoNum type="arabicPeriod"/>
            </a:pP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elmore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delay &gt;1ps or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AutoNum type="arabicPeriod"/>
            </a:pPr>
            <a:r>
              <a:rPr lang="en-US" altLang="zh-CN" sz="1600" b="1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drTrans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!=0 &amp;&amp; 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elmore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delay 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drTrans</a:t>
            </a:r>
            <a:r>
              <a:rPr lang="en-US" altLang="zh-CN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 1%</a:t>
            </a:r>
            <a:endParaRPr lang="en-US" altLang="zh-CN" sz="16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29481" y="2523486"/>
            <a:ext cx="3815673" cy="2090481"/>
            <a:chOff x="6007056" y="1180620"/>
            <a:chExt cx="3815673" cy="2090481"/>
          </a:xfrm>
        </p:grpSpPr>
        <p:cxnSp>
          <p:nvCxnSpPr>
            <p:cNvPr id="7" name="直接箭头连接符 6"/>
            <p:cNvCxnSpPr/>
            <p:nvPr/>
          </p:nvCxnSpPr>
          <p:spPr>
            <a:xfrm flipV="1">
              <a:off x="6570482" y="1225485"/>
              <a:ext cx="0" cy="20456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>
              <a:off x="6007056" y="2648932"/>
              <a:ext cx="336318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6570482" y="1847654"/>
              <a:ext cx="782425" cy="7918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362334" y="1838227"/>
              <a:ext cx="18099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3"/>
            <p:cNvSpPr txBox="1"/>
            <p:nvPr/>
          </p:nvSpPr>
          <p:spPr>
            <a:xfrm>
              <a:off x="6096000" y="1180620"/>
              <a:ext cx="678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000000"/>
                  </a:solidFill>
                </a:rPr>
                <a:t>V(t)</a:t>
              </a: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3" name="文本框 14"/>
            <p:cNvSpPr txBox="1"/>
            <p:nvPr/>
          </p:nvSpPr>
          <p:spPr>
            <a:xfrm>
              <a:off x="9370243" y="2486990"/>
              <a:ext cx="452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000000"/>
                  </a:solidFill>
                </a:rPr>
                <a:t>t</a:t>
              </a:r>
              <a:endParaRPr lang="zh-CN" alt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6570482" y="1847654"/>
              <a:ext cx="782425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5" name="文本框 17"/>
            <p:cNvSpPr txBox="1"/>
            <p:nvPr/>
          </p:nvSpPr>
          <p:spPr>
            <a:xfrm>
              <a:off x="6007056" y="1658275"/>
              <a:ext cx="5634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err="1" smtClean="0">
                  <a:solidFill>
                    <a:srgbClr val="000000"/>
                  </a:solidFill>
                </a:rPr>
                <a:t>vdd</a:t>
              </a:r>
              <a:endParaRPr lang="zh-CN" alt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7362334" y="1847654"/>
              <a:ext cx="0" cy="79185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7" name="文本框 20"/>
            <p:cNvSpPr txBox="1"/>
            <p:nvPr/>
          </p:nvSpPr>
          <p:spPr>
            <a:xfrm>
              <a:off x="6881567" y="2648931"/>
              <a:ext cx="1480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>
                  <a:solidFill>
                    <a:srgbClr val="000000"/>
                  </a:solidFill>
                </a:rPr>
                <a:t>drFullTrans</a:t>
              </a:r>
              <a:endParaRPr lang="zh-CN" alt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文本框 22"/>
          <p:cNvSpPr txBox="1"/>
          <p:nvPr/>
        </p:nvSpPr>
        <p:spPr>
          <a:xfrm>
            <a:off x="4545154" y="2154154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</a:rPr>
              <a:t>输入波形函数：</a:t>
            </a:r>
            <a:endParaRPr lang="zh-CN" alt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文本框 23"/>
              <p:cNvSpPr txBox="1"/>
              <p:nvPr/>
            </p:nvSpPr>
            <p:spPr>
              <a:xfrm>
                <a:off x="5813046" y="2623313"/>
                <a:ext cx="3312287" cy="5143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  <m:t>𝑣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  <m:t>1</m:t>
                          </m:r>
                        </m:num>
                        <m:den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9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046" y="2623313"/>
                <a:ext cx="3312287" cy="514350"/>
              </a:xfrm>
              <a:prstGeom prst="rect">
                <a:avLst/>
              </a:prstGeom>
              <a:blipFill rotWithShape="1">
                <a:blip r:embed="rId1"/>
                <a:stretch>
                  <a:fillRect l="-8" t="-25" r="12" b="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24"/>
          <p:cNvSpPr txBox="1"/>
          <p:nvPr/>
        </p:nvSpPr>
        <p:spPr>
          <a:xfrm>
            <a:off x="4545154" y="3308918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</a:rPr>
              <a:t>经过拉普拉斯变换：</a:t>
            </a:r>
            <a:endParaRPr lang="zh-CN" alt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文本框 25"/>
              <p:cNvSpPr txBox="1"/>
              <p:nvPr/>
            </p:nvSpPr>
            <p:spPr>
              <a:xfrm>
                <a:off x="5612859" y="3731565"/>
                <a:ext cx="3464110" cy="5200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  <m:t>𝑉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f>
                        <m:f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pPr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1" name="文本框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859" y="3731565"/>
                <a:ext cx="3464110" cy="520065"/>
              </a:xfrm>
              <a:prstGeom prst="rect">
                <a:avLst/>
              </a:prstGeom>
              <a:blipFill rotWithShape="1">
                <a:blip r:embed="rId2"/>
                <a:stretch>
                  <a:fillRect l="-3" t="-59" r="8" b="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6"/>
              <p:cNvSpPr txBox="1"/>
              <p:nvPr/>
            </p:nvSpPr>
            <p:spPr>
              <a:xfrm>
                <a:off x="5612859" y="4832470"/>
                <a:ext cx="2599055" cy="574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den>
                          </m:f>
                        </m:den>
                      </m:f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zh-CN" altLang="en-US" sz="1400" i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2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859" y="4832470"/>
                <a:ext cx="2599055" cy="574040"/>
              </a:xfrm>
              <a:prstGeom prst="rect">
                <a:avLst/>
              </a:prstGeom>
              <a:blipFill rotWithShape="1">
                <a:blip r:embed="rId3"/>
                <a:stretch>
                  <a:fillRect l="-4" t="-21" r="4" b="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文本框 27"/>
          <p:cNvSpPr txBox="1"/>
          <p:nvPr/>
        </p:nvSpPr>
        <p:spPr>
          <a:xfrm>
            <a:off x="4545154" y="4429301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</a:rPr>
              <a:t>已知传输函数：</a:t>
            </a:r>
            <a:endParaRPr lang="zh-CN" alt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文本框 49"/>
              <p:cNvSpPr txBox="1"/>
              <p:nvPr/>
            </p:nvSpPr>
            <p:spPr>
              <a:xfrm>
                <a:off x="8739458" y="4849240"/>
                <a:ext cx="819150" cy="4356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altLang="zh-CN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altLang="zh-CN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zh-CN" altLang="en-US" sz="14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5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458" y="4849240"/>
                <a:ext cx="819150" cy="435610"/>
              </a:xfrm>
              <a:prstGeom prst="rect">
                <a:avLst/>
              </a:prstGeom>
              <a:blipFill rotWithShape="1">
                <a:blip r:embed="rId4"/>
                <a:stretch>
                  <a:fillRect l="-72" t="-87" r="-5975" b="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50"/>
              <p:cNvSpPr txBox="1"/>
              <p:nvPr/>
            </p:nvSpPr>
            <p:spPr>
              <a:xfrm>
                <a:off x="5742364" y="5700801"/>
                <a:ext cx="4816138" cy="4991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d>
                        <m:dPr>
                          <m:ctrlP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d>
                        <m:dPr>
                          <m:ctrlP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sz="1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f>
                        <m:fPr>
                          <m:ctrlP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pPr>
                            <m:e>
                              <m:r>
                                <a:rPr lang="en-US" altLang="zh-CN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zh-CN" sz="16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1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zh-CN" altLang="en-US" sz="1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6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364" y="5700801"/>
                <a:ext cx="4816138" cy="499110"/>
              </a:xfrm>
              <a:prstGeom prst="rect">
                <a:avLst/>
              </a:prstGeom>
              <a:blipFill rotWithShape="1">
                <a:blip r:embed="rId5"/>
                <a:stretch>
                  <a:fillRect l="-1" t="-81" r="7" b="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文本框 51"/>
          <p:cNvSpPr txBox="1"/>
          <p:nvPr/>
        </p:nvSpPr>
        <p:spPr>
          <a:xfrm>
            <a:off x="4638648" y="5423447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</a:rPr>
              <a:t>那么输出端：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515600" cy="1325880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Elmore flow: </a:t>
            </a:r>
            <a:r>
              <a:rPr lang="en-US" altLang="zh-CN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Slew Degradation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11968" y="1469357"/>
            <a:ext cx="2926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</a:rPr>
              <a:t>对其进行拉普拉斯逆变换：</a:t>
            </a:r>
            <a:endParaRPr lang="zh-CN" alt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1046376" y="1942705"/>
                <a:ext cx="4649463" cy="6178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fPr>
                            <m:num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zh-CN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376" y="1942705"/>
                <a:ext cx="4649463" cy="617855"/>
              </a:xfrm>
              <a:prstGeom prst="rect">
                <a:avLst/>
              </a:prstGeom>
              <a:blipFill rotWithShape="1">
                <a:blip r:embed="rId1"/>
                <a:stretch>
                  <a:fillRect l="-11" t="-39" r="11" b="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611968" y="2709197"/>
                <a:ext cx="5392017" cy="518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将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𝑝𝑡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</a:rPr>
                        </m:ctrlPr>
                      </m:fPr>
                      <m:num>
                        <m: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</a:rPr>
                        </m:ctrlPr>
                      </m:fPr>
                      <m:num>
                        <m: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</a:rPr>
                            </m:ctrlPr>
                          </m:sSubPr>
                          <m:e>
                            <m: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>
                    <a:solidFill>
                      <a:srgbClr val="000000"/>
                    </a:solidFill>
                  </a:rPr>
                  <a:t>，代入上式中：</a:t>
                </a:r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68" y="2709197"/>
                <a:ext cx="5392017" cy="518795"/>
              </a:xfrm>
              <a:prstGeom prst="rect">
                <a:avLst/>
              </a:prstGeom>
              <a:blipFill rotWithShape="1">
                <a:blip r:embed="rId2"/>
                <a:stretch>
                  <a:fillRect l="-9" t="-55" r="1" b="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1046376" y="3437808"/>
                <a:ext cx="4176395" cy="512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zh-CN" altLang="en-US" i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376" y="3437808"/>
                <a:ext cx="4176395" cy="512445"/>
              </a:xfrm>
              <a:prstGeom prst="rect">
                <a:avLst/>
              </a:prstGeom>
              <a:blipFill rotWithShape="1">
                <a:blip r:embed="rId3"/>
                <a:stretch>
                  <a:fillRect l="-13" t="-108" r="-1188" b="1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1046376" y="4135033"/>
                <a:ext cx="3665220" cy="512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𝑡ℎ</m:t>
                      </m:r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bPr>
                            <m:e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𝑑𝑟𝐹𝑢𝑙𝑙𝑇𝑟𝑎𝑛𝑠</m:t>
                          </m:r>
                        </m:den>
                      </m:f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</a:rPr>
                          </m:ctrlPr>
                        </m:dPr>
                        <m:e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altLang="zh-CN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zh-CN" altLang="en-US" i="1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376" y="4135033"/>
                <a:ext cx="3665220" cy="512445"/>
              </a:xfrm>
              <a:prstGeom prst="rect">
                <a:avLst/>
              </a:prstGeom>
              <a:blipFill rotWithShape="1">
                <a:blip r:embed="rId4"/>
                <a:stretch>
                  <a:fillRect l="-14" t="-107" r="-1441" b="1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箭头: 下 9"/>
          <p:cNvSpPr/>
          <p:nvPr/>
        </p:nvSpPr>
        <p:spPr>
          <a:xfrm>
            <a:off x="3371107" y="4653637"/>
            <a:ext cx="195516" cy="51860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995116" y="5247967"/>
                <a:ext cx="5143014" cy="4305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𝑑𝑟𝐹𝑢𝑙𝑙𝑇𝑟𝑎𝑛𝑠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den>
                    </m:f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altLang="zh-CN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𝑡ℎ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CN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zh-CN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=0</a:t>
                </a:r>
                <a:endParaRPr lang="zh-CN" altLang="en-US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16" y="5247967"/>
                <a:ext cx="5143014" cy="430530"/>
              </a:xfrm>
              <a:prstGeom prst="rect">
                <a:avLst/>
              </a:prstGeom>
              <a:blipFill rotWithShape="1">
                <a:blip r:embed="rId5"/>
                <a:stretch>
                  <a:fillRect l="-1" t="-76" r="4" b="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7082760" y="2662182"/>
                <a:ext cx="4136390" cy="566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令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𝑑𝑟𝐹𝑢𝑙𝑙𝑇𝑟𝑎𝑛𝑠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srgbClr val="FF0000"/>
                                  </a:solidFill>
                                  <a:latin typeface="Cambria Math" panose="02040503050406030204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𝑡ℎ</m:t>
                      </m:r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zh-CN" altLang="en-US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60" y="2662182"/>
                <a:ext cx="4136390" cy="566420"/>
              </a:xfrm>
              <a:prstGeom prst="rect">
                <a:avLst/>
              </a:prstGeom>
              <a:blipFill rotWithShape="1">
                <a:blip r:embed="rId6"/>
                <a:stretch>
                  <a:fillRect l="-15" t="-46" r="-692" b="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/>
              <p:cNvSpPr txBox="1"/>
              <p:nvPr/>
            </p:nvSpPr>
            <p:spPr>
              <a:xfrm>
                <a:off x="8149725" y="3438862"/>
                <a:ext cx="1745615" cy="276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)=−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sup>
                      </m:sSup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725" y="3438862"/>
                <a:ext cx="1745615" cy="276860"/>
              </a:xfrm>
              <a:prstGeom prst="rect">
                <a:avLst/>
              </a:prstGeom>
              <a:blipFill rotWithShape="1">
                <a:blip r:embed="rId7"/>
                <a:stretch>
                  <a:fillRect l="-8" t="-122" r="-4030" b="1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8397100" y="4959389"/>
                <a:ext cx="1651775" cy="3968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𝑑𝑟𝐹𝑢𝑙𝑙𝑇𝑟𝑎𝑛𝑠</m:t>
                        </m:r>
                      </m:num>
                      <m:den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7100" y="4959389"/>
                <a:ext cx="1651775" cy="396875"/>
              </a:xfrm>
              <a:prstGeom prst="rect">
                <a:avLst/>
              </a:prstGeom>
              <a:blipFill rotWithShape="1">
                <a:blip r:embed="rId8"/>
                <a:stretch>
                  <a:fillRect l="-30" t="-10" b="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箭头: 下 15"/>
          <p:cNvSpPr/>
          <p:nvPr/>
        </p:nvSpPr>
        <p:spPr>
          <a:xfrm>
            <a:off x="9040086" y="3896462"/>
            <a:ext cx="238959" cy="8823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/>
              <p:cNvSpPr txBox="1"/>
              <p:nvPr/>
            </p:nvSpPr>
            <p:spPr>
              <a:xfrm>
                <a:off x="7910520" y="5359375"/>
                <a:ext cx="2498090" cy="66294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FF0000"/>
                              </a:solidFill>
                              <a:latin typeface="Cambria Math" panose="02040503050406030204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zh-CN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/>
                                  <a:cs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’(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/>
                                  <a:cs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CN" i="1" dirty="0">
                  <a:solidFill>
                    <a:srgbClr val="FF0000"/>
                  </a:solidFill>
                  <a:latin typeface="Cambria Math" panose="02040503050406030204" pitchFamily="18" charset="0"/>
                  <a:cs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20" y="5359375"/>
                <a:ext cx="2498090" cy="662940"/>
              </a:xfrm>
              <a:prstGeom prst="rect">
                <a:avLst/>
              </a:prstGeom>
              <a:blipFill rotWithShape="1">
                <a:blip r:embed="rId9"/>
                <a:stretch>
                  <a:fillRect l="-13" t="-92" r="13" b="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文本框 17"/>
          <p:cNvSpPr txBox="1"/>
          <p:nvPr/>
        </p:nvSpPr>
        <p:spPr>
          <a:xfrm>
            <a:off x="9348570" y="4098565"/>
            <a:ext cx="60780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牛顿迭代</a:t>
            </a:r>
            <a:endParaRPr lang="zh-CN" altLang="en-US" sz="1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6910006" y="997758"/>
                <a:ext cx="6092733" cy="1229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400" b="1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𝒅𝒓𝑭𝒖𝒍𝒍𝑻𝒓𝒂𝒏𝒔</m:t>
                      </m:r>
                      <m:r>
                        <a:rPr lang="en-US" altLang="zh-CN" sz="14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altLang="zh-CN" sz="1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𝑖𝑛𝑝𝑢𝑡</m:t>
                      </m:r>
                      <m:r>
                        <a:rPr lang="en-US" altLang="zh-CN" sz="14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14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𝑡𝑟𝑎𝑛𝑠𝑖𝑡𝑖𝑜𝑛</m:t>
                      </m:r>
                    </m:oMath>
                  </m:oMathPara>
                </a14:m>
                <a:endParaRPr lang="en-US" altLang="zh-CN" sz="1400" b="1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14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𝒕𝒉</m:t>
                    </m:r>
                    <m:r>
                      <a:rPr lang="en-US" altLang="zh-CN" sz="14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threshold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（例如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delay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的测量阈值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0.5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的阈值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0.3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或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0.7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endPara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altLang="zh-CN" sz="1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outputTrans</a:t>
                </a:r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</a:rPr>
                        </m:ctrlPr>
                      </m:sSubPr>
                      <m:e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altLang="zh-CN" sz="1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</a:rPr>
                        </m:ctrlPr>
                      </m:sSubPr>
                      <m:e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）</a:t>
                </a:r>
                <a:endParaRPr lang="en-US" altLang="zh-CN" sz="1400" b="1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1" i="1" smtClean="0">
                            <a:solidFill>
                              <a:srgbClr val="000000"/>
                            </a:solidFill>
                            <a:latin typeface="Cambria Math" panose="02040503050406030204"/>
                          </a:rPr>
                        </m:ctrlPr>
                      </m:sSubPr>
                      <m:e>
                        <m:r>
                          <a:rPr lang="en-US" altLang="zh-CN" sz="1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sz="1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sub>
                    </m:sSub>
                    <m:r>
                      <a:rPr lang="zh-CN" altLang="en-US" sz="14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：</m:t>
                    </m:r>
                    <m:r>
                      <a:rPr lang="zh-CN" altLang="en-US" sz="1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主</m:t>
                    </m:r>
                    <m:r>
                      <a:rPr lang="zh-CN" alt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极点</m:t>
                    </m:r>
                  </m:oMath>
                </a14:m>
                <a:r>
                  <a:rPr lang="zh-CN" altLang="en-US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近似得到的</a:t>
                </a:r>
                <a:r>
                  <a:rPr lang="en-US" altLang="zh-CN" sz="1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elmore</a:t>
                </a:r>
                <a:r>
                  <a:rPr lang="en-US" altLang="zh-CN" sz="1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delay</a:t>
                </a:r>
                <a:endPara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zh-CN" altLang="en-US" dirty="0">
                    <a:solidFill>
                      <a:srgbClr val="000000"/>
                    </a:solidFill>
                  </a:rPr>
                  <a:t> </a:t>
                </a:r>
                <a:endParaRPr lang="zh-CN" alt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006" y="997758"/>
                <a:ext cx="6092733" cy="1229995"/>
              </a:xfrm>
              <a:prstGeom prst="rect">
                <a:avLst/>
              </a:prstGeom>
              <a:blipFill rotWithShape="1">
                <a:blip r:embed="rId10"/>
                <a:stretch>
                  <a:fillRect l="-9" t="-14" r="8" b="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E32AF4-A8FD-4977-867F-0E5C904E2B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Elmore flow: </a:t>
            </a:r>
            <a:r>
              <a:rPr lang="en-US" altLang="zh-CN" sz="32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ScaleElmoreTransByOpCond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8676" y="818532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82378" y="1057227"/>
                <a:ext cx="11557687" cy="5600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CN" altLang="en-US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如果</a:t>
                </a:r>
                <a:r>
                  <a:rPr lang="en-US" altLang="zh-CN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driver pin</a:t>
                </a:r>
                <a:r>
                  <a:rPr lang="zh-CN" altLang="en-US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和</a:t>
                </a:r>
                <a:r>
                  <a:rPr lang="en-US" altLang="zh-CN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sink pin</a:t>
                </a:r>
                <a:r>
                  <a:rPr lang="zh-CN" altLang="en-US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的电压以及</a:t>
                </a:r>
                <a:r>
                  <a:rPr lang="en-US" altLang="zh-CN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lib </a:t>
                </a:r>
                <a:r>
                  <a:rPr lang="zh-CN" altLang="en-US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中的阈值不相等的话，需要做一个</a:t>
                </a:r>
                <a:r>
                  <a:rPr lang="en-US" altLang="zh-CN" sz="1600" b="1" dirty="0" smtClean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scale</a:t>
                </a:r>
                <a:endParaRPr lang="en-US" altLang="zh-CN" sz="16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90000"/>
                  </a:lnSpc>
                  <a:spcBef>
                    <a:spcPts val="1000"/>
                  </a:spcBef>
                </a:pPr>
                <a:endParaRPr lang="en-US" altLang="zh-CN" sz="1600" i="1" dirty="0" smtClean="0">
                  <a:solidFill>
                    <a:srgbClr val="000000"/>
                  </a:solidFill>
                  <a:latin typeface="Cambria Math" panose="02040503050406030204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𝑓𝑟𝑅𝑖𝑠𝑒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𝐺𝑒𝑡𝑅𝑖𝑠𝑒</m:t>
                      </m:r>
                      <m:d>
                        <m:dPr>
                          <m:ctrlPr>
                            <a:rPr lang="en-US" altLang="zh-CN" sz="1200" i="1" dirty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</m:ctrlPr>
                        </m:dPr>
                        <m:e>
                          <m:r>
                            <a:rPr lang="en-US" altLang="zh-CN" sz="1200" i="1" dirty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𝑑𝑟𝑖𝑣𝑒𝑟</m:t>
                          </m:r>
                        </m:e>
                      </m:d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   </m:t>
                      </m:r>
                    </m:oMath>
                  </m:oMathPara>
                </a14:m>
                <a:endParaRPr lang="en-US" altLang="zh-CN" sz="1200" i="1" dirty="0" smtClean="0">
                  <a:solidFill>
                    <a:srgbClr val="000000"/>
                  </a:solidFill>
                  <a:latin typeface="Cambria Math" panose="02040503050406030204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𝑓𝑟𝐹𝑎𝑙𝑙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𝐺𝑒𝑡𝐹𝑎𝑙𝑙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𝑑𝑟𝑖𝑣𝑒𝑟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)</m:t>
                      </m:r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𝑓𝑟𝑈𝑝𝑅𝑖𝑠𝑒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𝐺𝑒𝑡𝑆𝑙𝑒𝑤𝑈𝑝𝑝𝑒𝑟𝑅𝑖𝑠𝑒</m:t>
                      </m:r>
                      <m:r>
                        <a:rPr lang="en-US" altLang="zh-CN" sz="1200" b="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()</m:t>
                      </m:r>
                    </m:oMath>
                  </m:oMathPara>
                </a14:m>
                <a:endParaRPr lang="en-US" altLang="zh-CN" sz="1200" i="1" dirty="0" smtClean="0">
                  <a:solidFill>
                    <a:srgbClr val="000000"/>
                  </a:solidFill>
                  <a:latin typeface="Cambria Math" panose="02040503050406030204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𝑓𝑟𝑈𝑝𝐹𝑎𝑙𝑙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𝐺𝑒𝑡𝑆𝑙𝑒𝑤𝑈𝑝𝑝𝑒𝑟𝐹𝑎𝑙𝑙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()</m:t>
                      </m:r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𝑓𝑟𝐷𝑜𝑤𝑛𝑅𝑖𝑠𝑒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𝐺𝑒𝑡𝑆𝑙𝑒𝑤𝐿𝑜𝑤𝑒𝑟𝑅𝑖𝑠𝑒</m:t>
                      </m:r>
                      <m:r>
                        <a:rPr lang="en-US" altLang="zh-CN" sz="1200" b="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()</m:t>
                      </m:r>
                    </m:oMath>
                  </m:oMathPara>
                </a14:m>
                <a:endParaRPr lang="en-US" altLang="zh-CN" sz="1200" i="1" dirty="0" smtClean="0">
                  <a:solidFill>
                    <a:srgbClr val="000000"/>
                  </a:solidFill>
                  <a:latin typeface="Cambria Math" panose="02040503050406030204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𝑓𝑟𝐷𝑜𝑤𝑛𝐹𝑎𝑙𝑙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𝐺𝑒𝑡𝑆𝑙𝑒𝑤𝐿𝑜𝑤𝑒𝑟𝐹𝑎𝑙𝑙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()</m:t>
                      </m:r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𝑓𝑟𝐷𝑒𝑟𝑎𝑡𝑒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𝑓𝑟𝑇ℎ𝑟𝑃𝑐𝑡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&gt;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𝐺𝑒𝑡𝐷𝑒𝑟𝑎𝑡𝑒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()</m:t>
                      </m:r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𝑠𝑐𝑎𝑙𝑒𝐶𝑜𝑛𝑠𝑡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1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 = </m:t>
                      </m:r>
                      <m:r>
                        <a:rPr lang="en-US" altLang="zh-CN" sz="1200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𝑓𝑟𝐷𝑒𝑟𝑎𝑡𝑒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f>
                        <m:fPr>
                          <m:ctrlPr>
                            <a:rPr lang="en-US" altLang="zh-CN" sz="1200" i="1" dirty="0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</m:ctrlPr>
                        </m:fPr>
                        <m:num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𝑡𝑜𝑈𝑝𝑅𝑖𝑠𝑒</m:t>
                          </m:r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−</m:t>
                          </m:r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𝑡𝑜𝐷𝑜𝑤𝑛𝑅𝑖𝑠𝑒</m:t>
                          </m:r>
                        </m:num>
                        <m:den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𝑡𝑜𝐷𝑒𝑟𝑎𝑡𝑒</m:t>
                          </m:r>
                          <m:r>
                            <a:rPr lang="en-US" altLang="zh-CN" sz="1200" i="1" dirty="0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∗</m:t>
                          </m:r>
                          <m:d>
                            <m:dPr>
                              <m:ctrlPr>
                                <a:rPr lang="en-US" altLang="zh-CN" sz="12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𝑓𝑟𝑈𝑝𝑅𝑖𝑠𝑒</m:t>
                              </m:r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−</m:t>
                              </m:r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𝑓𝑟𝐷𝑜𝑤𝑛𝑅𝑖𝑠𝑒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𝑠𝑐𝑎𝑙𝑒𝐶𝑜𝑛𝑠𝑡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2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 = </m:t>
                      </m:r>
                      <m:r>
                        <a:rPr lang="en-US" altLang="zh-CN" sz="1200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𝑓𝑟𝐷𝑒𝑟𝑎𝑡𝑒</m:t>
                      </m:r>
                      <m:r>
                        <a:rPr lang="en-US" altLang="zh-CN" sz="1200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f>
                        <m:fPr>
                          <m:ctrlPr>
                            <a:rPr lang="en-US" altLang="zh-CN" sz="1200" i="1" dirty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</m:ctrlPr>
                        </m:fPr>
                        <m:num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𝑡𝑜𝑈𝑝𝐹𝑎𝑙𝑙</m:t>
                          </m:r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−</m:t>
                          </m:r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𝑡𝑜𝐷𝑜𝑤𝑛𝐹𝑎𝑙𝑙</m:t>
                          </m:r>
                        </m:num>
                        <m:den>
                          <m:r>
                            <a:rPr lang="en-US" altLang="zh-CN" sz="1200" i="1" dirty="0" err="1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𝑡𝑜𝐷𝑒𝑟𝑎𝑡𝑒</m:t>
                          </m:r>
                          <m:r>
                            <a:rPr lang="en-US" altLang="zh-CN" sz="1200" i="1" dirty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∗</m:t>
                          </m:r>
                          <m:d>
                            <m:dPr>
                              <m:ctrlPr>
                                <a:rPr lang="en-US" altLang="zh-CN" sz="1200" i="1" dirty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</m:ctrlPr>
                            </m:dPr>
                            <m:e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𝑓𝑟𝑈𝑝𝐹𝑎𝑙𝑙</m:t>
                              </m:r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−</m:t>
                              </m:r>
                              <m:r>
                                <a:rPr lang="en-US" altLang="zh-CN" sz="1200" i="1" dirty="0" err="1" smtClean="0">
                                  <a:solidFill>
                                    <a:srgbClr val="000000"/>
                                  </a:solidFill>
                                  <a:latin typeface="Cambria Math" panose="02040503050406030204"/>
                                  <a:ea typeface="微软雅黑" panose="020B0503020204020204" pitchFamily="34" charset="-122"/>
                                </a:rPr>
                                <m:t>𝑓𝑟𝐷𝑜𝑤𝑛𝐹𝑎𝑙𝑙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altLang="zh-CN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𝑠𝑐𝑎𝑙𝑒𝐶𝑜𝑛𝑠𝑡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3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f>
                        <m:fPr>
                          <m:ctrlPr>
                            <a:rPr lang="en-US" altLang="zh-CN" sz="1200" i="1" dirty="0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</m:ctrlPr>
                        </m:fPr>
                        <m:num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𝑡𝑜𝑀𝑖𝑛𝑉</m:t>
                          </m:r>
                        </m:num>
                        <m:den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𝑓𝑟𝑀𝑖𝑛𝑉</m:t>
                          </m:r>
                        </m:den>
                      </m:f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𝑆𝑐𝑎𝑙𝑒𝐶𝑜𝑛𝑠𝑡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4</m:t>
                      </m:r>
                      <m:r>
                        <a:rPr lang="en-US" altLang="zh-CN" sz="1200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=</m:t>
                      </m:r>
                      <m:f>
                        <m:fPr>
                          <m:ctrlPr>
                            <a:rPr lang="en-US" altLang="zh-CN" sz="1200" i="1" dirty="0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</m:ctrlPr>
                        </m:fPr>
                        <m:num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𝑡𝑜𝑀𝑎𝑥𝑉</m:t>
                          </m:r>
                        </m:num>
                        <m:den>
                          <m:r>
                            <a:rPr lang="en-US" altLang="zh-CN" sz="1200" i="1" dirty="0" err="1" smtClean="0">
                              <a:solidFill>
                                <a:srgbClr val="000000"/>
                              </a:solidFill>
                              <a:latin typeface="Cambria Math" panose="02040503050406030204"/>
                              <a:ea typeface="微软雅黑" panose="020B0503020204020204" pitchFamily="34" charset="-122"/>
                            </a:rPr>
                            <m:t>𝑓𝑟𝑀𝑎𝑥𝑉</m:t>
                          </m:r>
                        </m:den>
                      </m:f>
                    </m:oMath>
                  </m:oMathPara>
                </a14:m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:endParaRPr lang="en-US" altLang="zh-CN" sz="12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𝒔𝒄𝒂𝒍𝒆𝑻𝒓𝒂𝒏𝒔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𝑹𝑰𝑺𝑬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𝑴𝑰𝑵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]=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𝑺𝒄𝒂𝒍𝒆𝑪𝒐𝒏𝒔𝒕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𝟏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𝟑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 ∗ 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𝒔𝒊𝒏𝒌𝑻𝒓𝒂𝒏𝒔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𝑹𝑰𝑺𝑬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𝑴𝑰𝑵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</m:t>
                      </m:r>
                    </m:oMath>
                  </m:oMathPara>
                </a14:m>
                <a:endParaRPr lang="en-US" altLang="zh-CN" sz="12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𝒄𝒂𝒍𝒆𝑻𝒓𝒂𝒏𝒔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𝑭𝑨𝑳𝑳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𝑴𝑰𝑵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]=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𝑺𝒄𝒂𝒍𝒆𝑪𝒐𝒏𝒔𝒕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𝟐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𝟑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 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𝒔𝒊𝒏𝒌𝑻𝒓𝒂𝒏𝒔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𝑭𝑨𝑳𝑳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𝑴𝑰𝑵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</m:t>
                      </m:r>
                    </m:oMath>
                  </m:oMathPara>
                </a14:m>
                <a:endParaRPr lang="en-US" altLang="zh-CN" sz="12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𝒔𝒄𝒂𝒍𝒆𝑻𝒓𝒂𝒏𝒔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𝑹𝑰𝑺𝑬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𝑴𝑨𝑿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]=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𝟏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𝟒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 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𝒔𝒊𝒏𝒌𝑻𝒓𝒂𝒏𝒔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𝑹𝑰𝑺𝑬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𝑴𝑨𝑿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</m:t>
                      </m:r>
                    </m:oMath>
                  </m:oMathPara>
                </a14:m>
                <a:endParaRPr lang="en-US" altLang="zh-CN" sz="1200" b="1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1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𝒔𝒄𝒂𝒍𝒆𝑻𝒓𝒂𝒏𝒔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𝑭𝑨𝑳𝑳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𝑴𝑨𝑿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]=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𝑺𝒄𝒂𝒍𝒆𝑪𝒐𝒏𝒔𝒕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𝟐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𝒔𝒄𝒂𝒍𝒆𝑪𝒐𝒏𝒔𝒕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𝟒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∗ 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𝒔𝒊𝒏𝒌𝑻𝒓𝒂𝒏𝒔</m:t>
                      </m:r>
                      <m:r>
                        <a:rPr lang="en-US" altLang="zh-CN" sz="1200" b="1" i="1" dirty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[</m:t>
                      </m:r>
                      <m:r>
                        <a:rPr lang="en-US" altLang="zh-CN" sz="1200" b="1" i="1" dirty="0" err="1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𝒅𝒃𝑻𝒎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::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𝑭𝑨𝑳𝑳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_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𝑴𝑨𝑿</m:t>
                      </m:r>
                      <m:r>
                        <a:rPr lang="en-US" altLang="zh-CN" sz="1200" b="1" i="1" dirty="0" smtClean="0">
                          <a:solidFill>
                            <a:srgbClr val="000000"/>
                          </a:solidFill>
                          <a:latin typeface="Cambria Math" panose="02040503050406030204"/>
                          <a:ea typeface="微软雅黑" panose="020B0503020204020204" pitchFamily="34" charset="-122"/>
                        </a:rPr>
                        <m:t>]</m:t>
                      </m:r>
                    </m:oMath>
                  </m:oMathPara>
                </a14:m>
                <a:endParaRPr lang="en-US" altLang="zh-CN" sz="12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8" y="1057227"/>
                <a:ext cx="11557687" cy="5600065"/>
              </a:xfrm>
              <a:prstGeom prst="rect">
                <a:avLst/>
              </a:prstGeom>
              <a:blipFill rotWithShape="1">
                <a:blip r:embed="rId1"/>
                <a:stretch>
                  <a:fillRect l="-4" t="-10" r="4" b="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PP_MARK_KEY" val="1637fa1a-99c0-40c8-8aa1-8fe66f6a16d4"/>
  <p:tag name="COMMONDATA" val="eyJoZGlkIjoiOWFjMTk2YjYyOWM3YjNjZWYxYjNkMmMwNzdmYjVjNT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iga2022new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giga2022new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giga202208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4188</Words>
  <Application>WPS 演示</Application>
  <PresentationFormat>自定义</PresentationFormat>
  <Paragraphs>229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9</vt:i4>
      </vt:variant>
    </vt:vector>
  </HeadingPairs>
  <TitlesOfParts>
    <vt:vector size="33" baseType="lpstr">
      <vt:lpstr>Arial</vt:lpstr>
      <vt:lpstr>宋体</vt:lpstr>
      <vt:lpstr>Wingdings</vt:lpstr>
      <vt:lpstr>微软雅黑 Light</vt:lpstr>
      <vt:lpstr>微软雅黑</vt:lpstr>
      <vt:lpstr>等线</vt:lpstr>
      <vt:lpstr>Cambria Math</vt:lpstr>
      <vt:lpstr>Cambria Math</vt:lpstr>
      <vt:lpstr>Times New Roman</vt:lpstr>
      <vt:lpstr>Helvetica 65 Medium</vt:lpstr>
      <vt:lpstr>Helvetica</vt:lpstr>
      <vt:lpstr>思源黑体 Medium</vt:lpstr>
      <vt:lpstr>等线 Light</vt:lpstr>
      <vt:lpstr>Arial Unicode MS</vt:lpstr>
      <vt:lpstr>Calibri</vt:lpstr>
      <vt:lpstr>黑体</vt:lpstr>
      <vt:lpstr>Office 主题​​</vt:lpstr>
      <vt:lpstr>鸿芯微纳母版1</vt:lpstr>
      <vt:lpstr>giga2022new</vt:lpstr>
      <vt:lpstr>1_giga2022new</vt:lpstr>
      <vt:lpstr>1_鸿芯微纳母版1</vt:lpstr>
      <vt:lpstr>giga202208</vt:lpstr>
      <vt:lpstr>2_鸿芯微纳母版1</vt:lpstr>
      <vt:lpstr>3_鸿芯微纳母版1</vt:lpstr>
      <vt:lpstr>PowerPoint 演示文稿</vt:lpstr>
      <vt:lpstr>PowerPoint 演示文稿</vt:lpstr>
      <vt:lpstr>Arnoldi flow</vt:lpstr>
      <vt:lpstr>Arnoldi flow</vt:lpstr>
      <vt:lpstr>Arnoldi flow</vt:lpstr>
      <vt:lpstr>Elmore flow</vt:lpstr>
      <vt:lpstr>Elmore flow: Slew Degradation</vt:lpstr>
      <vt:lpstr>Elmore flow: Slew Degradation</vt:lpstr>
      <vt:lpstr>Elmore flow: ScaleElmoreTransByOpCond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东雷 于</dc:creator>
  <cp:lastModifiedBy>陈俊</cp:lastModifiedBy>
  <cp:revision>54</cp:revision>
  <dcterms:created xsi:type="dcterms:W3CDTF">2024-08-19T09:06:00Z</dcterms:created>
  <dcterms:modified xsi:type="dcterms:W3CDTF">2025-03-03T17:19:30Z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E78E1C69EA9342A4A8B6EF2FF06CC2B5</vt:lpwstr>
  </property>
  <property fmtid="{D5CDD505-2E9C-101B-9397-08002B2CF9AE}" pid="3" name="KSOProductBuildVer">
    <vt:lpwstr>2052-11.1.0.12165</vt:lpwstr>
  </property>
</Properties>
</file>