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3"/>
    <p:sldMasterId id="2147483673" r:id="rId4"/>
    <p:sldMasterId id="2147483684" r:id="rId5"/>
    <p:sldMasterId id="2147483695" r:id="rId6"/>
  </p:sldMasterIdLst>
  <p:notesMasterIdLst>
    <p:notesMasterId r:id="rId16"/>
  </p:notesMasterIdLst>
  <p:sldIdLst>
    <p:sldId id="263" r:id="rId7"/>
    <p:sldId id="4189" r:id="rId8"/>
    <p:sldId id="4190" r:id="rId9"/>
    <p:sldId id="4196" r:id="rId10"/>
    <p:sldId id="4198" r:id="rId11"/>
    <p:sldId id="4200" r:id="rId12"/>
    <p:sldId id="4202" r:id="rId13"/>
    <p:sldId id="4203" r:id="rId14"/>
    <p:sldId id="4201" r:id="rId15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8" autoAdjust="0"/>
    <p:restoredTop sz="94731" autoAdjust="0"/>
  </p:normalViewPr>
  <p:slideViewPr>
    <p:cSldViewPr snapToGrid="0">
      <p:cViewPr>
        <p:scale>
          <a:sx n="116" d="100"/>
          <a:sy n="116" d="100"/>
        </p:scale>
        <p:origin x="-456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tags" Target="tags/tag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D74C2-8B15-3646-A2F7-CCBA9D412E7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1B99E-78A3-4B45-BFF6-4BC25CA8F574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22E3E34-8C99-43C6-BFBB-86E352EB8502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E32AF4-A8FD-4977-867F-0E5C904E2B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完全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91667B5-ED61-425F-8601-8CEF2B153ADB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E32AF4-A8FD-4977-867F-0E5C904E2B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11" Type="http://schemas.openxmlformats.org/officeDocument/2006/relationships/image" Target="../media/image3.pn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12" Type="http://schemas.openxmlformats.org/officeDocument/2006/relationships/image" Target="../media/image3.png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3" Type="http://schemas.openxmlformats.org/officeDocument/2006/relationships/theme" Target="../theme/theme4.xml"/><Relationship Id="rId12" Type="http://schemas.openxmlformats.org/officeDocument/2006/relationships/image" Target="../media/image3.png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2.xml"/><Relationship Id="rId8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0.xml"/><Relationship Id="rId6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11" Type="http://schemas.openxmlformats.org/officeDocument/2006/relationships/image" Target="../media/image3.pn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10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1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1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2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1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2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10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1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标题 4"/>
          <p:cNvSpPr txBox="1"/>
          <p:nvPr/>
        </p:nvSpPr>
        <p:spPr>
          <a:xfrm>
            <a:off x="247135" y="1882444"/>
            <a:ext cx="11697730" cy="1325563"/>
          </a:xfrm>
          <a:prstGeom prst="rect">
            <a:avLst/>
          </a:prstGeom>
        </p:spPr>
        <p:txBody>
          <a:bodyPr lIns="121912" tIns="60956" rIns="121912" bIns="60956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4400" dirty="0" smtClean="0">
                <a:latin typeface="等线" panose="02010600030101010101" charset="-122"/>
              </a:rPr>
              <a:t>driver </a:t>
            </a:r>
            <a:r>
              <a:rPr lang="en-US" altLang="zh-CN" sz="4400" dirty="0">
                <a:latin typeface="等线" panose="02010600030101010101" charset="-122"/>
              </a:rPr>
              <a:t>delay</a:t>
            </a:r>
            <a:r>
              <a:rPr lang="zh-CN" altLang="en-US" sz="4400" dirty="0">
                <a:latin typeface="等线" panose="02010600030101010101" charset="-122"/>
              </a:rPr>
              <a:t>用</a:t>
            </a:r>
            <a:r>
              <a:rPr lang="en-US" altLang="zh-CN" sz="4400" dirty="0">
                <a:latin typeface="等线" panose="02010600030101010101" charset="-122"/>
              </a:rPr>
              <a:t>NLDM</a:t>
            </a:r>
            <a:r>
              <a:rPr lang="zh-CN" altLang="en-US" sz="4400" dirty="0" smtClean="0">
                <a:latin typeface="等线" panose="02010600030101010101" charset="-122"/>
              </a:rPr>
              <a:t>和</a:t>
            </a:r>
            <a:r>
              <a:rPr lang="en-US" altLang="zh-CN" sz="4400" dirty="0" smtClean="0">
                <a:latin typeface="等线" panose="02010600030101010101" charset="-122"/>
              </a:rPr>
              <a:t>CCSD table</a:t>
            </a:r>
            <a:r>
              <a:rPr lang="zh-CN" altLang="en-US" sz="4400" dirty="0">
                <a:latin typeface="等线" panose="02010600030101010101" charset="-122"/>
              </a:rPr>
              <a:t>的计算方法</a:t>
            </a:r>
            <a:endParaRPr lang="zh-CN" altLang="en-US" sz="4400" dirty="0">
              <a:latin typeface="等线" panose="02010600030101010101" charset="-122"/>
            </a:endParaRPr>
          </a:p>
          <a:p>
            <a:pPr algn="ctr"/>
            <a:endParaRPr lang="en-US" altLang="zh-CN" sz="426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E32AF4-A8FD-4977-867F-0E5C904E2B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>
            <a:normAutofit/>
          </a:bodyPr>
          <a:lstStyle/>
          <a:p>
            <a:r>
              <a:rPr lang="en-US" altLang="zh-CN" sz="32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CalcDrDelay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78676" y="818532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944939" y="1152581"/>
            <a:ext cx="3285958" cy="32582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CalcDrDelay</a:t>
            </a:r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206511" y="3098433"/>
            <a:ext cx="3791410" cy="50419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CalcDrDelayAdvanced</a:t>
            </a:r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635246" y="3098433"/>
            <a:ext cx="3791410" cy="50419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CalcDrDelayBasic</a:t>
            </a:r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箭头连接符 4"/>
          <p:cNvCxnSpPr>
            <a:stCxn id="31" idx="2"/>
            <a:endCxn id="46" idx="0"/>
          </p:cNvCxnSpPr>
          <p:nvPr/>
        </p:nvCxnSpPr>
        <p:spPr>
          <a:xfrm flipH="1">
            <a:off x="3102216" y="1478402"/>
            <a:ext cx="2485702" cy="16200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>
            <a:stCxn id="31" idx="2"/>
            <a:endCxn id="26" idx="0"/>
          </p:cNvCxnSpPr>
          <p:nvPr/>
        </p:nvCxnSpPr>
        <p:spPr>
          <a:xfrm>
            <a:off x="5587918" y="1478402"/>
            <a:ext cx="2943033" cy="16200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1206511" y="4601837"/>
            <a:ext cx="3791410" cy="79890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updateCellCCS</a:t>
            </a:r>
            <a:endParaRPr kumimoji="1"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kumimoji="1"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Use </a:t>
            </a:r>
            <a:r>
              <a:rPr kumimoji="1"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ccsd</a:t>
            </a:r>
            <a:r>
              <a:rPr kumimoji="1"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table to calculate delay</a:t>
            </a:r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635246" y="4601837"/>
            <a:ext cx="3791410" cy="79890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updateCell</a:t>
            </a:r>
            <a:endParaRPr kumimoji="1"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kumimoji="1"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Use </a:t>
            </a:r>
            <a:r>
              <a:rPr kumimoji="1"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nldm</a:t>
            </a:r>
            <a:r>
              <a:rPr kumimoji="1"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kumimoji="1"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table to calculate </a:t>
            </a:r>
            <a:r>
              <a:rPr kumimoji="1"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delay</a:t>
            </a:r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776" y="1749856"/>
            <a:ext cx="441388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Driver cell analysis mode == advanced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Driver pin has 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ccsd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table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8" name="直接箭头连接符 37"/>
          <p:cNvCxnSpPr>
            <a:endCxn id="35" idx="0"/>
          </p:cNvCxnSpPr>
          <p:nvPr/>
        </p:nvCxnSpPr>
        <p:spPr>
          <a:xfrm>
            <a:off x="3102216" y="3602631"/>
            <a:ext cx="0" cy="9992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>
            <a:off x="8558156" y="3602631"/>
            <a:ext cx="0" cy="99920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E32AF4-A8FD-4977-867F-0E5C904E2B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/>
          <a:lstStyle/>
          <a:p>
            <a:r>
              <a:rPr kumimoji="1" lang="en-US" altLang="zh-CN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CCSD-</a:t>
            </a:r>
            <a:r>
              <a:rPr kumimoji="1" lang="en-US" altLang="zh-CN" sz="32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updateCellCCS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3"/>
          <p:cNvSpPr txBox="1"/>
          <p:nvPr/>
        </p:nvSpPr>
        <p:spPr>
          <a:xfrm>
            <a:off x="2463428" y="2368629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375150" y="1752175"/>
            <a:ext cx="2942897" cy="32582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计算</a:t>
            </a:r>
            <a:r>
              <a:rPr kumimoji="1" lang="en-US" altLang="zh-CN" dirty="0" smtClean="0"/>
              <a:t>effective cap</a:t>
            </a:r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375148" y="2311589"/>
            <a:ext cx="2942899" cy="56067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插值拼接得到</a:t>
            </a:r>
            <a:r>
              <a:rPr kumimoji="1" lang="en-US" altLang="zh-CN" dirty="0" smtClean="0"/>
              <a:t>driver waveform</a:t>
            </a:r>
            <a:endParaRPr kumimoji="1"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1375134" y="3081720"/>
            <a:ext cx="2942899" cy="38168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波形匹配</a:t>
            </a:r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375134" y="3677635"/>
            <a:ext cx="2942900" cy="42007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得到</a:t>
            </a:r>
            <a:r>
              <a:rPr kumimoji="1" lang="en-US" altLang="zh-CN" dirty="0" smtClean="0"/>
              <a:t>driver trans</a:t>
            </a:r>
            <a:r>
              <a:rPr kumimoji="1" lang="zh-CN" altLang="en-US" dirty="0" smtClean="0"/>
              <a:t>和</a:t>
            </a:r>
            <a:r>
              <a:rPr kumimoji="1" lang="en-US" altLang="zh-CN" dirty="0" smtClean="0"/>
              <a:t>delay</a:t>
            </a:r>
            <a:endParaRPr kumimoji="1" lang="zh-CN" altLang="en-US" dirty="0"/>
          </a:p>
        </p:txBody>
      </p:sp>
      <p:cxnSp>
        <p:nvCxnSpPr>
          <p:cNvPr id="18" name="直线箭头连接符 25"/>
          <p:cNvCxnSpPr>
            <a:stCxn id="7" idx="2"/>
            <a:endCxn id="8" idx="0"/>
          </p:cNvCxnSpPr>
          <p:nvPr/>
        </p:nvCxnSpPr>
        <p:spPr>
          <a:xfrm flipH="1">
            <a:off x="2846598" y="2077996"/>
            <a:ext cx="1" cy="2335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线箭头连接符 26"/>
          <p:cNvCxnSpPr/>
          <p:nvPr/>
        </p:nvCxnSpPr>
        <p:spPr>
          <a:xfrm flipH="1">
            <a:off x="2846575" y="2864026"/>
            <a:ext cx="4" cy="2335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线箭头连接符 27"/>
          <p:cNvCxnSpPr/>
          <p:nvPr/>
        </p:nvCxnSpPr>
        <p:spPr>
          <a:xfrm flipH="1">
            <a:off x="2846570" y="3444041"/>
            <a:ext cx="4" cy="2335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733" y="2438995"/>
            <a:ext cx="34099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524" y="1787218"/>
            <a:ext cx="3676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733" y="3149538"/>
            <a:ext cx="3676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733" y="3735274"/>
            <a:ext cx="3676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/>
          <p:cNvSpPr/>
          <p:nvPr/>
        </p:nvSpPr>
        <p:spPr>
          <a:xfrm>
            <a:off x="2157652" y="5152489"/>
            <a:ext cx="3679114" cy="6242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0" y="-29210"/>
            <a:ext cx="10515600" cy="132588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CCSD-effective </a:t>
            </a:r>
            <a:r>
              <a:rPr lang="en-US" altLang="zh-CN" dirty="0"/>
              <a:t>cap</a:t>
            </a:r>
            <a:br>
              <a:rPr lang="en-US" altLang="zh-CN" dirty="0"/>
            </a:br>
            <a:endParaRPr lang="zh-CN" altLang="en-US" sz="12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内容占位符 4"/>
              <p:cNvSpPr>
                <a:spLocks noGrp="1"/>
              </p:cNvSpPr>
              <p:nvPr>
                <p:ph idx="4294967295"/>
              </p:nvPr>
            </p:nvSpPr>
            <p:spPr>
              <a:xfrm>
                <a:off x="0" y="3503295"/>
                <a:ext cx="10763885" cy="4464685"/>
              </a:xfrm>
            </p:spPr>
            <p:txBody>
              <a:bodyPr>
                <a:normAutofit/>
              </a:bodyPr>
              <a:lstStyle/>
              <a:p>
                <a:r>
                  <a:rPr lang="zh-CN" altLang="en-US" sz="1600" dirty="0"/>
                  <a:t>基本思想</a:t>
                </a:r>
                <a:r>
                  <a:rPr lang="en-US" altLang="zh-CN" sz="1600" dirty="0"/>
                  <a:t>: </a:t>
                </a:r>
                <a:r>
                  <a:rPr lang="zh-CN" altLang="en-US" sz="1600" b="0" dirty="0"/>
                  <a:t>平均电流相等</a:t>
                </a:r>
                <a:r>
                  <a:rPr lang="en-US" altLang="zh-CN" sz="1600" b="0" dirty="0"/>
                  <a:t>, </a:t>
                </a:r>
                <a:r>
                  <a:rPr lang="zh-CN" altLang="en-US" sz="1600" b="0" dirty="0"/>
                  <a:t>即电荷量相等</a:t>
                </a:r>
                <a:endParaRPr lang="en-US" altLang="zh-CN" sz="1600" b="0" dirty="0"/>
              </a:p>
              <a:p>
                <a:r>
                  <a:rPr lang="zh-CN" altLang="en-US" sz="1600" dirty="0"/>
                  <a:t>常用</a:t>
                </a:r>
                <a:r>
                  <a:rPr lang="zh-CN" altLang="en-US" sz="1600" dirty="0" smtClean="0"/>
                  <a:t>：</a:t>
                </a:r>
                <a:r>
                  <a:rPr lang="zh-CN" altLang="en-US" sz="1600" b="0" dirty="0"/>
                  <a:t>输出电压波形为</a:t>
                </a:r>
                <a:r>
                  <a:rPr lang="en-US" altLang="zh-CN" sz="1600" b="0" dirty="0" smtClean="0"/>
                  <a:t>ramp</a:t>
                </a:r>
                <a:r>
                  <a:rPr lang="zh-CN" altLang="en-US" sz="1600" b="0" dirty="0" smtClean="0"/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>
                            <a:latin typeface="Cambria Math" panose="02040503050406030204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sz="1600" b="0" dirty="0"/>
                  <a:t>时刻相等</a:t>
                </a:r>
                <a:endParaRPr lang="en-US" altLang="zh-CN" sz="1600" b="0" dirty="0"/>
              </a:p>
              <a:p>
                <a:endParaRPr lang="en-US" altLang="zh-CN" sz="1600" dirty="0"/>
              </a:p>
              <a:p>
                <a:endParaRPr lang="en-US" altLang="zh-CN" sz="1600" dirty="0"/>
              </a:p>
              <a:p>
                <a:pPr marL="0" indent="0">
                  <a:buNone/>
                </a:pPr>
                <a:endParaRPr lang="en-US" altLang="zh-CN" sz="1600" dirty="0"/>
              </a:p>
              <a:p>
                <a:endParaRPr lang="en-US" altLang="zh-CN" sz="1600" dirty="0"/>
              </a:p>
              <a:p>
                <a:endParaRPr lang="en-US" altLang="zh-CN" sz="1600" dirty="0"/>
              </a:p>
              <a:p>
                <a:pPr marL="0" indent="0">
                  <a:buNone/>
                </a:pPr>
                <a:endParaRPr lang="en-US" altLang="zh-CN" sz="1600" dirty="0"/>
              </a:p>
              <a:p>
                <a:endParaRPr lang="zh-CN" altLang="en-US" sz="1600" dirty="0"/>
              </a:p>
            </p:txBody>
          </p:sp>
        </mc:Choice>
        <mc:Fallback>
          <p:sp>
            <p:nvSpPr>
              <p:cNvPr id="5" name="内容占位符 4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0" y="3503295"/>
                <a:ext cx="10763885" cy="4464685"/>
              </a:xfr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文本框 43"/>
              <p:cNvSpPr txBox="1"/>
              <p:nvPr/>
            </p:nvSpPr>
            <p:spPr>
              <a:xfrm>
                <a:off x="4732896" y="4097771"/>
                <a:ext cx="1645285" cy="6838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sSubPr>
                        <m:e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altLang="zh-CN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CN" sz="14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4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altLang="zh-CN" sz="14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𝑑𝑑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zh-CN" sz="14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4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zh-CN" sz="14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𝑑𝑑</m:t>
                                  </m:r>
                                </m:sub>
                              </m:sSub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sSub>
                                <m:sSubPr>
                                  <m:ctrlP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sz="14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44" name="文本框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2896" y="4097771"/>
                <a:ext cx="1645285" cy="683895"/>
              </a:xfrm>
              <a:prstGeom prst="rect">
                <a:avLst/>
              </a:prstGeom>
              <a:blipFill rotWithShape="1">
                <a:blip r:embed="rId2"/>
                <a:stretch>
                  <a:fillRect l="-15" t="-17" r="15" b="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文本框 44"/>
              <p:cNvSpPr txBox="1"/>
              <p:nvPr/>
            </p:nvSpPr>
            <p:spPr>
              <a:xfrm>
                <a:off x="722614" y="4209565"/>
                <a:ext cx="3543300" cy="5676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sup>
                        <m:e>
                          <m:sSub>
                            <m:sSubPr>
                              <m:ctrlP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𝑝𝑖</m:t>
                              </m:r>
                            </m:sub>
                          </m:sSub>
                          <m: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altLang="zh-CN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sup>
                        <m:e>
                          <m:sSub>
                            <m:sSubPr>
                              <m:ctrlP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𝑒𝑓𝑓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zh-CN" altLang="en-US" sz="14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45" name="文本框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14" y="4209565"/>
                <a:ext cx="3543300" cy="567690"/>
              </a:xfrm>
              <a:prstGeom prst="rect">
                <a:avLst/>
              </a:prstGeom>
              <a:blipFill rotWithShape="1">
                <a:blip r:embed="rId3"/>
                <a:stretch>
                  <a:fillRect l="-17" t="-26" r="17" b="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/>
              <p:cNvSpPr txBox="1"/>
              <p:nvPr/>
            </p:nvSpPr>
            <p:spPr>
              <a:xfrm>
                <a:off x="1850451" y="5152489"/>
                <a:ext cx="4179907" cy="5784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sSubPr>
                        <m:e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US" altLang="zh-CN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sSubPr>
                        <m:e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𝑛𝑒𝑎𝑟</m:t>
                          </m:r>
                        </m:sub>
                      </m:sSub>
                      <m:r>
                        <a:rPr lang="en-US" altLang="zh-CN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sSubPr>
                        <m:e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𝑓𝑎𝑟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fPr>
                            <m:num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sSub>
                                <m:sSubPr>
                                  <m:ctrlP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𝑓𝑎𝑟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d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altLang="zh-CN" sz="1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altLang="zh-CN" sz="14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altLang="zh-CN" sz="140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𝑙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altLang="zh-CN" sz="14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140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𝑓𝑎𝑟</m:t>
                                          </m:r>
                                        </m:sub>
                                      </m:sSub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zh-CN" altLang="en-US" sz="14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451" y="5152489"/>
                <a:ext cx="4179907" cy="578485"/>
              </a:xfrm>
              <a:prstGeom prst="rect">
                <a:avLst/>
              </a:prstGeom>
              <a:blipFill rotWithShape="1">
                <a:blip r:embed="rId4"/>
                <a:stretch>
                  <a:fillRect l="-1" t="-17" r="10" b="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61" y="995362"/>
            <a:ext cx="97917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" name="文本框 1521"/>
          <p:cNvSpPr txBox="1"/>
          <p:nvPr/>
        </p:nvSpPr>
        <p:spPr>
          <a:xfrm>
            <a:off x="299059" y="6242009"/>
            <a:ext cx="1093851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285750" indent="-285750">
              <a:buFont typeface="Wingdings" panose="05000000000000000000" pitchFamily="2" charset="2"/>
              <a:buChar char="n"/>
              <a:defRPr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参考</a:t>
            </a:r>
            <a:r>
              <a:rPr lang="zh-CN" altLang="en-US" dirty="0" smtClean="0"/>
              <a:t>：</a:t>
            </a:r>
            <a:r>
              <a:rPr lang="en-US" altLang="zh-CN" dirty="0"/>
              <a:t> Gate_Delay_Estimation_With_Library_Compatible_Current_Source_Models_and_Effective_Capacitance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/>
          <a:lstStyle/>
          <a:p>
            <a:r>
              <a:rPr lang="en-US" altLang="zh-CN" dirty="0" smtClean="0"/>
              <a:t>CCSD-driver </a:t>
            </a:r>
            <a:r>
              <a:rPr lang="en-US" altLang="zh-CN" dirty="0" smtClean="0"/>
              <a:t>waveform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内容占位符 3"/>
              <p:cNvSpPr>
                <a:spLocks noGrp="1"/>
              </p:cNvSpPr>
              <p:nvPr>
                <p:ph idx="4294967295"/>
              </p:nvPr>
            </p:nvSpPr>
            <p:spPr>
              <a:xfrm>
                <a:off x="0" y="1230630"/>
                <a:ext cx="10515600" cy="4465320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Font typeface="+mj-lt"/>
                  <a:buAutoNum type="arabicPeriod"/>
                </a:pPr>
                <a:r>
                  <a:rPr lang="zh-CN" altLang="en-US" sz="1600" dirty="0"/>
                  <a:t>建电压波形查找表</a:t>
                </a:r>
                <a14:m>
                  <m:oMath xmlns:m="http://schemas.openxmlformats.org/officeDocument/2006/math">
                    <m:r>
                      <a:rPr lang="en-US" altLang="zh-CN" sz="1600" b="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zh-CN" sz="1600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600" b="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sz="1600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1600" dirty="0"/>
                  <a:t>：</a:t>
                </a:r>
                <a:endParaRPr lang="en-US" altLang="zh-CN" sz="1600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sz="14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zh-CN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1400" dirty="0"/>
                  <a:t>曲线</a:t>
                </a:r>
                <a:r>
                  <a:rPr lang="zh-CN" altLang="en-US" sz="1400" b="0" dirty="0"/>
                  <a:t>对电容充电，转换成电压波形</a:t>
                </a:r>
                <a14:m>
                  <m:oMath xmlns:m="http://schemas.openxmlformats.org/officeDocument/2006/math"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zh-CN" sz="1400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400" b="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sz="1400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sz="1600" dirty="0"/>
              </a:p>
            </p:txBody>
          </p:sp>
        </mc:Choice>
        <mc:Fallback>
          <p:sp>
            <p:nvSpPr>
              <p:cNvPr id="4" name="内容占位符 3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0" y="1230630"/>
                <a:ext cx="10515600" cy="4465320"/>
              </a:xfr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58" name="组合 1057"/>
          <p:cNvGrpSpPr/>
          <p:nvPr/>
        </p:nvGrpSpPr>
        <p:grpSpPr>
          <a:xfrm>
            <a:off x="1919008" y="1843912"/>
            <a:ext cx="6866743" cy="3677426"/>
            <a:chOff x="2285460" y="2268501"/>
            <a:chExt cx="7400794" cy="3811957"/>
          </a:xfrm>
        </p:grpSpPr>
        <p:graphicFrame>
          <p:nvGraphicFramePr>
            <p:cNvPr id="5" name="表格 155"/>
            <p:cNvGraphicFramePr/>
            <p:nvPr/>
          </p:nvGraphicFramePr>
          <p:xfrm>
            <a:off x="3167677" y="2538278"/>
            <a:ext cx="5513170" cy="3229520"/>
          </p:xfrm>
          <a:graphic>
            <a:graphicData uri="http://schemas.openxmlformats.org/drawingml/2006/table">
              <a:tbl>
                <a:tblPr firstRow="1" bandRow="1">
                  <a:tableStyleId>{5940675A-B579-460E-94D1-54222C63F5DA}</a:tableStyleId>
                </a:tblPr>
                <a:tblGrid>
                  <a:gridCol w="1278833"/>
                  <a:gridCol w="1278833"/>
                  <a:gridCol w="1278833"/>
                  <a:gridCol w="1278833"/>
                </a:tblGrid>
                <a:tr h="778886">
                  <a:tc>
                    <a:txBody>
                      <a:bodyPr/>
                      <a:lstStyle/>
                      <a:p>
                        <a:endParaRPr lang="zh-CN" alt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zh-CN" alt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zh-CN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zh-CN" altLang="en-US"/>
                      </a:p>
                    </a:txBody>
                    <a:tcPr/>
                  </a:tc>
                </a:tr>
                <a:tr h="778886">
                  <a:tc>
                    <a:txBody>
                      <a:bodyPr/>
                      <a:lstStyle/>
                      <a:p>
                        <a:endParaRPr lang="zh-CN" alt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zh-CN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zh-CN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zh-CN" altLang="en-US"/>
                      </a:p>
                    </a:txBody>
                    <a:tcPr/>
                  </a:tc>
                </a:tr>
                <a:tr h="778886">
                  <a:tc>
                    <a:txBody>
                      <a:bodyPr/>
                      <a:lstStyle/>
                      <a:p>
                        <a:endParaRPr lang="zh-CN" alt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zh-CN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zh-CN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zh-CN" altLang="en-US"/>
                      </a:p>
                    </a:txBody>
                    <a:tcPr/>
                  </a:tc>
                </a:tr>
                <a:tr h="778886">
                  <a:tc>
                    <a:txBody>
                      <a:bodyPr/>
                      <a:lstStyle/>
                      <a:p>
                        <a:endParaRPr lang="zh-CN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zh-CN" alt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zh-CN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zh-CN" altLang="en-US" dirty="0"/>
                      </a:p>
                    </a:txBody>
                    <a:tcPr/>
                  </a:tc>
                </a:tr>
              </a:tbl>
            </a:graphicData>
          </a:graphic>
        </p:graphicFrame>
        <p:sp>
          <p:nvSpPr>
            <p:cNvPr id="6" name="文本框 5"/>
            <p:cNvSpPr txBox="1"/>
            <p:nvPr/>
          </p:nvSpPr>
          <p:spPr>
            <a:xfrm>
              <a:off x="8680851" y="5562695"/>
              <a:ext cx="1005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output cap</a:t>
              </a:r>
              <a:endParaRPr lang="zh-CN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5" name="文本框 614"/>
            <p:cNvSpPr txBox="1"/>
            <p:nvPr/>
          </p:nvSpPr>
          <p:spPr>
            <a:xfrm>
              <a:off x="3270706" y="5772681"/>
              <a:ext cx="6335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cap_1</a:t>
              </a:r>
              <a:endParaRPr lang="zh-CN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6" name="文本框 615"/>
            <p:cNvSpPr txBox="1"/>
            <p:nvPr/>
          </p:nvSpPr>
          <p:spPr>
            <a:xfrm>
              <a:off x="4699829" y="5752498"/>
              <a:ext cx="6335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cap_2</a:t>
              </a:r>
              <a:endParaRPr lang="zh-CN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7" name="文本框 616"/>
            <p:cNvSpPr txBox="1"/>
            <p:nvPr/>
          </p:nvSpPr>
          <p:spPr>
            <a:xfrm>
              <a:off x="7874029" y="5741683"/>
              <a:ext cx="6431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cap_n</a:t>
              </a:r>
              <a:endParaRPr lang="zh-CN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8" name="文本框 617"/>
            <p:cNvSpPr txBox="1"/>
            <p:nvPr/>
          </p:nvSpPr>
          <p:spPr>
            <a:xfrm>
              <a:off x="2380880" y="2268501"/>
              <a:ext cx="1116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inpute</a:t>
              </a:r>
              <a:r>
                <a:rPr lang="en-US" altLang="zh-CN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trans</a:t>
              </a:r>
              <a:endParaRPr lang="zh-CN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9" name="文本框 618"/>
            <p:cNvSpPr txBox="1"/>
            <p:nvPr/>
          </p:nvSpPr>
          <p:spPr>
            <a:xfrm>
              <a:off x="2314632" y="2741373"/>
              <a:ext cx="7633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trans_1</a:t>
              </a:r>
              <a:endParaRPr lang="zh-CN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0" name="文本框 619"/>
            <p:cNvSpPr txBox="1"/>
            <p:nvPr/>
          </p:nvSpPr>
          <p:spPr>
            <a:xfrm>
              <a:off x="2323952" y="3553305"/>
              <a:ext cx="7633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trans_2</a:t>
              </a:r>
              <a:endParaRPr lang="zh-CN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1" name="文本框 620"/>
            <p:cNvSpPr txBox="1"/>
            <p:nvPr/>
          </p:nvSpPr>
          <p:spPr>
            <a:xfrm>
              <a:off x="2285460" y="5308445"/>
              <a:ext cx="822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trans_m</a:t>
              </a:r>
              <a:endParaRPr lang="zh-CN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22" name="直接连接符 621"/>
            <p:cNvCxnSpPr/>
            <p:nvPr/>
          </p:nvCxnSpPr>
          <p:spPr>
            <a:xfrm>
              <a:off x="2696307" y="4387058"/>
              <a:ext cx="0" cy="371009"/>
            </a:xfrm>
            <a:prstGeom prst="line">
              <a:avLst/>
            </a:prstGeom>
            <a:ln w="76200" cap="rnd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直接连接符 622"/>
            <p:cNvCxnSpPr/>
            <p:nvPr/>
          </p:nvCxnSpPr>
          <p:spPr>
            <a:xfrm>
              <a:off x="6287234" y="5929390"/>
              <a:ext cx="454703" cy="0"/>
            </a:xfrm>
            <a:prstGeom prst="line">
              <a:avLst/>
            </a:prstGeom>
            <a:ln w="76200" cap="rnd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7" name="组合 636"/>
            <p:cNvGrpSpPr/>
            <p:nvPr/>
          </p:nvGrpSpPr>
          <p:grpSpPr>
            <a:xfrm>
              <a:off x="3284798" y="2530126"/>
              <a:ext cx="1126016" cy="849375"/>
              <a:chOff x="9067027" y="2378654"/>
              <a:chExt cx="2479209" cy="2314379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任意多边形: 形状 9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1" name="组合 10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43" name="直接箭头连接符 42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接箭头连接符 43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文本框 11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椭圆 15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3" name="直接连接符 22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>
                <a:endCxn id="14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>
                <a:endCxn id="16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>
                <a:endCxn id="18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9" name="直接连接符 628"/>
              <p:cNvCxnSpPr>
                <a:endCxn id="630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0" name="椭圆 629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32" name="直接连接符 631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8" name="组合 637"/>
            <p:cNvGrpSpPr/>
            <p:nvPr/>
          </p:nvGrpSpPr>
          <p:grpSpPr>
            <a:xfrm>
              <a:off x="4624766" y="2538279"/>
              <a:ext cx="1126016" cy="849375"/>
              <a:chOff x="9067027" y="2378654"/>
              <a:chExt cx="2479209" cy="2314379"/>
            </a:xfrm>
          </p:grpSpPr>
          <p:sp>
            <p:nvSpPr>
              <p:cNvPr id="639" name="文本框 638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0" name="任意多边形: 形状 639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641" name="组合 640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664" name="直接箭头连接符 663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5" name="直接箭头连接符 664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2" name="文本框 641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3" name="椭圆 642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44" name="椭圆 643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45" name="椭圆 644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46" name="椭圆 645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47" name="椭圆 646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48" name="椭圆 647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49" name="直接连接符 648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0" name="直接连接符 649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1" name="直接连接符 650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2" name="直接连接符 651"/>
              <p:cNvCxnSpPr>
                <a:endCxn id="644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3" name="直接连接符 652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4" name="直接连接符 653"/>
              <p:cNvCxnSpPr>
                <a:endCxn id="646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5" name="直接连接符 654"/>
              <p:cNvCxnSpPr>
                <a:endCxn id="648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6" name="直接连接符 655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7" name="直接连接符 656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8" name="直接连接符 657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9" name="直接连接符 658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0" name="直接连接符 659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1" name="直接连接符 660"/>
              <p:cNvCxnSpPr>
                <a:endCxn id="662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2" name="椭圆 661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63" name="直接连接符 662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6" name="组合 665"/>
            <p:cNvGrpSpPr/>
            <p:nvPr/>
          </p:nvGrpSpPr>
          <p:grpSpPr>
            <a:xfrm>
              <a:off x="6039337" y="2525732"/>
              <a:ext cx="1126016" cy="849375"/>
              <a:chOff x="9067027" y="2378654"/>
              <a:chExt cx="2479209" cy="2314379"/>
            </a:xfrm>
          </p:grpSpPr>
          <p:sp>
            <p:nvSpPr>
              <p:cNvPr id="667" name="文本框 666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8" name="任意多边形: 形状 667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669" name="组合 668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692" name="直接箭头连接符 691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3" name="直接箭头连接符 692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70" name="文本框 669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1" name="椭圆 670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72" name="椭圆 671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73" name="椭圆 672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74" name="椭圆 673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75" name="椭圆 674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76" name="椭圆 675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77" name="直接连接符 676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8" name="直接连接符 677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9" name="直接连接符 678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0" name="直接连接符 679"/>
              <p:cNvCxnSpPr>
                <a:endCxn id="672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1" name="直接连接符 680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2" name="直接连接符 681"/>
              <p:cNvCxnSpPr>
                <a:endCxn id="674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3" name="直接连接符 682"/>
              <p:cNvCxnSpPr>
                <a:endCxn id="676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4" name="直接连接符 683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5" name="直接连接符 684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6" name="直接连接符 685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7" name="直接连接符 686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8" name="直接连接符 687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9" name="直接连接符 688"/>
              <p:cNvCxnSpPr>
                <a:endCxn id="690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0" name="椭圆 689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91" name="直接连接符 690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4" name="组合 693"/>
            <p:cNvGrpSpPr/>
            <p:nvPr/>
          </p:nvGrpSpPr>
          <p:grpSpPr>
            <a:xfrm>
              <a:off x="7408811" y="2512130"/>
              <a:ext cx="1126016" cy="849375"/>
              <a:chOff x="9067027" y="2378654"/>
              <a:chExt cx="2479209" cy="2314379"/>
            </a:xfrm>
          </p:grpSpPr>
          <p:sp>
            <p:nvSpPr>
              <p:cNvPr id="695" name="文本框 694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6" name="任意多边形: 形状 695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697" name="组合 696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720" name="直接箭头连接符 719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1" name="直接箭头连接符 720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98" name="文本框 697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9" name="椭圆 698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00" name="椭圆 699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01" name="椭圆 700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02" name="椭圆 701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03" name="椭圆 702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04" name="椭圆 703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05" name="直接连接符 704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6" name="直接连接符 705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7" name="直接连接符 706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8" name="直接连接符 707"/>
              <p:cNvCxnSpPr>
                <a:endCxn id="700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9" name="直接连接符 708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0" name="直接连接符 709"/>
              <p:cNvCxnSpPr>
                <a:endCxn id="702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1" name="直接连接符 710"/>
              <p:cNvCxnSpPr>
                <a:endCxn id="704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2" name="直接连接符 711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3" name="直接连接符 712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4" name="直接连接符 713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5" name="直接连接符 714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6" name="直接连接符 715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7" name="直接连接符 716"/>
              <p:cNvCxnSpPr>
                <a:endCxn id="718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8" name="椭圆 717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19" name="直接连接符 718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2" name="组合 721"/>
            <p:cNvGrpSpPr/>
            <p:nvPr/>
          </p:nvGrpSpPr>
          <p:grpSpPr>
            <a:xfrm>
              <a:off x="3277895" y="3319728"/>
              <a:ext cx="1126016" cy="849375"/>
              <a:chOff x="9067027" y="2378654"/>
              <a:chExt cx="2479209" cy="2314379"/>
            </a:xfrm>
          </p:grpSpPr>
          <p:sp>
            <p:nvSpPr>
              <p:cNvPr id="723" name="文本框 722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4" name="任意多边形: 形状 723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725" name="组合 724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748" name="直接箭头连接符 747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9" name="直接箭头连接符 748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26" name="文本框 725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7" name="椭圆 726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28" name="椭圆 727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29" name="椭圆 728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30" name="椭圆 729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31" name="椭圆 730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32" name="椭圆 731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33" name="直接连接符 732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4" name="直接连接符 733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5" name="直接连接符 734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6" name="直接连接符 735"/>
              <p:cNvCxnSpPr>
                <a:endCxn id="728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7" name="直接连接符 736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8" name="直接连接符 737"/>
              <p:cNvCxnSpPr>
                <a:endCxn id="730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9" name="直接连接符 738"/>
              <p:cNvCxnSpPr>
                <a:endCxn id="732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0" name="直接连接符 739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1" name="直接连接符 740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2" name="直接连接符 741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3" name="直接连接符 742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4" name="直接连接符 743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5" name="直接连接符 744"/>
              <p:cNvCxnSpPr>
                <a:endCxn id="746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6" name="椭圆 745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47" name="直接连接符 746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0" name="组合 749"/>
            <p:cNvGrpSpPr/>
            <p:nvPr/>
          </p:nvGrpSpPr>
          <p:grpSpPr>
            <a:xfrm>
              <a:off x="4656204" y="3338960"/>
              <a:ext cx="1126016" cy="849375"/>
              <a:chOff x="9067027" y="2378654"/>
              <a:chExt cx="2479209" cy="2314379"/>
            </a:xfrm>
          </p:grpSpPr>
          <p:sp>
            <p:nvSpPr>
              <p:cNvPr id="751" name="文本框 750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2" name="任意多边形: 形状 751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753" name="组合 752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776" name="直接箭头连接符 775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7" name="直接箭头连接符 776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4" name="文本框 753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5" name="椭圆 754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56" name="椭圆 755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57" name="椭圆 756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58" name="椭圆 757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59" name="椭圆 758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60" name="椭圆 759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61" name="直接连接符 760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2" name="直接连接符 761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3" name="直接连接符 762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4" name="直接连接符 763"/>
              <p:cNvCxnSpPr>
                <a:endCxn id="756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5" name="直接连接符 764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6" name="直接连接符 765"/>
              <p:cNvCxnSpPr>
                <a:endCxn id="758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7" name="直接连接符 766"/>
              <p:cNvCxnSpPr>
                <a:endCxn id="760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8" name="直接连接符 767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9" name="直接连接符 768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0" name="直接连接符 769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1" name="直接连接符 770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2" name="直接连接符 771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3" name="直接连接符 772"/>
              <p:cNvCxnSpPr>
                <a:endCxn id="774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4" name="椭圆 773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75" name="直接连接符 774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8" name="组合 777"/>
            <p:cNvGrpSpPr/>
            <p:nvPr/>
          </p:nvGrpSpPr>
          <p:grpSpPr>
            <a:xfrm>
              <a:off x="6072441" y="3340036"/>
              <a:ext cx="1126016" cy="849375"/>
              <a:chOff x="9067027" y="2378654"/>
              <a:chExt cx="2479209" cy="2314379"/>
            </a:xfrm>
          </p:grpSpPr>
          <p:sp>
            <p:nvSpPr>
              <p:cNvPr id="779" name="文本框 778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0" name="任意多边形: 形状 779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781" name="组合 780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804" name="直接箭头连接符 803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5" name="直接箭头连接符 804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82" name="文本框 781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3" name="椭圆 782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84" name="椭圆 783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85" name="椭圆 784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86" name="椭圆 785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87" name="椭圆 786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88" name="椭圆 787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89" name="直接连接符 788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0" name="直接连接符 789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1" name="直接连接符 790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2" name="直接连接符 791"/>
              <p:cNvCxnSpPr>
                <a:endCxn id="784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3" name="直接连接符 792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4" name="直接连接符 793"/>
              <p:cNvCxnSpPr>
                <a:endCxn id="786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5" name="直接连接符 794"/>
              <p:cNvCxnSpPr>
                <a:endCxn id="788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6" name="直接连接符 795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7" name="直接连接符 796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8" name="直接连接符 797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9" name="直接连接符 798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0" name="直接连接符 799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1" name="直接连接符 800"/>
              <p:cNvCxnSpPr>
                <a:endCxn id="802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2" name="椭圆 801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03" name="直接连接符 802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6" name="组合 805"/>
            <p:cNvGrpSpPr/>
            <p:nvPr/>
          </p:nvGrpSpPr>
          <p:grpSpPr>
            <a:xfrm>
              <a:off x="7437521" y="3302581"/>
              <a:ext cx="1126016" cy="849375"/>
              <a:chOff x="9067027" y="2378654"/>
              <a:chExt cx="2479209" cy="2314379"/>
            </a:xfrm>
          </p:grpSpPr>
          <p:sp>
            <p:nvSpPr>
              <p:cNvPr id="807" name="文本框 806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8" name="任意多边形: 形状 807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809" name="组合 808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832" name="直接箭头连接符 831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3" name="直接箭头连接符 832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10" name="文本框 809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1" name="椭圆 810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12" name="椭圆 811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13" name="椭圆 812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14" name="椭圆 813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15" name="椭圆 814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16" name="椭圆 815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17" name="直接连接符 816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8" name="直接连接符 817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" name="直接连接符 818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" name="直接连接符 819"/>
              <p:cNvCxnSpPr>
                <a:endCxn id="812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1" name="直接连接符 820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2" name="直接连接符 821"/>
              <p:cNvCxnSpPr>
                <a:endCxn id="814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3" name="直接连接符 822"/>
              <p:cNvCxnSpPr>
                <a:endCxn id="816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4" name="直接连接符 823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5" name="直接连接符 824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6" name="直接连接符 825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7" name="直接连接符 826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8" name="直接连接符 827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9" name="直接连接符 828"/>
              <p:cNvCxnSpPr>
                <a:endCxn id="830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0" name="椭圆 829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31" name="直接连接符 830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4" name="组合 833"/>
            <p:cNvGrpSpPr/>
            <p:nvPr/>
          </p:nvGrpSpPr>
          <p:grpSpPr>
            <a:xfrm>
              <a:off x="3275672" y="4150880"/>
              <a:ext cx="1126016" cy="849375"/>
              <a:chOff x="9067027" y="2378654"/>
              <a:chExt cx="2479209" cy="2314379"/>
            </a:xfrm>
          </p:grpSpPr>
          <p:sp>
            <p:nvSpPr>
              <p:cNvPr id="835" name="文本框 834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6" name="任意多边形: 形状 835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837" name="组合 836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860" name="直接箭头连接符 859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1" name="直接箭头连接符 860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38" name="文本框 837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9" name="椭圆 838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40" name="椭圆 839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41" name="椭圆 840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42" name="椭圆 841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43" name="椭圆 842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44" name="椭圆 843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45" name="直接连接符 844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6" name="直接连接符 845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7" name="直接连接符 846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8" name="直接连接符 847"/>
              <p:cNvCxnSpPr>
                <a:endCxn id="840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9" name="直接连接符 848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0" name="直接连接符 849"/>
              <p:cNvCxnSpPr>
                <a:endCxn id="842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1" name="直接连接符 850"/>
              <p:cNvCxnSpPr>
                <a:endCxn id="844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2" name="直接连接符 851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3" name="直接连接符 852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4" name="直接连接符 853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5" name="直接连接符 854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6" name="直接连接符 855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7" name="直接连接符 856"/>
              <p:cNvCxnSpPr>
                <a:endCxn id="858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8" name="椭圆 857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59" name="直接连接符 858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2" name="组合 861"/>
            <p:cNvGrpSpPr/>
            <p:nvPr/>
          </p:nvGrpSpPr>
          <p:grpSpPr>
            <a:xfrm>
              <a:off x="4666789" y="4130295"/>
              <a:ext cx="1126016" cy="849375"/>
              <a:chOff x="9067027" y="2378654"/>
              <a:chExt cx="2479209" cy="2314379"/>
            </a:xfrm>
          </p:grpSpPr>
          <p:sp>
            <p:nvSpPr>
              <p:cNvPr id="863" name="文本框 862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4" name="任意多边形: 形状 863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865" name="组合 864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888" name="直接箭头连接符 887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9" name="直接箭头连接符 888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66" name="文本框 865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7" name="椭圆 866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68" name="椭圆 867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69" name="椭圆 868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70" name="椭圆 869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71" name="椭圆 870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72" name="椭圆 871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73" name="直接连接符 872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4" name="直接连接符 873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5" name="直接连接符 874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6" name="直接连接符 875"/>
              <p:cNvCxnSpPr>
                <a:endCxn id="868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7" name="直接连接符 876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8" name="直接连接符 877"/>
              <p:cNvCxnSpPr>
                <a:endCxn id="870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9" name="直接连接符 878"/>
              <p:cNvCxnSpPr>
                <a:endCxn id="872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0" name="直接连接符 879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1" name="直接连接符 880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2" name="直接连接符 881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3" name="直接连接符 882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4" name="直接连接符 883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5" name="直接连接符 884"/>
              <p:cNvCxnSpPr>
                <a:endCxn id="886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6" name="椭圆 885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87" name="直接连接符 886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0" name="组合 889"/>
            <p:cNvGrpSpPr/>
            <p:nvPr/>
          </p:nvGrpSpPr>
          <p:grpSpPr>
            <a:xfrm>
              <a:off x="6055825" y="4129232"/>
              <a:ext cx="1126016" cy="849375"/>
              <a:chOff x="9067027" y="2378654"/>
              <a:chExt cx="2479209" cy="2314379"/>
            </a:xfrm>
          </p:grpSpPr>
          <p:sp>
            <p:nvSpPr>
              <p:cNvPr id="891" name="文本框 890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92" name="任意多边形: 形状 891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893" name="组合 892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916" name="直接箭头连接符 915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7" name="直接箭头连接符 916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94" name="文本框 893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95" name="椭圆 894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96" name="椭圆 895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97" name="椭圆 896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98" name="椭圆 897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99" name="椭圆 898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00" name="椭圆 899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901" name="直接连接符 900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2" name="直接连接符 901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3" name="直接连接符 902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4" name="直接连接符 903"/>
              <p:cNvCxnSpPr>
                <a:endCxn id="896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5" name="直接连接符 904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6" name="直接连接符 905"/>
              <p:cNvCxnSpPr>
                <a:endCxn id="898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7" name="直接连接符 906"/>
              <p:cNvCxnSpPr>
                <a:endCxn id="900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8" name="直接连接符 907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9" name="直接连接符 908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0" name="直接连接符 909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1" name="直接连接符 910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2" name="直接连接符 911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3" name="直接连接符 912"/>
              <p:cNvCxnSpPr>
                <a:endCxn id="914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4" name="椭圆 913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915" name="直接连接符 914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8" name="组合 917"/>
            <p:cNvGrpSpPr/>
            <p:nvPr/>
          </p:nvGrpSpPr>
          <p:grpSpPr>
            <a:xfrm>
              <a:off x="7436611" y="4147874"/>
              <a:ext cx="1126016" cy="849375"/>
              <a:chOff x="9067027" y="2378654"/>
              <a:chExt cx="2479209" cy="2314379"/>
            </a:xfrm>
          </p:grpSpPr>
          <p:sp>
            <p:nvSpPr>
              <p:cNvPr id="919" name="文本框 918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0" name="任意多边形: 形状 919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921" name="组合 920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944" name="直接箭头连接符 943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5" name="直接箭头连接符 944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22" name="文本框 921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3" name="椭圆 922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24" name="椭圆 923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25" name="椭圆 924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26" name="椭圆 925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27" name="椭圆 926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28" name="椭圆 927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929" name="直接连接符 928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0" name="直接连接符 929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1" name="直接连接符 930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2" name="直接连接符 931"/>
              <p:cNvCxnSpPr>
                <a:endCxn id="924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3" name="直接连接符 932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4" name="直接连接符 933"/>
              <p:cNvCxnSpPr>
                <a:endCxn id="926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5" name="直接连接符 934"/>
              <p:cNvCxnSpPr>
                <a:endCxn id="928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6" name="直接连接符 935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7" name="直接连接符 936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8" name="直接连接符 937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9" name="直接连接符 938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0" name="直接连接符 939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1" name="直接连接符 940"/>
              <p:cNvCxnSpPr>
                <a:endCxn id="942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2" name="椭圆 941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943" name="直接连接符 942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6" name="组合 945"/>
            <p:cNvGrpSpPr/>
            <p:nvPr/>
          </p:nvGrpSpPr>
          <p:grpSpPr>
            <a:xfrm>
              <a:off x="3304202" y="4921429"/>
              <a:ext cx="1126016" cy="849375"/>
              <a:chOff x="9067027" y="2378654"/>
              <a:chExt cx="2479209" cy="2314379"/>
            </a:xfrm>
          </p:grpSpPr>
          <p:sp>
            <p:nvSpPr>
              <p:cNvPr id="947" name="文本框 946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48" name="任意多边形: 形状 947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949" name="组合 948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972" name="直接箭头连接符 971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3" name="直接箭头连接符 972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50" name="文本框 949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51" name="椭圆 950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52" name="椭圆 951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53" name="椭圆 952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54" name="椭圆 953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55" name="椭圆 954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56" name="椭圆 955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957" name="直接连接符 956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8" name="直接连接符 957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9" name="直接连接符 958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0" name="直接连接符 959"/>
              <p:cNvCxnSpPr>
                <a:endCxn id="952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1" name="直接连接符 960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2" name="直接连接符 961"/>
              <p:cNvCxnSpPr>
                <a:endCxn id="954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3" name="直接连接符 962"/>
              <p:cNvCxnSpPr>
                <a:endCxn id="956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4" name="直接连接符 963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5" name="直接连接符 964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6" name="直接连接符 965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7" name="直接连接符 966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8" name="直接连接符 967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9" name="直接连接符 968"/>
              <p:cNvCxnSpPr>
                <a:endCxn id="970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0" name="椭圆 969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971" name="直接连接符 970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4" name="组合 973"/>
            <p:cNvGrpSpPr/>
            <p:nvPr/>
          </p:nvGrpSpPr>
          <p:grpSpPr>
            <a:xfrm>
              <a:off x="4695319" y="4900844"/>
              <a:ext cx="1126016" cy="849375"/>
              <a:chOff x="9067027" y="2378654"/>
              <a:chExt cx="2479209" cy="2314379"/>
            </a:xfrm>
          </p:grpSpPr>
          <p:sp>
            <p:nvSpPr>
              <p:cNvPr id="975" name="文本框 974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76" name="任意多边形: 形状 975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977" name="组合 976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1000" name="直接箭头连接符 999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1" name="直接箭头连接符 1000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78" name="文本框 977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79" name="椭圆 978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80" name="椭圆 979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81" name="椭圆 980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82" name="椭圆 981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83" name="椭圆 982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84" name="椭圆 983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985" name="直接连接符 984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6" name="直接连接符 985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7" name="直接连接符 986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8" name="直接连接符 987"/>
              <p:cNvCxnSpPr>
                <a:endCxn id="980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9" name="直接连接符 988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0" name="直接连接符 989"/>
              <p:cNvCxnSpPr>
                <a:endCxn id="982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1" name="直接连接符 990"/>
              <p:cNvCxnSpPr>
                <a:endCxn id="984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2" name="直接连接符 991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3" name="直接连接符 992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4" name="直接连接符 993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5" name="直接连接符 994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6" name="直接连接符 995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7" name="直接连接符 996"/>
              <p:cNvCxnSpPr>
                <a:endCxn id="998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8" name="椭圆 997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999" name="直接连接符 998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2" name="组合 1001"/>
            <p:cNvGrpSpPr/>
            <p:nvPr/>
          </p:nvGrpSpPr>
          <p:grpSpPr>
            <a:xfrm>
              <a:off x="6084355" y="4899781"/>
              <a:ext cx="1126016" cy="849375"/>
              <a:chOff x="9067027" y="2378654"/>
              <a:chExt cx="2479209" cy="2314379"/>
            </a:xfrm>
          </p:grpSpPr>
          <p:sp>
            <p:nvSpPr>
              <p:cNvPr id="1003" name="文本框 1002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04" name="任意多边形: 形状 1003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005" name="组合 1004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1028" name="直接箭头连接符 1027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9" name="直接箭头连接符 1028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06" name="文本框 1005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07" name="椭圆 1006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08" name="椭圆 1007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09" name="椭圆 1008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10" name="椭圆 1009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11" name="椭圆 1010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12" name="椭圆 1011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013" name="直接连接符 1012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4" name="直接连接符 1013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5" name="直接连接符 1014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6" name="直接连接符 1015"/>
              <p:cNvCxnSpPr>
                <a:endCxn id="1008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7" name="直接连接符 1016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8" name="直接连接符 1017"/>
              <p:cNvCxnSpPr>
                <a:endCxn id="1010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9" name="直接连接符 1018"/>
              <p:cNvCxnSpPr>
                <a:endCxn id="1012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0" name="直接连接符 1019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1" name="直接连接符 1020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2" name="直接连接符 1021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3" name="直接连接符 1022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4" name="直接连接符 1023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5" name="直接连接符 1024"/>
              <p:cNvCxnSpPr>
                <a:endCxn id="1026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6" name="椭圆 1025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027" name="直接连接符 1026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0" name="组合 1029"/>
            <p:cNvGrpSpPr/>
            <p:nvPr/>
          </p:nvGrpSpPr>
          <p:grpSpPr>
            <a:xfrm>
              <a:off x="7465141" y="4918423"/>
              <a:ext cx="1126016" cy="849375"/>
              <a:chOff x="9067027" y="2378654"/>
              <a:chExt cx="2479209" cy="2314379"/>
            </a:xfrm>
          </p:grpSpPr>
          <p:sp>
            <p:nvSpPr>
              <p:cNvPr id="1031" name="文本框 1030"/>
              <p:cNvSpPr txBox="1"/>
              <p:nvPr/>
            </p:nvSpPr>
            <p:spPr>
              <a:xfrm>
                <a:off x="10934353" y="3731142"/>
                <a:ext cx="611883" cy="96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32" name="任意多边形: 形状 1031"/>
              <p:cNvSpPr/>
              <p:nvPr/>
            </p:nvSpPr>
            <p:spPr>
              <a:xfrm flipH="1" flipV="1">
                <a:off x="9291741" y="2970013"/>
                <a:ext cx="1380921" cy="1371846"/>
              </a:xfrm>
              <a:custGeom>
                <a:avLst/>
                <a:gdLst>
                  <a:gd name="connsiteX0" fmla="*/ 0 w 171450"/>
                  <a:gd name="connsiteY0" fmla="*/ 0 h 667915"/>
                  <a:gd name="connsiteX1" fmla="*/ 88900 w 171450"/>
                  <a:gd name="connsiteY1" fmla="*/ 660400 h 667915"/>
                  <a:gd name="connsiteX2" fmla="*/ 171450 w 171450"/>
                  <a:gd name="connsiteY2" fmla="*/ 298450 h 667915"/>
                  <a:gd name="connsiteX0-1" fmla="*/ 0 w 248542"/>
                  <a:gd name="connsiteY0-2" fmla="*/ 57467 h 720971"/>
                  <a:gd name="connsiteX1-3" fmla="*/ 88900 w 248542"/>
                  <a:gd name="connsiteY1-4" fmla="*/ 717867 h 720971"/>
                  <a:gd name="connsiteX2-5" fmla="*/ 248542 w 248542"/>
                  <a:gd name="connsiteY2-6" fmla="*/ 0 h 720971"/>
                  <a:gd name="connsiteX0-7" fmla="*/ 0 w 256251"/>
                  <a:gd name="connsiteY0-8" fmla="*/ 0 h 736636"/>
                  <a:gd name="connsiteX1-9" fmla="*/ 96609 w 256251"/>
                  <a:gd name="connsiteY1-10" fmla="*/ 733533 h 736636"/>
                  <a:gd name="connsiteX2-11" fmla="*/ 256251 w 256251"/>
                  <a:gd name="connsiteY2-12" fmla="*/ 15666 h 736636"/>
                  <a:gd name="connsiteX0-13" fmla="*/ 0 w 256251"/>
                  <a:gd name="connsiteY0-14" fmla="*/ 0 h 659087"/>
                  <a:gd name="connsiteX1-15" fmla="*/ 113312 w 256251"/>
                  <a:gd name="connsiteY1-16" fmla="*/ 655523 h 659087"/>
                  <a:gd name="connsiteX2-17" fmla="*/ 256251 w 256251"/>
                  <a:gd name="connsiteY2-18" fmla="*/ 15666 h 659087"/>
                  <a:gd name="connsiteX0-19" fmla="*/ 0 w 256251"/>
                  <a:gd name="connsiteY0-20" fmla="*/ 0 h 655523"/>
                  <a:gd name="connsiteX1-21" fmla="*/ 113312 w 256251"/>
                  <a:gd name="connsiteY1-22" fmla="*/ 655523 h 655523"/>
                  <a:gd name="connsiteX2-23" fmla="*/ 256251 w 256251"/>
                  <a:gd name="connsiteY2-24" fmla="*/ 15666 h 655523"/>
                  <a:gd name="connsiteX0-25" fmla="*/ 0 w 256251"/>
                  <a:gd name="connsiteY0-26" fmla="*/ 0 h 655523"/>
                  <a:gd name="connsiteX1-27" fmla="*/ 113312 w 256251"/>
                  <a:gd name="connsiteY1-28" fmla="*/ 655523 h 655523"/>
                  <a:gd name="connsiteX2-29" fmla="*/ 256251 w 256251"/>
                  <a:gd name="connsiteY2-30" fmla="*/ 15666 h 655523"/>
                  <a:gd name="connsiteX0-31" fmla="*/ 0 w 256251"/>
                  <a:gd name="connsiteY0-32" fmla="*/ 0 h 655523"/>
                  <a:gd name="connsiteX1-33" fmla="*/ 113312 w 256251"/>
                  <a:gd name="connsiteY1-34" fmla="*/ 655523 h 655523"/>
                  <a:gd name="connsiteX2-35" fmla="*/ 256251 w 256251"/>
                  <a:gd name="connsiteY2-36" fmla="*/ 15666 h 655523"/>
                  <a:gd name="connsiteX0-37" fmla="*/ 0 w 256251"/>
                  <a:gd name="connsiteY0-38" fmla="*/ 0 h 655523"/>
                  <a:gd name="connsiteX1-39" fmla="*/ 113312 w 256251"/>
                  <a:gd name="connsiteY1-40" fmla="*/ 655523 h 655523"/>
                  <a:gd name="connsiteX2-41" fmla="*/ 256251 w 256251"/>
                  <a:gd name="connsiteY2-42" fmla="*/ 15666 h 655523"/>
                  <a:gd name="connsiteX0-43" fmla="*/ 0 w 256251"/>
                  <a:gd name="connsiteY0-44" fmla="*/ 0 h 655523"/>
                  <a:gd name="connsiteX1-45" fmla="*/ 113312 w 256251"/>
                  <a:gd name="connsiteY1-46" fmla="*/ 655523 h 655523"/>
                  <a:gd name="connsiteX2-47" fmla="*/ 256251 w 256251"/>
                  <a:gd name="connsiteY2-48" fmla="*/ 15666 h 655523"/>
                  <a:gd name="connsiteX0-49" fmla="*/ 0 w 256251"/>
                  <a:gd name="connsiteY0-50" fmla="*/ 0 h 655523"/>
                  <a:gd name="connsiteX1-51" fmla="*/ 113312 w 256251"/>
                  <a:gd name="connsiteY1-52" fmla="*/ 655523 h 655523"/>
                  <a:gd name="connsiteX2-53" fmla="*/ 256251 w 256251"/>
                  <a:gd name="connsiteY2-54" fmla="*/ 15666 h 655523"/>
                  <a:gd name="connsiteX0-55" fmla="*/ 0 w 256251"/>
                  <a:gd name="connsiteY0-56" fmla="*/ 0 h 655525"/>
                  <a:gd name="connsiteX1-57" fmla="*/ 113312 w 256251"/>
                  <a:gd name="connsiteY1-58" fmla="*/ 655523 h 655525"/>
                  <a:gd name="connsiteX2-59" fmla="*/ 256251 w 256251"/>
                  <a:gd name="connsiteY2-60" fmla="*/ 15666 h 655525"/>
                  <a:gd name="connsiteX0-61" fmla="*/ 0 w 256251"/>
                  <a:gd name="connsiteY0-62" fmla="*/ 0 h 655748"/>
                  <a:gd name="connsiteX1-63" fmla="*/ 113312 w 256251"/>
                  <a:gd name="connsiteY1-64" fmla="*/ 655523 h 655748"/>
                  <a:gd name="connsiteX2-65" fmla="*/ 256251 w 256251"/>
                  <a:gd name="connsiteY2-66" fmla="*/ 15666 h 655748"/>
                  <a:gd name="connsiteX0-67" fmla="*/ 0 w 278094"/>
                  <a:gd name="connsiteY0-68" fmla="*/ 0 h 655748"/>
                  <a:gd name="connsiteX1-69" fmla="*/ 135155 w 278094"/>
                  <a:gd name="connsiteY1-70" fmla="*/ 655523 h 655748"/>
                  <a:gd name="connsiteX2-71" fmla="*/ 278094 w 278094"/>
                  <a:gd name="connsiteY2-72" fmla="*/ 15666 h 655748"/>
                  <a:gd name="connsiteX0-73" fmla="*/ 0 w 278094"/>
                  <a:gd name="connsiteY0-74" fmla="*/ 0 h 655743"/>
                  <a:gd name="connsiteX1-75" fmla="*/ 135155 w 278094"/>
                  <a:gd name="connsiteY1-76" fmla="*/ 655523 h 655743"/>
                  <a:gd name="connsiteX2-77" fmla="*/ 278094 w 278094"/>
                  <a:gd name="connsiteY2-78" fmla="*/ 15666 h 655743"/>
                  <a:gd name="connsiteX0-79" fmla="*/ 0 w 279058"/>
                  <a:gd name="connsiteY0-80" fmla="*/ 0 h 655745"/>
                  <a:gd name="connsiteX1-81" fmla="*/ 135155 w 279058"/>
                  <a:gd name="connsiteY1-82" fmla="*/ 655523 h 655745"/>
                  <a:gd name="connsiteX2-83" fmla="*/ 279058 w 279058"/>
                  <a:gd name="connsiteY2-84" fmla="*/ 4696 h 655745"/>
                  <a:gd name="connsiteX0-85" fmla="*/ 0 w 279058"/>
                  <a:gd name="connsiteY0-86" fmla="*/ 0 h 655743"/>
                  <a:gd name="connsiteX1-87" fmla="*/ 135155 w 279058"/>
                  <a:gd name="connsiteY1-88" fmla="*/ 655523 h 655743"/>
                  <a:gd name="connsiteX2-89" fmla="*/ 279058 w 279058"/>
                  <a:gd name="connsiteY2-90" fmla="*/ 4696 h 655743"/>
                  <a:gd name="connsiteX0-91" fmla="*/ 0 w 279058"/>
                  <a:gd name="connsiteY0-92" fmla="*/ 0 h 655523"/>
                  <a:gd name="connsiteX1-93" fmla="*/ 135155 w 279058"/>
                  <a:gd name="connsiteY1-94" fmla="*/ 655523 h 655523"/>
                  <a:gd name="connsiteX2-95" fmla="*/ 279058 w 279058"/>
                  <a:gd name="connsiteY2-96" fmla="*/ 4696 h 655523"/>
                  <a:gd name="connsiteX0-97" fmla="*/ 0 w 279058"/>
                  <a:gd name="connsiteY0-98" fmla="*/ 0 h 655523"/>
                  <a:gd name="connsiteX1-99" fmla="*/ 135155 w 279058"/>
                  <a:gd name="connsiteY1-100" fmla="*/ 655523 h 655523"/>
                  <a:gd name="connsiteX2-101" fmla="*/ 279058 w 279058"/>
                  <a:gd name="connsiteY2-102" fmla="*/ 4696 h 655523"/>
                  <a:gd name="connsiteX0-103" fmla="*/ 0 w 279058"/>
                  <a:gd name="connsiteY0-104" fmla="*/ 0 h 655523"/>
                  <a:gd name="connsiteX1-105" fmla="*/ 135155 w 279058"/>
                  <a:gd name="connsiteY1-106" fmla="*/ 655523 h 655523"/>
                  <a:gd name="connsiteX2-107" fmla="*/ 279058 w 279058"/>
                  <a:gd name="connsiteY2-108" fmla="*/ 4696 h 655523"/>
                  <a:gd name="connsiteX0-109" fmla="*/ 0 w 283888"/>
                  <a:gd name="connsiteY0-110" fmla="*/ 110263 h 650827"/>
                  <a:gd name="connsiteX1-111" fmla="*/ 139985 w 283888"/>
                  <a:gd name="connsiteY1-112" fmla="*/ 650827 h 650827"/>
                  <a:gd name="connsiteX2-113" fmla="*/ 283888 w 283888"/>
                  <a:gd name="connsiteY2-114" fmla="*/ 0 h 650827"/>
                  <a:gd name="connsiteX0-115" fmla="*/ 0 w 283888"/>
                  <a:gd name="connsiteY0-116" fmla="*/ 110263 h 650827"/>
                  <a:gd name="connsiteX1-117" fmla="*/ 139985 w 283888"/>
                  <a:gd name="connsiteY1-118" fmla="*/ 650827 h 650827"/>
                  <a:gd name="connsiteX2-119" fmla="*/ 283888 w 283888"/>
                  <a:gd name="connsiteY2-120" fmla="*/ 0 h 650827"/>
                  <a:gd name="connsiteX0-121" fmla="*/ 0 w 283888"/>
                  <a:gd name="connsiteY0-122" fmla="*/ 110263 h 654208"/>
                  <a:gd name="connsiteX1-123" fmla="*/ 149041 w 283888"/>
                  <a:gd name="connsiteY1-124" fmla="*/ 654208 h 654208"/>
                  <a:gd name="connsiteX2-125" fmla="*/ 283888 w 283888"/>
                  <a:gd name="connsiteY2-126" fmla="*/ 0 h 654208"/>
                  <a:gd name="connsiteX0-127" fmla="*/ 0 w 320715"/>
                  <a:gd name="connsiteY0-128" fmla="*/ 113644 h 654208"/>
                  <a:gd name="connsiteX1-129" fmla="*/ 185868 w 320715"/>
                  <a:gd name="connsiteY1-130" fmla="*/ 654208 h 654208"/>
                  <a:gd name="connsiteX2-131" fmla="*/ 320715 w 320715"/>
                  <a:gd name="connsiteY2-132" fmla="*/ 0 h 654208"/>
                  <a:gd name="connsiteX0-133" fmla="*/ 0 w 320715"/>
                  <a:gd name="connsiteY0-134" fmla="*/ 113644 h 745500"/>
                  <a:gd name="connsiteX1-135" fmla="*/ 191301 w 320715"/>
                  <a:gd name="connsiteY1-136" fmla="*/ 745500 h 745500"/>
                  <a:gd name="connsiteX2-137" fmla="*/ 320715 w 320715"/>
                  <a:gd name="connsiteY2-138" fmla="*/ 0 h 745500"/>
                  <a:gd name="connsiteX0-139" fmla="*/ 0 w 320715"/>
                  <a:gd name="connsiteY0-140" fmla="*/ 113644 h 745500"/>
                  <a:gd name="connsiteX1-141" fmla="*/ 191301 w 320715"/>
                  <a:gd name="connsiteY1-142" fmla="*/ 745500 h 745500"/>
                  <a:gd name="connsiteX2-143" fmla="*/ 320715 w 320715"/>
                  <a:gd name="connsiteY2-144" fmla="*/ 0 h 745500"/>
                  <a:gd name="connsiteX0-145" fmla="*/ 0 w 267258"/>
                  <a:gd name="connsiteY0-146" fmla="*/ 728756 h 745500"/>
                  <a:gd name="connsiteX1-147" fmla="*/ 137844 w 267258"/>
                  <a:gd name="connsiteY1-148" fmla="*/ 745500 h 745500"/>
                  <a:gd name="connsiteX2-149" fmla="*/ 267258 w 267258"/>
                  <a:gd name="connsiteY2-150" fmla="*/ 0 h 745500"/>
                  <a:gd name="connsiteX0-151" fmla="*/ 0 w 267258"/>
                  <a:gd name="connsiteY0-152" fmla="*/ 728756 h 729011"/>
                  <a:gd name="connsiteX1-153" fmla="*/ 169111 w 267258"/>
                  <a:gd name="connsiteY1-154" fmla="*/ 486274 h 729011"/>
                  <a:gd name="connsiteX2-155" fmla="*/ 267258 w 267258"/>
                  <a:gd name="connsiteY2-156" fmla="*/ 0 h 729011"/>
                  <a:gd name="connsiteX0-157" fmla="*/ 0 w 267258"/>
                  <a:gd name="connsiteY0-158" fmla="*/ 728756 h 729153"/>
                  <a:gd name="connsiteX1-159" fmla="*/ 169111 w 267258"/>
                  <a:gd name="connsiteY1-160" fmla="*/ 486274 h 729153"/>
                  <a:gd name="connsiteX2-161" fmla="*/ 267258 w 267258"/>
                  <a:gd name="connsiteY2-162" fmla="*/ 0 h 729153"/>
                  <a:gd name="connsiteX0-163" fmla="*/ 0 w 267258"/>
                  <a:gd name="connsiteY0-164" fmla="*/ 728756 h 729022"/>
                  <a:gd name="connsiteX1-165" fmla="*/ 169111 w 267258"/>
                  <a:gd name="connsiteY1-166" fmla="*/ 486274 h 729022"/>
                  <a:gd name="connsiteX2-167" fmla="*/ 267258 w 267258"/>
                  <a:gd name="connsiteY2-168" fmla="*/ 0 h 729022"/>
                  <a:gd name="connsiteX0-169" fmla="*/ 0 w 267258"/>
                  <a:gd name="connsiteY0-170" fmla="*/ 728756 h 729119"/>
                  <a:gd name="connsiteX1-171" fmla="*/ 169111 w 267258"/>
                  <a:gd name="connsiteY1-172" fmla="*/ 486274 h 729119"/>
                  <a:gd name="connsiteX2-173" fmla="*/ 267258 w 267258"/>
                  <a:gd name="connsiteY2-174" fmla="*/ 0 h 729119"/>
                  <a:gd name="connsiteX0-175" fmla="*/ 0 w 267258"/>
                  <a:gd name="connsiteY0-176" fmla="*/ 728756 h 729089"/>
                  <a:gd name="connsiteX1-177" fmla="*/ 206094 w 267258"/>
                  <a:gd name="connsiteY1-178" fmla="*/ 469798 h 729089"/>
                  <a:gd name="connsiteX2-179" fmla="*/ 267258 w 267258"/>
                  <a:gd name="connsiteY2-180" fmla="*/ 0 h 729089"/>
                  <a:gd name="connsiteX0-181" fmla="*/ 0 w 198756"/>
                  <a:gd name="connsiteY0-182" fmla="*/ 774524 h 774874"/>
                  <a:gd name="connsiteX1-183" fmla="*/ 137592 w 198756"/>
                  <a:gd name="connsiteY1-184" fmla="*/ 469798 h 774874"/>
                  <a:gd name="connsiteX2-185" fmla="*/ 198756 w 198756"/>
                  <a:gd name="connsiteY2-186" fmla="*/ 0 h 774874"/>
                  <a:gd name="connsiteX0-187" fmla="*/ 0 w 198756"/>
                  <a:gd name="connsiteY0-188" fmla="*/ 774524 h 774660"/>
                  <a:gd name="connsiteX1-189" fmla="*/ 137592 w 198756"/>
                  <a:gd name="connsiteY1-190" fmla="*/ 469798 h 774660"/>
                  <a:gd name="connsiteX2-191" fmla="*/ 198756 w 198756"/>
                  <a:gd name="connsiteY2-192" fmla="*/ 0 h 774660"/>
                  <a:gd name="connsiteX0-193" fmla="*/ 0 w 198756"/>
                  <a:gd name="connsiteY0-194" fmla="*/ 774524 h 774663"/>
                  <a:gd name="connsiteX1-195" fmla="*/ 137592 w 198756"/>
                  <a:gd name="connsiteY1-196" fmla="*/ 469798 h 774663"/>
                  <a:gd name="connsiteX2-197" fmla="*/ 198756 w 198756"/>
                  <a:gd name="connsiteY2-198" fmla="*/ 0 h 774663"/>
                  <a:gd name="connsiteX0-199" fmla="*/ 0 w 198756"/>
                  <a:gd name="connsiteY0-200" fmla="*/ 774524 h 774661"/>
                  <a:gd name="connsiteX1-201" fmla="*/ 140534 w 198756"/>
                  <a:gd name="connsiteY1-202" fmla="*/ 467967 h 774661"/>
                  <a:gd name="connsiteX2-203" fmla="*/ 198756 w 198756"/>
                  <a:gd name="connsiteY2-204" fmla="*/ 0 h 774661"/>
                  <a:gd name="connsiteX0-205" fmla="*/ 0 w 198756"/>
                  <a:gd name="connsiteY0-206" fmla="*/ 774524 h 774661"/>
                  <a:gd name="connsiteX1-207" fmla="*/ 140534 w 198756"/>
                  <a:gd name="connsiteY1-208" fmla="*/ 467967 h 774661"/>
                  <a:gd name="connsiteX2-209" fmla="*/ 198756 w 198756"/>
                  <a:gd name="connsiteY2-210" fmla="*/ 0 h 774661"/>
                  <a:gd name="connsiteX0-211" fmla="*/ 0 w 198756"/>
                  <a:gd name="connsiteY0-212" fmla="*/ 774524 h 774524"/>
                  <a:gd name="connsiteX1-213" fmla="*/ 140534 w 198756"/>
                  <a:gd name="connsiteY1-214" fmla="*/ 467967 h 774524"/>
                  <a:gd name="connsiteX2-215" fmla="*/ 198756 w 198756"/>
                  <a:gd name="connsiteY2-216" fmla="*/ 0 h 774524"/>
                  <a:gd name="connsiteX0-217" fmla="*/ 0 w 182786"/>
                  <a:gd name="connsiteY0-218" fmla="*/ 791000 h 791000"/>
                  <a:gd name="connsiteX1-219" fmla="*/ 124564 w 182786"/>
                  <a:gd name="connsiteY1-220" fmla="*/ 467967 h 791000"/>
                  <a:gd name="connsiteX2-221" fmla="*/ 182786 w 182786"/>
                  <a:gd name="connsiteY2-222" fmla="*/ 0 h 791000"/>
                  <a:gd name="connsiteX0-223" fmla="*/ 0 w 182786"/>
                  <a:gd name="connsiteY0-224" fmla="*/ 791000 h 791000"/>
                  <a:gd name="connsiteX1-225" fmla="*/ 124564 w 182786"/>
                  <a:gd name="connsiteY1-226" fmla="*/ 467967 h 791000"/>
                  <a:gd name="connsiteX2-227" fmla="*/ 182786 w 182786"/>
                  <a:gd name="connsiteY2-228" fmla="*/ 0 h 791000"/>
                  <a:gd name="connsiteX0-229" fmla="*/ 0 w 182786"/>
                  <a:gd name="connsiteY0-230" fmla="*/ 791000 h 791000"/>
                  <a:gd name="connsiteX1-231" fmla="*/ 120782 w 182786"/>
                  <a:gd name="connsiteY1-232" fmla="*/ 488105 h 791000"/>
                  <a:gd name="connsiteX2-233" fmla="*/ 182786 w 182786"/>
                  <a:gd name="connsiteY2-234" fmla="*/ 0 h 791000"/>
                  <a:gd name="connsiteX0-235" fmla="*/ 0 w 182786"/>
                  <a:gd name="connsiteY0-236" fmla="*/ 791000 h 791000"/>
                  <a:gd name="connsiteX1-237" fmla="*/ 120782 w 182786"/>
                  <a:gd name="connsiteY1-238" fmla="*/ 488105 h 791000"/>
                  <a:gd name="connsiteX2-239" fmla="*/ 182786 w 182786"/>
                  <a:gd name="connsiteY2-240" fmla="*/ 0 h 791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82786" h="791000">
                    <a:moveTo>
                      <a:pt x="0" y="791000"/>
                    </a:moveTo>
                    <a:cubicBezTo>
                      <a:pt x="38518" y="787668"/>
                      <a:pt x="90318" y="640076"/>
                      <a:pt x="120782" y="488105"/>
                    </a:cubicBezTo>
                    <a:cubicBezTo>
                      <a:pt x="147376" y="355437"/>
                      <a:pt x="167445" y="165419"/>
                      <a:pt x="18278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033" name="组合 1032"/>
              <p:cNvGrpSpPr/>
              <p:nvPr/>
            </p:nvGrpSpPr>
            <p:grpSpPr>
              <a:xfrm>
                <a:off x="9084800" y="2698095"/>
                <a:ext cx="2040398" cy="1660528"/>
                <a:chOff x="5131837" y="2065313"/>
                <a:chExt cx="948146" cy="708045"/>
              </a:xfrm>
            </p:grpSpPr>
            <p:cxnSp>
              <p:nvCxnSpPr>
                <p:cNvPr id="1056" name="直接箭头连接符 1055"/>
                <p:cNvCxnSpPr/>
                <p:nvPr/>
              </p:nvCxnSpPr>
              <p:spPr>
                <a:xfrm flipV="1">
                  <a:off x="5131837" y="2065313"/>
                  <a:ext cx="0" cy="7042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7" name="直接箭头连接符 1056"/>
                <p:cNvCxnSpPr/>
                <p:nvPr/>
              </p:nvCxnSpPr>
              <p:spPr>
                <a:xfrm>
                  <a:off x="5131837" y="2769532"/>
                  <a:ext cx="948146" cy="382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34" name="文本框 1033"/>
              <p:cNvSpPr txBox="1"/>
              <p:nvPr/>
            </p:nvSpPr>
            <p:spPr>
              <a:xfrm>
                <a:off x="9099764" y="2378654"/>
                <a:ext cx="735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35" name="椭圆 1034"/>
              <p:cNvSpPr/>
              <p:nvPr/>
            </p:nvSpPr>
            <p:spPr>
              <a:xfrm>
                <a:off x="10252930" y="3047336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36" name="椭圆 1035"/>
              <p:cNvSpPr/>
              <p:nvPr/>
            </p:nvSpPr>
            <p:spPr>
              <a:xfrm>
                <a:off x="10030980" y="31810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37" name="椭圆 1036"/>
              <p:cNvSpPr/>
              <p:nvPr/>
            </p:nvSpPr>
            <p:spPr>
              <a:xfrm>
                <a:off x="9758350" y="3393604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椭圆 1037"/>
              <p:cNvSpPr/>
              <p:nvPr/>
            </p:nvSpPr>
            <p:spPr>
              <a:xfrm>
                <a:off x="9565377" y="365902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39" name="椭圆 1038"/>
              <p:cNvSpPr/>
              <p:nvPr/>
            </p:nvSpPr>
            <p:spPr>
              <a:xfrm>
                <a:off x="9443127" y="3914689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40" name="椭圆 1039"/>
              <p:cNvSpPr/>
              <p:nvPr/>
            </p:nvSpPr>
            <p:spPr>
              <a:xfrm>
                <a:off x="9311873" y="4156718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041" name="直接连接符 1040"/>
              <p:cNvCxnSpPr/>
              <p:nvPr/>
            </p:nvCxnSpPr>
            <p:spPr>
              <a:xfrm>
                <a:off x="9084802" y="3429098"/>
                <a:ext cx="71205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2" name="直接连接符 1041"/>
              <p:cNvCxnSpPr/>
              <p:nvPr/>
            </p:nvCxnSpPr>
            <p:spPr>
              <a:xfrm flipV="1">
                <a:off x="9079971" y="4186870"/>
                <a:ext cx="220667" cy="44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3" name="直接连接符 1042"/>
              <p:cNvCxnSpPr/>
              <p:nvPr/>
            </p:nvCxnSpPr>
            <p:spPr>
              <a:xfrm>
                <a:off x="9089634" y="3947660"/>
                <a:ext cx="377285" cy="334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4" name="直接连接符 1043"/>
              <p:cNvCxnSpPr>
                <a:endCxn id="1036" idx="2"/>
              </p:cNvCxnSpPr>
              <p:nvPr/>
            </p:nvCxnSpPr>
            <p:spPr>
              <a:xfrm>
                <a:off x="9089634" y="3212487"/>
                <a:ext cx="941346" cy="409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5" name="直接连接符 1044"/>
              <p:cNvCxnSpPr/>
              <p:nvPr/>
            </p:nvCxnSpPr>
            <p:spPr>
              <a:xfrm>
                <a:off x="9099764" y="3070466"/>
                <a:ext cx="1165208" cy="1380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6" name="直接连接符 1045"/>
              <p:cNvCxnSpPr>
                <a:endCxn id="1038" idx="2"/>
              </p:cNvCxnSpPr>
              <p:nvPr/>
            </p:nvCxnSpPr>
            <p:spPr>
              <a:xfrm>
                <a:off x="9067027" y="3683233"/>
                <a:ext cx="498350" cy="11291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7" name="直接连接符 1046"/>
              <p:cNvCxnSpPr>
                <a:endCxn id="1040" idx="4"/>
              </p:cNvCxnSpPr>
              <p:nvPr/>
            </p:nvCxnSpPr>
            <p:spPr>
              <a:xfrm flipV="1">
                <a:off x="9350377" y="4227707"/>
                <a:ext cx="0" cy="10502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8" name="直接连接符 1047"/>
              <p:cNvCxnSpPr/>
              <p:nvPr/>
            </p:nvCxnSpPr>
            <p:spPr>
              <a:xfrm flipV="1">
                <a:off x="9482359" y="3939446"/>
                <a:ext cx="0" cy="39329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9" name="直接连接符 1048"/>
              <p:cNvCxnSpPr/>
              <p:nvPr/>
            </p:nvCxnSpPr>
            <p:spPr>
              <a:xfrm flipH="1" flipV="1">
                <a:off x="9621343" y="3703731"/>
                <a:ext cx="21041" cy="635444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0" name="直接连接符 1049"/>
              <p:cNvCxnSpPr/>
              <p:nvPr/>
            </p:nvCxnSpPr>
            <p:spPr>
              <a:xfrm flipV="1">
                <a:off x="9796853" y="3436062"/>
                <a:ext cx="0" cy="9044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1" name="直接连接符 1050"/>
              <p:cNvCxnSpPr/>
              <p:nvPr/>
            </p:nvCxnSpPr>
            <p:spPr>
              <a:xfrm flipV="1">
                <a:off x="10065914" y="3213882"/>
                <a:ext cx="0" cy="1157045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2" name="直接连接符 1051"/>
              <p:cNvCxnSpPr/>
              <p:nvPr/>
            </p:nvCxnSpPr>
            <p:spPr>
              <a:xfrm flipV="1">
                <a:off x="10298620" y="3089869"/>
                <a:ext cx="0" cy="130536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3" name="直接连接符 1052"/>
              <p:cNvCxnSpPr>
                <a:endCxn id="1054" idx="2"/>
              </p:cNvCxnSpPr>
              <p:nvPr/>
            </p:nvCxnSpPr>
            <p:spPr>
              <a:xfrm>
                <a:off x="9099764" y="2927129"/>
                <a:ext cx="1514217" cy="2759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4" name="椭圆 1053"/>
              <p:cNvSpPr/>
              <p:nvPr/>
            </p:nvSpPr>
            <p:spPr>
              <a:xfrm>
                <a:off x="10613981" y="2919230"/>
                <a:ext cx="77007" cy="70989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055" name="直接连接符 1054"/>
              <p:cNvCxnSpPr/>
              <p:nvPr/>
            </p:nvCxnSpPr>
            <p:spPr>
              <a:xfrm flipH="1" flipV="1">
                <a:off x="10664266" y="2981114"/>
                <a:ext cx="26722" cy="134333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22" name="文本框 1521"/>
          <p:cNvSpPr txBox="1"/>
          <p:nvPr/>
        </p:nvSpPr>
        <p:spPr>
          <a:xfrm>
            <a:off x="299059" y="6242009"/>
            <a:ext cx="498729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285750" indent="-285750">
              <a:buFont typeface="Wingdings" panose="05000000000000000000" pitchFamily="2" charset="2"/>
              <a:buChar char="n"/>
              <a:defRPr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参考</a:t>
            </a:r>
            <a:r>
              <a:rPr lang="zh-CN" altLang="en-US" dirty="0" smtClean="0"/>
              <a:t>：</a:t>
            </a:r>
            <a:r>
              <a:rPr lang="en-US" altLang="zh-CN" dirty="0" err="1" smtClean="0"/>
              <a:t>dbCCSVect</a:t>
            </a:r>
            <a:r>
              <a:rPr lang="en-US" altLang="zh-CN" dirty="0" smtClean="0"/>
              <a:t>-</a:t>
            </a:r>
            <a:r>
              <a:rPr lang="en-US" altLang="zh-CN" dirty="0"/>
              <a:t>&gt;</a:t>
            </a:r>
            <a:r>
              <a:rPr lang="en-US" altLang="zh-CN" dirty="0" err="1"/>
              <a:t>DoBuildVoltageTbl</a:t>
            </a:r>
            <a:r>
              <a:rPr lang="en-US" altLang="zh-CN" dirty="0"/>
              <a:t>(……</a:t>
            </a:r>
            <a:r>
              <a:rPr lang="zh-CN" altLang="en-US" dirty="0"/>
              <a:t>）</a:t>
            </a:r>
            <a:endParaRPr lang="zh-CN" altLang="en-US" dirty="0"/>
          </a:p>
        </p:txBody>
      </p:sp>
      <p:sp>
        <p:nvSpPr>
          <p:cNvPr id="1523" name="文本框 1522"/>
          <p:cNvSpPr txBox="1"/>
          <p:nvPr/>
        </p:nvSpPr>
        <p:spPr>
          <a:xfrm>
            <a:off x="4317019" y="5484622"/>
            <a:ext cx="2395282" cy="337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b="1" dirty="0">
                <a:solidFill>
                  <a:srgbClr val="000000"/>
                </a:solidFill>
              </a:rPr>
              <a:t>电压波形查找表</a:t>
            </a:r>
            <a:endParaRPr lang="en-US" altLang="zh-CN" sz="1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/>
          <a:lstStyle/>
          <a:p>
            <a:r>
              <a:rPr lang="en-US" altLang="zh-CN" dirty="0" smtClean="0"/>
              <a:t>CCSD-driver </a:t>
            </a:r>
            <a:r>
              <a:rPr lang="en-US" altLang="zh-CN" dirty="0"/>
              <a:t>waveform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4294967295"/>
          </p:nvPr>
        </p:nvSpPr>
        <p:spPr>
          <a:xfrm>
            <a:off x="0" y="1230630"/>
            <a:ext cx="10064115" cy="4436745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zh-CN" altLang="en-US" sz="1600" dirty="0"/>
              <a:t>电压波形内插</a:t>
            </a:r>
            <a:r>
              <a:rPr lang="en-US" altLang="zh-CN" sz="1600" dirty="0" smtClean="0"/>
              <a:t>(</a:t>
            </a:r>
            <a:r>
              <a:rPr lang="zh-CN" altLang="en-US" sz="1600" dirty="0" smtClean="0"/>
              <a:t>对</a:t>
            </a:r>
            <a:r>
              <a:rPr lang="en-US" altLang="zh-CN" sz="1600" dirty="0" smtClean="0"/>
              <a:t>trans</a:t>
            </a:r>
            <a:r>
              <a:rPr lang="zh-CN" altLang="en-US" sz="1600" dirty="0" smtClean="0"/>
              <a:t>和</a:t>
            </a:r>
            <a:r>
              <a:rPr lang="en-US" altLang="zh-CN" sz="1600" dirty="0" smtClean="0"/>
              <a:t>cap</a:t>
            </a:r>
            <a:r>
              <a:rPr lang="zh-CN" altLang="en-US" sz="1600" dirty="0" smtClean="0"/>
              <a:t>进行插值）</a:t>
            </a:r>
            <a:r>
              <a:rPr lang="zh-CN" altLang="en-US" sz="1600" dirty="0"/>
              <a:t>：</a:t>
            </a:r>
            <a:endParaRPr lang="en-US" altLang="zh-CN" sz="1600" dirty="0"/>
          </a:p>
          <a:p>
            <a:pPr lvl="1">
              <a:lnSpc>
                <a:spcPct val="100000"/>
              </a:lnSpc>
            </a:pPr>
            <a:r>
              <a:rPr lang="zh-CN" altLang="en-US" sz="1400" dirty="0"/>
              <a:t>根据</a:t>
            </a:r>
            <a:r>
              <a:rPr lang="en-US" altLang="zh-CN" sz="1400" dirty="0"/>
              <a:t>input trans</a:t>
            </a:r>
            <a:r>
              <a:rPr lang="zh-CN" altLang="en-US" sz="1400" dirty="0"/>
              <a:t>找出邻近的两行的电压波形，</a:t>
            </a:r>
            <a:r>
              <a:rPr lang="zh-CN" altLang="en-US" sz="1400" dirty="0" smtClean="0"/>
              <a:t>根据</a:t>
            </a:r>
            <a:r>
              <a:rPr lang="en-US" altLang="zh-CN" sz="1400" dirty="0" smtClean="0"/>
              <a:t>effective cap1</a:t>
            </a:r>
            <a:r>
              <a:rPr lang="zh-CN" altLang="en-US" sz="1400" dirty="0" smtClean="0"/>
              <a:t>找出</a:t>
            </a:r>
            <a:r>
              <a:rPr lang="zh-CN" altLang="en-US" sz="1400" dirty="0"/>
              <a:t>邻近的两行的电压</a:t>
            </a:r>
            <a:r>
              <a:rPr lang="zh-CN" altLang="en-US" sz="1400" dirty="0" smtClean="0"/>
              <a:t>波形，</a:t>
            </a:r>
            <a:r>
              <a:rPr lang="zh-CN" altLang="en-US" sz="1400" dirty="0"/>
              <a:t>根据</a:t>
            </a:r>
            <a:r>
              <a:rPr lang="en-US" altLang="zh-CN" sz="1400" dirty="0"/>
              <a:t>effective </a:t>
            </a:r>
            <a:r>
              <a:rPr lang="en-US" altLang="zh-CN" sz="1400" dirty="0" smtClean="0"/>
              <a:t>cap2</a:t>
            </a:r>
            <a:r>
              <a:rPr lang="zh-CN" altLang="en-US" sz="1400" dirty="0" smtClean="0"/>
              <a:t>找出</a:t>
            </a:r>
            <a:r>
              <a:rPr lang="zh-CN" altLang="en-US" sz="1400" dirty="0"/>
              <a:t>邻近的两行的电压波形</a:t>
            </a:r>
            <a:endParaRPr lang="en-US" altLang="zh-CN" sz="1400" dirty="0" smtClean="0"/>
          </a:p>
          <a:p>
            <a:pPr lvl="1">
              <a:lnSpc>
                <a:spcPct val="100000"/>
              </a:lnSpc>
            </a:pPr>
            <a:r>
              <a:rPr lang="zh-CN" altLang="en-US" sz="1400" dirty="0" smtClean="0"/>
              <a:t>对每个相同</a:t>
            </a:r>
            <a:r>
              <a:rPr lang="zh-CN" altLang="en-US" sz="1400" dirty="0"/>
              <a:t>电压点，对时间进行</a:t>
            </a:r>
            <a:r>
              <a:rPr lang="zh-CN" altLang="en-US" sz="1400" dirty="0" smtClean="0"/>
              <a:t>内插</a:t>
            </a:r>
            <a:endParaRPr lang="en-US" altLang="zh-CN" sz="1400" dirty="0" smtClean="0"/>
          </a:p>
          <a:p>
            <a:pPr lvl="1">
              <a:lnSpc>
                <a:spcPct val="100000"/>
              </a:lnSpc>
            </a:pPr>
            <a:r>
              <a:rPr lang="zh-CN" altLang="en-US" sz="1400" dirty="0" smtClean="0"/>
              <a:t>插值方法：</a:t>
            </a:r>
            <a:r>
              <a:rPr lang="en-US" altLang="zh-CN" sz="1400" dirty="0" smtClean="0"/>
              <a:t>z</a:t>
            </a:r>
            <a:r>
              <a:rPr lang="zh-CN" altLang="en-US" sz="1400" dirty="0" smtClean="0"/>
              <a:t>为</a:t>
            </a:r>
            <a:r>
              <a:rPr lang="en-US" altLang="zh-CN" sz="1400" dirty="0" smtClean="0"/>
              <a:t>time, </a:t>
            </a:r>
            <a:r>
              <a:rPr lang="en-US" altLang="zh-CN" sz="1400" dirty="0"/>
              <a:t>x</a:t>
            </a:r>
            <a:r>
              <a:rPr lang="zh-CN" altLang="en-US" sz="1400" dirty="0"/>
              <a:t>为</a:t>
            </a:r>
            <a:r>
              <a:rPr lang="en-US" altLang="zh-CN" sz="1400" dirty="0"/>
              <a:t>input trans, y</a:t>
            </a:r>
            <a:r>
              <a:rPr lang="zh-CN" altLang="en-US" sz="1400" dirty="0"/>
              <a:t>为</a:t>
            </a:r>
            <a:r>
              <a:rPr lang="en-US" altLang="zh-CN" sz="1400" dirty="0"/>
              <a:t>output net </a:t>
            </a:r>
            <a:r>
              <a:rPr lang="en-US" altLang="zh-CN" sz="1400" dirty="0" smtClean="0"/>
              <a:t>cap</a:t>
            </a:r>
            <a:endParaRPr lang="en-US" altLang="zh-CN" sz="1400" dirty="0" smtClean="0"/>
          </a:p>
          <a:p>
            <a:pPr lvl="1">
              <a:lnSpc>
                <a:spcPct val="100000"/>
              </a:lnSpc>
            </a:pPr>
            <a:endParaRPr lang="en-US" altLang="zh-CN" sz="1400" dirty="0"/>
          </a:p>
          <a:p>
            <a:pPr lvl="1">
              <a:lnSpc>
                <a:spcPct val="100000"/>
              </a:lnSpc>
            </a:pPr>
            <a:endParaRPr lang="en-US" altLang="zh-CN" sz="1400" dirty="0" smtClean="0"/>
          </a:p>
          <a:p>
            <a:pPr lvl="1">
              <a:lnSpc>
                <a:spcPct val="100000"/>
              </a:lnSpc>
            </a:pPr>
            <a:endParaRPr lang="en-US" altLang="zh-CN" sz="1400" dirty="0"/>
          </a:p>
          <a:p>
            <a:pPr lvl="1">
              <a:lnSpc>
                <a:spcPct val="100000"/>
              </a:lnSpc>
            </a:pPr>
            <a:endParaRPr lang="en-US" altLang="zh-CN" sz="1400" dirty="0" smtClean="0"/>
          </a:p>
          <a:p>
            <a:pPr lvl="1">
              <a:lnSpc>
                <a:spcPct val="100000"/>
              </a:lnSpc>
            </a:pPr>
            <a:endParaRPr lang="en-US" altLang="zh-CN" sz="1400" dirty="0"/>
          </a:p>
          <a:p>
            <a:pPr lvl="1">
              <a:lnSpc>
                <a:spcPct val="100000"/>
              </a:lnSpc>
            </a:pPr>
            <a:endParaRPr lang="en-US" altLang="zh-CN" sz="1400" dirty="0" smtClean="0"/>
          </a:p>
          <a:p>
            <a:pPr lvl="1">
              <a:lnSpc>
                <a:spcPct val="100000"/>
              </a:lnSpc>
            </a:pPr>
            <a:endParaRPr lang="en-US" altLang="zh-CN" sz="1400" dirty="0"/>
          </a:p>
          <a:p>
            <a:pPr lvl="1">
              <a:lnSpc>
                <a:spcPct val="100000"/>
              </a:lnSpc>
            </a:pPr>
            <a:endParaRPr lang="en-US" altLang="zh-CN" sz="1400" dirty="0" smtClean="0"/>
          </a:p>
          <a:p>
            <a:pPr lvl="1">
              <a:lnSpc>
                <a:spcPct val="100000"/>
              </a:lnSpc>
            </a:pPr>
            <a:r>
              <a:rPr lang="zh-CN" altLang="en-US" sz="1400" dirty="0" smtClean="0"/>
              <a:t>计算出</a:t>
            </a:r>
            <a:r>
              <a:rPr lang="en-US" altLang="zh-CN" sz="1400" dirty="0" smtClean="0"/>
              <a:t>ABCD</a:t>
            </a:r>
            <a:r>
              <a:rPr lang="zh-CN" altLang="en-US" sz="1400" dirty="0" smtClean="0"/>
              <a:t>后，得到</a:t>
            </a:r>
            <a:r>
              <a:rPr lang="en-US" altLang="zh-CN" sz="1400" dirty="0" smtClean="0"/>
              <a:t>c1</a:t>
            </a:r>
            <a:r>
              <a:rPr lang="zh-CN" altLang="en-US" sz="1400" dirty="0" smtClean="0"/>
              <a:t>对应的波形和</a:t>
            </a:r>
            <a:r>
              <a:rPr lang="en-US" altLang="zh-CN" sz="1400" dirty="0" smtClean="0"/>
              <a:t>c2</a:t>
            </a:r>
            <a:r>
              <a:rPr lang="zh-CN" altLang="en-US" sz="1400" dirty="0" smtClean="0"/>
              <a:t>对应的波形，</a:t>
            </a:r>
            <a:r>
              <a:rPr lang="zh-CN" altLang="en-US" sz="1400" dirty="0"/>
              <a:t>在</a:t>
            </a:r>
            <a:r>
              <a:rPr lang="en-US" altLang="zh-CN" sz="1400" dirty="0" smtClean="0"/>
              <a:t>0.5vdd</a:t>
            </a:r>
            <a:r>
              <a:rPr lang="zh-CN" altLang="en-US" sz="1400" dirty="0" smtClean="0"/>
              <a:t>的点对两个波形进行拼接得到最后的电压波形。</a:t>
            </a:r>
            <a:endParaRPr lang="en-US" altLang="zh-CN" sz="1400" dirty="0" smtClean="0"/>
          </a:p>
          <a:p>
            <a:pPr lvl="1">
              <a:lnSpc>
                <a:spcPct val="100000"/>
              </a:lnSpc>
            </a:pPr>
            <a:r>
              <a:rPr lang="zh-CN" altLang="en-US" sz="1400" dirty="0"/>
              <a:t>测量</a:t>
            </a:r>
            <a:r>
              <a:rPr lang="zh-CN" altLang="en-US" sz="1400" dirty="0" smtClean="0"/>
              <a:t>波形得到</a:t>
            </a:r>
            <a:r>
              <a:rPr lang="en-US" altLang="zh-CN" sz="1400" dirty="0" smtClean="0"/>
              <a:t>cell </a:t>
            </a:r>
            <a:r>
              <a:rPr lang="en-US" altLang="zh-CN" sz="1400" dirty="0"/>
              <a:t>delay</a:t>
            </a:r>
            <a:r>
              <a:rPr lang="zh-CN" altLang="en-US" sz="1400" dirty="0"/>
              <a:t>和</a:t>
            </a:r>
            <a:r>
              <a:rPr lang="en-US" altLang="zh-CN" sz="1400" dirty="0"/>
              <a:t>output </a:t>
            </a:r>
            <a:r>
              <a:rPr lang="en-US" altLang="zh-CN" sz="1400" dirty="0" smtClean="0"/>
              <a:t>trans</a:t>
            </a:r>
            <a:r>
              <a:rPr lang="zh-CN" altLang="en-US" sz="1400" dirty="0" smtClean="0"/>
              <a:t>。</a:t>
            </a:r>
            <a:endParaRPr lang="zh-CN" altLang="en-US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4" name="文本框 10"/>
              <p:cNvSpPr txBox="1"/>
              <p:nvPr/>
            </p:nvSpPr>
            <p:spPr>
              <a:xfrm>
                <a:off x="1894461" y="2699102"/>
                <a:ext cx="2110105" cy="2457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𝐶𝑦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𝐷𝑥𝑦</m:t>
                      </m:r>
                    </m:oMath>
                  </m:oMathPara>
                </a14:m>
                <a:endParaRPr lang="zh-CN" altLang="en-US" sz="16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14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461" y="2699102"/>
                <a:ext cx="2110105" cy="245745"/>
              </a:xfrm>
              <a:prstGeom prst="rect">
                <a:avLst/>
              </a:prstGeom>
              <a:blipFill rotWithShape="1">
                <a:blip r:embed="rId1"/>
                <a:stretch>
                  <a:fillRect l="-313" t="-2727" r="-3057" b="-2441"/>
                </a:stretch>
              </a:blip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5" name="文本框 9"/>
              <p:cNvSpPr txBox="1"/>
              <p:nvPr/>
            </p:nvSpPr>
            <p:spPr>
              <a:xfrm>
                <a:off x="1490763" y="3198122"/>
                <a:ext cx="3114675" cy="10648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altLang="zh-CN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altLang="zh-CN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altLang="zh-CN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eqArrPr>
                            <m:e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e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e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e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</m:eqArr>
                        </m:e>
                      </m:d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15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763" y="3198122"/>
                <a:ext cx="3114675" cy="1064895"/>
              </a:xfrm>
              <a:prstGeom prst="rect">
                <a:avLst/>
              </a:prstGeom>
              <a:blipFill rotWithShape="1">
                <a:blip r:embed="rId2"/>
                <a:stretch>
                  <a:fillRect l="-13" t="-25" r="-1597" b="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E32AF4-A8FD-4977-867F-0E5C904E2B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1676400" y="-220345"/>
            <a:ext cx="10515600" cy="1325880"/>
          </a:xfrm>
        </p:spPr>
        <p:txBody>
          <a:bodyPr/>
          <a:lstStyle/>
          <a:p>
            <a:r>
              <a:rPr kumimoji="1" lang="en-US" altLang="zh-CN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NLDM-</a:t>
            </a:r>
            <a:r>
              <a:rPr kumimoji="1" lang="en-US" altLang="zh-CN" sz="32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updateCell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3"/>
          <p:cNvSpPr txBox="1"/>
          <p:nvPr/>
        </p:nvSpPr>
        <p:spPr>
          <a:xfrm>
            <a:off x="5292035" y="2213348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4203709" y="1232550"/>
            <a:ext cx="3707610" cy="59937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用</a:t>
            </a:r>
            <a:r>
              <a:rPr kumimoji="1" lang="en-US" altLang="zh-CN" dirty="0" err="1" smtClean="0"/>
              <a:t>frTrans</a:t>
            </a:r>
            <a:r>
              <a:rPr kumimoji="1" lang="zh-CN" altLang="en-US" dirty="0" smtClean="0"/>
              <a:t>和</a:t>
            </a:r>
            <a:r>
              <a:rPr kumimoji="1" lang="en-US" altLang="zh-CN" dirty="0" err="1" smtClean="0"/>
              <a:t>lumpCap</a:t>
            </a:r>
            <a:r>
              <a:rPr kumimoji="1" lang="zh-CN" altLang="en-US" dirty="0" smtClean="0"/>
              <a:t>查</a:t>
            </a:r>
            <a:r>
              <a:rPr kumimoji="1" lang="en-US" altLang="zh-CN" dirty="0" smtClean="0"/>
              <a:t>NLDM</a:t>
            </a:r>
            <a:r>
              <a:rPr kumimoji="1" lang="zh-CN" altLang="en-US" dirty="0" smtClean="0"/>
              <a:t>表得到出</a:t>
            </a:r>
            <a:r>
              <a:rPr kumimoji="1" lang="en-US" altLang="zh-CN" dirty="0" err="1" smtClean="0"/>
              <a:t>drTrans</a:t>
            </a:r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203755" y="2156309"/>
            <a:ext cx="3707612" cy="42637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算出</a:t>
            </a:r>
            <a:r>
              <a:rPr kumimoji="1" lang="en-US" altLang="zh-CN" dirty="0" smtClean="0"/>
              <a:t>effective cap1</a:t>
            </a:r>
            <a:r>
              <a:rPr kumimoji="1" lang="zh-CN" altLang="en-US" dirty="0" smtClean="0"/>
              <a:t>和</a:t>
            </a:r>
            <a:r>
              <a:rPr kumimoji="1" lang="en-US" altLang="zh-CN" dirty="0" smtClean="0"/>
              <a:t>cap2</a:t>
            </a:r>
            <a:endParaRPr kumimoji="1"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1608886" y="3351610"/>
            <a:ext cx="3707626" cy="61078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用</a:t>
            </a:r>
            <a:r>
              <a:rPr kumimoji="1" lang="en-US" altLang="zh-CN" dirty="0" err="1"/>
              <a:t>frTrans</a:t>
            </a:r>
            <a:r>
              <a:rPr kumimoji="1" lang="zh-CN" altLang="en-US" dirty="0" smtClean="0"/>
              <a:t>和</a:t>
            </a:r>
            <a:r>
              <a:rPr kumimoji="1" lang="en-US" altLang="zh-CN" dirty="0" smtClean="0"/>
              <a:t>eff_C1</a:t>
            </a:r>
            <a:r>
              <a:rPr kumimoji="1" lang="zh-CN" altLang="en-US" dirty="0" smtClean="0"/>
              <a:t>和</a:t>
            </a:r>
            <a:r>
              <a:rPr kumimoji="1" lang="en-US" altLang="zh-CN" dirty="0" smtClean="0"/>
              <a:t>eff_C2</a:t>
            </a:r>
            <a:r>
              <a:rPr kumimoji="1" lang="zh-CN" altLang="en-US" dirty="0"/>
              <a:t>查</a:t>
            </a:r>
            <a:r>
              <a:rPr kumimoji="1" lang="en-US" altLang="zh-CN" dirty="0"/>
              <a:t>NLDM</a:t>
            </a:r>
            <a:r>
              <a:rPr kumimoji="1" lang="zh-CN" altLang="en-US" dirty="0" smtClean="0"/>
              <a:t>表得到</a:t>
            </a:r>
            <a:r>
              <a:rPr kumimoji="1" lang="en-US" altLang="zh-CN" dirty="0" smtClean="0"/>
              <a:t>drTrans1</a:t>
            </a:r>
            <a:r>
              <a:rPr kumimoji="1" lang="zh-CN" altLang="en-US" dirty="0" smtClean="0"/>
              <a:t>和</a:t>
            </a:r>
            <a:r>
              <a:rPr kumimoji="1" lang="en-US" altLang="zh-CN" dirty="0" smtClean="0"/>
              <a:t>trans2</a:t>
            </a:r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987589" y="4256144"/>
            <a:ext cx="4860324" cy="111492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Merge drTrans1</a:t>
            </a:r>
            <a:r>
              <a:rPr kumimoji="1" lang="zh-CN" altLang="en-US" dirty="0" smtClean="0"/>
              <a:t>和</a:t>
            </a:r>
            <a:r>
              <a:rPr kumimoji="1" lang="en-US" altLang="zh-CN" dirty="0" smtClean="0"/>
              <a:t>drTrans2</a:t>
            </a:r>
            <a:endParaRPr kumimoji="1" lang="en-US" altLang="zh-CN" dirty="0" smtClean="0"/>
          </a:p>
          <a:p>
            <a:pPr algn="ctr"/>
            <a:r>
              <a:rPr kumimoji="1" lang="en-US" altLang="zh-CN" dirty="0" smtClean="0"/>
              <a:t>Trans = ratio*trans1+(1-ratio)*</a:t>
            </a:r>
            <a:r>
              <a:rPr kumimoji="1" lang="en-US" altLang="zh-CN" dirty="0" smtClean="0"/>
              <a:t>trans2</a:t>
            </a:r>
            <a:endParaRPr kumimoji="1" lang="en-US" altLang="zh-CN" dirty="0" smtClean="0"/>
          </a:p>
          <a:p>
            <a:pPr algn="ctr"/>
            <a:r>
              <a:rPr kumimoji="1" lang="en-US" altLang="zh-CN" dirty="0" smtClean="0"/>
              <a:t>Ratio = (rise – </a:t>
            </a:r>
            <a:r>
              <a:rPr kumimoji="1" lang="en-US" altLang="zh-CN" dirty="0" err="1" smtClean="0"/>
              <a:t>downRise</a:t>
            </a:r>
            <a:r>
              <a:rPr kumimoji="1" lang="en-US" altLang="zh-CN" dirty="0" smtClean="0"/>
              <a:t>) / (</a:t>
            </a:r>
            <a:r>
              <a:rPr kumimoji="1" lang="en-US" altLang="zh-CN" dirty="0" err="1" smtClean="0"/>
              <a:t>upRise</a:t>
            </a:r>
            <a:r>
              <a:rPr kumimoji="1" lang="en-US" altLang="zh-CN" dirty="0"/>
              <a:t> </a:t>
            </a:r>
            <a:r>
              <a:rPr kumimoji="1" lang="en-US" altLang="zh-CN" dirty="0" smtClean="0"/>
              <a:t>-</a:t>
            </a:r>
            <a:r>
              <a:rPr kumimoji="1" lang="en-US" altLang="zh-CN" dirty="0"/>
              <a:t> </a:t>
            </a:r>
            <a:r>
              <a:rPr kumimoji="1" lang="en-US" altLang="zh-CN" dirty="0" err="1"/>
              <a:t>downRise</a:t>
            </a:r>
            <a:r>
              <a:rPr kumimoji="1" lang="en-US" altLang="zh-CN" dirty="0"/>
              <a:t>)</a:t>
            </a:r>
            <a:r>
              <a:rPr kumimoji="1" lang="en-US" altLang="zh-CN" dirty="0" smtClean="0"/>
              <a:t> </a:t>
            </a:r>
            <a:endParaRPr kumimoji="1" lang="zh-CN" altLang="en-US" dirty="0"/>
          </a:p>
        </p:txBody>
      </p:sp>
      <p:cxnSp>
        <p:nvCxnSpPr>
          <p:cNvPr id="18" name="直线箭头连接符 25"/>
          <p:cNvCxnSpPr>
            <a:stCxn id="7" idx="2"/>
            <a:endCxn id="8" idx="0"/>
          </p:cNvCxnSpPr>
          <p:nvPr/>
        </p:nvCxnSpPr>
        <p:spPr>
          <a:xfrm>
            <a:off x="6057514" y="1831925"/>
            <a:ext cx="47" cy="3243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线箭头连接符 27"/>
          <p:cNvCxnSpPr>
            <a:stCxn id="9" idx="2"/>
          </p:cNvCxnSpPr>
          <p:nvPr/>
        </p:nvCxnSpPr>
        <p:spPr>
          <a:xfrm flipH="1">
            <a:off x="3462611" y="3962399"/>
            <a:ext cx="88" cy="2937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6794525" y="3620642"/>
            <a:ext cx="3707626" cy="61078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用</a:t>
            </a:r>
            <a:r>
              <a:rPr kumimoji="1" lang="en-US" altLang="zh-CN" dirty="0" err="1"/>
              <a:t>frTrans</a:t>
            </a:r>
            <a:r>
              <a:rPr kumimoji="1" lang="zh-CN" altLang="en-US" dirty="0" smtClean="0"/>
              <a:t>和</a:t>
            </a:r>
            <a:r>
              <a:rPr kumimoji="1" lang="en-US" altLang="zh-CN" dirty="0" smtClean="0"/>
              <a:t>eff_C1</a:t>
            </a:r>
            <a:r>
              <a:rPr kumimoji="1" lang="zh-CN" altLang="en-US" dirty="0" smtClean="0"/>
              <a:t>查</a:t>
            </a:r>
            <a:r>
              <a:rPr kumimoji="1" lang="en-US" altLang="zh-CN" dirty="0"/>
              <a:t>NLDM</a:t>
            </a:r>
            <a:r>
              <a:rPr kumimoji="1" lang="zh-CN" altLang="en-US" dirty="0" smtClean="0"/>
              <a:t>表得到</a:t>
            </a:r>
            <a:r>
              <a:rPr kumimoji="1" lang="en-US" altLang="zh-CN" dirty="0" smtClean="0"/>
              <a:t>delay</a:t>
            </a:r>
            <a:endParaRPr kumimoji="1" lang="zh-CN" altLang="en-US" dirty="0"/>
          </a:p>
        </p:txBody>
      </p:sp>
      <p:cxnSp>
        <p:nvCxnSpPr>
          <p:cNvPr id="30" name="肘形连接符 29"/>
          <p:cNvCxnSpPr>
            <a:stCxn id="8" idx="3"/>
            <a:endCxn id="33" idx="0"/>
          </p:cNvCxnSpPr>
          <p:nvPr/>
        </p:nvCxnSpPr>
        <p:spPr>
          <a:xfrm>
            <a:off x="7911367" y="2369495"/>
            <a:ext cx="736971" cy="1251147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肘形连接符 13"/>
          <p:cNvCxnSpPr>
            <a:stCxn id="8" idx="1"/>
            <a:endCxn id="9" idx="0"/>
          </p:cNvCxnSpPr>
          <p:nvPr/>
        </p:nvCxnSpPr>
        <p:spPr>
          <a:xfrm rot="10800000" flipV="1">
            <a:off x="3462699" y="2369494"/>
            <a:ext cx="741056" cy="982115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/>
          <a:lstStyle/>
          <a:p>
            <a:r>
              <a:rPr lang="en-US" altLang="zh-CN" dirty="0" smtClean="0"/>
              <a:t>NLDM—</a:t>
            </a:r>
            <a:r>
              <a:rPr lang="zh-CN" altLang="en-US" dirty="0"/>
              <a:t>查找表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4294967295"/>
          </p:nvPr>
        </p:nvSpPr>
        <p:spPr>
          <a:xfrm>
            <a:off x="0" y="1057275"/>
            <a:ext cx="5368925" cy="2568575"/>
          </a:xfrm>
        </p:spPr>
        <p:txBody>
          <a:bodyPr>
            <a:normAutofit/>
          </a:bodyPr>
          <a:lstStyle/>
          <a:p>
            <a:r>
              <a:rPr lang="en-US" altLang="zh-CN" sz="1600" dirty="0"/>
              <a:t>cell delay</a:t>
            </a:r>
            <a:r>
              <a:rPr lang="zh-CN" altLang="en-US" sz="1600" dirty="0"/>
              <a:t>查找表</a:t>
            </a:r>
            <a:r>
              <a:rPr lang="en-US" altLang="zh-CN" sz="1600" dirty="0"/>
              <a:t>: </a:t>
            </a:r>
            <a:r>
              <a:rPr lang="en-US" altLang="zh-CN" sz="1600" dirty="0" err="1"/>
              <a:t>cell_rise</a:t>
            </a:r>
            <a:r>
              <a:rPr lang="en-US" altLang="zh-CN" sz="1600" dirty="0"/>
              <a:t>/fall</a:t>
            </a:r>
            <a:endParaRPr lang="en-US" altLang="zh-CN" sz="1600" dirty="0"/>
          </a:p>
          <a:p>
            <a:pPr lvl="1"/>
            <a:r>
              <a:rPr lang="en-US" altLang="zh-CN" sz="1400" dirty="0"/>
              <a:t>index1:</a:t>
            </a:r>
            <a:r>
              <a:rPr lang="zh-CN" altLang="en-US" sz="1400" dirty="0"/>
              <a:t> </a:t>
            </a:r>
            <a:r>
              <a:rPr lang="en-US" altLang="zh-CN" sz="1400" dirty="0"/>
              <a:t>input trans</a:t>
            </a:r>
            <a:endParaRPr lang="en-US" altLang="zh-CN" sz="1400" dirty="0"/>
          </a:p>
          <a:p>
            <a:pPr lvl="1"/>
            <a:r>
              <a:rPr lang="en-US" altLang="zh-CN" sz="1400" dirty="0"/>
              <a:t>index2: output net cap</a:t>
            </a:r>
            <a:endParaRPr lang="en-US" altLang="zh-CN" sz="1400" dirty="0"/>
          </a:p>
          <a:p>
            <a:r>
              <a:rPr lang="en-US" altLang="zh-CN" sz="1600" dirty="0"/>
              <a:t>output trans</a:t>
            </a:r>
            <a:r>
              <a:rPr lang="zh-CN" altLang="en-US" sz="1600" dirty="0"/>
              <a:t>查找表</a:t>
            </a:r>
            <a:r>
              <a:rPr lang="en-US" altLang="zh-CN" sz="1600" dirty="0"/>
              <a:t>: rise/</a:t>
            </a:r>
            <a:r>
              <a:rPr lang="en-US" altLang="zh-CN" sz="1600" dirty="0" err="1"/>
              <a:t>fall_transition</a:t>
            </a:r>
            <a:endParaRPr lang="en-US" altLang="zh-CN" sz="1600" dirty="0"/>
          </a:p>
          <a:p>
            <a:pPr lvl="1"/>
            <a:r>
              <a:rPr lang="en-US" altLang="zh-CN" sz="1400" dirty="0"/>
              <a:t>index1:</a:t>
            </a:r>
            <a:r>
              <a:rPr lang="zh-CN" altLang="en-US" sz="1400" dirty="0"/>
              <a:t> </a:t>
            </a:r>
            <a:r>
              <a:rPr lang="en-US" altLang="zh-CN" sz="1400" dirty="0"/>
              <a:t>input trans</a:t>
            </a:r>
            <a:endParaRPr lang="en-US" altLang="zh-CN" sz="1400" dirty="0"/>
          </a:p>
          <a:p>
            <a:pPr lvl="1"/>
            <a:r>
              <a:rPr lang="en-US" altLang="zh-CN" sz="1400" dirty="0"/>
              <a:t>index2: output net cap</a:t>
            </a:r>
            <a:endParaRPr lang="en-US" altLang="zh-CN" sz="1400" dirty="0"/>
          </a:p>
          <a:p>
            <a:r>
              <a:rPr lang="zh-CN" altLang="en-US" sz="1600" dirty="0"/>
              <a:t>基本原理</a:t>
            </a:r>
            <a:r>
              <a:rPr lang="en-US" altLang="zh-CN" sz="1600" dirty="0"/>
              <a:t>: </a:t>
            </a:r>
            <a:endParaRPr lang="en-US" altLang="zh-CN" sz="1600" dirty="0"/>
          </a:p>
          <a:p>
            <a:pPr lvl="1"/>
            <a:r>
              <a:rPr lang="en-US" altLang="zh-CN" sz="1400" dirty="0"/>
              <a:t>z</a:t>
            </a:r>
            <a:r>
              <a:rPr lang="zh-CN" altLang="en-US" sz="1400" dirty="0"/>
              <a:t>为</a:t>
            </a:r>
            <a:r>
              <a:rPr lang="en-US" altLang="zh-CN" sz="1400" dirty="0"/>
              <a:t>cell delay</a:t>
            </a:r>
            <a:r>
              <a:rPr lang="zh-CN" altLang="en-US" sz="1400" dirty="0"/>
              <a:t>或</a:t>
            </a:r>
            <a:r>
              <a:rPr lang="en-US" altLang="zh-CN" sz="1400" dirty="0"/>
              <a:t>output trans, x</a:t>
            </a:r>
            <a:r>
              <a:rPr lang="zh-CN" altLang="en-US" sz="1400" dirty="0"/>
              <a:t>为</a:t>
            </a:r>
            <a:r>
              <a:rPr lang="en-US" altLang="zh-CN" sz="1400" dirty="0"/>
              <a:t>input trans, y</a:t>
            </a:r>
            <a:r>
              <a:rPr lang="zh-CN" altLang="en-US" sz="1400" dirty="0"/>
              <a:t>为</a:t>
            </a:r>
            <a:r>
              <a:rPr lang="en-US" altLang="zh-CN" sz="1400" dirty="0"/>
              <a:t>output net cap</a:t>
            </a:r>
            <a:endParaRPr lang="zh-CN" altLang="en-US" sz="14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0311" y="3884309"/>
            <a:ext cx="5104016" cy="2743981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/>
              <p:cNvSpPr txBox="1"/>
              <p:nvPr/>
            </p:nvSpPr>
            <p:spPr>
              <a:xfrm>
                <a:off x="1622612" y="3563947"/>
                <a:ext cx="2110105" cy="2457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𝐶𝑦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𝐷𝑥𝑦</m:t>
                      </m:r>
                    </m:oMath>
                  </m:oMathPara>
                </a14:m>
                <a:endParaRPr lang="zh-CN" altLang="en-US" sz="16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612" y="3563947"/>
                <a:ext cx="2110105" cy="245745"/>
              </a:xfrm>
              <a:prstGeom prst="rect">
                <a:avLst/>
              </a:prstGeom>
              <a:blipFill rotWithShape="1">
                <a:blip r:embed="rId2"/>
                <a:stretch>
                  <a:fillRect l="-310" t="-2717" r="-3061" b="-2451"/>
                </a:stretch>
              </a:blip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内容占位符 7"/>
          <p:cNvSpPr txBox="1"/>
          <p:nvPr/>
        </p:nvSpPr>
        <p:spPr>
          <a:xfrm>
            <a:off x="6545580" y="1187864"/>
            <a:ext cx="4498937" cy="3669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n"/>
              <a:defRPr sz="2400" b="1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n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n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n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dirty="0">
                <a:solidFill>
                  <a:srgbClr val="000000"/>
                </a:solidFill>
              </a:rPr>
              <a:t>使用方法：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lvl="1"/>
            <a:r>
              <a:rPr lang="zh-CN" altLang="en-US" sz="1400" dirty="0">
                <a:solidFill>
                  <a:srgbClr val="000000"/>
                </a:solidFill>
              </a:rPr>
              <a:t>查找与</a:t>
            </a:r>
            <a:r>
              <a:rPr lang="en-US" altLang="zh-CN" sz="1400" dirty="0">
                <a:solidFill>
                  <a:srgbClr val="000000"/>
                </a:solidFill>
              </a:rPr>
              <a:t>input trans</a:t>
            </a:r>
            <a:r>
              <a:rPr lang="zh-CN" altLang="en-US" sz="1400" dirty="0">
                <a:solidFill>
                  <a:srgbClr val="000000"/>
                </a:solidFill>
              </a:rPr>
              <a:t>相近的两行</a:t>
            </a:r>
            <a:r>
              <a:rPr lang="en-US" altLang="zh-CN" sz="1400" dirty="0">
                <a:solidFill>
                  <a:srgbClr val="000000"/>
                </a:solidFill>
              </a:rPr>
              <a:t>x1,x2</a:t>
            </a:r>
            <a:endParaRPr lang="en-US" altLang="zh-CN" sz="1400" dirty="0">
              <a:solidFill>
                <a:srgbClr val="000000"/>
              </a:solidFill>
            </a:endParaRPr>
          </a:p>
          <a:p>
            <a:pPr lvl="1"/>
            <a:r>
              <a:rPr lang="zh-CN" altLang="en-US" sz="1400" dirty="0">
                <a:solidFill>
                  <a:srgbClr val="000000"/>
                </a:solidFill>
              </a:rPr>
              <a:t>查找与</a:t>
            </a:r>
            <a:r>
              <a:rPr lang="en-US" altLang="zh-CN" sz="1400" dirty="0">
                <a:solidFill>
                  <a:srgbClr val="000000"/>
                </a:solidFill>
              </a:rPr>
              <a:t>output net cap</a:t>
            </a:r>
            <a:r>
              <a:rPr lang="zh-CN" altLang="en-US" sz="1400" dirty="0">
                <a:solidFill>
                  <a:srgbClr val="000000"/>
                </a:solidFill>
              </a:rPr>
              <a:t>相近的两列</a:t>
            </a:r>
            <a:r>
              <a:rPr lang="en-US" altLang="zh-CN" sz="1400" dirty="0">
                <a:solidFill>
                  <a:srgbClr val="000000"/>
                </a:solidFill>
              </a:rPr>
              <a:t>y1, y2</a:t>
            </a:r>
            <a:endParaRPr lang="en-US" altLang="zh-CN" sz="1400" dirty="0">
              <a:solidFill>
                <a:srgbClr val="000000"/>
              </a:solidFill>
            </a:endParaRPr>
          </a:p>
          <a:p>
            <a:pPr lvl="1"/>
            <a:r>
              <a:rPr lang="zh-CN" altLang="en-US" sz="1400" dirty="0">
                <a:solidFill>
                  <a:srgbClr val="000000"/>
                </a:solidFill>
              </a:rPr>
              <a:t>计算</a:t>
            </a:r>
            <a:r>
              <a:rPr lang="en-US" altLang="zh-CN" sz="1400" dirty="0">
                <a:solidFill>
                  <a:srgbClr val="000000"/>
                </a:solidFill>
              </a:rPr>
              <a:t>ABCD</a:t>
            </a:r>
            <a:r>
              <a:rPr lang="zh-CN" altLang="en-US" sz="1400" dirty="0">
                <a:solidFill>
                  <a:srgbClr val="000000"/>
                </a:solidFill>
              </a:rPr>
              <a:t>值</a:t>
            </a:r>
            <a:endParaRPr lang="en-US" altLang="zh-CN" sz="1400" dirty="0">
              <a:solidFill>
                <a:srgbClr val="000000"/>
              </a:solidFill>
            </a:endParaRPr>
          </a:p>
          <a:p>
            <a:pPr lvl="1"/>
            <a:endParaRPr lang="en-US" altLang="zh-CN" sz="1400" dirty="0">
              <a:solidFill>
                <a:srgbClr val="000000"/>
              </a:solidFill>
            </a:endParaRPr>
          </a:p>
          <a:p>
            <a:pPr lvl="1"/>
            <a:endParaRPr lang="en-US" altLang="zh-CN" sz="1400" dirty="0">
              <a:solidFill>
                <a:srgbClr val="000000"/>
              </a:solidFill>
            </a:endParaRPr>
          </a:p>
          <a:p>
            <a:pPr lvl="1"/>
            <a:endParaRPr lang="en-US" altLang="zh-CN" sz="1400" dirty="0">
              <a:solidFill>
                <a:srgbClr val="000000"/>
              </a:solidFill>
            </a:endParaRPr>
          </a:p>
          <a:p>
            <a:pPr lvl="1"/>
            <a:endParaRPr lang="en-US" altLang="zh-CN" sz="1400" dirty="0">
              <a:solidFill>
                <a:srgbClr val="000000"/>
              </a:solidFill>
            </a:endParaRPr>
          </a:p>
          <a:p>
            <a:pPr lvl="1"/>
            <a:endParaRPr lang="en-US" altLang="zh-CN" sz="1400" dirty="0">
              <a:solidFill>
                <a:srgbClr val="000000"/>
              </a:solidFill>
            </a:endParaRPr>
          </a:p>
          <a:p>
            <a:pPr lvl="1"/>
            <a:r>
              <a:rPr lang="zh-CN" altLang="en-US" sz="1400" dirty="0">
                <a:solidFill>
                  <a:srgbClr val="000000"/>
                </a:solidFill>
              </a:rPr>
              <a:t>用公式计算</a:t>
            </a:r>
            <a:r>
              <a:rPr lang="en-US" altLang="zh-CN" sz="1400" dirty="0">
                <a:solidFill>
                  <a:srgbClr val="000000"/>
                </a:solidFill>
              </a:rPr>
              <a:t>cell delay</a:t>
            </a:r>
            <a:r>
              <a:rPr lang="zh-CN" altLang="en-US" sz="1400" dirty="0">
                <a:solidFill>
                  <a:srgbClr val="000000"/>
                </a:solidFill>
              </a:rPr>
              <a:t>或</a:t>
            </a:r>
            <a:r>
              <a:rPr lang="en-US" altLang="zh-CN" sz="1400" dirty="0">
                <a:solidFill>
                  <a:srgbClr val="000000"/>
                </a:solidFill>
              </a:rPr>
              <a:t>output trans</a:t>
            </a:r>
            <a:endParaRPr lang="en-US" altLang="zh-CN" sz="1400" dirty="0">
              <a:solidFill>
                <a:srgbClr val="000000"/>
              </a:solidFill>
            </a:endParaRPr>
          </a:p>
          <a:p>
            <a:endParaRPr lang="en-US" altLang="zh-CN" sz="1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7413768" y="2341576"/>
                <a:ext cx="3114675" cy="10648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altLang="zh-CN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altLang="zh-CN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altLang="zh-CN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eqArrPr>
                            <m:e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e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e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e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</m:eqArr>
                        </m:e>
                      </m:d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768" y="2341576"/>
                <a:ext cx="3114675" cy="1064895"/>
              </a:xfrm>
              <a:prstGeom prst="rect">
                <a:avLst/>
              </a:prstGeom>
              <a:blipFill rotWithShape="1">
                <a:blip r:embed="rId3"/>
                <a:stretch>
                  <a:fillRect l="-5" t="-31" r="-1606" b="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/>
          <a:lstStyle/>
          <a:p>
            <a:r>
              <a:rPr lang="en-US" altLang="zh-CN" dirty="0" smtClean="0"/>
              <a:t>NLDM—waveform flow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4294967295"/>
          </p:nvPr>
        </p:nvSpPr>
        <p:spPr>
          <a:xfrm>
            <a:off x="0" y="762000"/>
            <a:ext cx="10452100" cy="4527550"/>
          </a:xfrm>
        </p:spPr>
        <p:txBody>
          <a:bodyPr>
            <a:normAutofit/>
          </a:bodyPr>
          <a:lstStyle/>
          <a:p>
            <a:r>
              <a:rPr lang="en-US" altLang="zh-CN" sz="1600" dirty="0" smtClean="0"/>
              <a:t>Save all </a:t>
            </a:r>
            <a:r>
              <a:rPr lang="en-US" altLang="zh-CN" sz="1600" dirty="0" err="1" smtClean="0"/>
              <a:t>sinkpin’s</a:t>
            </a:r>
            <a:r>
              <a:rPr lang="en-US" altLang="zh-CN" sz="1600" dirty="0" smtClean="0"/>
              <a:t> normalized waveform</a:t>
            </a:r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pPr marL="0" indent="0">
              <a:buNone/>
            </a:pPr>
            <a:endParaRPr lang="en-US" altLang="zh-CN" sz="1600" dirty="0" smtClean="0"/>
          </a:p>
          <a:p>
            <a:r>
              <a:rPr lang="zh-CN" altLang="en-US" sz="1600" dirty="0" smtClean="0"/>
              <a:t>遍历</a:t>
            </a:r>
            <a:r>
              <a:rPr lang="en-US" altLang="zh-CN" sz="1600" dirty="0" err="1" smtClean="0"/>
              <a:t>wave_arr</a:t>
            </a:r>
            <a:r>
              <a:rPr lang="zh-CN" altLang="en-US" sz="1600" dirty="0" smtClean="0"/>
              <a:t>，查找每个与</a:t>
            </a:r>
            <a:r>
              <a:rPr lang="en-US" altLang="zh-CN" sz="1600" dirty="0" smtClean="0"/>
              <a:t>sink normal wave</a:t>
            </a:r>
            <a:r>
              <a:rPr lang="zh-CN" altLang="en-US" sz="1600" dirty="0" smtClean="0"/>
              <a:t>相同的</a:t>
            </a:r>
            <a:r>
              <a:rPr lang="en-US" altLang="zh-CN" sz="1600" dirty="0" err="1" smtClean="0"/>
              <a:t>drpin</a:t>
            </a:r>
            <a:r>
              <a:rPr lang="zh-CN" altLang="en-US" sz="1600" dirty="0" smtClean="0"/>
              <a:t>对应的</a:t>
            </a:r>
            <a:r>
              <a:rPr lang="en-US" altLang="zh-CN" sz="1600" dirty="0" smtClean="0"/>
              <a:t>transition table</a:t>
            </a:r>
            <a:r>
              <a:rPr lang="zh-CN" altLang="en-US" sz="1600" dirty="0" smtClean="0"/>
              <a:t>，查出相应的</a:t>
            </a:r>
            <a:r>
              <a:rPr lang="en-US" altLang="zh-CN" sz="1600" dirty="0" err="1" smtClean="0"/>
              <a:t>drTrans</a:t>
            </a:r>
            <a:r>
              <a:rPr lang="zh-CN" altLang="en-US" sz="1600" dirty="0" smtClean="0"/>
              <a:t>，最后比较得到最</a:t>
            </a:r>
            <a:r>
              <a:rPr lang="en-US" altLang="zh-CN" sz="1600" dirty="0" smtClean="0"/>
              <a:t>worst</a:t>
            </a:r>
            <a:r>
              <a:rPr lang="zh-CN" altLang="en-US" sz="1600" dirty="0" smtClean="0"/>
              <a:t>的</a:t>
            </a:r>
            <a:r>
              <a:rPr lang="en-US" altLang="zh-CN" sz="1600" dirty="0" smtClean="0"/>
              <a:t>trans</a:t>
            </a:r>
            <a:endParaRPr lang="en-US" altLang="zh-CN" sz="16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57788"/>
            <a:ext cx="3840892" cy="2102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846" y="3781938"/>
            <a:ext cx="8296275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PP_MARK_KEY" val="c216e3c8-d3a6-4865-aa84-42bd3713f3d6"/>
  <p:tag name="COMMONDATA" val="eyJoZGlkIjoiOWFjMTk2YjYyOWM3YjNjZWYxYjNkMmMwNzdmYjVjNTg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iga2022new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giga2022new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2287</Words>
  <Application>WPS 演示</Application>
  <PresentationFormat>自定义</PresentationFormat>
  <Paragraphs>236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9</vt:i4>
      </vt:variant>
    </vt:vector>
  </HeadingPairs>
  <TitlesOfParts>
    <vt:vector size="30" baseType="lpstr">
      <vt:lpstr>Arial</vt:lpstr>
      <vt:lpstr>宋体</vt:lpstr>
      <vt:lpstr>Wingdings</vt:lpstr>
      <vt:lpstr>微软雅黑 Light</vt:lpstr>
      <vt:lpstr>微软雅黑</vt:lpstr>
      <vt:lpstr>等线</vt:lpstr>
      <vt:lpstr>Cambria Math</vt:lpstr>
      <vt:lpstr>Cambria Math</vt:lpstr>
      <vt:lpstr>Times New Roman</vt:lpstr>
      <vt:lpstr>Helvetica 65 Medium</vt:lpstr>
      <vt:lpstr>Helvetica</vt:lpstr>
      <vt:lpstr>思源黑体 Medium</vt:lpstr>
      <vt:lpstr>等线 Light</vt:lpstr>
      <vt:lpstr>Arial Unicode MS</vt:lpstr>
      <vt:lpstr>Calibri</vt:lpstr>
      <vt:lpstr>黑体</vt:lpstr>
      <vt:lpstr>Office 主题​​</vt:lpstr>
      <vt:lpstr>鸿芯微纳母版1</vt:lpstr>
      <vt:lpstr>giga2022new</vt:lpstr>
      <vt:lpstr>1_giga2022new</vt:lpstr>
      <vt:lpstr>1_鸿芯微纳母版1</vt:lpstr>
      <vt:lpstr>PowerPoint 演示文稿</vt:lpstr>
      <vt:lpstr>CalcDrDelay</vt:lpstr>
      <vt:lpstr>CCSD-updateCellCCS</vt:lpstr>
      <vt:lpstr>CCSD-effective cap </vt:lpstr>
      <vt:lpstr>CCSD-driver waveform</vt:lpstr>
      <vt:lpstr>CCSD-driver waveform</vt:lpstr>
      <vt:lpstr>NLDM-updateCell</vt:lpstr>
      <vt:lpstr>NLDM—查找表</vt:lpstr>
      <vt:lpstr>NLDM—waveform flow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东雷 于</dc:creator>
  <cp:lastModifiedBy>陈俊</cp:lastModifiedBy>
  <cp:revision>29</cp:revision>
  <dcterms:created xsi:type="dcterms:W3CDTF">2024-08-19T09:06:00Z</dcterms:created>
  <dcterms:modified xsi:type="dcterms:W3CDTF">2025-03-03T17:19:02Z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FE068D558F8542C89D19993F48D91782</vt:lpwstr>
  </property>
  <property fmtid="{D5CDD505-2E9C-101B-9397-08002B2CF9AE}" pid="3" name="KSOProductBuildVer">
    <vt:lpwstr>2052-11.1.0.12165</vt:lpwstr>
  </property>
</Properties>
</file>