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4" r:id="rId2"/>
    <p:sldMasterId id="2147483667" r:id="rId3"/>
    <p:sldMasterId id="2147483670" r:id="rId4"/>
  </p:sldMasterIdLst>
  <p:notesMasterIdLst>
    <p:notesMasterId r:id="rId24"/>
  </p:notesMasterIdLst>
  <p:sldIdLst>
    <p:sldId id="481" r:id="rId5"/>
    <p:sldId id="462" r:id="rId6"/>
    <p:sldId id="463" r:id="rId7"/>
    <p:sldId id="464" r:id="rId8"/>
    <p:sldId id="457" r:id="rId9"/>
    <p:sldId id="465" r:id="rId10"/>
    <p:sldId id="467" r:id="rId11"/>
    <p:sldId id="480" r:id="rId12"/>
    <p:sldId id="469" r:id="rId13"/>
    <p:sldId id="468" r:id="rId14"/>
    <p:sldId id="474" r:id="rId15"/>
    <p:sldId id="472" r:id="rId16"/>
    <p:sldId id="476" r:id="rId17"/>
    <p:sldId id="477" r:id="rId18"/>
    <p:sldId id="478" r:id="rId19"/>
    <p:sldId id="475" r:id="rId20"/>
    <p:sldId id="482" r:id="rId21"/>
    <p:sldId id="483" r:id="rId22"/>
    <p:sldId id="484" r:id="rId23"/>
  </p:sldIdLst>
  <p:sldSz cx="12192000" cy="6858000"/>
  <p:notesSz cx="6797675" cy="9926638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B5BC3"/>
    <a:srgbClr val="2C13C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中度样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CF1AB2-1976-4502-BF36-3FF5EA218861}" styleName="中度样式 4 - 强调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01" autoAdjust="0"/>
    <p:restoredTop sz="93939" autoAdjust="0"/>
  </p:normalViewPr>
  <p:slideViewPr>
    <p:cSldViewPr snapToGrid="0">
      <p:cViewPr varScale="1">
        <p:scale>
          <a:sx n="108" d="100"/>
          <a:sy n="108" d="100"/>
        </p:scale>
        <p:origin x="6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647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8922EF-F41F-4AB6-81D3-DCE699C466F9}" type="datetimeFigureOut">
              <a:rPr lang="zh-CN" altLang="en-US" smtClean="0"/>
              <a:t>2023/7/21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4DD170-1364-462F-B264-BB246DC7A0E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512184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670F710-22A0-4DED-B4DE-5740793DA374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179214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5_自定义版式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105175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E6A1C-70CA-441A-B2CF-8EA8ADCF3489}" type="datetimeFigureOut">
              <a:rPr lang="zh-CN" altLang="en-US" smtClean="0"/>
              <a:t>2023/7/21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2CD1A-BE3E-46CD-8577-03192186FC5D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平行四边形 6">
            <a:extLst>
              <a:ext uri="{FF2B5EF4-FFF2-40B4-BE49-F238E27FC236}">
                <a16:creationId xmlns:a16="http://schemas.microsoft.com/office/drawing/2014/main" id="{C0044DC2-7D2A-871D-851F-AA0600D9446F}"/>
              </a:ext>
            </a:extLst>
          </p:cNvPr>
          <p:cNvSpPr/>
          <p:nvPr/>
        </p:nvSpPr>
        <p:spPr>
          <a:xfrm>
            <a:off x="296125" y="326168"/>
            <a:ext cx="313475" cy="376565"/>
          </a:xfrm>
          <a:prstGeom prst="parallelogram">
            <a:avLst/>
          </a:prstGeom>
          <a:solidFill>
            <a:srgbClr val="D6001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标题 1"/>
          <p:cNvSpPr>
            <a:spLocks noGrp="1"/>
          </p:cNvSpPr>
          <p:nvPr>
            <p:ph type="title"/>
          </p:nvPr>
        </p:nvSpPr>
        <p:spPr>
          <a:xfrm>
            <a:off x="834097" y="-137699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 dirty="0"/>
          </a:p>
        </p:txBody>
      </p:sp>
      <p:sp>
        <p:nvSpPr>
          <p:cNvPr id="11" name="文本占位符 2"/>
          <p:cNvSpPr>
            <a:spLocks noGrp="1"/>
          </p:cNvSpPr>
          <p:nvPr>
            <p:ph idx="1"/>
          </p:nvPr>
        </p:nvSpPr>
        <p:spPr>
          <a:xfrm>
            <a:off x="834097" y="1230748"/>
            <a:ext cx="10515600" cy="446512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569947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空白无底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>
            <a:extLst>
              <a:ext uri="{FF2B5EF4-FFF2-40B4-BE49-F238E27FC236}">
                <a16:creationId xmlns:a16="http://schemas.microsoft.com/office/drawing/2014/main" id="{5D5B5DC4-4F86-8CDF-C898-3615C2DD10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667B5-ED61-425F-8601-8CEF2B153ADB}" type="datetime1">
              <a:rPr lang="zh-CN" altLang="en-US" smtClean="0"/>
              <a:t>2023/7/21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5DD8B8B2-5D2F-EEB8-3774-A2ED254C72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95F7BFF0-AE34-8436-1E9E-E82361CFBA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32AF4-A8FD-4977-867F-0E5C904E2B23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7" name="图片 6">
            <a:extLst>
              <a:ext uri="{FF2B5EF4-FFF2-40B4-BE49-F238E27FC236}">
                <a16:creationId xmlns:a16="http://schemas.microsoft.com/office/drawing/2014/main" id="{E5E6838C-348E-9A34-3AA5-29ACBB6EE97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47330" y="244549"/>
            <a:ext cx="1356801" cy="508553"/>
          </a:xfrm>
          <a:prstGeom prst="rect">
            <a:avLst/>
          </a:prstGeom>
        </p:spPr>
      </p:pic>
      <p:pic>
        <p:nvPicPr>
          <p:cNvPr id="8" name="图片 7">
            <a:extLst>
              <a:ext uri="{FF2B5EF4-FFF2-40B4-BE49-F238E27FC236}">
                <a16:creationId xmlns:a16="http://schemas.microsoft.com/office/drawing/2014/main" id="{3487A0BF-C417-0D09-ACDE-B7F6BDE17910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257934" y="-707439"/>
            <a:ext cx="4360096" cy="2455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85999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自定义版式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801654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空白无底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>
            <a:extLst>
              <a:ext uri="{FF2B5EF4-FFF2-40B4-BE49-F238E27FC236}">
                <a16:creationId xmlns:a16="http://schemas.microsoft.com/office/drawing/2014/main" id="{5D5B5DC4-4F86-8CDF-C898-3615C2DD10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E6A1C-70CA-441A-B2CF-8EA8ADCF3489}" type="datetimeFigureOut">
              <a:rPr lang="zh-CN" altLang="en-US" smtClean="0"/>
              <a:t>2023/7/21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5DD8B8B2-5D2F-EEB8-3774-A2ED254C72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95F7BFF0-AE34-8436-1E9E-E82361CFBA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2CD1A-BE3E-46CD-8577-03192186FC5D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7" name="图片 6">
            <a:extLst>
              <a:ext uri="{FF2B5EF4-FFF2-40B4-BE49-F238E27FC236}">
                <a16:creationId xmlns:a16="http://schemas.microsoft.com/office/drawing/2014/main" id="{E5E6838C-348E-9A34-3AA5-29ACBB6EE97E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47330" y="244549"/>
            <a:ext cx="1356801" cy="508553"/>
          </a:xfrm>
          <a:prstGeom prst="rect">
            <a:avLst/>
          </a:prstGeom>
        </p:spPr>
      </p:pic>
      <p:pic>
        <p:nvPicPr>
          <p:cNvPr id="8" name="图片 7">
            <a:extLst>
              <a:ext uri="{FF2B5EF4-FFF2-40B4-BE49-F238E27FC236}">
                <a16:creationId xmlns:a16="http://schemas.microsoft.com/office/drawing/2014/main" id="{3487A0BF-C417-0D09-ACDE-B7F6BDE17910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257934" y="-707439"/>
            <a:ext cx="4360096" cy="2455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55275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E6A1C-70CA-441A-B2CF-8EA8ADCF3489}" type="datetimeFigureOut">
              <a:rPr lang="zh-CN" altLang="en-US" smtClean="0"/>
              <a:t>2023/7/21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2CD1A-BE3E-46CD-8577-03192186FC5D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0" name="标题 1"/>
          <p:cNvSpPr>
            <a:spLocks noGrp="1"/>
          </p:cNvSpPr>
          <p:nvPr>
            <p:ph type="title"/>
          </p:nvPr>
        </p:nvSpPr>
        <p:spPr>
          <a:xfrm>
            <a:off x="834097" y="-137699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 dirty="0"/>
          </a:p>
        </p:txBody>
      </p:sp>
      <p:sp>
        <p:nvSpPr>
          <p:cNvPr id="11" name="文本占位符 2"/>
          <p:cNvSpPr>
            <a:spLocks noGrp="1"/>
          </p:cNvSpPr>
          <p:nvPr>
            <p:ph idx="1"/>
          </p:nvPr>
        </p:nvSpPr>
        <p:spPr>
          <a:xfrm>
            <a:off x="834097" y="1230748"/>
            <a:ext cx="10515600" cy="446512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6465943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空白无底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>
            <a:extLst>
              <a:ext uri="{FF2B5EF4-FFF2-40B4-BE49-F238E27FC236}">
                <a16:creationId xmlns:a16="http://schemas.microsoft.com/office/drawing/2014/main" id="{5D5B5DC4-4F86-8CDF-C898-3615C2DD10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E6A1C-70CA-441A-B2CF-8EA8ADCF3489}" type="datetimeFigureOut">
              <a:rPr lang="zh-CN" altLang="en-US" smtClean="0"/>
              <a:t>2023/7/21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5DD8B8B2-5D2F-EEB8-3774-A2ED254C72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95F7BFF0-AE34-8436-1E9E-E82361CFBA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2CD1A-BE3E-46CD-8577-03192186FC5D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7" name="图片 6">
            <a:extLst>
              <a:ext uri="{FF2B5EF4-FFF2-40B4-BE49-F238E27FC236}">
                <a16:creationId xmlns:a16="http://schemas.microsoft.com/office/drawing/2014/main" id="{E5E6838C-348E-9A34-3AA5-29ACBB6EE97E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47330" y="244549"/>
            <a:ext cx="1356801" cy="508553"/>
          </a:xfrm>
          <a:prstGeom prst="rect">
            <a:avLst/>
          </a:prstGeom>
        </p:spPr>
      </p:pic>
      <p:pic>
        <p:nvPicPr>
          <p:cNvPr id="8" name="图片 7">
            <a:extLst>
              <a:ext uri="{FF2B5EF4-FFF2-40B4-BE49-F238E27FC236}">
                <a16:creationId xmlns:a16="http://schemas.microsoft.com/office/drawing/2014/main" id="{3487A0BF-C417-0D09-ACDE-B7F6BDE17910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257934" y="-707439"/>
            <a:ext cx="4360096" cy="2455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60950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E6A1C-70CA-441A-B2CF-8EA8ADCF3489}" type="datetimeFigureOut">
              <a:rPr lang="zh-CN" altLang="en-US" smtClean="0"/>
              <a:t>2023/7/21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2CD1A-BE3E-46CD-8577-03192186FC5D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0" name="标题 1"/>
          <p:cNvSpPr>
            <a:spLocks noGrp="1"/>
          </p:cNvSpPr>
          <p:nvPr>
            <p:ph type="title"/>
          </p:nvPr>
        </p:nvSpPr>
        <p:spPr>
          <a:xfrm>
            <a:off x="834097" y="-137699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 dirty="0"/>
          </a:p>
        </p:txBody>
      </p:sp>
      <p:sp>
        <p:nvSpPr>
          <p:cNvPr id="11" name="文本占位符 2"/>
          <p:cNvSpPr>
            <a:spLocks noGrp="1"/>
          </p:cNvSpPr>
          <p:nvPr>
            <p:ph idx="1"/>
          </p:nvPr>
        </p:nvSpPr>
        <p:spPr>
          <a:xfrm>
            <a:off x="834097" y="1230748"/>
            <a:ext cx="10515600" cy="446512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7733775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theme" Target="../theme/theme4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231371" y="622388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BE6A1C-70CA-441A-B2CF-8EA8ADCF3489}" type="datetimeFigureOut">
              <a:rPr lang="zh-CN" altLang="en-US" smtClean="0"/>
              <a:t>2023/7/21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22388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9217429" y="622388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92CD1A-BE3E-46CD-8577-03192186FC5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097281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1" kern="12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4097" y="-13769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4097" y="1230748"/>
            <a:ext cx="10515600" cy="49462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231371" y="622388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BE6A1C-70CA-441A-B2CF-8EA8ADCF3489}" type="datetimeFigureOut">
              <a:rPr lang="zh-CN" altLang="en-US" smtClean="0"/>
              <a:t>2023/7/21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22388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9217429" y="622388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92CD1A-BE3E-46CD-8577-03192186FC5D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1" y="6635931"/>
            <a:ext cx="10829108" cy="222069"/>
          </a:xfrm>
          <a:prstGeom prst="rect">
            <a:avLst/>
          </a:prstGeom>
          <a:solidFill>
            <a:srgbClr val="D6001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10528662" y="6635931"/>
            <a:ext cx="1663337" cy="22206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bg1"/>
              </a:solidFill>
            </a:endParaRPr>
          </a:p>
        </p:txBody>
      </p:sp>
      <p:sp>
        <p:nvSpPr>
          <p:cNvPr id="9" name="平行四边形 8">
            <a:extLst>
              <a:ext uri="{FF2B5EF4-FFF2-40B4-BE49-F238E27FC236}">
                <a16:creationId xmlns:a16="http://schemas.microsoft.com/office/drawing/2014/main" id="{C0044DC2-7D2A-871D-851F-AA0600D9446F}"/>
              </a:ext>
            </a:extLst>
          </p:cNvPr>
          <p:cNvSpPr/>
          <p:nvPr/>
        </p:nvSpPr>
        <p:spPr>
          <a:xfrm>
            <a:off x="296125" y="326168"/>
            <a:ext cx="313475" cy="376565"/>
          </a:xfrm>
          <a:prstGeom prst="parallelogram">
            <a:avLst/>
          </a:prstGeom>
          <a:solidFill>
            <a:srgbClr val="D6001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0" name="图片 9">
            <a:extLst>
              <a:ext uri="{FF2B5EF4-FFF2-40B4-BE49-F238E27FC236}">
                <a16:creationId xmlns:a16="http://schemas.microsoft.com/office/drawing/2014/main" id="{C6A92E5B-F8AD-3FAF-BC3E-4E2147A02F12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47330" y="245068"/>
            <a:ext cx="1356801" cy="508034"/>
          </a:xfrm>
          <a:prstGeom prst="rect">
            <a:avLst/>
          </a:prstGeom>
        </p:spPr>
      </p:pic>
      <p:pic>
        <p:nvPicPr>
          <p:cNvPr id="11" name="图片 10">
            <a:extLst>
              <a:ext uri="{FF2B5EF4-FFF2-40B4-BE49-F238E27FC236}">
                <a16:creationId xmlns:a16="http://schemas.microsoft.com/office/drawing/2014/main" id="{6406BD0D-1754-5C39-0706-81526F392742}"/>
              </a:ext>
            </a:extLst>
          </p:cNvPr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14202" y="-701195"/>
            <a:ext cx="4360096" cy="2452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46044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73" r:id="rId2"/>
    <p:sldLayoutId id="2147483674" r:id="rId3"/>
  </p:sldLayoutIdLst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 advTm="0">
        <p:random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" panose="05000000000000000000" pitchFamily="2" charset="2"/>
        <a:buChar char="n"/>
        <a:defRPr sz="2400" b="1" kern="12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n"/>
        <a:defRPr sz="2000" kern="12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n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n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n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231371" y="622388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BE6A1C-70CA-441A-B2CF-8EA8ADCF3489}" type="datetimeFigureOut">
              <a:rPr lang="zh-CN" altLang="en-US" smtClean="0"/>
              <a:t>2023/7/21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22388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9217429" y="622388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92CD1A-BE3E-46CD-8577-03192186FC5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507898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</p:sldLayoutIdLst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 advTm="0">
        <p:random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1" kern="12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231371" y="622388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BE6A1C-70CA-441A-B2CF-8EA8ADCF3489}" type="datetimeFigureOut">
              <a:rPr lang="zh-CN" altLang="en-US" smtClean="0"/>
              <a:t>2023/7/21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22388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9217429" y="622388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92CD1A-BE3E-46CD-8577-03192186FC5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329807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</p:sldLayoutIdLst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 advTm="0">
        <p:random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1" kern="12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2800" dirty="0" smtClean="0"/>
              <a:t>工作态度三重境界 </a:t>
            </a:r>
            <a:r>
              <a:rPr lang="en-US" altLang="zh-CN" sz="2800" dirty="0" smtClean="0"/>
              <a:t>[</a:t>
            </a:r>
            <a:r>
              <a:rPr lang="en-US" altLang="zh-CN" sz="2800" dirty="0" err="1"/>
              <a:t>C</a:t>
            </a:r>
            <a:r>
              <a:rPr lang="en-US" altLang="zh-CN" sz="2800" dirty="0" err="1" smtClean="0"/>
              <a:t>hunyang</a:t>
            </a:r>
            <a:r>
              <a:rPr lang="en-US" altLang="zh-CN" sz="2800" dirty="0" smtClean="0"/>
              <a:t>]</a:t>
            </a:r>
            <a:endParaRPr lang="en-US" altLang="zh-CN" sz="18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4097" y="1154231"/>
            <a:ext cx="10515600" cy="4351338"/>
          </a:xfrm>
        </p:spPr>
        <p:txBody>
          <a:bodyPr>
            <a:normAutofit/>
          </a:bodyPr>
          <a:lstStyle/>
          <a:p>
            <a:r>
              <a:rPr lang="zh-CN" altLang="en-US" dirty="0"/>
              <a:t>积极</a:t>
            </a:r>
            <a:r>
              <a:rPr lang="zh-CN" altLang="en-US" dirty="0" smtClean="0"/>
              <a:t>主动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保证工作时间</a:t>
            </a:r>
            <a:endParaRPr lang="en-US" altLang="zh-CN" dirty="0" smtClean="0"/>
          </a:p>
          <a:p>
            <a:pPr lvl="1"/>
            <a:r>
              <a:rPr lang="zh-CN" altLang="en-US" dirty="0"/>
              <a:t>把</a:t>
            </a:r>
            <a:r>
              <a:rPr lang="zh-CN" altLang="en-US" dirty="0" smtClean="0"/>
              <a:t>控项目时间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句句有回应，件件有着落</a:t>
            </a:r>
            <a:endParaRPr lang="en-US" altLang="zh-CN" dirty="0"/>
          </a:p>
          <a:p>
            <a:endParaRPr lang="en-US" altLang="zh-CN" dirty="0"/>
          </a:p>
          <a:p>
            <a:r>
              <a:rPr lang="zh-CN" altLang="en-US" dirty="0"/>
              <a:t>追求卓越</a:t>
            </a:r>
            <a:endParaRPr lang="en-US" altLang="zh-CN" dirty="0"/>
          </a:p>
          <a:p>
            <a:pPr lvl="1"/>
            <a:r>
              <a:rPr lang="zh-CN" altLang="en-US" dirty="0"/>
              <a:t>遇到问题问自己：这是我能做到的极限了么，我还能再做什么？</a:t>
            </a:r>
            <a:endParaRPr lang="en-US" altLang="zh-CN" dirty="0"/>
          </a:p>
          <a:p>
            <a:endParaRPr lang="en-US" altLang="zh-CN" dirty="0"/>
          </a:p>
          <a:p>
            <a:r>
              <a:rPr lang="zh-CN" altLang="en-US" dirty="0"/>
              <a:t>第一性原理</a:t>
            </a:r>
            <a:endParaRPr lang="en-US" altLang="zh-CN" dirty="0"/>
          </a:p>
          <a:p>
            <a:pPr lvl="1"/>
            <a:r>
              <a:rPr lang="zh-CN" altLang="en-US" dirty="0"/>
              <a:t>刨根问底思考原理；汇报说到点子上；</a:t>
            </a:r>
          </a:p>
          <a:p>
            <a:endParaRPr lang="en-US" altLang="zh-CN" sz="1800" dirty="0" smtClean="0"/>
          </a:p>
        </p:txBody>
      </p:sp>
    </p:spTree>
    <p:extLst>
      <p:ext uri="{BB962C8B-B14F-4D97-AF65-F5344CB8AC3E}">
        <p14:creationId xmlns:p14="http://schemas.microsoft.com/office/powerpoint/2010/main" val="3685789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latin typeface="Calibri" panose="020F0502020204030204" pitchFamily="34" charset="0"/>
                <a:cs typeface="Calibri" panose="020F0502020204030204" pitchFamily="34" charset="0"/>
              </a:rPr>
              <a:t>Testing (About new </a:t>
            </a:r>
            <a:r>
              <a:rPr lang="en-US" altLang="zh-CN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ut</a:t>
            </a:r>
            <a:r>
              <a:rPr lang="en-US" altLang="zh-CN" dirty="0" smtClean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endParaRPr lang="en-US" altLang="zh-CN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4097" y="1154230"/>
            <a:ext cx="10751262" cy="5415245"/>
          </a:xfrm>
        </p:spPr>
        <p:txBody>
          <a:bodyPr>
            <a:normAutofit fontScale="92500" lnSpcReduction="20000"/>
          </a:bodyPr>
          <a:lstStyle/>
          <a:p>
            <a:r>
              <a:rPr lang="en-US" altLang="zh-CN" sz="1800" dirty="0"/>
              <a:t>A</a:t>
            </a:r>
            <a:r>
              <a:rPr lang="en-US" altLang="zh-CN" sz="1800" dirty="0" smtClean="0"/>
              <a:t>dd comment in new </a:t>
            </a:r>
            <a:r>
              <a:rPr lang="en-US" altLang="zh-CN" sz="1800" dirty="0" err="1" smtClean="0"/>
              <a:t>ut</a:t>
            </a:r>
            <a:endParaRPr lang="en-US" altLang="zh-CN" sz="1800" dirty="0" smtClean="0"/>
          </a:p>
          <a:p>
            <a:pPr marL="0" indent="0">
              <a:buNone/>
            </a:pPr>
            <a:endParaRPr lang="en-US" altLang="zh-CN" sz="1800" dirty="0"/>
          </a:p>
          <a:p>
            <a:pPr marL="0" indent="0">
              <a:buNone/>
            </a:pPr>
            <a:endParaRPr lang="en-US" altLang="zh-CN" sz="1800" dirty="0" smtClean="0"/>
          </a:p>
          <a:p>
            <a:pPr marL="228600" lvl="2">
              <a:spcBef>
                <a:spcPts val="1000"/>
              </a:spcBef>
            </a:pPr>
            <a:r>
              <a:rPr lang="en-US" altLang="zh-CN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Use </a:t>
            </a:r>
            <a:r>
              <a:rPr lang="en-US" altLang="zh-CN" b="1" dirty="0" err="1" smtClean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compare_timing_report</a:t>
            </a:r>
            <a:r>
              <a:rPr lang="en-US" altLang="zh-CN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to diff timing report (independent on format and order)</a:t>
            </a:r>
          </a:p>
          <a:p>
            <a:pPr marL="685800" lvl="3">
              <a:spcBef>
                <a:spcPts val="1000"/>
              </a:spcBef>
            </a:pPr>
            <a:r>
              <a:rPr lang="zh-CN" altLang="en-US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简单的</a:t>
            </a:r>
            <a:r>
              <a:rPr lang="en-US" altLang="zh-CN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check</a:t>
            </a:r>
            <a:r>
              <a:rPr lang="zh-CN" altLang="en-US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用</a:t>
            </a:r>
            <a:r>
              <a:rPr lang="en-US" altLang="zh-CN" b="1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find_string</a:t>
            </a:r>
            <a:r>
              <a:rPr lang="en-US" altLang="zh-CN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即可；</a:t>
            </a:r>
            <a:endParaRPr lang="en-US" altLang="zh-CN" b="1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685800" lvl="3">
              <a:spcBef>
                <a:spcPts val="1000"/>
              </a:spcBef>
            </a:pPr>
            <a:r>
              <a:rPr lang="en-US" altLang="zh-CN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Use diff $</a:t>
            </a:r>
            <a:r>
              <a:rPr lang="en-US" altLang="zh-CN" b="1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goldenLog</a:t>
            </a:r>
            <a:r>
              <a:rPr lang="en-US" altLang="zh-CN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$</a:t>
            </a:r>
            <a:r>
              <a:rPr lang="en-US" altLang="zh-CN" b="1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yourLog</a:t>
            </a:r>
            <a:r>
              <a:rPr lang="en-US" altLang="zh-CN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if</a:t>
            </a:r>
            <a:r>
              <a:rPr lang="en-US" altLang="zh-CN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needed.</a:t>
            </a:r>
          </a:p>
          <a:p>
            <a:pPr marL="228600" lvl="2">
              <a:spcBef>
                <a:spcPts val="1000"/>
              </a:spcBef>
            </a:pPr>
            <a:r>
              <a:rPr lang="en-US" altLang="zh-CN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For </a:t>
            </a:r>
            <a:r>
              <a:rPr lang="en-US" altLang="zh-CN" b="1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load_project</a:t>
            </a:r>
            <a:r>
              <a:rPr lang="en-US" altLang="zh-CN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ticket, need to extract </a:t>
            </a:r>
            <a:r>
              <a:rPr lang="en-US" altLang="zh-CN" b="1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verilog</a:t>
            </a:r>
            <a:r>
              <a:rPr lang="en-US" altLang="zh-CN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/</a:t>
            </a:r>
            <a:r>
              <a:rPr lang="en-US" altLang="zh-CN" b="1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sdc</a:t>
            </a:r>
            <a:r>
              <a:rPr lang="en-US" altLang="zh-CN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/</a:t>
            </a:r>
            <a:r>
              <a:rPr lang="en-US" altLang="zh-CN" b="1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rc</a:t>
            </a:r>
            <a:r>
              <a:rPr lang="en-US" altLang="zh-CN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like below and then add </a:t>
            </a:r>
            <a:r>
              <a:rPr lang="en-US" altLang="zh-CN" b="1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ut.</a:t>
            </a:r>
            <a:endParaRPr lang="en-US" altLang="zh-CN" b="1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457200" lvl="3" indent="0">
              <a:lnSpc>
                <a:spcPct val="50000"/>
              </a:lnSpc>
              <a:spcBef>
                <a:spcPts val="1000"/>
              </a:spcBef>
              <a:buNone/>
            </a:pPr>
            <a:r>
              <a:rPr lang="en-US" altLang="zh-CN" sz="1500" dirty="0">
                <a:solidFill>
                  <a:srgbClr val="00B0F0"/>
                </a:solidFill>
                <a:latin typeface="Calibri" panose="020F0502020204030204" pitchFamily="34" charset="0"/>
                <a:ea typeface="微软雅黑" panose="020B0503020204020204" pitchFamily="34" charset="-122"/>
                <a:cs typeface="Calibri" panose="020F0502020204030204" pitchFamily="34" charset="0"/>
              </a:rPr>
              <a:t>load_project xxx</a:t>
            </a:r>
          </a:p>
          <a:p>
            <a:pPr marL="457200" lvl="3" indent="0">
              <a:lnSpc>
                <a:spcPct val="50000"/>
              </a:lnSpc>
              <a:spcBef>
                <a:spcPts val="1000"/>
              </a:spcBef>
              <a:buNone/>
            </a:pPr>
            <a:r>
              <a:rPr lang="en-US" altLang="zh-CN" sz="1500" dirty="0" err="1">
                <a:solidFill>
                  <a:srgbClr val="00B0F0"/>
                </a:solidFill>
                <a:latin typeface="Calibri" panose="020F0502020204030204" pitchFamily="34" charset="0"/>
                <a:ea typeface="微软雅黑" panose="020B0503020204020204" pitchFamily="34" charset="-122"/>
                <a:cs typeface="Calibri" panose="020F0502020204030204" pitchFamily="34" charset="0"/>
              </a:rPr>
              <a:t>export_verilog</a:t>
            </a:r>
            <a:r>
              <a:rPr lang="en-US" altLang="zh-CN" sz="1500" dirty="0">
                <a:solidFill>
                  <a:srgbClr val="00B0F0"/>
                </a:solidFill>
                <a:latin typeface="Calibri" panose="020F0502020204030204" pitchFamily="34" charset="0"/>
                <a:ea typeface="微软雅黑" panose="020B0503020204020204" pitchFamily="34" charset="-122"/>
                <a:cs typeface="Calibri" panose="020F0502020204030204" pitchFamily="34" charset="0"/>
              </a:rPr>
              <a:t> </a:t>
            </a:r>
            <a:r>
              <a:rPr lang="en-US" altLang="zh-CN" sz="1500" dirty="0" err="1">
                <a:solidFill>
                  <a:srgbClr val="00B0F0"/>
                </a:solidFill>
                <a:latin typeface="Calibri" panose="020F0502020204030204" pitchFamily="34" charset="0"/>
                <a:ea typeface="微软雅黑" panose="020B0503020204020204" pitchFamily="34" charset="-122"/>
                <a:cs typeface="Calibri" panose="020F0502020204030204" pitchFamily="34" charset="0"/>
              </a:rPr>
              <a:t>dump.v</a:t>
            </a:r>
            <a:endParaRPr lang="en-US" altLang="zh-CN" sz="1500" dirty="0">
              <a:solidFill>
                <a:srgbClr val="00B0F0"/>
              </a:solidFill>
              <a:latin typeface="Calibri" panose="020F0502020204030204" pitchFamily="34" charset="0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457200" lvl="3" indent="0">
              <a:lnSpc>
                <a:spcPct val="50000"/>
              </a:lnSpc>
              <a:spcBef>
                <a:spcPts val="1000"/>
              </a:spcBef>
              <a:buNone/>
            </a:pPr>
            <a:r>
              <a:rPr lang="en-US" altLang="zh-CN" sz="1500" dirty="0" err="1">
                <a:solidFill>
                  <a:srgbClr val="00B0F0"/>
                </a:solidFill>
                <a:latin typeface="Calibri" panose="020F0502020204030204" pitchFamily="34" charset="0"/>
                <a:ea typeface="微软雅黑" panose="020B0503020204020204" pitchFamily="34" charset="-122"/>
                <a:cs typeface="Calibri" panose="020F0502020204030204" pitchFamily="34" charset="0"/>
              </a:rPr>
              <a:t>export_sdc</a:t>
            </a:r>
            <a:r>
              <a:rPr lang="en-US" altLang="zh-CN" sz="1500" dirty="0">
                <a:solidFill>
                  <a:srgbClr val="00B0F0"/>
                </a:solidFill>
                <a:latin typeface="Calibri" panose="020F0502020204030204" pitchFamily="34" charset="0"/>
                <a:ea typeface="微软雅黑" panose="020B0503020204020204" pitchFamily="34" charset="-122"/>
                <a:cs typeface="Calibri" panose="020F0502020204030204" pitchFamily="34" charset="0"/>
              </a:rPr>
              <a:t> </a:t>
            </a:r>
            <a:r>
              <a:rPr lang="en-US" altLang="zh-CN" sz="1500" dirty="0" err="1">
                <a:solidFill>
                  <a:srgbClr val="00B0F0"/>
                </a:solidFill>
                <a:latin typeface="Calibri" panose="020F0502020204030204" pitchFamily="34" charset="0"/>
                <a:ea typeface="微软雅黑" panose="020B0503020204020204" pitchFamily="34" charset="-122"/>
                <a:cs typeface="Calibri" panose="020F0502020204030204" pitchFamily="34" charset="0"/>
              </a:rPr>
              <a:t>dump.sdc</a:t>
            </a:r>
            <a:endParaRPr lang="en-US" altLang="zh-CN" sz="1500" dirty="0">
              <a:solidFill>
                <a:srgbClr val="00B0F0"/>
              </a:solidFill>
              <a:latin typeface="Calibri" panose="020F0502020204030204" pitchFamily="34" charset="0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457200" lvl="3" indent="0">
              <a:lnSpc>
                <a:spcPct val="50000"/>
              </a:lnSpc>
              <a:spcBef>
                <a:spcPts val="1000"/>
              </a:spcBef>
              <a:buNone/>
            </a:pPr>
            <a:r>
              <a:rPr lang="en-US" altLang="zh-CN" sz="1500" dirty="0" err="1">
                <a:solidFill>
                  <a:srgbClr val="00B0F0"/>
                </a:solidFill>
                <a:latin typeface="Calibri" panose="020F0502020204030204" pitchFamily="34" charset="0"/>
                <a:ea typeface="微软雅黑" panose="020B0503020204020204" pitchFamily="34" charset="-122"/>
                <a:cs typeface="Calibri" panose="020F0502020204030204" pitchFamily="34" charset="0"/>
              </a:rPr>
              <a:t>extract_parasitic</a:t>
            </a:r>
            <a:r>
              <a:rPr lang="en-US" altLang="zh-CN" sz="1500" dirty="0">
                <a:solidFill>
                  <a:srgbClr val="00B0F0"/>
                </a:solidFill>
                <a:latin typeface="Calibri" panose="020F0502020204030204" pitchFamily="34" charset="0"/>
                <a:ea typeface="微软雅黑" panose="020B0503020204020204" pitchFamily="34" charset="-122"/>
                <a:cs typeface="Calibri" panose="020F0502020204030204" pitchFamily="34" charset="0"/>
              </a:rPr>
              <a:t> …</a:t>
            </a:r>
          </a:p>
          <a:p>
            <a:pPr marL="228600" lvl="2">
              <a:spcBef>
                <a:spcPts val="1000"/>
              </a:spcBef>
            </a:pPr>
            <a:r>
              <a:rPr lang="en-US" altLang="zh-CN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For new </a:t>
            </a:r>
            <a:r>
              <a:rPr lang="en-US" altLang="zh-CN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lib along with new </a:t>
            </a:r>
            <a:r>
              <a:rPr lang="en-US" altLang="zh-CN" b="1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ut</a:t>
            </a:r>
            <a:r>
              <a:rPr lang="zh-CN" altLang="en-US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en-US" altLang="zh-CN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need to extract lib based on </a:t>
            </a:r>
            <a:r>
              <a:rPr lang="en-US" altLang="zh-CN" b="1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verilog</a:t>
            </a:r>
            <a:r>
              <a:rPr lang="en-US" altLang="zh-CN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to reduce storage (e.g. new lib called top.lib):</a:t>
            </a:r>
            <a:r>
              <a:rPr lang="en-US" altLang="zh-CN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/>
            </a:r>
            <a:br>
              <a:rPr lang="en-US" altLang="zh-CN" b="1" dirty="0">
                <a:latin typeface="微软雅黑" panose="020B0503020204020204" pitchFamily="34" charset="-122"/>
                <a:ea typeface="微软雅黑" panose="020B0503020204020204" pitchFamily="34" charset="-122"/>
              </a:rPr>
            </a:br>
            <a:r>
              <a:rPr lang="en-US" altLang="zh-CN" sz="1500" dirty="0" err="1" smtClean="0">
                <a:solidFill>
                  <a:srgbClr val="00B0F0"/>
                </a:solidFill>
                <a:latin typeface="Calibri" panose="020F0502020204030204" pitchFamily="34" charset="0"/>
                <a:ea typeface="微软雅黑" panose="020B0503020204020204" pitchFamily="34" charset="-122"/>
                <a:cs typeface="Calibri" panose="020F0502020204030204" pitchFamily="34" charset="0"/>
              </a:rPr>
              <a:t>merge_timing_liberty</a:t>
            </a:r>
            <a:r>
              <a:rPr lang="en-US" altLang="zh-CN" sz="1500" dirty="0" smtClean="0">
                <a:solidFill>
                  <a:srgbClr val="00B0F0"/>
                </a:solidFill>
                <a:latin typeface="Calibri" panose="020F0502020204030204" pitchFamily="34" charset="0"/>
                <a:ea typeface="微软雅黑" panose="020B0503020204020204" pitchFamily="34" charset="-122"/>
                <a:cs typeface="Calibri" panose="020F0502020204030204" pitchFamily="34" charset="0"/>
              </a:rPr>
              <a:t> </a:t>
            </a:r>
            <a:r>
              <a:rPr lang="en-US" altLang="zh-CN" sz="1500" dirty="0">
                <a:solidFill>
                  <a:srgbClr val="00B0F0"/>
                </a:solidFill>
                <a:latin typeface="Calibri" panose="020F0502020204030204" pitchFamily="34" charset="0"/>
                <a:ea typeface="微软雅黑" panose="020B0503020204020204" pitchFamily="34" charset="-122"/>
                <a:cs typeface="Calibri" panose="020F0502020204030204" pitchFamily="34" charset="0"/>
              </a:rPr>
              <a:t>\</a:t>
            </a:r>
            <a:br>
              <a:rPr lang="en-US" altLang="zh-CN" sz="1500" dirty="0">
                <a:solidFill>
                  <a:srgbClr val="00B0F0"/>
                </a:solidFill>
                <a:latin typeface="Calibri" panose="020F0502020204030204" pitchFamily="34" charset="0"/>
                <a:ea typeface="微软雅黑" panose="020B0503020204020204" pitchFamily="34" charset="-122"/>
                <a:cs typeface="Calibri" panose="020F0502020204030204" pitchFamily="34" charset="0"/>
              </a:rPr>
            </a:br>
            <a:r>
              <a:rPr lang="en-US" altLang="zh-CN" sz="1500" dirty="0" smtClean="0">
                <a:solidFill>
                  <a:srgbClr val="00B0F0"/>
                </a:solidFill>
                <a:latin typeface="Calibri" panose="020F0502020204030204" pitchFamily="34" charset="0"/>
                <a:ea typeface="微软雅黑" panose="020B0503020204020204" pitchFamily="34" charset="-122"/>
                <a:cs typeface="Calibri" panose="020F0502020204030204" pitchFamily="34" charset="0"/>
              </a:rPr>
              <a:t>        -</a:t>
            </a:r>
            <a:r>
              <a:rPr lang="en-US" altLang="zh-CN" sz="1500" dirty="0" err="1">
                <a:solidFill>
                  <a:srgbClr val="00B0F0"/>
                </a:solidFill>
                <a:latin typeface="Calibri" panose="020F0502020204030204" pitchFamily="34" charset="0"/>
                <a:ea typeface="微软雅黑" panose="020B0503020204020204" pitchFamily="34" charset="-122"/>
                <a:cs typeface="Calibri" panose="020F0502020204030204" pitchFamily="34" charset="0"/>
              </a:rPr>
              <a:t>library_list</a:t>
            </a:r>
            <a:r>
              <a:rPr lang="en-US" altLang="zh-CN" sz="1500" dirty="0">
                <a:solidFill>
                  <a:srgbClr val="00B0F0"/>
                </a:solidFill>
                <a:latin typeface="Calibri" panose="020F0502020204030204" pitchFamily="34" charset="0"/>
                <a:ea typeface="微软雅黑" panose="020B0503020204020204" pitchFamily="34" charset="-122"/>
                <a:cs typeface="Calibri" panose="020F0502020204030204" pitchFamily="34" charset="0"/>
              </a:rPr>
              <a:t> { orig_lib1 orig_lib2 } \</a:t>
            </a:r>
            <a:br>
              <a:rPr lang="en-US" altLang="zh-CN" sz="1500" dirty="0">
                <a:solidFill>
                  <a:srgbClr val="00B0F0"/>
                </a:solidFill>
                <a:latin typeface="Calibri" panose="020F0502020204030204" pitchFamily="34" charset="0"/>
                <a:ea typeface="微软雅黑" panose="020B0503020204020204" pitchFamily="34" charset="-122"/>
                <a:cs typeface="Calibri" panose="020F0502020204030204" pitchFamily="34" charset="0"/>
              </a:rPr>
            </a:br>
            <a:r>
              <a:rPr lang="en-US" altLang="zh-CN" sz="1500" dirty="0" smtClean="0">
                <a:solidFill>
                  <a:srgbClr val="00B0F0"/>
                </a:solidFill>
                <a:latin typeface="Calibri" panose="020F0502020204030204" pitchFamily="34" charset="0"/>
                <a:ea typeface="微软雅黑" panose="020B0503020204020204" pitchFamily="34" charset="-122"/>
                <a:cs typeface="Calibri" panose="020F0502020204030204" pitchFamily="34" charset="0"/>
              </a:rPr>
              <a:t>        -</a:t>
            </a:r>
            <a:r>
              <a:rPr lang="en-US" altLang="zh-CN" sz="1500" dirty="0" err="1">
                <a:solidFill>
                  <a:srgbClr val="00B0F0"/>
                </a:solidFill>
                <a:latin typeface="Calibri" panose="020F0502020204030204" pitchFamily="34" charset="0"/>
                <a:ea typeface="微软雅黑" panose="020B0503020204020204" pitchFamily="34" charset="-122"/>
                <a:cs typeface="Calibri" panose="020F0502020204030204" pitchFamily="34" charset="0"/>
              </a:rPr>
              <a:t>merged_library_file_name</a:t>
            </a:r>
            <a:r>
              <a:rPr lang="en-US" altLang="zh-CN" sz="1500" dirty="0">
                <a:solidFill>
                  <a:srgbClr val="00B0F0"/>
                </a:solidFill>
                <a:latin typeface="Calibri" panose="020F0502020204030204" pitchFamily="34" charset="0"/>
                <a:ea typeface="微软雅黑" panose="020B0503020204020204" pitchFamily="34" charset="-122"/>
                <a:cs typeface="Calibri" panose="020F0502020204030204" pitchFamily="34" charset="0"/>
              </a:rPr>
              <a:t> top.lib \</a:t>
            </a:r>
            <a:br>
              <a:rPr lang="en-US" altLang="zh-CN" sz="1500" dirty="0">
                <a:solidFill>
                  <a:srgbClr val="00B0F0"/>
                </a:solidFill>
                <a:latin typeface="Calibri" panose="020F0502020204030204" pitchFamily="34" charset="0"/>
                <a:ea typeface="微软雅黑" panose="020B0503020204020204" pitchFamily="34" charset="-122"/>
                <a:cs typeface="Calibri" panose="020F0502020204030204" pitchFamily="34" charset="0"/>
              </a:rPr>
            </a:br>
            <a:r>
              <a:rPr lang="en-US" altLang="zh-CN" sz="1500" dirty="0" smtClean="0">
                <a:solidFill>
                  <a:srgbClr val="00B0F0"/>
                </a:solidFill>
                <a:latin typeface="Calibri" panose="020F0502020204030204" pitchFamily="34" charset="0"/>
                <a:ea typeface="微软雅黑" panose="020B0503020204020204" pitchFamily="34" charset="-122"/>
                <a:cs typeface="Calibri" panose="020F0502020204030204" pitchFamily="34" charset="0"/>
              </a:rPr>
              <a:t>        -</a:t>
            </a:r>
            <a:r>
              <a:rPr lang="en-US" altLang="zh-CN" sz="1500" dirty="0" err="1">
                <a:solidFill>
                  <a:srgbClr val="00B0F0"/>
                </a:solidFill>
                <a:latin typeface="Calibri" panose="020F0502020204030204" pitchFamily="34" charset="0"/>
                <a:ea typeface="微软雅黑" panose="020B0503020204020204" pitchFamily="34" charset="-122"/>
                <a:cs typeface="Calibri" panose="020F0502020204030204" pitchFamily="34" charset="0"/>
              </a:rPr>
              <a:t>auto_grouping</a:t>
            </a:r>
            <a:r>
              <a:rPr lang="en-US" altLang="zh-CN" sz="1500" dirty="0">
                <a:solidFill>
                  <a:srgbClr val="00B0F0"/>
                </a:solidFill>
                <a:latin typeface="Calibri" panose="020F0502020204030204" pitchFamily="34" charset="0"/>
                <a:ea typeface="微软雅黑" panose="020B0503020204020204" pitchFamily="34" charset="-122"/>
                <a:cs typeface="Calibri" panose="020F0502020204030204" pitchFamily="34" charset="0"/>
              </a:rPr>
              <a:t> \</a:t>
            </a:r>
            <a:br>
              <a:rPr lang="en-US" altLang="zh-CN" sz="1500" dirty="0">
                <a:solidFill>
                  <a:srgbClr val="00B0F0"/>
                </a:solidFill>
                <a:latin typeface="Calibri" panose="020F0502020204030204" pitchFamily="34" charset="0"/>
                <a:ea typeface="微软雅黑" panose="020B0503020204020204" pitchFamily="34" charset="-122"/>
                <a:cs typeface="Calibri" panose="020F0502020204030204" pitchFamily="34" charset="0"/>
              </a:rPr>
            </a:br>
            <a:r>
              <a:rPr lang="en-US" altLang="zh-CN" sz="1500" dirty="0" smtClean="0">
                <a:solidFill>
                  <a:srgbClr val="00B0F0"/>
                </a:solidFill>
                <a:latin typeface="Calibri" panose="020F0502020204030204" pitchFamily="34" charset="0"/>
                <a:ea typeface="微软雅黑" panose="020B0503020204020204" pitchFamily="34" charset="-122"/>
                <a:cs typeface="Calibri" panose="020F0502020204030204" pitchFamily="34" charset="0"/>
              </a:rPr>
              <a:t>        -</a:t>
            </a:r>
            <a:r>
              <a:rPr lang="en-US" altLang="zh-CN" sz="1500" dirty="0" err="1">
                <a:solidFill>
                  <a:srgbClr val="00B0F0"/>
                </a:solidFill>
                <a:latin typeface="Calibri" panose="020F0502020204030204" pitchFamily="34" charset="0"/>
                <a:ea typeface="微软雅黑" panose="020B0503020204020204" pitchFamily="34" charset="-122"/>
                <a:cs typeface="Calibri" panose="020F0502020204030204" pitchFamily="34" charset="0"/>
              </a:rPr>
              <a:t>verilog_files</a:t>
            </a:r>
            <a:r>
              <a:rPr lang="en-US" altLang="zh-CN" sz="1500" dirty="0">
                <a:solidFill>
                  <a:srgbClr val="00B0F0"/>
                </a:solidFill>
                <a:latin typeface="Calibri" panose="020F0502020204030204" pitchFamily="34" charset="0"/>
                <a:ea typeface="微软雅黑" panose="020B0503020204020204" pitchFamily="34" charset="-122"/>
                <a:cs typeface="Calibri" panose="020F0502020204030204" pitchFamily="34" charset="0"/>
              </a:rPr>
              <a:t> { </a:t>
            </a:r>
            <a:r>
              <a:rPr lang="en-US" altLang="zh-CN" sz="1500" dirty="0" err="1">
                <a:solidFill>
                  <a:srgbClr val="00B0F0"/>
                </a:solidFill>
                <a:latin typeface="Calibri" panose="020F0502020204030204" pitchFamily="34" charset="0"/>
                <a:ea typeface="微软雅黑" panose="020B0503020204020204" pitchFamily="34" charset="-122"/>
                <a:cs typeface="Calibri" panose="020F0502020204030204" pitchFamily="34" charset="0"/>
              </a:rPr>
              <a:t>top.v</a:t>
            </a:r>
            <a:r>
              <a:rPr lang="en-US" altLang="zh-CN" sz="1500" dirty="0">
                <a:solidFill>
                  <a:srgbClr val="00B0F0"/>
                </a:solidFill>
                <a:latin typeface="Calibri" panose="020F0502020204030204" pitchFamily="34" charset="0"/>
                <a:ea typeface="微软雅黑" panose="020B0503020204020204" pitchFamily="34" charset="-122"/>
                <a:cs typeface="Calibri" panose="020F0502020204030204" pitchFamily="34" charset="0"/>
              </a:rPr>
              <a:t> </a:t>
            </a:r>
            <a:r>
              <a:rPr lang="en-US" altLang="zh-CN" sz="1500" dirty="0" smtClean="0">
                <a:solidFill>
                  <a:srgbClr val="00B0F0"/>
                </a:solidFill>
                <a:latin typeface="Calibri" panose="020F0502020204030204" pitchFamily="34" charset="0"/>
                <a:ea typeface="微软雅黑" panose="020B0503020204020204" pitchFamily="34" charset="-122"/>
                <a:cs typeface="Calibri" panose="020F0502020204030204" pitchFamily="34" charset="0"/>
              </a:rPr>
              <a:t>}</a:t>
            </a:r>
          </a:p>
          <a:p>
            <a:pPr marL="0" lvl="2" indent="0">
              <a:spcBef>
                <a:spcPts val="1000"/>
              </a:spcBef>
              <a:buNone/>
            </a:pPr>
            <a:r>
              <a:rPr lang="en-US" altLang="zh-CN" sz="1500" dirty="0" smtClean="0">
                <a:solidFill>
                  <a:srgbClr val="00B0F0"/>
                </a:solidFill>
                <a:latin typeface="Calibri" panose="020F0502020204030204" pitchFamily="34" charset="0"/>
                <a:ea typeface="微软雅黑" panose="020B0503020204020204" pitchFamily="34" charset="-122"/>
                <a:cs typeface="Calibri" panose="020F0502020204030204" pitchFamily="34" charset="0"/>
              </a:rPr>
              <a:t>      Or use </a:t>
            </a:r>
            <a:r>
              <a:rPr lang="en-US" altLang="zh-CN" sz="1500" dirty="0" err="1" smtClean="0">
                <a:solidFill>
                  <a:srgbClr val="00B0F0"/>
                </a:solidFill>
                <a:latin typeface="Calibri" panose="020F0502020204030204" pitchFamily="34" charset="0"/>
                <a:ea typeface="微软雅黑" panose="020B0503020204020204" pitchFamily="34" charset="-122"/>
                <a:cs typeface="Calibri" panose="020F0502020204030204" pitchFamily="34" charset="0"/>
              </a:rPr>
              <a:t>export_liberty</a:t>
            </a:r>
            <a:endParaRPr lang="en-US" altLang="zh-CN" sz="1500" dirty="0" smtClean="0">
              <a:solidFill>
                <a:srgbClr val="00B0F0"/>
              </a:solidFill>
              <a:latin typeface="Calibri" panose="020F0502020204030204" pitchFamily="34" charset="0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228600" lvl="2">
              <a:lnSpc>
                <a:spcPct val="120000"/>
              </a:lnSpc>
              <a:spcBef>
                <a:spcPts val="1000"/>
              </a:spcBef>
            </a:pPr>
            <a:r>
              <a:rPr lang="en-US" altLang="zh-CN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HVP case </a:t>
            </a: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路径： </a:t>
            </a:r>
            <a:r>
              <a:rPr lang="en-US" altLang="zh-CN" b="1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ut</a:t>
            </a:r>
            <a:r>
              <a:rPr lang="en-US" altLang="zh-CN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/work/</a:t>
            </a:r>
            <a:r>
              <a:rPr lang="en-US" altLang="zh-CN" b="1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ut</a:t>
            </a:r>
            <a:r>
              <a:rPr lang="en-US" altLang="zh-CN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/</a:t>
            </a:r>
            <a:r>
              <a:rPr lang="en-US" altLang="zh-CN" b="1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vp</a:t>
            </a:r>
            <a:r>
              <a:rPr lang="en-US" altLang="zh-CN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/</a:t>
            </a:r>
            <a:r>
              <a:rPr lang="en-US" altLang="zh-CN" b="1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ut_run</a:t>
            </a:r>
            <a:r>
              <a:rPr lang="en-US" altLang="zh-CN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/ [optional]</a:t>
            </a:r>
            <a:r>
              <a:rPr lang="en-US" altLang="zh-CN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/>
            </a:r>
            <a:br>
              <a:rPr lang="en-US" altLang="zh-CN" b="1" dirty="0">
                <a:latin typeface="微软雅黑" panose="020B0503020204020204" pitchFamily="34" charset="-122"/>
                <a:ea typeface="微软雅黑" panose="020B0503020204020204" pitchFamily="34" charset="-122"/>
              </a:rPr>
            </a:b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需要编译</a:t>
            </a:r>
            <a:r>
              <a:rPr lang="en-US" altLang="zh-CN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HVP</a:t>
            </a: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进行测试，推荐在</a:t>
            </a:r>
            <a:r>
              <a:rPr lang="en-US" altLang="zh-CN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cent7</a:t>
            </a: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下进行编译和测试</a:t>
            </a:r>
            <a:b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</a:b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目前已知可能会影响的部分，</a:t>
            </a:r>
            <a:r>
              <a:rPr lang="en-US" altLang="zh-CN" b="1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twf</a:t>
            </a: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en-US" altLang="zh-CN" b="1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def</a:t>
            </a: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en-US" altLang="zh-CN" b="1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lef</a:t>
            </a: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en-US" altLang="zh-CN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clock mark and </a:t>
            </a:r>
            <a:r>
              <a:rPr lang="en-US" altLang="zh-CN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propagate, </a:t>
            </a:r>
            <a:r>
              <a:rPr lang="en-US" altLang="zh-CN" b="1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compute_timing</a:t>
            </a:r>
            <a:endParaRPr lang="en-US" altLang="zh-CN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457200" lvl="3" indent="0">
              <a:spcBef>
                <a:spcPts val="1000"/>
              </a:spcBef>
              <a:buNone/>
            </a:pPr>
            <a:endParaRPr lang="en-US" altLang="zh-CN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sz="1800" dirty="0" smtClean="0"/>
          </a:p>
          <a:p>
            <a:endParaRPr lang="en-US" altLang="zh-CN" sz="1800" dirty="0" smtClean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640" y="1359952"/>
            <a:ext cx="3616605" cy="6699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4737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BugFix</a:t>
            </a:r>
            <a:r>
              <a:rPr lang="en-US" altLang="zh-CN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zh-CN" alt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三重境界</a:t>
            </a:r>
            <a:endParaRPr lang="en-US" altLang="zh-CN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4097" y="1154231"/>
            <a:ext cx="10515600" cy="4351338"/>
          </a:xfrm>
        </p:spPr>
        <p:txBody>
          <a:bodyPr>
            <a:normAutofit/>
          </a:bodyPr>
          <a:lstStyle/>
          <a:p>
            <a:r>
              <a:rPr lang="en-US" altLang="zh-CN" sz="1800" dirty="0" smtClean="0"/>
              <a:t>Low</a:t>
            </a:r>
            <a:r>
              <a:rPr lang="zh-CN" altLang="en-US" sz="1800" dirty="0" smtClean="0"/>
              <a:t>： 头痛医头，脚痛医脚</a:t>
            </a:r>
            <a:endParaRPr lang="en-US" altLang="zh-CN" sz="1800" dirty="0" smtClean="0"/>
          </a:p>
          <a:p>
            <a:pPr lvl="1"/>
            <a:r>
              <a:rPr lang="zh-CN" altLang="en-US" sz="1400" dirty="0" smtClean="0"/>
              <a:t>只是表面上</a:t>
            </a:r>
            <a:r>
              <a:rPr lang="en-US" altLang="zh-CN" sz="1400" dirty="0" smtClean="0"/>
              <a:t>fix</a:t>
            </a:r>
            <a:r>
              <a:rPr lang="zh-CN" altLang="en-US" sz="1400" dirty="0" smtClean="0"/>
              <a:t>这个问题，没有深究更深层的东西，</a:t>
            </a:r>
            <a:r>
              <a:rPr lang="en-US" altLang="zh-CN" sz="1400" dirty="0" smtClean="0"/>
              <a:t>case</a:t>
            </a:r>
            <a:r>
              <a:rPr lang="zh-CN" altLang="en-US" sz="1400" dirty="0" smtClean="0"/>
              <a:t>稍微变化一下就不行了</a:t>
            </a:r>
            <a:endParaRPr lang="en-US" altLang="zh-CN" sz="1400" dirty="0" smtClean="0"/>
          </a:p>
          <a:p>
            <a:pPr lvl="1"/>
            <a:r>
              <a:rPr lang="zh-CN" altLang="en-US" sz="1400" dirty="0" smtClean="0"/>
              <a:t>缺乏全面考虑，可能引入新的问题</a:t>
            </a:r>
            <a:endParaRPr lang="en-US" altLang="zh-CN" sz="1400" dirty="0" smtClean="0"/>
          </a:p>
          <a:p>
            <a:pPr marL="457200" lvl="1" indent="0">
              <a:buNone/>
            </a:pPr>
            <a:endParaRPr lang="en-US" altLang="zh-CN" sz="1400" dirty="0" smtClean="0"/>
          </a:p>
          <a:p>
            <a:r>
              <a:rPr lang="en-US" altLang="zh-CN" sz="1800" dirty="0" smtClean="0"/>
              <a:t>Medium: </a:t>
            </a:r>
            <a:r>
              <a:rPr lang="zh-CN" altLang="en-US" sz="1800" dirty="0" smtClean="0"/>
              <a:t>拓展思路，思考尽可能多的相关情况，全面考虑后提供一个</a:t>
            </a:r>
            <a:r>
              <a:rPr lang="zh-CN" altLang="en-US" sz="1800" dirty="0"/>
              <a:t>较</a:t>
            </a:r>
            <a:r>
              <a:rPr lang="zh-CN" altLang="en-US" sz="1800" dirty="0" smtClean="0"/>
              <a:t>优的方案，做到一个高质量的</a:t>
            </a:r>
            <a:r>
              <a:rPr lang="en-US" altLang="zh-CN" sz="1800" dirty="0" err="1" smtClean="0"/>
              <a:t>bugfix</a:t>
            </a:r>
            <a:endParaRPr lang="en-US" altLang="zh-CN" sz="1800" dirty="0" smtClean="0"/>
          </a:p>
          <a:p>
            <a:endParaRPr lang="en-US" altLang="zh-CN" sz="1800" dirty="0" smtClean="0"/>
          </a:p>
          <a:p>
            <a:r>
              <a:rPr lang="en-US" altLang="zh-CN" sz="1800" dirty="0" smtClean="0"/>
              <a:t>High</a:t>
            </a:r>
            <a:r>
              <a:rPr lang="zh-CN" altLang="en-US" sz="1800" dirty="0" smtClean="0"/>
              <a:t>：通观全局，发现更好的算法或者改变底层数据结构等等，从本质上解决问题</a:t>
            </a:r>
            <a:endParaRPr lang="en-US" altLang="zh-CN" sz="1800" dirty="0" smtClean="0"/>
          </a:p>
        </p:txBody>
      </p:sp>
    </p:spTree>
    <p:extLst>
      <p:ext uri="{BB962C8B-B14F-4D97-AF65-F5344CB8AC3E}">
        <p14:creationId xmlns:p14="http://schemas.microsoft.com/office/powerpoint/2010/main" val="139463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latin typeface="Calibri" panose="020F0502020204030204" pitchFamily="34" charset="0"/>
                <a:cs typeface="Calibri" panose="020F0502020204030204" pitchFamily="34" charset="0"/>
              </a:rPr>
              <a:t>Example 1</a:t>
            </a:r>
            <a:endParaRPr lang="en-US" altLang="zh-CN" dirty="0"/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1882903"/>
              </p:ext>
            </p:extLst>
          </p:nvPr>
        </p:nvGraphicFramePr>
        <p:xfrm>
          <a:off x="958397" y="1396054"/>
          <a:ext cx="4205515" cy="2669761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4205515">
                  <a:extLst>
                    <a:ext uri="{9D8B030D-6E8A-4147-A177-3AD203B41FA5}">
                      <a16:colId xmlns:a16="http://schemas.microsoft.com/office/drawing/2014/main" val="2963477340"/>
                    </a:ext>
                  </a:extLst>
                </a:gridCol>
              </a:tblGrid>
              <a:tr h="38376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</a:t>
                      </a:r>
                      <a:r>
                        <a:rPr lang="en-US" altLang="zh-CN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altLang="zh-CN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Understand requirement</a:t>
                      </a:r>
                      <a:endParaRPr lang="zh-CN" altLang="en-US" dirty="0" smtClean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1293932"/>
                  </a:ext>
                </a:extLst>
              </a:tr>
              <a:tr h="804452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sz="1200" dirty="0" err="1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create_clock</a:t>
                      </a:r>
                      <a:r>
                        <a:rPr lang="en-US" altLang="zh-CN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CLK1,</a:t>
                      </a:r>
                      <a:r>
                        <a:rPr lang="en-US" altLang="zh-CN" sz="1200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CLK2</a:t>
                      </a:r>
                      <a:endParaRPr lang="en-US" altLang="zh-CN" sz="1200" dirty="0" smtClean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set path</a:t>
                      </a:r>
                      <a:r>
                        <a:rPr lang="en-US" altLang="zh-CN" sz="1200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as false by </a:t>
                      </a:r>
                      <a:r>
                        <a:rPr lang="en-US" altLang="zh-CN" sz="1200" baseline="0" dirty="0" err="1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set_clock_groups</a:t>
                      </a:r>
                      <a:r>
                        <a:rPr lang="en-US" altLang="zh-CN" sz="1200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.</a:t>
                      </a:r>
                      <a:endParaRPr lang="en-US" altLang="zh-CN" sz="1200" dirty="0" smtClean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sz="1200" dirty="0" err="1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set_clock_groups</a:t>
                      </a:r>
                      <a:r>
                        <a:rPr lang="en-US" altLang="zh-CN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set CLK1</a:t>
                      </a:r>
                      <a:r>
                        <a:rPr lang="en-US" altLang="zh-CN" sz="1200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and CLK2 as </a:t>
                      </a:r>
                      <a:r>
                        <a:rPr lang="en-US" altLang="zh-CN" sz="1200" baseline="0" dirty="0" err="1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asyn</a:t>
                      </a:r>
                      <a:r>
                        <a:rPr lang="en-US" altLang="zh-CN" sz="1200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group.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sz="1200" baseline="0" dirty="0" err="1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report_ta</a:t>
                      </a:r>
                      <a:r>
                        <a:rPr lang="en-US" altLang="zh-CN" sz="1200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-from CLK1 -to CLK2 will NOT report the false path, correct behavior!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sz="1200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Then use </a:t>
                      </a:r>
                      <a:r>
                        <a:rPr lang="en-US" altLang="zh-CN" sz="1200" baseline="0" dirty="0" err="1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create_clock</a:t>
                      </a:r>
                      <a:r>
                        <a:rPr lang="en-US" altLang="zh-CN" sz="1200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overwrite clock period of CLK1.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altLang="zh-CN" sz="1200" b="1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Issues: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sz="1200" baseline="0" dirty="0" err="1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report_clock_group</a:t>
                      </a:r>
                      <a:r>
                        <a:rPr lang="en-US" altLang="zh-CN" sz="1200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shows the same info like above.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altLang="zh-CN" sz="1200" baseline="0" dirty="0" err="1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report_ta</a:t>
                      </a:r>
                      <a:r>
                        <a:rPr lang="en-US" altLang="zh-CN" sz="1200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-from CLK1 -to CLK2 will report the path, </a:t>
                      </a:r>
                      <a:r>
                        <a:rPr lang="en-US" altLang="zh-CN" sz="1200" baseline="0" dirty="0" smtClean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wrong</a:t>
                      </a:r>
                      <a:r>
                        <a:rPr lang="en-US" altLang="zh-CN" sz="1200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!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US" altLang="zh-CN" sz="1200" baseline="0" dirty="0" smtClean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altLang="zh-CN" sz="1200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 </a:t>
                      </a:r>
                      <a:r>
                        <a:rPr lang="en-US" altLang="zh-CN" sz="1200" baseline="0" dirty="0" err="1" smtClean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set_false_path</a:t>
                      </a:r>
                      <a:r>
                        <a:rPr lang="en-US" altLang="zh-CN" sz="1200" baseline="0" dirty="0" smtClean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has also the same issue above.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12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      </a:t>
                      </a:r>
                      <a:r>
                        <a:rPr lang="en-US" altLang="zh-CN" sz="1200" baseline="0" dirty="0" err="1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set_false_path</a:t>
                      </a:r>
                      <a:r>
                        <a:rPr lang="en-US" altLang="zh-CN" sz="12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-from CLK1 -to CLK2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8322495"/>
                  </a:ext>
                </a:extLst>
              </a:tr>
            </a:tbl>
          </a:graphicData>
        </a:graphic>
      </p:graphicFrame>
      <p:grpSp>
        <p:nvGrpSpPr>
          <p:cNvPr id="12" name="组合 11"/>
          <p:cNvGrpSpPr/>
          <p:nvPr/>
        </p:nvGrpSpPr>
        <p:grpSpPr>
          <a:xfrm>
            <a:off x="5600016" y="1530765"/>
            <a:ext cx="2752049" cy="1665555"/>
            <a:chOff x="6506252" y="1636937"/>
            <a:chExt cx="2473121" cy="1638190"/>
          </a:xfrm>
        </p:grpSpPr>
        <p:sp>
          <p:nvSpPr>
            <p:cNvPr id="11" name="剪去单角的矩形 10"/>
            <p:cNvSpPr/>
            <p:nvPr/>
          </p:nvSpPr>
          <p:spPr>
            <a:xfrm>
              <a:off x="6555921" y="1636937"/>
              <a:ext cx="2423452" cy="1610082"/>
            </a:xfrm>
            <a:prstGeom prst="snip1Rect">
              <a:avLst/>
            </a:prstGeom>
            <a:noFill/>
            <a:ln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" name="文本框 9"/>
            <p:cNvSpPr txBox="1"/>
            <p:nvPr/>
          </p:nvSpPr>
          <p:spPr>
            <a:xfrm>
              <a:off x="6506252" y="1674689"/>
              <a:ext cx="2164220" cy="16004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400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Study basic concept and usage by document / man page…</a:t>
              </a:r>
            </a:p>
            <a:p>
              <a:pPr marL="285750" indent="-285750">
                <a:buFont typeface="Wingdings" panose="05000000000000000000" pitchFamily="2" charset="2"/>
                <a:buChar char="ü"/>
              </a:pPr>
              <a:r>
                <a:rPr lang="en-US" altLang="zh-CN" sz="1400" dirty="0" err="1" smtClean="0">
                  <a:latin typeface="Calibri" panose="020F0502020204030204" pitchFamily="34" charset="0"/>
                  <a:cs typeface="Calibri" panose="020F0502020204030204" pitchFamily="34" charset="0"/>
                </a:rPr>
                <a:t>create_clock</a:t>
              </a:r>
              <a:endParaRPr lang="en-US" altLang="zh-CN" sz="1400" dirty="0" smtClean="0">
                <a:latin typeface="Calibri" panose="020F0502020204030204" pitchFamily="34" charset="0"/>
                <a:cs typeface="Calibri" panose="020F0502020204030204" pitchFamily="34" charset="0"/>
              </a:endParaRPr>
            </a:p>
            <a:p>
              <a:pPr marL="285750" indent="-285750">
                <a:buFont typeface="Wingdings" panose="05000000000000000000" pitchFamily="2" charset="2"/>
                <a:buChar char="ü"/>
              </a:pPr>
              <a:r>
                <a:rPr lang="en-US" altLang="zh-CN" sz="1400" dirty="0" err="1" smtClean="0">
                  <a:latin typeface="Calibri" panose="020F0502020204030204" pitchFamily="34" charset="0"/>
                  <a:cs typeface="Calibri" panose="020F0502020204030204" pitchFamily="34" charset="0"/>
                </a:rPr>
                <a:t>set_clock_groups</a:t>
              </a:r>
              <a:endParaRPr lang="en-US" altLang="zh-CN" sz="14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  <a:p>
              <a:pPr marL="285750" indent="-285750">
                <a:buFont typeface="Wingdings" panose="05000000000000000000" pitchFamily="2" charset="2"/>
                <a:buChar char="ü"/>
              </a:pPr>
              <a:r>
                <a:rPr lang="en-US" altLang="zh-CN" sz="1400" dirty="0" err="1" smtClean="0">
                  <a:latin typeface="Calibri" panose="020F0502020204030204" pitchFamily="34" charset="0"/>
                  <a:cs typeface="Calibri" panose="020F0502020204030204" pitchFamily="34" charset="0"/>
                </a:rPr>
                <a:t>report_clock_groups</a:t>
              </a:r>
              <a:endParaRPr lang="en-US" altLang="zh-CN" sz="1400" dirty="0" smtClean="0">
                <a:latin typeface="Calibri" panose="020F0502020204030204" pitchFamily="34" charset="0"/>
                <a:cs typeface="Calibri" panose="020F0502020204030204" pitchFamily="34" charset="0"/>
              </a:endParaRPr>
            </a:p>
            <a:p>
              <a:pPr marL="285750" indent="-285750">
                <a:buFont typeface="Wingdings" panose="05000000000000000000" pitchFamily="2" charset="2"/>
                <a:buChar char="ü"/>
              </a:pPr>
              <a:r>
                <a:rPr lang="en-US" altLang="zh-CN" sz="1400" dirty="0" err="1" smtClean="0">
                  <a:latin typeface="Calibri" panose="020F0502020204030204" pitchFamily="34" charset="0"/>
                  <a:cs typeface="Calibri" panose="020F0502020204030204" pitchFamily="34" charset="0"/>
                </a:rPr>
                <a:t>Set_false_path</a:t>
              </a:r>
              <a:endParaRPr lang="en-US" altLang="zh-CN" sz="1400" dirty="0" smtClean="0">
                <a:latin typeface="Calibri" panose="020F0502020204030204" pitchFamily="34" charset="0"/>
                <a:cs typeface="Calibri" panose="020F0502020204030204" pitchFamily="34" charset="0"/>
              </a:endParaRPr>
            </a:p>
            <a:p>
              <a:pPr marL="285750" indent="-285750">
                <a:buFont typeface="Wingdings" panose="05000000000000000000" pitchFamily="2" charset="2"/>
                <a:buChar char="ü"/>
              </a:pPr>
              <a:r>
                <a:rPr lang="en-US" altLang="zh-CN" sz="1400" dirty="0" err="1" smtClean="0">
                  <a:latin typeface="Calibri" panose="020F0502020204030204" pitchFamily="34" charset="0"/>
                  <a:cs typeface="Calibri" panose="020F0502020204030204" pitchFamily="34" charset="0"/>
                </a:rPr>
                <a:t>Report_ta</a:t>
              </a:r>
              <a:endParaRPr lang="en-US" altLang="zh-CN" sz="1400" dirty="0" smtClean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graphicFrame>
        <p:nvGraphicFramePr>
          <p:cNvPr id="13" name="表格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1491452"/>
              </p:ext>
            </p:extLst>
          </p:nvPr>
        </p:nvGraphicFramePr>
        <p:xfrm>
          <a:off x="958397" y="4322951"/>
          <a:ext cx="4205515" cy="1755361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4205515">
                  <a:extLst>
                    <a:ext uri="{9D8B030D-6E8A-4147-A177-3AD203B41FA5}">
                      <a16:colId xmlns:a16="http://schemas.microsoft.com/office/drawing/2014/main" val="2963477340"/>
                    </a:ext>
                  </a:extLst>
                </a:gridCol>
              </a:tblGrid>
              <a:tr h="38376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2. Find root cause</a:t>
                      </a:r>
                      <a:endParaRPr lang="zh-CN" altLang="en-US" dirty="0" smtClean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1293932"/>
                  </a:ext>
                </a:extLst>
              </a:tr>
              <a:tr h="804452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Use </a:t>
                      </a:r>
                      <a:r>
                        <a:rPr lang="en-US" altLang="zh-CN" sz="1200" dirty="0" err="1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create_clock</a:t>
                      </a:r>
                      <a:r>
                        <a:rPr lang="en-US" altLang="zh-CN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to overwrite</a:t>
                      </a:r>
                      <a:r>
                        <a:rPr lang="en-US" altLang="zh-CN" sz="1200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period for </a:t>
                      </a:r>
                      <a:r>
                        <a:rPr lang="en-US" altLang="zh-CN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existing</a:t>
                      </a:r>
                      <a:r>
                        <a:rPr lang="en-US" altLang="zh-CN" sz="1200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clock</a:t>
                      </a:r>
                      <a:r>
                        <a:rPr lang="zh-CN" altLang="en-US" sz="1200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， </a:t>
                      </a:r>
                      <a:r>
                        <a:rPr lang="en-US" altLang="zh-CN" sz="1200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current behavior is to mark existing clock as deleted by flag, not really delete it.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sz="1200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clock group map still record the old pointer.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sz="1200" baseline="0" dirty="0" err="1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report_ta</a:t>
                      </a:r>
                      <a:r>
                        <a:rPr lang="en-US" altLang="zh-CN" sz="1200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uses new clock pointer to find the relation by clock group, but not find two clocks</a:t>
                      </a:r>
                      <a:r>
                        <a:rPr lang="zh-CN" altLang="en-US" sz="1200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，</a:t>
                      </a:r>
                      <a:r>
                        <a:rPr lang="en-US" altLang="zh-CN" sz="1200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so report the path between them.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83224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52180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latin typeface="Calibri" panose="020F0502020204030204" pitchFamily="34" charset="0"/>
                <a:cs typeface="Calibri" panose="020F0502020204030204" pitchFamily="34" charset="0"/>
              </a:rPr>
              <a:t>Example 1</a:t>
            </a:r>
            <a:endParaRPr lang="en-US" altLang="zh-CN" dirty="0"/>
          </a:p>
        </p:txBody>
      </p:sp>
      <p:graphicFrame>
        <p:nvGraphicFramePr>
          <p:cNvPr id="14" name="表格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8405746"/>
              </p:ext>
            </p:extLst>
          </p:nvPr>
        </p:nvGraphicFramePr>
        <p:xfrm>
          <a:off x="813844" y="1225439"/>
          <a:ext cx="4205515" cy="1389601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4205515">
                  <a:extLst>
                    <a:ext uri="{9D8B030D-6E8A-4147-A177-3AD203B41FA5}">
                      <a16:colId xmlns:a16="http://schemas.microsoft.com/office/drawing/2014/main" val="2963477340"/>
                    </a:ext>
                  </a:extLst>
                </a:gridCol>
              </a:tblGrid>
              <a:tr h="38376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3. Propose solutions</a:t>
                      </a:r>
                      <a:endParaRPr lang="zh-CN" altLang="en-US" dirty="0" smtClean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1293932"/>
                  </a:ext>
                </a:extLst>
              </a:tr>
              <a:tr h="804452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Solution1:</a:t>
                      </a:r>
                      <a:r>
                        <a:rPr lang="en-US" altLang="zh-CN" sz="1200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Use new clock pointer to replace old pointer in clock group map.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sz="1200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Solution2:   </a:t>
                      </a:r>
                      <a:r>
                        <a:rPr lang="en-US" altLang="zh-CN" sz="1200" baseline="0" dirty="0" err="1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create_clock</a:t>
                      </a:r>
                      <a:r>
                        <a:rPr lang="en-US" altLang="zh-CN" sz="1200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do not delete the clock for existing clock, reuse the pointer and just update the info as needed, such as period.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8322495"/>
                  </a:ext>
                </a:extLst>
              </a:tr>
            </a:tbl>
          </a:graphicData>
        </a:graphic>
      </p:graphicFrame>
      <p:grpSp>
        <p:nvGrpSpPr>
          <p:cNvPr id="21" name="组合 20"/>
          <p:cNvGrpSpPr/>
          <p:nvPr/>
        </p:nvGrpSpPr>
        <p:grpSpPr>
          <a:xfrm>
            <a:off x="6028506" y="449166"/>
            <a:ext cx="2719393" cy="1433603"/>
            <a:chOff x="648811" y="3594981"/>
            <a:chExt cx="2719393" cy="1539494"/>
          </a:xfrm>
        </p:grpSpPr>
        <p:sp>
          <p:nvSpPr>
            <p:cNvPr id="15" name="剪去单角的矩形 14"/>
            <p:cNvSpPr/>
            <p:nvPr/>
          </p:nvSpPr>
          <p:spPr>
            <a:xfrm>
              <a:off x="704082" y="3594981"/>
              <a:ext cx="2664122" cy="1539494"/>
            </a:xfrm>
            <a:prstGeom prst="snip1Rect">
              <a:avLst/>
            </a:prstGeom>
            <a:noFill/>
            <a:ln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" name="文本框 15"/>
            <p:cNvSpPr txBox="1"/>
            <p:nvPr/>
          </p:nvSpPr>
          <p:spPr>
            <a:xfrm>
              <a:off x="648811" y="3633363"/>
              <a:ext cx="2690599" cy="128899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200" b="1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Solution1</a:t>
              </a:r>
              <a:r>
                <a:rPr lang="en-US" altLang="zh-CN" sz="1200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: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zh-CN" altLang="en-US" sz="1200" dirty="0" smtClean="0">
                  <a:latin typeface="华文仿宋" panose="02010600040101010101" pitchFamily="2" charset="-122"/>
                  <a:ea typeface="华文仿宋" panose="02010600040101010101" pitchFamily="2" charset="-122"/>
                  <a:cs typeface="Calibri" panose="020F0502020204030204" pitchFamily="34" charset="0"/>
                </a:rPr>
                <a:t>利：实现简单，影响小</a:t>
              </a:r>
              <a:endParaRPr lang="en-US" altLang="zh-CN" sz="1200" dirty="0" smtClean="0">
                <a:latin typeface="华文仿宋" panose="02010600040101010101" pitchFamily="2" charset="-122"/>
                <a:ea typeface="华文仿宋" panose="02010600040101010101" pitchFamily="2" charset="-122"/>
                <a:cs typeface="Calibri" panose="020F0502020204030204" pitchFamily="34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zh-CN" altLang="en-US" sz="1200" dirty="0" smtClean="0">
                  <a:latin typeface="华文仿宋" panose="02010600040101010101" pitchFamily="2" charset="-122"/>
                  <a:ea typeface="华文仿宋" panose="02010600040101010101" pitchFamily="2" charset="-122"/>
                  <a:cs typeface="Calibri" panose="020F0502020204030204" pitchFamily="34" charset="0"/>
                </a:rPr>
                <a:t>弊：如果其他</a:t>
              </a:r>
              <a:r>
                <a:rPr lang="en-US" altLang="zh-CN" sz="1200" dirty="0" smtClean="0">
                  <a:latin typeface="Calibri" panose="020F0502020204030204" pitchFamily="34" charset="0"/>
                  <a:ea typeface="华文仿宋" panose="02010600040101010101" pitchFamily="2" charset="-122"/>
                  <a:cs typeface="Calibri" panose="020F0502020204030204" pitchFamily="34" charset="0"/>
                </a:rPr>
                <a:t>command</a:t>
              </a:r>
              <a:r>
                <a:rPr lang="zh-CN" altLang="en-US" sz="1200" dirty="0" smtClean="0">
                  <a:latin typeface="华文仿宋" panose="02010600040101010101" pitchFamily="2" charset="-122"/>
                  <a:ea typeface="华文仿宋" panose="02010600040101010101" pitchFamily="2" charset="-122"/>
                  <a:cs typeface="Calibri" panose="020F0502020204030204" pitchFamily="34" charset="0"/>
                </a:rPr>
                <a:t>也有类似问题，也存了</a:t>
              </a:r>
              <a:r>
                <a:rPr lang="en-US" altLang="zh-CN" sz="1200" dirty="0" smtClean="0">
                  <a:latin typeface="Calibri" panose="020F0502020204030204" pitchFamily="34" charset="0"/>
                  <a:ea typeface="华文仿宋" panose="02010600040101010101" pitchFamily="2" charset="-122"/>
                  <a:cs typeface="Calibri" panose="020F0502020204030204" pitchFamily="34" charset="0"/>
                </a:rPr>
                <a:t>old pointer</a:t>
              </a:r>
              <a:r>
                <a:rPr lang="zh-CN" altLang="en-US" sz="1200" dirty="0" smtClean="0">
                  <a:latin typeface="华文仿宋" panose="02010600040101010101" pitchFamily="2" charset="-122"/>
                  <a:ea typeface="华文仿宋" panose="02010600040101010101" pitchFamily="2" charset="-122"/>
                  <a:cs typeface="Calibri" panose="020F0502020204030204" pitchFamily="34" charset="0"/>
                </a:rPr>
                <a:t>，以后来一个问题</a:t>
              </a:r>
              <a:r>
                <a:rPr lang="en-US" altLang="zh-CN" sz="1200" dirty="0" smtClean="0">
                  <a:latin typeface="华文仿宋" panose="02010600040101010101" pitchFamily="2" charset="-122"/>
                  <a:ea typeface="华文仿宋" panose="02010600040101010101" pitchFamily="2" charset="-122"/>
                  <a:cs typeface="Calibri" panose="020F0502020204030204" pitchFamily="34" charset="0"/>
                </a:rPr>
                <a:t>fix</a:t>
              </a:r>
              <a:r>
                <a:rPr lang="zh-CN" altLang="en-US" sz="1200" dirty="0" smtClean="0">
                  <a:latin typeface="华文仿宋" panose="02010600040101010101" pitchFamily="2" charset="-122"/>
                  <a:ea typeface="华文仿宋" panose="02010600040101010101" pitchFamily="2" charset="-122"/>
                  <a:cs typeface="Calibri" panose="020F0502020204030204" pitchFamily="34" charset="0"/>
                </a:rPr>
                <a:t>一个？</a:t>
              </a:r>
              <a:r>
                <a:rPr lang="en-US" altLang="zh-CN" sz="1200" dirty="0" err="1" smtClean="0">
                  <a:latin typeface="Calibri" panose="020F0502020204030204" pitchFamily="34" charset="0"/>
                  <a:ea typeface="华文仿宋" panose="02010600040101010101" pitchFamily="2" charset="-122"/>
                  <a:cs typeface="Calibri" panose="020F0502020204030204" pitchFamily="34" charset="0"/>
                </a:rPr>
                <a:t>set_false_path</a:t>
              </a:r>
              <a:r>
                <a:rPr lang="zh-CN" altLang="en-US" sz="1200" dirty="0" smtClean="0">
                  <a:latin typeface="华文仿宋" panose="02010600040101010101" pitchFamily="2" charset="-122"/>
                  <a:ea typeface="华文仿宋" panose="02010600040101010101" pitchFamily="2" charset="-122"/>
                  <a:cs typeface="Calibri" panose="020F0502020204030204" pitchFamily="34" charset="0"/>
                </a:rPr>
                <a:t>也许也是同样原因</a:t>
              </a:r>
              <a:r>
                <a:rPr lang="en-US" altLang="zh-CN" sz="1200" dirty="0" smtClean="0">
                  <a:latin typeface="华文仿宋" panose="02010600040101010101" pitchFamily="2" charset="-122"/>
                  <a:ea typeface="华文仿宋" panose="02010600040101010101" pitchFamily="2" charset="-122"/>
                  <a:cs typeface="Calibri" panose="020F0502020204030204" pitchFamily="34" charset="0"/>
                </a:rPr>
                <a:t>?</a:t>
              </a:r>
            </a:p>
          </p:txBody>
        </p:sp>
      </p:grpSp>
      <p:grpSp>
        <p:nvGrpSpPr>
          <p:cNvPr id="22" name="组合 21"/>
          <p:cNvGrpSpPr/>
          <p:nvPr/>
        </p:nvGrpSpPr>
        <p:grpSpPr>
          <a:xfrm>
            <a:off x="6028506" y="2008915"/>
            <a:ext cx="2719393" cy="1354918"/>
            <a:chOff x="3702253" y="3577385"/>
            <a:chExt cx="2719393" cy="1539494"/>
          </a:xfrm>
        </p:grpSpPr>
        <p:sp>
          <p:nvSpPr>
            <p:cNvPr id="17" name="剪去单角的矩形 16"/>
            <p:cNvSpPr/>
            <p:nvPr/>
          </p:nvSpPr>
          <p:spPr>
            <a:xfrm>
              <a:off x="3757524" y="3577385"/>
              <a:ext cx="2664122" cy="1539494"/>
            </a:xfrm>
            <a:prstGeom prst="snip1Rect">
              <a:avLst/>
            </a:prstGeom>
            <a:noFill/>
            <a:ln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" name="文本框 17"/>
            <p:cNvSpPr txBox="1"/>
            <p:nvPr/>
          </p:nvSpPr>
          <p:spPr>
            <a:xfrm>
              <a:off x="3702253" y="3615767"/>
              <a:ext cx="2570283" cy="136384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200" b="1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Solution2</a:t>
              </a:r>
              <a:r>
                <a:rPr lang="en-US" altLang="zh-CN" sz="1200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: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zh-CN" altLang="en-US" sz="1200" dirty="0" smtClean="0">
                  <a:latin typeface="华文仿宋" panose="02010600040101010101" pitchFamily="2" charset="-122"/>
                  <a:ea typeface="华文仿宋" panose="02010600040101010101" pitchFamily="2" charset="-122"/>
                  <a:cs typeface="Calibri" panose="020F0502020204030204" pitchFamily="34" charset="0"/>
                </a:rPr>
                <a:t>利：所有跟</a:t>
              </a:r>
              <a:r>
                <a:rPr lang="en-US" altLang="zh-CN" sz="1200" dirty="0" smtClean="0">
                  <a:latin typeface="Calibri" panose="020F0502020204030204" pitchFamily="34" charset="0"/>
                  <a:ea typeface="华文仿宋" panose="02010600040101010101" pitchFamily="2" charset="-122"/>
                  <a:cs typeface="Calibri" panose="020F0502020204030204" pitchFamily="34" charset="0"/>
                </a:rPr>
                <a:t>existing clock </a:t>
              </a:r>
              <a:r>
                <a:rPr lang="zh-CN" altLang="en-US" sz="1200" dirty="0" smtClean="0">
                  <a:latin typeface="华文仿宋" panose="02010600040101010101" pitchFamily="2" charset="-122"/>
                  <a:ea typeface="华文仿宋" panose="02010600040101010101" pitchFamily="2" charset="-122"/>
                  <a:cs typeface="Calibri" panose="020F0502020204030204" pitchFamily="34" charset="0"/>
                </a:rPr>
                <a:t>相关的</a:t>
              </a:r>
              <a:r>
                <a:rPr lang="en-US" altLang="zh-CN" sz="1200" dirty="0">
                  <a:latin typeface="Calibri" panose="020F0502020204030204" pitchFamily="34" charset="0"/>
                  <a:ea typeface="华文仿宋" panose="02010600040101010101" pitchFamily="2" charset="-122"/>
                  <a:cs typeface="Calibri" panose="020F0502020204030204" pitchFamily="34" charset="0"/>
                </a:rPr>
                <a:t>command</a:t>
              </a:r>
              <a:r>
                <a:rPr lang="zh-CN" altLang="en-US" sz="1200" dirty="0" smtClean="0">
                  <a:latin typeface="华文仿宋" panose="02010600040101010101" pitchFamily="2" charset="-122"/>
                  <a:ea typeface="华文仿宋" panose="02010600040101010101" pitchFamily="2" charset="-122"/>
                  <a:cs typeface="Calibri" panose="020F0502020204030204" pitchFamily="34" charset="0"/>
                </a:rPr>
                <a:t>都没问题</a:t>
              </a:r>
              <a:endParaRPr lang="en-US" altLang="zh-CN" sz="1200" dirty="0" smtClean="0">
                <a:latin typeface="华文仿宋" panose="02010600040101010101" pitchFamily="2" charset="-122"/>
                <a:ea typeface="华文仿宋" panose="02010600040101010101" pitchFamily="2" charset="-122"/>
                <a:cs typeface="Calibri" panose="020F0502020204030204" pitchFamily="34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zh-CN" altLang="en-US" sz="1200" dirty="0" smtClean="0">
                  <a:latin typeface="华文仿宋" panose="02010600040101010101" pitchFamily="2" charset="-122"/>
                  <a:ea typeface="华文仿宋" panose="02010600040101010101" pitchFamily="2" charset="-122"/>
                  <a:cs typeface="Calibri" panose="020F0502020204030204" pitchFamily="34" charset="0"/>
                </a:rPr>
                <a:t>弊：</a:t>
              </a:r>
              <a:r>
                <a:rPr lang="en-US" altLang="zh-CN" sz="1200" dirty="0" err="1">
                  <a:latin typeface="Calibri" panose="020F0502020204030204" pitchFamily="34" charset="0"/>
                  <a:ea typeface="华文仿宋" panose="02010600040101010101" pitchFamily="2" charset="-122"/>
                  <a:cs typeface="Calibri" panose="020F0502020204030204" pitchFamily="34" charset="0"/>
                </a:rPr>
                <a:t>create_clock</a:t>
              </a:r>
              <a:r>
                <a:rPr lang="en-US" altLang="zh-CN" sz="1200" dirty="0">
                  <a:latin typeface="Calibri" panose="020F0502020204030204" pitchFamily="34" charset="0"/>
                  <a:ea typeface="华文仿宋" panose="02010600040101010101" pitchFamily="2" charset="-122"/>
                  <a:cs typeface="Calibri" panose="020F0502020204030204" pitchFamily="34" charset="0"/>
                </a:rPr>
                <a:t> </a:t>
              </a:r>
              <a:r>
                <a:rPr lang="zh-CN" altLang="en-US" sz="1200" dirty="0" smtClean="0">
                  <a:latin typeface="华文仿宋" panose="02010600040101010101" pitchFamily="2" charset="-122"/>
                  <a:ea typeface="华文仿宋" panose="02010600040101010101" pitchFamily="2" charset="-122"/>
                  <a:cs typeface="Calibri" panose="020F0502020204030204" pitchFamily="34" charset="0"/>
                </a:rPr>
                <a:t>是</a:t>
              </a:r>
              <a:r>
                <a:rPr lang="en-US" altLang="zh-CN" sz="1200" dirty="0">
                  <a:latin typeface="Calibri" panose="020F0502020204030204" pitchFamily="34" charset="0"/>
                  <a:ea typeface="华文仿宋" panose="02010600040101010101" pitchFamily="2" charset="-122"/>
                  <a:cs typeface="Calibri" panose="020F0502020204030204" pitchFamily="34" charset="0"/>
                </a:rPr>
                <a:t>basic </a:t>
              </a:r>
              <a:r>
                <a:rPr lang="en-US" altLang="zh-CN" sz="1200" dirty="0" smtClean="0">
                  <a:latin typeface="Calibri" panose="020F0502020204030204" pitchFamily="34" charset="0"/>
                  <a:ea typeface="华文仿宋" panose="02010600040101010101" pitchFamily="2" charset="-122"/>
                  <a:cs typeface="Calibri" panose="020F0502020204030204" pitchFamily="34" charset="0"/>
                </a:rPr>
                <a:t>SDC</a:t>
              </a:r>
              <a:r>
                <a:rPr lang="zh-CN" altLang="en-US" sz="1200" dirty="0" smtClean="0">
                  <a:latin typeface="华文仿宋" panose="02010600040101010101" pitchFamily="2" charset="-122"/>
                  <a:ea typeface="华文仿宋" panose="02010600040101010101" pitchFamily="2" charset="-122"/>
                  <a:cs typeface="Calibri" panose="020F0502020204030204" pitchFamily="34" charset="0"/>
                </a:rPr>
                <a:t>，影响较大</a:t>
              </a:r>
              <a:endParaRPr lang="en-US" altLang="zh-CN" sz="1200" dirty="0" smtClean="0">
                <a:latin typeface="华文仿宋" panose="02010600040101010101" pitchFamily="2" charset="-122"/>
                <a:ea typeface="华文仿宋" panose="02010600040101010101" pitchFamily="2" charset="-122"/>
                <a:cs typeface="Calibri" panose="020F0502020204030204" pitchFamily="34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altLang="zh-CN" sz="1200" dirty="0" smtClean="0">
                  <a:solidFill>
                    <a:srgbClr val="FF0000"/>
                  </a:solidFill>
                  <a:latin typeface="华文仿宋" panose="02010600040101010101" pitchFamily="2" charset="-122"/>
                  <a:ea typeface="华文仿宋" panose="02010600040101010101" pitchFamily="2" charset="-122"/>
                  <a:cs typeface="Calibri" panose="020F0502020204030204" pitchFamily="34" charset="0"/>
                </a:rPr>
                <a:t>PT</a:t>
              </a:r>
              <a:r>
                <a:rPr lang="zh-CN" altLang="en-US" sz="1200" dirty="0" smtClean="0">
                  <a:solidFill>
                    <a:srgbClr val="FF0000"/>
                  </a:solidFill>
                  <a:latin typeface="华文仿宋" panose="02010600040101010101" pitchFamily="2" charset="-122"/>
                  <a:ea typeface="华文仿宋" panose="02010600040101010101" pitchFamily="2" charset="-122"/>
                  <a:cs typeface="Calibri" panose="020F0502020204030204" pitchFamily="34" charset="0"/>
                </a:rPr>
                <a:t>的行为是？</a:t>
              </a:r>
              <a:endParaRPr lang="en-US" altLang="zh-CN" sz="1200" dirty="0" smtClean="0">
                <a:solidFill>
                  <a:srgbClr val="FF0000"/>
                </a:solidFill>
                <a:latin typeface="华文仿宋" panose="02010600040101010101" pitchFamily="2" charset="-122"/>
                <a:ea typeface="华文仿宋" panose="02010600040101010101" pitchFamily="2" charset="-122"/>
                <a:cs typeface="Calibri" panose="020F0502020204030204" pitchFamily="34" charset="0"/>
              </a:endParaRPr>
            </a:p>
          </p:txBody>
        </p:sp>
      </p:grpSp>
      <p:sp>
        <p:nvSpPr>
          <p:cNvPr id="19" name="剪去单角的矩形 18"/>
          <p:cNvSpPr/>
          <p:nvPr/>
        </p:nvSpPr>
        <p:spPr>
          <a:xfrm>
            <a:off x="751787" y="3243024"/>
            <a:ext cx="2900350" cy="3282063"/>
          </a:xfrm>
          <a:prstGeom prst="snip1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文本框 19"/>
          <p:cNvSpPr txBox="1"/>
          <p:nvPr/>
        </p:nvSpPr>
        <p:spPr>
          <a:xfrm>
            <a:off x="768450" y="3268228"/>
            <a:ext cx="2867024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200" b="1" dirty="0" smtClean="0">
                <a:latin typeface="华文仿宋" panose="02010600040101010101" pitchFamily="2" charset="-122"/>
                <a:ea typeface="华文仿宋" panose="02010600040101010101" pitchFamily="2" charset="-122"/>
                <a:cs typeface="Calibri" panose="020F0502020204030204" pitchFamily="34" charset="0"/>
              </a:rPr>
              <a:t>如何确定</a:t>
            </a:r>
            <a:r>
              <a:rPr lang="en-US" altLang="zh-CN" sz="1200" b="1" dirty="0" smtClean="0">
                <a:latin typeface="华文仿宋" panose="02010600040101010101" pitchFamily="2" charset="-122"/>
                <a:ea typeface="华文仿宋" panose="02010600040101010101" pitchFamily="2" charset="-122"/>
                <a:cs typeface="Calibri" panose="020F0502020204030204" pitchFamily="34" charset="0"/>
              </a:rPr>
              <a:t>PT </a:t>
            </a:r>
            <a:r>
              <a:rPr lang="zh-CN" altLang="en-US" sz="1200" b="1" dirty="0" smtClean="0">
                <a:latin typeface="华文仿宋" panose="02010600040101010101" pitchFamily="2" charset="-122"/>
                <a:ea typeface="华文仿宋" panose="02010600040101010101" pitchFamily="2" charset="-122"/>
                <a:cs typeface="Calibri" panose="020F0502020204030204" pitchFamily="34" charset="0"/>
              </a:rPr>
              <a:t>的行为？</a:t>
            </a:r>
            <a:endParaRPr lang="en-US" altLang="zh-CN" sz="1200" b="1" dirty="0" smtClean="0">
              <a:latin typeface="华文仿宋" panose="02010600040101010101" pitchFamily="2" charset="-122"/>
              <a:ea typeface="华文仿宋" panose="02010600040101010101" pitchFamily="2" charset="-122"/>
              <a:cs typeface="Calibri" panose="020F0502020204030204" pitchFamily="34" charset="0"/>
            </a:endParaRPr>
          </a:p>
          <a:p>
            <a:endParaRPr lang="en-US" altLang="zh-CN" sz="1200" b="1" dirty="0" smtClean="0">
              <a:latin typeface="华文仿宋" panose="02010600040101010101" pitchFamily="2" charset="-122"/>
              <a:ea typeface="华文仿宋" panose="02010600040101010101" pitchFamily="2" charset="-122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1200" dirty="0">
                <a:latin typeface="Calibri" panose="020F0502020204030204" pitchFamily="34" charset="0"/>
                <a:ea typeface="华文仿宋" panose="02010600040101010101" pitchFamily="2" charset="-122"/>
                <a:cs typeface="Calibri" panose="020F0502020204030204" pitchFamily="34" charset="0"/>
              </a:rPr>
              <a:t>Study code</a:t>
            </a:r>
          </a:p>
          <a:p>
            <a:r>
              <a:rPr lang="en-US" altLang="zh-CN" sz="1200" dirty="0">
                <a:latin typeface="Calibri" panose="020F0502020204030204" pitchFamily="34" charset="0"/>
                <a:ea typeface="华文仿宋" panose="02010600040101010101" pitchFamily="2" charset="-122"/>
                <a:cs typeface="Calibri" panose="020F0502020204030204" pitchFamily="34" charset="0"/>
              </a:rPr>
              <a:t> </a:t>
            </a:r>
            <a:r>
              <a:rPr lang="en-US" altLang="zh-CN" sz="1200" dirty="0" err="1">
                <a:latin typeface="Calibri" panose="020F0502020204030204" pitchFamily="34" charset="0"/>
                <a:ea typeface="华文仿宋" panose="02010600040101010101" pitchFamily="2" charset="-122"/>
                <a:cs typeface="Calibri" panose="020F0502020204030204" pitchFamily="34" charset="0"/>
              </a:rPr>
              <a:t>create_clock</a:t>
            </a:r>
            <a:r>
              <a:rPr lang="en-US" altLang="zh-CN" sz="1200" dirty="0">
                <a:latin typeface="Calibri" panose="020F0502020204030204" pitchFamily="34" charset="0"/>
                <a:ea typeface="华文仿宋" panose="02010600040101010101" pitchFamily="2" charset="-122"/>
                <a:cs typeface="Calibri" panose="020F0502020204030204" pitchFamily="34" charset="0"/>
              </a:rPr>
              <a:t> </a:t>
            </a:r>
          </a:p>
          <a:p>
            <a:r>
              <a:rPr lang="en-US" altLang="zh-CN" sz="1200" dirty="0">
                <a:latin typeface="Calibri" panose="020F0502020204030204" pitchFamily="34" charset="0"/>
                <a:ea typeface="华文仿宋" panose="02010600040101010101" pitchFamily="2" charset="-122"/>
                <a:cs typeface="Calibri" panose="020F0502020204030204" pitchFamily="34" charset="0"/>
              </a:rPr>
              <a:t>         =&gt; </a:t>
            </a:r>
            <a:r>
              <a:rPr lang="en-US" altLang="zh-CN" sz="1200" dirty="0" err="1">
                <a:latin typeface="Calibri" panose="020F0502020204030204" pitchFamily="34" charset="0"/>
                <a:ea typeface="华文仿宋" panose="02010600040101010101" pitchFamily="2" charset="-122"/>
                <a:cs typeface="Calibri" panose="020F0502020204030204" pitchFamily="34" charset="0"/>
              </a:rPr>
              <a:t>sdcClock</a:t>
            </a:r>
            <a:r>
              <a:rPr lang="en-US" altLang="zh-CN" sz="1200" dirty="0">
                <a:latin typeface="Calibri" panose="020F0502020204030204" pitchFamily="34" charset="0"/>
                <a:ea typeface="华文仿宋" panose="02010600040101010101" pitchFamily="2" charset="-122"/>
                <a:cs typeface="Calibri" panose="020F0502020204030204" pitchFamily="34" charset="0"/>
              </a:rPr>
              <a:t>*</a:t>
            </a:r>
          </a:p>
          <a:p>
            <a:r>
              <a:rPr lang="en-US" altLang="zh-CN" sz="1200" dirty="0">
                <a:latin typeface="华文仿宋" panose="02010600040101010101" pitchFamily="2" charset="-122"/>
                <a:ea typeface="华文仿宋" panose="02010600040101010101" pitchFamily="2" charset="-122"/>
                <a:cs typeface="Calibri" panose="020F0502020204030204" pitchFamily="34" charset="0"/>
              </a:rPr>
              <a:t> </a:t>
            </a:r>
            <a:r>
              <a:rPr lang="en-US" altLang="zh-CN" sz="1200" dirty="0" smtClean="0">
                <a:latin typeface="华文仿宋" panose="02010600040101010101" pitchFamily="2" charset="-122"/>
                <a:ea typeface="华文仿宋" panose="02010600040101010101" pitchFamily="2" charset="-122"/>
                <a:cs typeface="Calibri" panose="020F0502020204030204" pitchFamily="34" charset="0"/>
              </a:rPr>
              <a:t>       </a:t>
            </a:r>
            <a:r>
              <a:rPr lang="en-US" altLang="zh-CN" sz="1200" dirty="0" smtClean="0">
                <a:latin typeface="Calibri" panose="020F0502020204030204" pitchFamily="34" charset="0"/>
                <a:ea typeface="华文仿宋" panose="02010600040101010101" pitchFamily="2" charset="-122"/>
                <a:cs typeface="Calibri" panose="020F0502020204030204" pitchFamily="34" charset="0"/>
              </a:rPr>
              <a:t>=&gt;</a:t>
            </a:r>
            <a:r>
              <a:rPr lang="en-US" altLang="zh-CN" sz="1200" dirty="0" smtClean="0">
                <a:latin typeface="华文仿宋" panose="02010600040101010101" pitchFamily="2" charset="-122"/>
                <a:ea typeface="华文仿宋" panose="02010600040101010101" pitchFamily="2" charset="-122"/>
                <a:cs typeface="Calibri" panose="020F0502020204030204" pitchFamily="34" charset="0"/>
              </a:rPr>
              <a:t> </a:t>
            </a:r>
            <a:r>
              <a:rPr lang="en-US" altLang="zh-CN" sz="1200" dirty="0">
                <a:latin typeface="Calibri" panose="020F0502020204030204" pitchFamily="34" charset="0"/>
                <a:ea typeface="华文仿宋" panose="02010600040101010101" pitchFamily="2" charset="-122"/>
                <a:cs typeface="Calibri" panose="020F0502020204030204" pitchFamily="34" charset="0"/>
              </a:rPr>
              <a:t>store</a:t>
            </a:r>
            <a:r>
              <a:rPr lang="zh-CN" altLang="en-US" sz="1200" dirty="0">
                <a:latin typeface="Calibri" panose="020F0502020204030204" pitchFamily="34" charset="0"/>
                <a:ea typeface="华文仿宋" panose="02010600040101010101" pitchFamily="2" charset="-122"/>
                <a:cs typeface="Calibri" panose="020F0502020204030204" pitchFamily="34" charset="0"/>
              </a:rPr>
              <a:t> </a:t>
            </a:r>
            <a:r>
              <a:rPr lang="en-US" altLang="zh-CN" sz="1200" dirty="0">
                <a:latin typeface="Calibri" panose="020F0502020204030204" pitchFamily="34" charset="0"/>
                <a:ea typeface="华文仿宋" panose="02010600040101010101" pitchFamily="2" charset="-122"/>
                <a:cs typeface="Calibri" panose="020F0502020204030204" pitchFamily="34" charset="0"/>
              </a:rPr>
              <a:t>name/period </a:t>
            </a:r>
            <a:r>
              <a:rPr lang="zh-CN" altLang="en-US" sz="1200" dirty="0" smtClean="0">
                <a:latin typeface="华文仿宋" panose="02010600040101010101" pitchFamily="2" charset="-122"/>
                <a:ea typeface="华文仿宋" panose="02010600040101010101" pitchFamily="2" charset="-122"/>
                <a:cs typeface="Calibri" panose="020F0502020204030204" pitchFamily="34" charset="0"/>
              </a:rPr>
              <a:t>等</a:t>
            </a:r>
            <a:r>
              <a:rPr lang="en-US" altLang="zh-CN" sz="1200" dirty="0" smtClean="0">
                <a:latin typeface="Calibri" panose="020F0502020204030204" pitchFamily="34" charset="0"/>
                <a:ea typeface="华文仿宋" panose="02010600040101010101" pitchFamily="2" charset="-122"/>
                <a:cs typeface="Calibri" panose="020F0502020204030204" pitchFamily="34" charset="0"/>
              </a:rPr>
              <a:t>option</a:t>
            </a:r>
            <a:r>
              <a:rPr lang="en-US" altLang="zh-CN" sz="1200" dirty="0" smtClean="0">
                <a:latin typeface="华文仿宋" panose="02010600040101010101" pitchFamily="2" charset="-122"/>
                <a:ea typeface="华文仿宋" panose="02010600040101010101" pitchFamily="2" charset="-122"/>
                <a:cs typeface="Calibri" panose="020F0502020204030204" pitchFamily="34" charset="0"/>
              </a:rPr>
              <a:t> </a:t>
            </a:r>
            <a:r>
              <a:rPr lang="en-US" altLang="zh-CN" sz="1200" dirty="0">
                <a:latin typeface="Calibri" panose="020F0502020204030204" pitchFamily="34" charset="0"/>
                <a:ea typeface="华文仿宋" panose="02010600040101010101" pitchFamily="2" charset="-122"/>
                <a:cs typeface="Calibri" panose="020F0502020204030204" pitchFamily="34" charset="0"/>
              </a:rPr>
              <a:t>value</a:t>
            </a:r>
            <a:r>
              <a:rPr lang="zh-CN" altLang="en-US" sz="1200" dirty="0" smtClean="0">
                <a:latin typeface="华文仿宋" panose="02010600040101010101" pitchFamily="2" charset="-122"/>
                <a:ea typeface="华文仿宋" panose="02010600040101010101" pitchFamily="2" charset="-122"/>
                <a:cs typeface="Calibri" panose="020F0502020204030204" pitchFamily="34" charset="0"/>
              </a:rPr>
              <a:t>， 除此之外，还有很多</a:t>
            </a:r>
            <a:r>
              <a:rPr lang="en-US" altLang="zh-CN" sz="1200" dirty="0">
                <a:latin typeface="Calibri" panose="020F0502020204030204" pitchFamily="34" charset="0"/>
                <a:ea typeface="华文仿宋" panose="02010600040101010101" pitchFamily="2" charset="-122"/>
                <a:cs typeface="Calibri" panose="020F0502020204030204" pitchFamily="34" charset="0"/>
              </a:rPr>
              <a:t>constraint,  </a:t>
            </a:r>
            <a:r>
              <a:rPr lang="en-US" altLang="zh-CN" sz="1200" dirty="0" err="1" smtClean="0">
                <a:latin typeface="Calibri" panose="020F0502020204030204" pitchFamily="34" charset="0"/>
                <a:ea typeface="华文仿宋" panose="02010600040101010101" pitchFamily="2" charset="-122"/>
                <a:cs typeface="Calibri" panose="020F0502020204030204" pitchFamily="34" charset="0"/>
              </a:rPr>
              <a:t>max_trans</a:t>
            </a:r>
            <a:r>
              <a:rPr lang="en-US" altLang="zh-CN" sz="1200" dirty="0" smtClean="0">
                <a:latin typeface="Calibri" panose="020F0502020204030204" pitchFamily="34" charset="0"/>
                <a:ea typeface="华文仿宋" panose="02010600040101010101" pitchFamily="2" charset="-122"/>
                <a:cs typeface="Calibri" panose="020F0502020204030204" pitchFamily="34" charset="0"/>
              </a:rPr>
              <a:t>/</a:t>
            </a:r>
            <a:r>
              <a:rPr lang="en-US" altLang="zh-CN" sz="1200" dirty="0" err="1" smtClean="0">
                <a:latin typeface="Calibri" panose="020F0502020204030204" pitchFamily="34" charset="0"/>
                <a:ea typeface="华文仿宋" panose="02010600040101010101" pitchFamily="2" charset="-122"/>
                <a:cs typeface="Calibri" panose="020F0502020204030204" pitchFamily="34" charset="0"/>
              </a:rPr>
              <a:t>clk</a:t>
            </a:r>
            <a:r>
              <a:rPr lang="en-US" altLang="zh-CN" sz="1200" dirty="0" smtClean="0">
                <a:latin typeface="Calibri" panose="020F0502020204030204" pitchFamily="34" charset="0"/>
                <a:ea typeface="华文仿宋" panose="02010600040101010101" pitchFamily="2" charset="-122"/>
                <a:cs typeface="Calibri" panose="020F0502020204030204" pitchFamily="34" charset="0"/>
              </a:rPr>
              <a:t> </a:t>
            </a:r>
            <a:r>
              <a:rPr lang="en-US" altLang="zh-CN" sz="1200" dirty="0">
                <a:latin typeface="Calibri" panose="020F0502020204030204" pitchFamily="34" charset="0"/>
                <a:ea typeface="华文仿宋" panose="02010600040101010101" pitchFamily="2" charset="-122"/>
                <a:cs typeface="Calibri" panose="020F0502020204030204" pitchFamily="34" charset="0"/>
              </a:rPr>
              <a:t>uncertainty/is </a:t>
            </a:r>
            <a:r>
              <a:rPr lang="en-US" altLang="zh-CN" sz="1200" dirty="0" err="1">
                <a:latin typeface="Calibri" panose="020F0502020204030204" pitchFamily="34" charset="0"/>
                <a:ea typeface="华文仿宋" panose="02010600040101010101" pitchFamily="2" charset="-122"/>
                <a:cs typeface="Calibri" panose="020F0502020204030204" pitchFamily="34" charset="0"/>
              </a:rPr>
              <a:t>propogated</a:t>
            </a:r>
            <a:r>
              <a:rPr lang="en-US" altLang="zh-CN" sz="1200" dirty="0" smtClean="0">
                <a:latin typeface="Calibri" panose="020F0502020204030204" pitchFamily="34" charset="0"/>
                <a:ea typeface="华文仿宋" panose="02010600040101010101" pitchFamily="2" charset="-122"/>
                <a:cs typeface="Calibri" panose="020F0502020204030204" pitchFamily="34" charset="0"/>
              </a:rPr>
              <a:t>...</a:t>
            </a:r>
          </a:p>
          <a:p>
            <a:r>
              <a:rPr lang="zh-CN" altLang="en-US" sz="1200" dirty="0" smtClean="0">
                <a:latin typeface="Calibri" panose="020F0502020204030204" pitchFamily="34" charset="0"/>
                <a:ea typeface="华文仿宋" panose="02010600040101010101" pitchFamily="2" charset="-122"/>
                <a:cs typeface="Calibri" panose="020F0502020204030204" pitchFamily="34" charset="0"/>
              </a:rPr>
              <a:t>分析哪里</a:t>
            </a:r>
            <a:r>
              <a:rPr lang="en-US" altLang="zh-CN" sz="1200" dirty="0" err="1" smtClean="0">
                <a:latin typeface="Calibri" panose="020F0502020204030204" pitchFamily="34" charset="0"/>
                <a:ea typeface="华文仿宋" panose="02010600040101010101" pitchFamily="2" charset="-122"/>
                <a:cs typeface="Calibri" panose="020F0502020204030204" pitchFamily="34" charset="0"/>
              </a:rPr>
              <a:t>SetXXX</a:t>
            </a:r>
            <a:r>
              <a:rPr lang="en-US" altLang="zh-CN" sz="1200" dirty="0" smtClean="0">
                <a:latin typeface="Calibri" panose="020F0502020204030204" pitchFamily="34" charset="0"/>
                <a:ea typeface="华文仿宋" panose="02010600040101010101" pitchFamily="2" charset="-122"/>
                <a:cs typeface="Calibri" panose="020F0502020204030204" pitchFamily="34" charset="0"/>
              </a:rPr>
              <a:t> </a:t>
            </a:r>
            <a:r>
              <a:rPr lang="en-US" altLang="zh-CN" sz="1200" dirty="0" err="1" smtClean="0">
                <a:latin typeface="Calibri" panose="020F0502020204030204" pitchFamily="34" charset="0"/>
                <a:ea typeface="华文仿宋" panose="02010600040101010101" pitchFamily="2" charset="-122"/>
                <a:cs typeface="Calibri" panose="020F0502020204030204" pitchFamily="34" charset="0"/>
              </a:rPr>
              <a:t>GetXXX</a:t>
            </a:r>
            <a:endParaRPr lang="en-US" altLang="zh-CN" sz="1200" dirty="0" smtClean="0">
              <a:latin typeface="Calibri" panose="020F0502020204030204" pitchFamily="34" charset="0"/>
              <a:ea typeface="华文仿宋" panose="02010600040101010101" pitchFamily="2" charset="-122"/>
              <a:cs typeface="Calibri" panose="020F0502020204030204" pitchFamily="34" charset="0"/>
            </a:endParaRPr>
          </a:p>
          <a:p>
            <a:r>
              <a:rPr lang="en-US" altLang="zh-CN" sz="1200" dirty="0">
                <a:latin typeface="Calibri" panose="020F0502020204030204" pitchFamily="34" charset="0"/>
                <a:ea typeface="华文仿宋" panose="02010600040101010101" pitchFamily="2" charset="-122"/>
                <a:cs typeface="Calibri" panose="020F0502020204030204" pitchFamily="34" charset="0"/>
              </a:rPr>
              <a:t> </a:t>
            </a:r>
            <a:r>
              <a:rPr lang="en-US" altLang="zh-CN" sz="1200" dirty="0" smtClean="0">
                <a:latin typeface="Calibri" panose="020F0502020204030204" pitchFamily="34" charset="0"/>
                <a:ea typeface="华文仿宋" panose="02010600040101010101" pitchFamily="2" charset="-122"/>
                <a:cs typeface="Calibri" panose="020F0502020204030204" pitchFamily="34" charset="0"/>
              </a:rPr>
              <a:t>      =&gt;  </a:t>
            </a:r>
            <a:r>
              <a:rPr lang="en-US" altLang="zh-CN" sz="1200" dirty="0" err="1" smtClean="0">
                <a:latin typeface="Calibri" panose="020F0502020204030204" pitchFamily="34" charset="0"/>
                <a:ea typeface="华文仿宋" panose="02010600040101010101" pitchFamily="2" charset="-122"/>
                <a:cs typeface="Calibri" panose="020F0502020204030204" pitchFamily="34" charset="0"/>
              </a:rPr>
              <a:t>SetTrans</a:t>
            </a:r>
            <a:r>
              <a:rPr lang="en-US" altLang="zh-CN" sz="1200" dirty="0" smtClean="0">
                <a:latin typeface="Calibri" panose="020F0502020204030204" pitchFamily="34" charset="0"/>
                <a:ea typeface="华文仿宋" panose="02010600040101010101" pitchFamily="2" charset="-122"/>
                <a:cs typeface="Calibri" panose="020F0502020204030204" pitchFamily="34" charset="0"/>
              </a:rPr>
              <a:t>() is by </a:t>
            </a:r>
            <a:r>
              <a:rPr lang="en-US" altLang="zh-CN" sz="1200" dirty="0" err="1" smtClean="0">
                <a:latin typeface="Calibri" panose="020F0502020204030204" pitchFamily="34" charset="0"/>
                <a:ea typeface="华文仿宋" panose="02010600040101010101" pitchFamily="2" charset="-122"/>
                <a:cs typeface="Calibri" panose="020F0502020204030204" pitchFamily="34" charset="0"/>
              </a:rPr>
              <a:t>set_clock_transition</a:t>
            </a:r>
            <a:endParaRPr lang="en-US" altLang="zh-CN" sz="1200" dirty="0">
              <a:latin typeface="Calibri" panose="020F0502020204030204" pitchFamily="34" charset="0"/>
              <a:ea typeface="华文仿宋" panose="02010600040101010101" pitchFamily="2" charset="-122"/>
              <a:cs typeface="Calibri" panose="020F050202020403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zh-CN" altLang="en-US" sz="1200" dirty="0" smtClean="0">
                <a:latin typeface="华文仿宋" panose="02010600040101010101" pitchFamily="2" charset="-122"/>
                <a:ea typeface="华文仿宋" panose="02010600040101010101" pitchFamily="2" charset="-122"/>
                <a:cs typeface="Calibri" panose="020F0502020204030204" pitchFamily="34" charset="0"/>
              </a:rPr>
              <a:t>思考要测试的</a:t>
            </a:r>
            <a:r>
              <a:rPr lang="en-US" altLang="zh-CN" sz="1200" dirty="0" smtClean="0">
                <a:latin typeface="华文仿宋" panose="02010600040101010101" pitchFamily="2" charset="-122"/>
                <a:ea typeface="华文仿宋" panose="02010600040101010101" pitchFamily="2" charset="-122"/>
                <a:cs typeface="Calibri" panose="020F0502020204030204" pitchFamily="34" charset="0"/>
              </a:rPr>
              <a:t>flow</a:t>
            </a:r>
            <a:r>
              <a:rPr lang="zh-CN" altLang="en-US" sz="1200" dirty="0" smtClean="0">
                <a:latin typeface="华文仿宋" panose="02010600040101010101" pitchFamily="2" charset="-122"/>
                <a:ea typeface="华文仿宋" panose="02010600040101010101" pitchFamily="2" charset="-122"/>
                <a:cs typeface="Calibri" panose="020F0502020204030204" pitchFamily="34" charset="0"/>
              </a:rPr>
              <a:t>请</a:t>
            </a:r>
            <a:r>
              <a:rPr lang="en-US" altLang="zh-CN" sz="1200" dirty="0" smtClean="0">
                <a:latin typeface="华文仿宋" panose="02010600040101010101" pitchFamily="2" charset="-122"/>
                <a:ea typeface="华文仿宋" panose="02010600040101010101" pitchFamily="2" charset="-122"/>
                <a:cs typeface="Calibri" panose="020F0502020204030204" pitchFamily="34" charset="0"/>
              </a:rPr>
              <a:t>PE </a:t>
            </a:r>
            <a:r>
              <a:rPr lang="zh-CN" altLang="en-US" sz="1200" dirty="0" smtClean="0">
                <a:latin typeface="华文仿宋" panose="02010600040101010101" pitchFamily="2" charset="-122"/>
                <a:ea typeface="华文仿宋" panose="02010600040101010101" pitchFamily="2" charset="-122"/>
                <a:cs typeface="Calibri" panose="020F0502020204030204" pitchFamily="34" charset="0"/>
              </a:rPr>
              <a:t>测试</a:t>
            </a:r>
            <a:endParaRPr lang="en-US" altLang="zh-CN" sz="1200" dirty="0" smtClean="0">
              <a:latin typeface="华文仿宋" panose="02010600040101010101" pitchFamily="2" charset="-122"/>
              <a:ea typeface="华文仿宋" panose="02010600040101010101" pitchFamily="2" charset="-122"/>
              <a:cs typeface="Calibri" panose="020F0502020204030204" pitchFamily="34" charset="0"/>
            </a:endParaRP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altLang="zh-CN" sz="1200" dirty="0" smtClean="0">
                <a:latin typeface="Calibri" panose="020F0502020204030204" pitchFamily="34" charset="0"/>
                <a:ea typeface="华文仿宋" panose="02010600040101010101" pitchFamily="2" charset="-122"/>
                <a:cs typeface="Calibri" panose="020F0502020204030204" pitchFamily="34" charset="0"/>
              </a:rPr>
              <a:t>Code </a:t>
            </a:r>
            <a:r>
              <a:rPr lang="zh-CN" altLang="en-US" sz="1200" dirty="0">
                <a:latin typeface="华文仿宋" panose="02010600040101010101" pitchFamily="2" charset="-122"/>
                <a:ea typeface="华文仿宋" panose="02010600040101010101" pitchFamily="2" charset="-122"/>
                <a:cs typeface="Calibri" panose="020F0502020204030204" pitchFamily="34" charset="0"/>
              </a:rPr>
              <a:t>中</a:t>
            </a:r>
            <a:r>
              <a:rPr lang="zh-CN" altLang="en-US" sz="1200" dirty="0" smtClean="0">
                <a:latin typeface="华文仿宋" panose="02010600040101010101" pitchFamily="2" charset="-122"/>
                <a:ea typeface="华文仿宋" panose="02010600040101010101" pitchFamily="2" charset="-122"/>
                <a:cs typeface="Calibri" panose="020F0502020204030204" pitchFamily="34" charset="0"/>
              </a:rPr>
              <a:t>特殊处理或分支等不确定行为的地方</a:t>
            </a:r>
            <a:endParaRPr lang="en-US" altLang="zh-CN" sz="1200" dirty="0" smtClean="0">
              <a:latin typeface="华文仿宋" panose="02010600040101010101" pitchFamily="2" charset="-122"/>
              <a:ea typeface="华文仿宋" panose="02010600040101010101" pitchFamily="2" charset="-122"/>
              <a:cs typeface="Calibri" panose="020F050202020403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zh-CN" altLang="en-US" sz="1200" dirty="0" smtClean="0">
                <a:latin typeface="华文仿宋" panose="02010600040101010101" pitchFamily="2" charset="-122"/>
                <a:ea typeface="华文仿宋" panose="02010600040101010101" pitchFamily="2" charset="-122"/>
                <a:cs typeface="Calibri" panose="020F0502020204030204" pitchFamily="34" charset="0"/>
              </a:rPr>
              <a:t>推断行为</a:t>
            </a:r>
            <a:endParaRPr lang="en-US" altLang="zh-CN" sz="1200" dirty="0" smtClean="0">
              <a:latin typeface="华文仿宋" panose="02010600040101010101" pitchFamily="2" charset="-122"/>
              <a:ea typeface="华文仿宋" panose="02010600040101010101" pitchFamily="2" charset="-122"/>
              <a:cs typeface="Calibri" panose="020F0502020204030204" pitchFamily="34" charset="0"/>
            </a:endParaRPr>
          </a:p>
          <a:p>
            <a:pPr lvl="1"/>
            <a:r>
              <a:rPr lang="en-US" altLang="zh-CN" sz="1200" dirty="0" smtClean="0">
                <a:latin typeface="Calibri" panose="020F0502020204030204" pitchFamily="34" charset="0"/>
                <a:ea typeface="华文仿宋" panose="02010600040101010101" pitchFamily="2" charset="-122"/>
                <a:cs typeface="Calibri" panose="020F0502020204030204" pitchFamily="34" charset="0"/>
              </a:rPr>
              <a:t>PT </a:t>
            </a:r>
            <a:r>
              <a:rPr lang="en-US" altLang="zh-CN" sz="1200" dirty="0" err="1" smtClean="0">
                <a:latin typeface="Calibri" panose="020F0502020204030204" pitchFamily="34" charset="0"/>
                <a:ea typeface="华文仿宋" panose="02010600040101010101" pitchFamily="2" charset="-122"/>
                <a:cs typeface="Calibri" panose="020F0502020204030204" pitchFamily="34" charset="0"/>
              </a:rPr>
              <a:t>create_clock</a:t>
            </a:r>
            <a:r>
              <a:rPr lang="en-US" altLang="zh-CN" sz="1200" dirty="0" smtClean="0">
                <a:latin typeface="Calibri" panose="020F0502020204030204" pitchFamily="34" charset="0"/>
                <a:ea typeface="华文仿宋" panose="02010600040101010101" pitchFamily="2" charset="-122"/>
                <a:cs typeface="Calibri" panose="020F0502020204030204" pitchFamily="34" charset="0"/>
              </a:rPr>
              <a:t> keeps constraint for existing clock, not delete the clock but reuse it. </a:t>
            </a:r>
            <a:endParaRPr lang="en-US" altLang="zh-CN" sz="1200" dirty="0">
              <a:latin typeface="Calibri" panose="020F0502020204030204" pitchFamily="34" charset="0"/>
              <a:ea typeface="华文仿宋" panose="02010600040101010101" pitchFamily="2" charset="-122"/>
              <a:cs typeface="Calibri" panose="020F0502020204030204" pitchFamily="34" charset="0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53935" y="3616124"/>
            <a:ext cx="4584165" cy="1397551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81183" y="5043300"/>
            <a:ext cx="4505573" cy="1123950"/>
          </a:xfrm>
          <a:prstGeom prst="rect">
            <a:avLst/>
          </a:prstGeom>
        </p:spPr>
      </p:pic>
      <p:pic>
        <p:nvPicPr>
          <p:cNvPr id="35" name="图片 3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40344" y="6321410"/>
            <a:ext cx="304559" cy="290193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9206080" y="1414694"/>
            <a:ext cx="2986715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400" dirty="0" smtClean="0"/>
              <a:t>“大动干戈”的结果带来的收益是：</a:t>
            </a:r>
            <a:endParaRPr lang="en-US" altLang="zh-CN" sz="1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sz="1400" dirty="0" smtClean="0"/>
              <a:t>修复了</a:t>
            </a:r>
            <a:r>
              <a:rPr lang="en-US" altLang="zh-CN" sz="1400" dirty="0" smtClean="0"/>
              <a:t>ticket </a:t>
            </a:r>
            <a:r>
              <a:rPr lang="zh-CN" altLang="en-US" sz="1400" dirty="0" smtClean="0"/>
              <a:t>报的问题</a:t>
            </a:r>
            <a:endParaRPr lang="en-US" altLang="zh-CN" sz="1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sz="1400" dirty="0" smtClean="0"/>
              <a:t>修复了潜在的问题</a:t>
            </a:r>
            <a:endParaRPr lang="en-US" altLang="zh-CN" sz="1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sz="1400" dirty="0" smtClean="0"/>
              <a:t>完全弄懂了</a:t>
            </a:r>
            <a:r>
              <a:rPr lang="en-US" altLang="zh-CN" sz="1400" dirty="0" err="1" smtClean="0"/>
              <a:t>create_clock</a:t>
            </a:r>
            <a:endParaRPr lang="en-US" altLang="zh-CN" sz="1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sz="1400" dirty="0"/>
              <a:t>了解</a:t>
            </a:r>
            <a:r>
              <a:rPr lang="zh-CN" altLang="en-US" sz="1400" dirty="0" smtClean="0"/>
              <a:t>了其他几个相关</a:t>
            </a:r>
            <a:r>
              <a:rPr lang="en-US" altLang="zh-CN" sz="1400" dirty="0" smtClean="0"/>
              <a:t>commands</a:t>
            </a:r>
            <a:endParaRPr lang="zh-CN" altLang="en-US" sz="1400" dirty="0"/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615803" y="4396739"/>
            <a:ext cx="2213217" cy="1634989"/>
          </a:xfrm>
          <a:prstGeom prst="rect">
            <a:avLst/>
          </a:prstGeom>
        </p:spPr>
      </p:pic>
      <p:sp>
        <p:nvSpPr>
          <p:cNvPr id="12" name="文本框 11"/>
          <p:cNvSpPr txBox="1"/>
          <p:nvPr/>
        </p:nvSpPr>
        <p:spPr>
          <a:xfrm>
            <a:off x="9547746" y="3956473"/>
            <a:ext cx="174361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1 ticket case =&gt; 4 </a:t>
            </a:r>
            <a:r>
              <a:rPr lang="en-US" altLang="zh-CN" sz="14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ut</a:t>
            </a:r>
            <a:r>
              <a:rPr lang="en-US" altLang="zh-CN" sz="1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!</a:t>
            </a:r>
          </a:p>
        </p:txBody>
      </p:sp>
      <p:sp>
        <p:nvSpPr>
          <p:cNvPr id="23" name="右箭头 22"/>
          <p:cNvSpPr/>
          <p:nvPr/>
        </p:nvSpPr>
        <p:spPr>
          <a:xfrm>
            <a:off x="9027924" y="4616388"/>
            <a:ext cx="356312" cy="15092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8" name="右箭头 27"/>
          <p:cNvSpPr/>
          <p:nvPr/>
        </p:nvSpPr>
        <p:spPr>
          <a:xfrm>
            <a:off x="3677370" y="4110361"/>
            <a:ext cx="356312" cy="15092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9" name="右箭头 28"/>
          <p:cNvSpPr/>
          <p:nvPr/>
        </p:nvSpPr>
        <p:spPr>
          <a:xfrm rot="1203973">
            <a:off x="5308380" y="2262896"/>
            <a:ext cx="458740" cy="15648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0" name="右箭头 29"/>
          <p:cNvSpPr/>
          <p:nvPr/>
        </p:nvSpPr>
        <p:spPr>
          <a:xfrm rot="20144466">
            <a:off x="5282279" y="1583951"/>
            <a:ext cx="458740" cy="15648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文本框 6"/>
          <p:cNvSpPr txBox="1"/>
          <p:nvPr/>
        </p:nvSpPr>
        <p:spPr>
          <a:xfrm>
            <a:off x="4176085" y="6312617"/>
            <a:ext cx="127951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Solution2 </a:t>
            </a:r>
            <a:r>
              <a:rPr lang="zh-CN" alt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胜出</a:t>
            </a:r>
          </a:p>
        </p:txBody>
      </p:sp>
    </p:spTree>
    <p:extLst>
      <p:ext uri="{BB962C8B-B14F-4D97-AF65-F5344CB8AC3E}">
        <p14:creationId xmlns:p14="http://schemas.microsoft.com/office/powerpoint/2010/main" val="4202699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latin typeface="Calibri" panose="020F0502020204030204" pitchFamily="34" charset="0"/>
                <a:cs typeface="Calibri" panose="020F0502020204030204" pitchFamily="34" charset="0"/>
              </a:rPr>
              <a:t>Example 2</a:t>
            </a:r>
            <a:endParaRPr lang="en-US" altLang="zh-CN" dirty="0"/>
          </a:p>
        </p:txBody>
      </p:sp>
      <p:sp>
        <p:nvSpPr>
          <p:cNvPr id="3" name="文本框 2"/>
          <p:cNvSpPr txBox="1"/>
          <p:nvPr/>
        </p:nvSpPr>
        <p:spPr>
          <a:xfrm>
            <a:off x="834097" y="724229"/>
            <a:ext cx="511353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Issues</a:t>
            </a:r>
          </a:p>
          <a:p>
            <a:r>
              <a:rPr lang="en-US" altLang="zh-CN" sz="1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     Need to mark net on clock-on-signal-path as clock net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Scenarios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zh-CN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clock-to-d path only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zh-CN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Branch: clock-to-d and also </a:t>
            </a:r>
            <a:r>
              <a:rPr lang="en-US" altLang="zh-CN" sz="16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fanout</a:t>
            </a:r>
            <a:r>
              <a:rPr lang="en-US" altLang="zh-CN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 to clock pin</a:t>
            </a:r>
            <a:endParaRPr lang="zh-CN" altLang="en-US"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1897" y="2681669"/>
            <a:ext cx="6016482" cy="2574758"/>
          </a:xfrm>
          <a:prstGeom prst="rect">
            <a:avLst/>
          </a:prstGeom>
        </p:spPr>
      </p:pic>
      <p:sp>
        <p:nvSpPr>
          <p:cNvPr id="7" name="文本框 6"/>
          <p:cNvSpPr txBox="1"/>
          <p:nvPr/>
        </p:nvSpPr>
        <p:spPr>
          <a:xfrm>
            <a:off x="6191164" y="724229"/>
            <a:ext cx="606385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Issues</a:t>
            </a:r>
          </a:p>
          <a:p>
            <a:r>
              <a:rPr lang="en-US" altLang="zh-CN" sz="1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     </a:t>
            </a:r>
            <a:r>
              <a:rPr lang="en-US" altLang="zh-CN" sz="16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related_clocks</a:t>
            </a:r>
            <a:r>
              <a:rPr lang="en-US" altLang="zh-CN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1600" dirty="0">
                <a:latin typeface="Calibri" panose="020F0502020204030204" pitchFamily="34" charset="0"/>
                <a:cs typeface="Calibri" panose="020F0502020204030204" pitchFamily="34" charset="0"/>
              </a:rPr>
              <a:t>property not correct for pin </a:t>
            </a:r>
            <a:r>
              <a:rPr lang="en-US" altLang="zh-CN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with </a:t>
            </a:r>
            <a:r>
              <a:rPr lang="en-US" altLang="zh-CN" sz="16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clk</a:t>
            </a:r>
            <a:r>
              <a:rPr lang="en-US" altLang="zh-CN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/</a:t>
            </a:r>
            <a:r>
              <a:rPr lang="en-US" altLang="zh-CN" sz="16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gclk</a:t>
            </a:r>
            <a:r>
              <a:rPr lang="en-US" altLang="zh-CN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 created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Scenarios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zh-CN" sz="16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gclk</a:t>
            </a:r>
            <a:r>
              <a:rPr lang="en-US" altLang="zh-CN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 defined on cell9/</a:t>
            </a:r>
            <a:r>
              <a:rPr lang="en-US" altLang="zh-CN" sz="16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endParaRPr lang="en-US" altLang="zh-CN" sz="16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zh-CN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More testing about the following pins</a:t>
            </a:r>
            <a:endParaRPr lang="zh-CN" altLang="en-US"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688323" y="742107"/>
            <a:ext cx="5028896" cy="5809859"/>
          </a:xfrm>
          <a:prstGeom prst="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矩形 8"/>
          <p:cNvSpPr/>
          <p:nvPr/>
        </p:nvSpPr>
        <p:spPr>
          <a:xfrm>
            <a:off x="6095325" y="742107"/>
            <a:ext cx="5846956" cy="5809859"/>
          </a:xfrm>
          <a:prstGeom prst="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1789" y="2207282"/>
            <a:ext cx="3332918" cy="1195206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81527" y="3562102"/>
            <a:ext cx="3089626" cy="22172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6132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latin typeface="Calibri" panose="020F0502020204030204" pitchFamily="34" charset="0"/>
                <a:cs typeface="Calibri" panose="020F0502020204030204" pitchFamily="34" charset="0"/>
              </a:rPr>
              <a:t>Example 3</a:t>
            </a:r>
            <a:endParaRPr lang="en-US" altLang="zh-CN" dirty="0"/>
          </a:p>
        </p:txBody>
      </p:sp>
      <p:sp>
        <p:nvSpPr>
          <p:cNvPr id="8" name="文本框 7"/>
          <p:cNvSpPr txBox="1"/>
          <p:nvPr/>
        </p:nvSpPr>
        <p:spPr>
          <a:xfrm>
            <a:off x="688323" y="960241"/>
            <a:ext cx="511353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Issues</a:t>
            </a:r>
          </a:p>
          <a:p>
            <a:r>
              <a:rPr lang="en-US" altLang="zh-CN" sz="1600" dirty="0">
                <a:latin typeface="Calibri" panose="020F0502020204030204" pitchFamily="34" charset="0"/>
                <a:cs typeface="Calibri" panose="020F0502020204030204" pitchFamily="34" charset="0"/>
              </a:rPr>
              <a:t>      </a:t>
            </a:r>
            <a:r>
              <a:rPr lang="en-US" altLang="zh-CN" sz="16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set_case_analysis</a:t>
            </a:r>
            <a:r>
              <a:rPr lang="en-US" altLang="zh-CN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 set on ff1/q,</a:t>
            </a:r>
          </a:p>
          <a:p>
            <a:r>
              <a:rPr lang="en-US" altLang="zh-CN" sz="1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     </a:t>
            </a:r>
            <a:r>
              <a:rPr lang="en-US" altLang="zh-CN" sz="16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report_clock_timing</a:t>
            </a:r>
            <a:r>
              <a:rPr lang="en-US" altLang="zh-CN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 –launch should not report ff1/ck.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Scenarios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zh-CN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set on ff1/q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zh-CN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More testing about pin after ff1/q, such as b1/o </a:t>
            </a:r>
            <a:r>
              <a:rPr lang="en-US" altLang="zh-CN" sz="1600" dirty="0">
                <a:latin typeface="Calibri" panose="020F0502020204030204" pitchFamily="34" charset="0"/>
                <a:cs typeface="Calibri" panose="020F0502020204030204" pitchFamily="34" charset="0"/>
              </a:rPr>
              <a:t>or</a:t>
            </a:r>
            <a:r>
              <a:rPr lang="en-US" altLang="zh-CN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 both b1/o and b2/o.</a:t>
            </a:r>
            <a:r>
              <a:rPr lang="zh-CN" alt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(so propagation is needed.)</a:t>
            </a:r>
          </a:p>
        </p:txBody>
      </p:sp>
      <p:grpSp>
        <p:nvGrpSpPr>
          <p:cNvPr id="7" name="组合 6"/>
          <p:cNvGrpSpPr/>
          <p:nvPr/>
        </p:nvGrpSpPr>
        <p:grpSpPr>
          <a:xfrm>
            <a:off x="1118183" y="2938518"/>
            <a:ext cx="3906579" cy="1641962"/>
            <a:chOff x="1118183" y="2938518"/>
            <a:chExt cx="3906579" cy="1641962"/>
          </a:xfrm>
        </p:grpSpPr>
        <p:pic>
          <p:nvPicPr>
            <p:cNvPr id="4" name="图片 3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118183" y="2938518"/>
              <a:ext cx="3906579" cy="1641962"/>
            </a:xfrm>
            <a:prstGeom prst="rect">
              <a:avLst/>
            </a:prstGeom>
          </p:spPr>
        </p:pic>
        <p:sp>
          <p:nvSpPr>
            <p:cNvPr id="6" name="椭圆 5"/>
            <p:cNvSpPr/>
            <p:nvPr/>
          </p:nvSpPr>
          <p:spPr>
            <a:xfrm>
              <a:off x="2778711" y="3546436"/>
              <a:ext cx="106532" cy="14204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23" name="组合 22"/>
          <p:cNvGrpSpPr/>
          <p:nvPr/>
        </p:nvGrpSpPr>
        <p:grpSpPr>
          <a:xfrm>
            <a:off x="1048364" y="4296396"/>
            <a:ext cx="3976398" cy="2323610"/>
            <a:chOff x="5947635" y="2585344"/>
            <a:chExt cx="3976398" cy="2323610"/>
          </a:xfrm>
        </p:grpSpPr>
        <p:pic>
          <p:nvPicPr>
            <p:cNvPr id="12" name="图片 11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947635" y="3266992"/>
              <a:ext cx="3906579" cy="1641962"/>
            </a:xfrm>
            <a:prstGeom prst="rect">
              <a:avLst/>
            </a:prstGeom>
          </p:spPr>
        </p:pic>
        <p:sp>
          <p:nvSpPr>
            <p:cNvPr id="9" name="等腰三角形 8"/>
            <p:cNvSpPr/>
            <p:nvPr/>
          </p:nvSpPr>
          <p:spPr>
            <a:xfrm rot="5400000">
              <a:off x="8028177" y="3838434"/>
              <a:ext cx="324518" cy="228691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10" name="图片 9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8304783" y="2585344"/>
              <a:ext cx="1619250" cy="1209675"/>
            </a:xfrm>
            <a:prstGeom prst="rect">
              <a:avLst/>
            </a:prstGeom>
          </p:spPr>
        </p:pic>
        <p:cxnSp>
          <p:nvCxnSpPr>
            <p:cNvPr id="15" name="肘形连接符 14"/>
            <p:cNvCxnSpPr>
              <a:endCxn id="16" idx="3"/>
            </p:cNvCxnSpPr>
            <p:nvPr/>
          </p:nvCxnSpPr>
          <p:spPr>
            <a:xfrm rot="5400000" flipH="1" flipV="1">
              <a:off x="7560813" y="3437365"/>
              <a:ext cx="710228" cy="320330"/>
            </a:xfrm>
            <a:prstGeom prst="bentConnector2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6" name="等腰三角形 15"/>
            <p:cNvSpPr/>
            <p:nvPr/>
          </p:nvSpPr>
          <p:spPr>
            <a:xfrm rot="5400000">
              <a:off x="8028178" y="3128070"/>
              <a:ext cx="324518" cy="228691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26" name="矩形 25"/>
          <p:cNvSpPr/>
          <p:nvPr/>
        </p:nvSpPr>
        <p:spPr>
          <a:xfrm>
            <a:off x="688323" y="955049"/>
            <a:ext cx="5028896" cy="5596917"/>
          </a:xfrm>
          <a:prstGeom prst="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8" name="文本框 27"/>
          <p:cNvSpPr txBox="1"/>
          <p:nvPr/>
        </p:nvSpPr>
        <p:spPr>
          <a:xfrm>
            <a:off x="6091897" y="978883"/>
            <a:ext cx="511353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Issues</a:t>
            </a:r>
          </a:p>
          <a:p>
            <a:r>
              <a:rPr lang="en-US" altLang="zh-CN" sz="1600" dirty="0">
                <a:latin typeface="Calibri" panose="020F0502020204030204" pitchFamily="34" charset="0"/>
                <a:cs typeface="Calibri" panose="020F0502020204030204" pitchFamily="34" charset="0"/>
              </a:rPr>
              <a:t>      </a:t>
            </a:r>
            <a:r>
              <a:rPr lang="en-US" altLang="zh-CN" sz="16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report_ta</a:t>
            </a:r>
            <a:r>
              <a:rPr lang="en-US" altLang="zh-CN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1600" dirty="0">
                <a:latin typeface="Calibri" panose="020F0502020204030204" pitchFamily="34" charset="0"/>
                <a:cs typeface="Calibri" panose="020F0502020204030204" pitchFamily="34" charset="0"/>
              </a:rPr>
              <a:t>should not report the path by data2data check by clock </a:t>
            </a:r>
            <a:r>
              <a:rPr lang="en-US" altLang="zh-CN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38M.</a:t>
            </a:r>
            <a:endParaRPr lang="en-US" altLang="zh-CN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Scenarios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zh-CN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en-US" altLang="zh-CN" sz="1600" dirty="0">
                <a:latin typeface="Calibri" panose="020F0502020204030204" pitchFamily="34" charset="0"/>
                <a:cs typeface="Calibri" panose="020F0502020204030204" pitchFamily="34" charset="0"/>
              </a:rPr>
              <a:t>clock </a:t>
            </a:r>
            <a:r>
              <a:rPr lang="en-US" altLang="zh-CN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38m </a:t>
            </a:r>
            <a:r>
              <a:rPr lang="en-US" altLang="zh-CN" sz="1600" dirty="0">
                <a:latin typeface="Calibri" panose="020F0502020204030204" pitchFamily="34" charset="0"/>
                <a:cs typeface="Calibri" panose="020F0502020204030204" pitchFamily="34" charset="0"/>
              </a:rPr>
              <a:t>-clock 400m, without -</a:t>
            </a:r>
            <a:r>
              <a:rPr lang="en-US" altLang="zh-CN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clock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zh-CN" sz="16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report_ta</a:t>
            </a:r>
            <a:r>
              <a:rPr lang="en-US" altLang="zh-CN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1600" dirty="0">
                <a:latin typeface="Calibri" panose="020F0502020204030204" pitchFamily="34" charset="0"/>
                <a:cs typeface="Calibri" panose="020F0502020204030204" pitchFamily="34" charset="0"/>
              </a:rPr>
              <a:t>default, -</a:t>
            </a:r>
            <a:r>
              <a:rPr lang="en-US" altLang="zh-CN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nworst</a:t>
            </a:r>
            <a:r>
              <a:rPr lang="en-US" altLang="zh-CN" sz="1600" dirty="0">
                <a:latin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zh-CN" alt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看</a:t>
            </a:r>
            <a:r>
              <a:rPr lang="en-US" altLang="zh-CN" sz="1600" dirty="0">
                <a:latin typeface="Calibri" panose="020F0502020204030204" pitchFamily="34" charset="0"/>
                <a:cs typeface="Calibri" panose="020F0502020204030204" pitchFamily="34" charset="0"/>
              </a:rPr>
              <a:t>4</a:t>
            </a:r>
            <a:r>
              <a:rPr lang="zh-CN" alt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种组合结果</a:t>
            </a:r>
            <a:r>
              <a:rPr lang="en-US" altLang="zh-CN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zh-CN" alt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把</a:t>
            </a:r>
            <a:r>
              <a:rPr lang="en-US" altLang="zh-CN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clk_out_reg</a:t>
            </a:r>
            <a:r>
              <a:rPr lang="en-US" altLang="zh-CN" sz="1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(FF) </a:t>
            </a:r>
            <a:r>
              <a:rPr lang="zh-CN" alt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换</a:t>
            </a:r>
            <a:r>
              <a:rPr lang="zh-CN" alt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成</a:t>
            </a:r>
            <a:r>
              <a:rPr lang="en-US" altLang="zh-CN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inverter test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zh-CN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Set </a:t>
            </a:r>
            <a:r>
              <a:rPr lang="en-US" altLang="zh-CN" sz="16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derate</a:t>
            </a:r>
            <a:r>
              <a:rPr lang="en-US" altLang="zh-CN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, test </a:t>
            </a:r>
            <a:r>
              <a:rPr lang="en-US" altLang="zh-CN" sz="16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report_ta</a:t>
            </a:r>
            <a:endParaRPr lang="en-US" altLang="zh-CN" sz="16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zh-CN" sz="16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Report_ta</a:t>
            </a:r>
            <a:r>
              <a:rPr lang="en-US" altLang="zh-CN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16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full_clock_expanded</a:t>
            </a:r>
            <a:endParaRPr lang="en-US" altLang="zh-CN"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30" name="组合 29"/>
          <p:cNvGrpSpPr/>
          <p:nvPr/>
        </p:nvGrpSpPr>
        <p:grpSpPr>
          <a:xfrm>
            <a:off x="6091897" y="3287207"/>
            <a:ext cx="5408169" cy="2209571"/>
            <a:chOff x="6130060" y="3265367"/>
            <a:chExt cx="5408169" cy="2209571"/>
          </a:xfrm>
        </p:grpSpPr>
        <p:pic>
          <p:nvPicPr>
            <p:cNvPr id="25" name="图片 24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143994" y="4463246"/>
              <a:ext cx="5344788" cy="1011692"/>
            </a:xfrm>
            <a:prstGeom prst="rect">
              <a:avLst/>
            </a:prstGeom>
          </p:spPr>
        </p:pic>
        <p:pic>
          <p:nvPicPr>
            <p:cNvPr id="27" name="图片 26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6130060" y="3265367"/>
              <a:ext cx="5408169" cy="1242159"/>
            </a:xfrm>
            <a:prstGeom prst="rect">
              <a:avLst/>
            </a:prstGeom>
          </p:spPr>
        </p:pic>
      </p:grpSp>
      <p:pic>
        <p:nvPicPr>
          <p:cNvPr id="31" name="图片 3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243563" y="4580480"/>
            <a:ext cx="1743016" cy="2038320"/>
          </a:xfrm>
          <a:prstGeom prst="rect">
            <a:avLst/>
          </a:prstGeom>
        </p:spPr>
      </p:pic>
      <p:sp>
        <p:nvSpPr>
          <p:cNvPr id="19" name="矩形 18"/>
          <p:cNvSpPr/>
          <p:nvPr/>
        </p:nvSpPr>
        <p:spPr>
          <a:xfrm>
            <a:off x="6037547" y="978883"/>
            <a:ext cx="5949032" cy="5596917"/>
          </a:xfrm>
          <a:prstGeom prst="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41648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2800" dirty="0" smtClean="0"/>
              <a:t>Open Question</a:t>
            </a:r>
            <a:r>
              <a:rPr lang="en-US" altLang="zh-CN" sz="4000" dirty="0" smtClean="0"/>
              <a:t/>
            </a:r>
            <a:br>
              <a:rPr lang="en-US" altLang="zh-CN" sz="4000" dirty="0" smtClean="0"/>
            </a:br>
            <a:r>
              <a:rPr lang="en-US" altLang="zh-CN" dirty="0"/>
              <a:t>	</a:t>
            </a:r>
            <a:r>
              <a:rPr lang="en-US" altLang="zh-CN" sz="1800" dirty="0" smtClean="0"/>
              <a:t>-- </a:t>
            </a:r>
            <a:r>
              <a:rPr lang="zh-CN" altLang="en-US" sz="1800" dirty="0" smtClean="0"/>
              <a:t>如何</a:t>
            </a:r>
            <a:r>
              <a:rPr lang="zh-CN" altLang="en-US" sz="1800" dirty="0"/>
              <a:t>发散思维，想到更多</a:t>
            </a:r>
            <a:r>
              <a:rPr lang="en-US" altLang="zh-CN" sz="1800" dirty="0" smtClean="0"/>
              <a:t>scenarios</a:t>
            </a:r>
            <a:r>
              <a:rPr lang="zh-CN" altLang="en-US" sz="1800" dirty="0" smtClean="0"/>
              <a:t>？</a:t>
            </a:r>
            <a:endParaRPr lang="en-US" altLang="zh-CN" sz="18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4097" y="1154231"/>
            <a:ext cx="10515600" cy="4351338"/>
          </a:xfrm>
        </p:spPr>
        <p:txBody>
          <a:bodyPr>
            <a:normAutofit/>
          </a:bodyPr>
          <a:lstStyle/>
          <a:p>
            <a:r>
              <a:rPr lang="en-US" altLang="zh-CN" sz="1800" dirty="0" smtClean="0"/>
              <a:t>Top =&gt; hierarchical cell</a:t>
            </a:r>
          </a:p>
          <a:p>
            <a:r>
              <a:rPr lang="en-US" altLang="zh-CN" sz="1800" dirty="0" err="1"/>
              <a:t>g</a:t>
            </a:r>
            <a:r>
              <a:rPr lang="en-US" altLang="zh-CN" sz="1800" dirty="0" err="1" smtClean="0"/>
              <a:t>clk</a:t>
            </a:r>
            <a:r>
              <a:rPr lang="en-US" altLang="zh-CN" sz="1800" dirty="0" smtClean="0"/>
              <a:t> </a:t>
            </a:r>
            <a:r>
              <a:rPr lang="zh-CN" altLang="en-US" sz="1800" dirty="0" smtClean="0"/>
              <a:t>定义点前移或后移</a:t>
            </a:r>
            <a:r>
              <a:rPr lang="en-US" altLang="zh-CN" sz="1800" dirty="0" smtClean="0"/>
              <a:t>, set on q pin</a:t>
            </a:r>
          </a:p>
          <a:p>
            <a:r>
              <a:rPr lang="en-US" altLang="zh-CN" sz="1800" dirty="0" smtClean="0"/>
              <a:t>Report format</a:t>
            </a:r>
          </a:p>
          <a:p>
            <a:pPr lvl="1"/>
            <a:r>
              <a:rPr lang="zh-CN" altLang="en-US" sz="1400" dirty="0" smtClean="0"/>
              <a:t>某</a:t>
            </a:r>
            <a:r>
              <a:rPr lang="zh-CN" altLang="en-US" sz="1400" dirty="0"/>
              <a:t>列</a:t>
            </a:r>
            <a:r>
              <a:rPr lang="en-US" altLang="zh-CN" sz="1400" dirty="0"/>
              <a:t>string</a:t>
            </a:r>
            <a:r>
              <a:rPr lang="zh-CN" altLang="en-US" sz="1400" dirty="0"/>
              <a:t>长度超出设定列宽后格式显示有问题，能不能顺便</a:t>
            </a:r>
            <a:r>
              <a:rPr lang="en-US" altLang="zh-CN" sz="1400" dirty="0"/>
              <a:t>test</a:t>
            </a:r>
            <a:r>
              <a:rPr lang="zh-CN" altLang="en-US" sz="1400" dirty="0"/>
              <a:t>下别的</a:t>
            </a:r>
            <a:r>
              <a:rPr lang="en-US" altLang="zh-CN" sz="1400" dirty="0"/>
              <a:t>column</a:t>
            </a:r>
            <a:r>
              <a:rPr lang="zh-CN" altLang="en-US" sz="1400" dirty="0"/>
              <a:t>是否也有类似问题</a:t>
            </a:r>
            <a:r>
              <a:rPr lang="zh-CN" altLang="en-US" sz="1400" dirty="0" smtClean="0"/>
              <a:t>呢</a:t>
            </a:r>
            <a:endParaRPr lang="en-US" altLang="zh-CN" sz="1400" dirty="0" smtClean="0"/>
          </a:p>
          <a:p>
            <a:pPr lvl="1"/>
            <a:r>
              <a:rPr lang="zh-CN" altLang="en-US" sz="1400" dirty="0" smtClean="0"/>
              <a:t>有没有现有的</a:t>
            </a:r>
            <a:r>
              <a:rPr lang="en-US" altLang="zh-CN" sz="1400" dirty="0" smtClean="0"/>
              <a:t>report utility</a:t>
            </a:r>
            <a:r>
              <a:rPr lang="zh-CN" altLang="en-US" sz="1400" dirty="0" smtClean="0"/>
              <a:t>可以复用？</a:t>
            </a:r>
            <a:endParaRPr lang="en-US" altLang="zh-CN" sz="1400" dirty="0" smtClean="0"/>
          </a:p>
          <a:p>
            <a:pPr lvl="1"/>
            <a:r>
              <a:rPr lang="zh-CN" altLang="en-US" sz="1400" dirty="0" smtClean="0"/>
              <a:t>没有的话，可以开发一个</a:t>
            </a:r>
            <a:r>
              <a:rPr lang="en-US" altLang="zh-CN" sz="1400" dirty="0" smtClean="0"/>
              <a:t>utility</a:t>
            </a:r>
            <a:r>
              <a:rPr lang="zh-CN" altLang="en-US" sz="1400" dirty="0" smtClean="0"/>
              <a:t>方便以后的</a:t>
            </a:r>
            <a:r>
              <a:rPr lang="en-US" altLang="zh-CN" sz="1400" dirty="0" smtClean="0"/>
              <a:t>report command </a:t>
            </a:r>
            <a:r>
              <a:rPr lang="zh-CN" altLang="en-US" sz="1400" dirty="0" smtClean="0"/>
              <a:t>使用吗？</a:t>
            </a:r>
            <a:endParaRPr lang="en-US" altLang="zh-CN" sz="1400" dirty="0"/>
          </a:p>
          <a:p>
            <a:r>
              <a:rPr lang="en-US" altLang="zh-CN" sz="1800" dirty="0" smtClean="0"/>
              <a:t>One </a:t>
            </a:r>
            <a:r>
              <a:rPr lang="en-US" altLang="zh-CN" sz="1800" dirty="0" err="1" smtClean="0"/>
              <a:t>fanout</a:t>
            </a:r>
            <a:r>
              <a:rPr lang="zh-CN" altLang="en-US" sz="1800" dirty="0" smtClean="0"/>
              <a:t>，</a:t>
            </a:r>
            <a:r>
              <a:rPr lang="en-US" altLang="zh-CN" sz="1800" dirty="0" smtClean="0"/>
              <a:t>one </a:t>
            </a:r>
            <a:r>
              <a:rPr lang="en-US" altLang="zh-CN" sz="1800" dirty="0" err="1" smtClean="0"/>
              <a:t>fanin</a:t>
            </a:r>
            <a:r>
              <a:rPr lang="zh-CN" altLang="en-US" sz="1800" dirty="0" smtClean="0"/>
              <a:t>， </a:t>
            </a:r>
            <a:r>
              <a:rPr lang="en-US" altLang="zh-CN" sz="1800" dirty="0" smtClean="0"/>
              <a:t>multi-</a:t>
            </a:r>
            <a:r>
              <a:rPr lang="en-US" altLang="zh-CN" sz="1800" dirty="0" err="1" smtClean="0"/>
              <a:t>fanout</a:t>
            </a:r>
            <a:r>
              <a:rPr lang="zh-CN" altLang="en-US" sz="1800" dirty="0" smtClean="0"/>
              <a:t>， </a:t>
            </a:r>
            <a:r>
              <a:rPr lang="en-US" altLang="zh-CN" sz="1800" dirty="0" smtClean="0"/>
              <a:t>multi-</a:t>
            </a:r>
            <a:r>
              <a:rPr lang="en-US" altLang="zh-CN" sz="1800" dirty="0" err="1" smtClean="0"/>
              <a:t>fanin</a:t>
            </a:r>
            <a:endParaRPr lang="en-US" altLang="zh-CN" sz="1800" dirty="0" smtClean="0"/>
          </a:p>
          <a:p>
            <a:r>
              <a:rPr lang="en-US" altLang="zh-CN" sz="1800" dirty="0" smtClean="0"/>
              <a:t>Setup</a:t>
            </a:r>
            <a:r>
              <a:rPr lang="zh-CN" altLang="en-US" sz="1800" dirty="0" smtClean="0"/>
              <a:t>， </a:t>
            </a:r>
            <a:r>
              <a:rPr lang="en-US" altLang="zh-CN" sz="1800" dirty="0" smtClean="0"/>
              <a:t>hold</a:t>
            </a:r>
          </a:p>
          <a:p>
            <a:r>
              <a:rPr lang="en-US" altLang="zh-CN" sz="1800" dirty="0" smtClean="0"/>
              <a:t>……</a:t>
            </a:r>
          </a:p>
        </p:txBody>
      </p:sp>
    </p:spTree>
    <p:extLst>
      <p:ext uri="{BB962C8B-B14F-4D97-AF65-F5344CB8AC3E}">
        <p14:creationId xmlns:p14="http://schemas.microsoft.com/office/powerpoint/2010/main" val="758429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内容占位符 3">
            <a:extLst>
              <a:ext uri="{FF2B5EF4-FFF2-40B4-BE49-F238E27FC236}">
                <a16:creationId xmlns:a16="http://schemas.microsoft.com/office/drawing/2014/main" id="{55237020-875B-527F-B6FE-3CC26C132E3C}"/>
              </a:ext>
            </a:extLst>
          </p:cNvPr>
          <p:cNvSpPr txBox="1">
            <a:spLocks/>
          </p:cNvSpPr>
          <p:nvPr/>
        </p:nvSpPr>
        <p:spPr>
          <a:xfrm>
            <a:off x="9290883" y="5989412"/>
            <a:ext cx="2445051" cy="11255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b="1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zh-CN" altLang="en-US" sz="1600" b="0" dirty="0">
                <a:solidFill>
                  <a:schemeClr val="tx1">
                    <a:lumMod val="75000"/>
                    <a:lumOff val="25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思源黑体 Light" panose="020B0300000000000000" charset="-122"/>
              </a:rPr>
              <a:t>打造完整的国产芯片数字EDA平台</a:t>
            </a:r>
          </a:p>
        </p:txBody>
      </p:sp>
      <p:grpSp>
        <p:nvGrpSpPr>
          <p:cNvPr id="15" name="组合 14">
            <a:extLst>
              <a:ext uri="{FF2B5EF4-FFF2-40B4-BE49-F238E27FC236}">
                <a16:creationId xmlns:a16="http://schemas.microsoft.com/office/drawing/2014/main" id="{082E21D8-51E5-E239-E6A7-E070B9854D5A}"/>
              </a:ext>
            </a:extLst>
          </p:cNvPr>
          <p:cNvGrpSpPr/>
          <p:nvPr/>
        </p:nvGrpSpPr>
        <p:grpSpPr>
          <a:xfrm>
            <a:off x="736930" y="6279057"/>
            <a:ext cx="1054585" cy="201033"/>
            <a:chOff x="686082" y="6264067"/>
            <a:chExt cx="1054585" cy="201033"/>
          </a:xfrm>
        </p:grpSpPr>
        <p:sp>
          <p:nvSpPr>
            <p:cNvPr id="23" name="椭圆 22">
              <a:extLst>
                <a:ext uri="{FF2B5EF4-FFF2-40B4-BE49-F238E27FC236}">
                  <a16:creationId xmlns:a16="http://schemas.microsoft.com/office/drawing/2014/main" id="{89438DBD-A0B8-1DAA-F659-B4269F635658}"/>
                </a:ext>
              </a:extLst>
            </p:cNvPr>
            <p:cNvSpPr/>
            <p:nvPr/>
          </p:nvSpPr>
          <p:spPr>
            <a:xfrm>
              <a:off x="686082" y="6264067"/>
              <a:ext cx="201033" cy="201033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24" name="椭圆 23">
              <a:extLst>
                <a:ext uri="{FF2B5EF4-FFF2-40B4-BE49-F238E27FC236}">
                  <a16:creationId xmlns:a16="http://schemas.microsoft.com/office/drawing/2014/main" id="{D1050710-F62A-946D-B81F-C334EB0CF3A4}"/>
                </a:ext>
              </a:extLst>
            </p:cNvPr>
            <p:cNvSpPr/>
            <p:nvPr/>
          </p:nvSpPr>
          <p:spPr>
            <a:xfrm>
              <a:off x="970599" y="6264067"/>
              <a:ext cx="201033" cy="201033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25" name="椭圆 24">
              <a:extLst>
                <a:ext uri="{FF2B5EF4-FFF2-40B4-BE49-F238E27FC236}">
                  <a16:creationId xmlns:a16="http://schemas.microsoft.com/office/drawing/2014/main" id="{6CCC8C77-F6BB-5261-1C95-E78BDAE7EA8E}"/>
                </a:ext>
              </a:extLst>
            </p:cNvPr>
            <p:cNvSpPr/>
            <p:nvPr/>
          </p:nvSpPr>
          <p:spPr>
            <a:xfrm>
              <a:off x="1255116" y="6264067"/>
              <a:ext cx="201033" cy="201033"/>
            </a:xfrm>
            <a:prstGeom prst="ellipse">
              <a:avLst/>
            </a:prstGeom>
            <a:solidFill>
              <a:srgbClr val="FF707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26" name="椭圆 25">
              <a:extLst>
                <a:ext uri="{FF2B5EF4-FFF2-40B4-BE49-F238E27FC236}">
                  <a16:creationId xmlns:a16="http://schemas.microsoft.com/office/drawing/2014/main" id="{BCF661CC-57FE-0B74-07F2-C74C7BF9D7D3}"/>
                </a:ext>
              </a:extLst>
            </p:cNvPr>
            <p:cNvSpPr/>
            <p:nvPr/>
          </p:nvSpPr>
          <p:spPr>
            <a:xfrm>
              <a:off x="1539634" y="6264067"/>
              <a:ext cx="201033" cy="20103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</p:grpSp>
      <p:sp>
        <p:nvSpPr>
          <p:cNvPr id="14" name="文本框 13">
            <a:extLst>
              <a:ext uri="{FF2B5EF4-FFF2-40B4-BE49-F238E27FC236}">
                <a16:creationId xmlns:a16="http://schemas.microsoft.com/office/drawing/2014/main" id="{56AB9CB4-F191-E4C5-E530-7BA387DB4EBD}"/>
              </a:ext>
            </a:extLst>
          </p:cNvPr>
          <p:cNvSpPr txBox="1"/>
          <p:nvPr/>
        </p:nvSpPr>
        <p:spPr>
          <a:xfrm>
            <a:off x="553390" y="1375051"/>
            <a:ext cx="9835224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4800" b="1" dirty="0" smtClean="0">
                <a:latin typeface="Helvetica 65 Medium" panose="020B0500000000000000" charset="0"/>
                <a:ea typeface="微软雅黑" panose="020B0503020204020204" pitchFamily="34" charset="-122"/>
                <a:cs typeface="Helvetica 65 Medium" panose="020B0500000000000000" charset="0"/>
              </a:rPr>
              <a:t>How to debug</a:t>
            </a:r>
          </a:p>
        </p:txBody>
      </p:sp>
      <p:sp>
        <p:nvSpPr>
          <p:cNvPr id="16" name="副标题 2"/>
          <p:cNvSpPr txBox="1">
            <a:spLocks/>
          </p:cNvSpPr>
          <p:nvPr/>
        </p:nvSpPr>
        <p:spPr>
          <a:xfrm>
            <a:off x="7014796" y="4040398"/>
            <a:ext cx="4721138" cy="1655762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b="1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CN" dirty="0" smtClean="0"/>
              <a:t>Haiyan Yin</a:t>
            </a:r>
          </a:p>
          <a:p>
            <a:pPr marL="0" indent="0">
              <a:buNone/>
            </a:pPr>
            <a:r>
              <a:rPr lang="en-US" altLang="zh-CN" dirty="0" smtClean="0"/>
              <a:t>2023/07/20</a:t>
            </a:r>
            <a:endParaRPr lang="zh-CN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810109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32AF4-A8FD-4977-867F-0E5C904E2B23}" type="slidenum">
              <a:rPr lang="zh-CN" altLang="en-US" smtClean="0"/>
              <a:t>18</a:t>
            </a:fld>
            <a:endParaRPr lang="zh-CN" altLang="en-US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Debug</a:t>
            </a:r>
            <a:r>
              <a:rPr lang="zh-CN" altLang="en-US" dirty="0" smtClean="0"/>
              <a:t>技巧</a:t>
            </a:r>
            <a:endParaRPr lang="zh-CN" altLang="en-US" dirty="0"/>
          </a:p>
        </p:txBody>
      </p:sp>
      <p:sp>
        <p:nvSpPr>
          <p:cNvPr id="5" name="内容占位符 4">
            <a:extLst>
              <a:ext uri="{FF2B5EF4-FFF2-40B4-BE49-F238E27FC236}">
                <a16:creationId xmlns:a16="http://schemas.microsoft.com/office/drawing/2014/main" id="{B8B50CD0-FC16-BA7B-357C-E959C2ABDE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4097" y="980227"/>
            <a:ext cx="10515600" cy="5696146"/>
          </a:xfrm>
        </p:spPr>
        <p:txBody>
          <a:bodyPr>
            <a:normAutofit fontScale="92500" lnSpcReduction="10000"/>
          </a:bodyPr>
          <a:lstStyle/>
          <a:p>
            <a:r>
              <a:rPr lang="zh-CN" altLang="en-US" dirty="0" smtClean="0"/>
              <a:t>仔细研读问题，定位问题属性：</a:t>
            </a:r>
            <a:endParaRPr lang="en-US" altLang="zh-CN" dirty="0"/>
          </a:p>
          <a:p>
            <a:pPr lvl="1"/>
            <a:r>
              <a:rPr lang="zh-CN" altLang="en-US" dirty="0" smtClean="0"/>
              <a:t>结构相关：</a:t>
            </a:r>
            <a:r>
              <a:rPr lang="en-US" altLang="zh-CN" dirty="0" err="1" smtClean="0"/>
              <a:t>gclk</a:t>
            </a:r>
            <a:r>
              <a:rPr lang="zh-CN" altLang="en-US" dirty="0" smtClean="0"/>
              <a:t>不能展开，</a:t>
            </a:r>
            <a:r>
              <a:rPr lang="en-US" altLang="zh-CN" dirty="0" err="1" smtClean="0"/>
              <a:t>crpr</a:t>
            </a:r>
            <a:r>
              <a:rPr lang="zh-CN" altLang="en-US" dirty="0" smtClean="0"/>
              <a:t>公共点不一致，</a:t>
            </a:r>
            <a:r>
              <a:rPr lang="en-US" altLang="zh-CN" dirty="0" smtClean="0"/>
              <a:t>path</a:t>
            </a:r>
            <a:r>
              <a:rPr lang="zh-CN" altLang="en-US" dirty="0" smtClean="0"/>
              <a:t>走向不一致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SDC</a:t>
            </a:r>
            <a:r>
              <a:rPr lang="zh-CN" altLang="en-US" dirty="0" smtClean="0"/>
              <a:t>相关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Delay</a:t>
            </a:r>
            <a:r>
              <a:rPr lang="zh-CN" altLang="en-US" dirty="0" smtClean="0"/>
              <a:t>相关：</a:t>
            </a:r>
            <a:r>
              <a:rPr lang="en-US" altLang="zh-CN" dirty="0" smtClean="0"/>
              <a:t>clock edge, arrival, required, </a:t>
            </a:r>
            <a:r>
              <a:rPr lang="en-US" altLang="zh-CN" dirty="0" err="1" smtClean="0"/>
              <a:t>crpr</a:t>
            </a:r>
            <a:r>
              <a:rPr lang="en-US" altLang="zh-CN" dirty="0" smtClean="0"/>
              <a:t>, </a:t>
            </a:r>
            <a:r>
              <a:rPr lang="en-US" altLang="zh-CN" dirty="0" err="1" smtClean="0"/>
              <a:t>si</a:t>
            </a:r>
            <a:endParaRPr lang="en-US" altLang="zh-CN" dirty="0"/>
          </a:p>
          <a:p>
            <a:r>
              <a:rPr lang="zh-CN" altLang="en-US" dirty="0" smtClean="0"/>
              <a:t>理顺网表结构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起点，终点，分支，</a:t>
            </a:r>
            <a:r>
              <a:rPr lang="en-US" altLang="zh-CN" dirty="0" smtClean="0"/>
              <a:t>rise/fall, </a:t>
            </a:r>
            <a:r>
              <a:rPr lang="zh-CN" altLang="en-US" dirty="0" smtClean="0"/>
              <a:t>时钟</a:t>
            </a:r>
            <a:r>
              <a:rPr lang="en-US" altLang="zh-CN" dirty="0" smtClean="0"/>
              <a:t> (</a:t>
            </a:r>
            <a:r>
              <a:rPr lang="zh-CN" altLang="en-US" dirty="0" smtClean="0"/>
              <a:t>注意关注</a:t>
            </a:r>
            <a:r>
              <a:rPr lang="en-US" altLang="zh-CN" dirty="0" smtClean="0"/>
              <a:t>multi-input cells)</a:t>
            </a:r>
          </a:p>
          <a:p>
            <a:pPr lvl="1"/>
            <a:r>
              <a:rPr lang="en-US" altLang="zh-CN" dirty="0" smtClean="0"/>
              <a:t>debug commands: </a:t>
            </a:r>
            <a:r>
              <a:rPr lang="en-US" altLang="zh-CN" dirty="0" err="1" smtClean="0"/>
              <a:t>report_timing_path</a:t>
            </a:r>
            <a:r>
              <a:rPr lang="en-US" altLang="zh-CN" dirty="0" smtClean="0"/>
              <a:t>, </a:t>
            </a:r>
            <a:r>
              <a:rPr lang="en-US" altLang="zh-CN" dirty="0" err="1" smtClean="0"/>
              <a:t>report_timing_clock_path</a:t>
            </a:r>
            <a:r>
              <a:rPr lang="en-US" altLang="zh-CN" dirty="0" smtClean="0"/>
              <a:t>, </a:t>
            </a:r>
            <a:r>
              <a:rPr lang="en-US" altLang="zh-CN" dirty="0" err="1" smtClean="0"/>
              <a:t>get_all_fanins</a:t>
            </a:r>
            <a:r>
              <a:rPr lang="en-US" altLang="zh-CN" dirty="0" smtClean="0"/>
              <a:t>, </a:t>
            </a:r>
            <a:r>
              <a:rPr lang="en-US" altLang="zh-CN" dirty="0" err="1" smtClean="0"/>
              <a:t>get_all_fanout</a:t>
            </a:r>
            <a:r>
              <a:rPr lang="en-US" altLang="zh-CN" dirty="0" smtClean="0"/>
              <a:t>, GUI</a:t>
            </a:r>
          </a:p>
          <a:p>
            <a:r>
              <a:rPr lang="zh-CN" altLang="en-US" dirty="0" smtClean="0"/>
              <a:t>检查</a:t>
            </a:r>
            <a:r>
              <a:rPr lang="en-US" altLang="zh-CN" dirty="0" smtClean="0"/>
              <a:t>delay</a:t>
            </a:r>
            <a:r>
              <a:rPr lang="zh-CN" altLang="en-US" dirty="0" smtClean="0"/>
              <a:t>传播</a:t>
            </a:r>
            <a:endParaRPr lang="en-US" altLang="zh-CN" dirty="0" smtClean="0"/>
          </a:p>
          <a:p>
            <a:pPr lvl="1"/>
            <a:r>
              <a:rPr lang="en-US" altLang="zh-CN" dirty="0"/>
              <a:t>p</a:t>
            </a:r>
            <a:r>
              <a:rPr lang="en-US" altLang="zh-CN" dirty="0" smtClean="0"/>
              <a:t>roperty: </a:t>
            </a:r>
            <a:r>
              <a:rPr lang="en-US" altLang="zh-CN" dirty="0" err="1" smtClean="0"/>
              <a:t>related_clock</a:t>
            </a:r>
            <a:r>
              <a:rPr lang="en-US" altLang="zh-CN" dirty="0" smtClean="0"/>
              <a:t>, </a:t>
            </a:r>
            <a:r>
              <a:rPr lang="en-US" altLang="zh-CN" dirty="0" err="1" smtClean="0"/>
              <a:t>timing_window</a:t>
            </a:r>
            <a:r>
              <a:rPr lang="en-US" altLang="zh-CN" dirty="0" smtClean="0"/>
              <a:t>, </a:t>
            </a:r>
            <a:r>
              <a:rPr lang="en-US" altLang="zh-CN" dirty="0" err="1" smtClean="0"/>
              <a:t>is_clock_network</a:t>
            </a:r>
            <a:r>
              <a:rPr lang="en-US" altLang="zh-CN" dirty="0" smtClean="0"/>
              <a:t>, </a:t>
            </a:r>
            <a:r>
              <a:rPr lang="en-US" altLang="zh-CN" dirty="0" err="1" smtClean="0"/>
              <a:t>case_value</a:t>
            </a:r>
            <a:r>
              <a:rPr lang="zh-CN" altLang="en-US" dirty="0" smtClean="0"/>
              <a:t>， </a:t>
            </a:r>
            <a:r>
              <a:rPr lang="en-US" altLang="zh-CN" dirty="0" smtClean="0"/>
              <a:t>etc.</a:t>
            </a:r>
          </a:p>
          <a:p>
            <a:pPr lvl="1"/>
            <a:r>
              <a:rPr lang="en-US" altLang="zh-CN" dirty="0" err="1" smtClean="0"/>
              <a:t>report_timing_disable_timing</a:t>
            </a:r>
            <a:r>
              <a:rPr lang="zh-CN" altLang="en-US" dirty="0" smtClean="0"/>
              <a:t>，</a:t>
            </a:r>
            <a:r>
              <a:rPr lang="en-US" altLang="zh-CN" dirty="0" err="1" smtClean="0"/>
              <a:t>report_timing_case_analysis</a:t>
            </a:r>
            <a:r>
              <a:rPr lang="en-US" altLang="zh-CN" dirty="0" smtClean="0"/>
              <a:t>, </a:t>
            </a:r>
            <a:r>
              <a:rPr lang="en-US" altLang="zh-CN" dirty="0" err="1" smtClean="0"/>
              <a:t>report_timing_path</a:t>
            </a:r>
            <a:r>
              <a:rPr lang="en-US" altLang="zh-CN" dirty="0" smtClean="0"/>
              <a:t> –exception, etc.</a:t>
            </a:r>
            <a:endParaRPr lang="en-US" altLang="zh-CN" dirty="0"/>
          </a:p>
          <a:p>
            <a:r>
              <a:rPr lang="zh-CN" altLang="en-US" dirty="0" smtClean="0"/>
              <a:t>逐步缩小问题区间</a:t>
            </a:r>
            <a:endParaRPr lang="en-US" altLang="zh-CN" dirty="0" smtClean="0"/>
          </a:p>
          <a:p>
            <a:pPr lvl="1"/>
            <a:r>
              <a:rPr lang="en-US" altLang="zh-CN" dirty="0" err="1" smtClean="0"/>
              <a:t>netlist</a:t>
            </a:r>
            <a:r>
              <a:rPr lang="en-US" altLang="zh-CN" dirty="0" smtClean="0"/>
              <a:t> </a:t>
            </a:r>
            <a:r>
              <a:rPr lang="zh-CN" altLang="en-US" dirty="0" smtClean="0"/>
              <a:t>问题 </a:t>
            </a:r>
            <a:r>
              <a:rPr lang="en-US" altLang="zh-CN" dirty="0" smtClean="0"/>
              <a:t>(</a:t>
            </a:r>
            <a:r>
              <a:rPr lang="zh-CN" altLang="en-US" dirty="0" smtClean="0"/>
              <a:t>移动</a:t>
            </a:r>
            <a:r>
              <a:rPr lang="en-US" altLang="zh-CN" dirty="0" smtClean="0"/>
              <a:t>constraint, </a:t>
            </a:r>
            <a:r>
              <a:rPr lang="zh-CN" altLang="en-US" dirty="0" smtClean="0"/>
              <a:t>断开支路</a:t>
            </a:r>
            <a:r>
              <a:rPr lang="en-US" altLang="zh-CN" dirty="0" smtClean="0"/>
              <a:t>)</a:t>
            </a:r>
          </a:p>
          <a:p>
            <a:pPr lvl="1"/>
            <a:r>
              <a:rPr lang="en-US" altLang="zh-CN" dirty="0" smtClean="0"/>
              <a:t>SDC</a:t>
            </a:r>
            <a:r>
              <a:rPr lang="zh-CN" altLang="en-US" dirty="0" smtClean="0"/>
              <a:t>问题 </a:t>
            </a:r>
            <a:r>
              <a:rPr lang="en-US" altLang="zh-CN" dirty="0" smtClean="0"/>
              <a:t>(</a:t>
            </a:r>
            <a:r>
              <a:rPr lang="en-US" altLang="zh-CN" dirty="0" err="1" smtClean="0"/>
              <a:t>set_sense</a:t>
            </a:r>
            <a:r>
              <a:rPr lang="en-US" altLang="zh-CN" dirty="0" smtClean="0"/>
              <a:t>, </a:t>
            </a:r>
            <a:r>
              <a:rPr lang="en-US" altLang="zh-CN" dirty="0" err="1" smtClean="0"/>
              <a:t>set_false_path</a:t>
            </a:r>
            <a:r>
              <a:rPr lang="en-US" altLang="zh-CN" dirty="0" smtClean="0"/>
              <a:t>, </a:t>
            </a:r>
            <a:r>
              <a:rPr lang="en-US" altLang="zh-CN" dirty="0" err="1" smtClean="0"/>
              <a:t>set_case_analysis</a:t>
            </a:r>
            <a:r>
              <a:rPr lang="en-US" altLang="zh-CN" dirty="0" smtClean="0"/>
              <a:t>, </a:t>
            </a:r>
            <a:r>
              <a:rPr lang="en-US" altLang="zh-CN" dirty="0" err="1" smtClean="0"/>
              <a:t>set_disable_timing</a:t>
            </a:r>
            <a:r>
              <a:rPr lang="en-US" altLang="zh-CN" dirty="0"/>
              <a:t>)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special lib</a:t>
            </a:r>
            <a:r>
              <a:rPr lang="zh-CN" altLang="en-US" dirty="0" smtClean="0"/>
              <a:t>问题 </a:t>
            </a:r>
            <a:r>
              <a:rPr lang="en-US" altLang="zh-CN" dirty="0" smtClean="0"/>
              <a:t>(memory, ISO, PAD, ICG, latch)</a:t>
            </a:r>
          </a:p>
          <a:p>
            <a:r>
              <a:rPr lang="zh-CN" altLang="en-US" dirty="0" smtClean="0"/>
              <a:t>思考本质原因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小</a:t>
            </a:r>
            <a:r>
              <a:rPr lang="en-US" altLang="zh-CN" dirty="0" smtClean="0"/>
              <a:t>case</a:t>
            </a:r>
            <a:r>
              <a:rPr lang="zh-CN" altLang="en-US" dirty="0" smtClean="0"/>
              <a:t>复现，多思考根本原因</a:t>
            </a:r>
            <a:endParaRPr lang="en-US" altLang="zh-CN" dirty="0"/>
          </a:p>
        </p:txBody>
      </p:sp>
      <p:sp>
        <p:nvSpPr>
          <p:cNvPr id="4" name="TextBox 3"/>
          <p:cNvSpPr txBox="1"/>
          <p:nvPr/>
        </p:nvSpPr>
        <p:spPr>
          <a:xfrm>
            <a:off x="10308924" y="1770759"/>
            <a:ext cx="1478070" cy="830997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zh-CN" altLang="en-US" sz="2400" dirty="0" smtClean="0"/>
              <a:t>由点到面</a:t>
            </a:r>
            <a:endParaRPr lang="en-US" altLang="zh-CN" sz="2400" dirty="0" smtClean="0"/>
          </a:p>
          <a:p>
            <a:r>
              <a:rPr lang="zh-CN" altLang="en-US" sz="2400" dirty="0" smtClean="0"/>
              <a:t>由面到点</a:t>
            </a:r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551143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Debug</a:t>
            </a:r>
            <a:r>
              <a:rPr lang="zh-CN" altLang="en-US" dirty="0" smtClean="0"/>
              <a:t>素养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zh-CN" altLang="en-US" dirty="0" smtClean="0"/>
              <a:t>清晰的脉络</a:t>
            </a:r>
            <a:endParaRPr lang="en-US" altLang="zh-CN" dirty="0"/>
          </a:p>
          <a:p>
            <a:pPr marL="0" indent="0">
              <a:buNone/>
            </a:pPr>
            <a:endParaRPr lang="en-US" altLang="zh-CN" dirty="0"/>
          </a:p>
          <a:p>
            <a:r>
              <a:rPr lang="zh-CN" altLang="en-US" dirty="0" smtClean="0"/>
              <a:t>多角度的思考</a:t>
            </a:r>
            <a:endParaRPr lang="en-US" altLang="zh-CN" dirty="0" smtClean="0"/>
          </a:p>
          <a:p>
            <a:endParaRPr lang="en-US" altLang="zh-CN" dirty="0" smtClean="0"/>
          </a:p>
          <a:p>
            <a:r>
              <a:rPr lang="zh-CN" altLang="en-US" dirty="0" smtClean="0"/>
              <a:t>自主的学习</a:t>
            </a:r>
            <a:endParaRPr lang="en-US" altLang="zh-CN" dirty="0" smtClean="0"/>
          </a:p>
          <a:p>
            <a:endParaRPr lang="en-US" altLang="zh-CN" dirty="0" smtClean="0"/>
          </a:p>
          <a:p>
            <a:r>
              <a:rPr lang="zh-CN" altLang="en-US" dirty="0" smtClean="0"/>
              <a:t>敏锐</a:t>
            </a:r>
            <a:r>
              <a:rPr lang="zh-CN" altLang="en-US" dirty="0"/>
              <a:t>的洞察力</a:t>
            </a:r>
            <a:endParaRPr lang="en-US" altLang="zh-CN" dirty="0"/>
          </a:p>
          <a:p>
            <a:endParaRPr lang="en-US" altLang="zh-CN" dirty="0" smtClean="0"/>
          </a:p>
          <a:p>
            <a:r>
              <a:rPr lang="zh-CN" altLang="en-US" dirty="0" smtClean="0"/>
              <a:t>丰富的经验</a:t>
            </a:r>
            <a:endParaRPr lang="en-US" altLang="zh-CN" dirty="0" smtClean="0"/>
          </a:p>
          <a:p>
            <a:pPr marL="0" indent="0">
              <a:buNone/>
            </a:pPr>
            <a:endParaRPr lang="en-US" altLang="zh-CN" dirty="0"/>
          </a:p>
          <a:p>
            <a:r>
              <a:rPr lang="zh-CN" altLang="en-US" dirty="0"/>
              <a:t>准确的</a:t>
            </a:r>
            <a:r>
              <a:rPr lang="zh-CN" altLang="en-US" dirty="0" smtClean="0"/>
              <a:t>定位</a:t>
            </a:r>
            <a:endParaRPr lang="en-US" altLang="zh-CN" dirty="0" smtClean="0"/>
          </a:p>
          <a:p>
            <a:endParaRPr lang="en-US" altLang="zh-CN" dirty="0"/>
          </a:p>
          <a:p>
            <a:r>
              <a:rPr lang="zh-CN" altLang="en-US" dirty="0"/>
              <a:t>发散的</a:t>
            </a:r>
            <a:r>
              <a:rPr lang="zh-CN" altLang="en-US" dirty="0" smtClean="0"/>
              <a:t>思维</a:t>
            </a:r>
            <a:endParaRPr lang="en-US" altLang="zh-CN" dirty="0"/>
          </a:p>
          <a:p>
            <a:pPr marL="0" indent="0">
              <a:buNone/>
            </a:pPr>
            <a:endParaRPr lang="en-US" altLang="zh-CN" dirty="0" smtClean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841209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内容占位符 3">
            <a:extLst>
              <a:ext uri="{FF2B5EF4-FFF2-40B4-BE49-F238E27FC236}">
                <a16:creationId xmlns:a16="http://schemas.microsoft.com/office/drawing/2014/main" id="{55237020-875B-527F-B6FE-3CC26C132E3C}"/>
              </a:ext>
            </a:extLst>
          </p:cNvPr>
          <p:cNvSpPr txBox="1">
            <a:spLocks/>
          </p:cNvSpPr>
          <p:nvPr/>
        </p:nvSpPr>
        <p:spPr>
          <a:xfrm>
            <a:off x="9290883" y="5989412"/>
            <a:ext cx="2445051" cy="11255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b="1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zh-CN" altLang="en-US" sz="1600" b="0" dirty="0">
                <a:solidFill>
                  <a:schemeClr val="tx1">
                    <a:lumMod val="75000"/>
                    <a:lumOff val="25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思源黑体 Light" panose="020B0300000000000000" charset="-122"/>
              </a:rPr>
              <a:t>打造完整的国产芯片数字EDA平台</a:t>
            </a:r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id="{56AB9CB4-F191-E4C5-E530-7BA387DB4EBD}"/>
              </a:ext>
            </a:extLst>
          </p:cNvPr>
          <p:cNvSpPr txBox="1"/>
          <p:nvPr/>
        </p:nvSpPr>
        <p:spPr>
          <a:xfrm>
            <a:off x="402470" y="1029546"/>
            <a:ext cx="9835224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4800" b="1" dirty="0" smtClean="0">
                <a:latin typeface="Helvetica 65 Medium" panose="020B0500000000000000" charset="0"/>
                <a:ea typeface="微软雅黑" panose="020B0503020204020204" pitchFamily="34" charset="-122"/>
                <a:cs typeface="Helvetica 65 Medium" panose="020B0500000000000000" charset="0"/>
              </a:rPr>
              <a:t>Ticket Lifecycle</a:t>
            </a:r>
          </a:p>
        </p:txBody>
      </p:sp>
      <p:grpSp>
        <p:nvGrpSpPr>
          <p:cNvPr id="15" name="组合 14">
            <a:extLst>
              <a:ext uri="{FF2B5EF4-FFF2-40B4-BE49-F238E27FC236}">
                <a16:creationId xmlns:a16="http://schemas.microsoft.com/office/drawing/2014/main" id="{082E21D8-51E5-E239-E6A7-E070B9854D5A}"/>
              </a:ext>
            </a:extLst>
          </p:cNvPr>
          <p:cNvGrpSpPr/>
          <p:nvPr/>
        </p:nvGrpSpPr>
        <p:grpSpPr>
          <a:xfrm>
            <a:off x="736930" y="6279057"/>
            <a:ext cx="1054585" cy="201033"/>
            <a:chOff x="686082" y="6264067"/>
            <a:chExt cx="1054585" cy="201033"/>
          </a:xfrm>
        </p:grpSpPr>
        <p:sp>
          <p:nvSpPr>
            <p:cNvPr id="23" name="椭圆 22">
              <a:extLst>
                <a:ext uri="{FF2B5EF4-FFF2-40B4-BE49-F238E27FC236}">
                  <a16:creationId xmlns:a16="http://schemas.microsoft.com/office/drawing/2014/main" id="{89438DBD-A0B8-1DAA-F659-B4269F635658}"/>
                </a:ext>
              </a:extLst>
            </p:cNvPr>
            <p:cNvSpPr/>
            <p:nvPr/>
          </p:nvSpPr>
          <p:spPr>
            <a:xfrm>
              <a:off x="686082" y="6264067"/>
              <a:ext cx="201033" cy="201033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24" name="椭圆 23">
              <a:extLst>
                <a:ext uri="{FF2B5EF4-FFF2-40B4-BE49-F238E27FC236}">
                  <a16:creationId xmlns:a16="http://schemas.microsoft.com/office/drawing/2014/main" id="{D1050710-F62A-946D-B81F-C334EB0CF3A4}"/>
                </a:ext>
              </a:extLst>
            </p:cNvPr>
            <p:cNvSpPr/>
            <p:nvPr/>
          </p:nvSpPr>
          <p:spPr>
            <a:xfrm>
              <a:off x="970599" y="6264067"/>
              <a:ext cx="201033" cy="201033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25" name="椭圆 24">
              <a:extLst>
                <a:ext uri="{FF2B5EF4-FFF2-40B4-BE49-F238E27FC236}">
                  <a16:creationId xmlns:a16="http://schemas.microsoft.com/office/drawing/2014/main" id="{6CCC8C77-F6BB-5261-1C95-E78BDAE7EA8E}"/>
                </a:ext>
              </a:extLst>
            </p:cNvPr>
            <p:cNvSpPr/>
            <p:nvPr/>
          </p:nvSpPr>
          <p:spPr>
            <a:xfrm>
              <a:off x="1255116" y="6264067"/>
              <a:ext cx="201033" cy="201033"/>
            </a:xfrm>
            <a:prstGeom prst="ellipse">
              <a:avLst/>
            </a:prstGeom>
            <a:solidFill>
              <a:srgbClr val="FF707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26" name="椭圆 25">
              <a:extLst>
                <a:ext uri="{FF2B5EF4-FFF2-40B4-BE49-F238E27FC236}">
                  <a16:creationId xmlns:a16="http://schemas.microsoft.com/office/drawing/2014/main" id="{BCF661CC-57FE-0B74-07F2-C74C7BF9D7D3}"/>
                </a:ext>
              </a:extLst>
            </p:cNvPr>
            <p:cNvSpPr/>
            <p:nvPr/>
          </p:nvSpPr>
          <p:spPr>
            <a:xfrm>
              <a:off x="1539634" y="6264067"/>
              <a:ext cx="201033" cy="20103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</p:grpSp>
      <p:pic>
        <p:nvPicPr>
          <p:cNvPr id="10" name="图片 9" descr="黑暗中的灯光&#10;&#10;描述已自动生成">
            <a:extLst>
              <a:ext uri="{FF2B5EF4-FFF2-40B4-BE49-F238E27FC236}">
                <a16:creationId xmlns:a16="http://schemas.microsoft.com/office/drawing/2014/main" id="{DBC29ED9-C954-C880-DFCC-E578BE51D7E6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79298" y="-1015474"/>
            <a:ext cx="5727151" cy="3221522"/>
          </a:xfrm>
          <a:prstGeom prst="rect">
            <a:avLst/>
          </a:prstGeom>
        </p:spPr>
      </p:pic>
      <p:sp>
        <p:nvSpPr>
          <p:cNvPr id="14" name="副标题 2"/>
          <p:cNvSpPr txBox="1">
            <a:spLocks/>
          </p:cNvSpPr>
          <p:nvPr/>
        </p:nvSpPr>
        <p:spPr>
          <a:xfrm>
            <a:off x="7014796" y="4040398"/>
            <a:ext cx="9144000" cy="1655762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b="1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CN" dirty="0" smtClean="0"/>
              <a:t>Ying Liu</a:t>
            </a:r>
          </a:p>
          <a:p>
            <a:pPr marL="0" indent="0">
              <a:buNone/>
            </a:pPr>
            <a:r>
              <a:rPr lang="en-US" altLang="zh-CN" dirty="0" smtClean="0"/>
              <a:t>2023/07/20</a:t>
            </a:r>
            <a:endParaRPr lang="zh-CN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144902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32AF4-A8FD-4977-867F-0E5C904E2B23}" type="slidenum">
              <a:rPr lang="zh-CN" altLang="en-US" smtClean="0"/>
              <a:t>3</a:t>
            </a:fld>
            <a:endParaRPr lang="zh-CN" altLang="en-US"/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2EDF02EE-110E-794A-B16D-AF0FFACE8D9E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V="1">
            <a:off x="474274" y="5944846"/>
            <a:ext cx="2250128" cy="355794"/>
          </a:xfrm>
          <a:prstGeom prst="rect">
            <a:avLst/>
          </a:prstGeom>
        </p:spPr>
      </p:pic>
      <p:sp>
        <p:nvSpPr>
          <p:cNvPr id="6" name="îŝḷîdê">
            <a:extLst>
              <a:ext uri="{FF2B5EF4-FFF2-40B4-BE49-F238E27FC236}">
                <a16:creationId xmlns:a16="http://schemas.microsoft.com/office/drawing/2014/main" id="{1091DF8E-930C-AD5E-DA67-39340852A830}"/>
              </a:ext>
            </a:extLst>
          </p:cNvPr>
          <p:cNvSpPr txBox="1"/>
          <p:nvPr/>
        </p:nvSpPr>
        <p:spPr>
          <a:xfrm>
            <a:off x="4870000" y="3069313"/>
            <a:ext cx="6065562" cy="1171682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en-US" altLang="zh-CN" sz="6600" dirty="0" smtClean="0">
                <a:latin typeface="Calibri" panose="020F0502020204030204" pitchFamily="34" charset="0"/>
                <a:cs typeface="Calibri" panose="020F0502020204030204" pitchFamily="34" charset="0"/>
              </a:rPr>
              <a:t>Bug Fix</a:t>
            </a:r>
            <a:r>
              <a:rPr lang="zh-CN" altLang="en-US" sz="66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6600" dirty="0">
                <a:latin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lang="en-US" altLang="zh-CN" sz="6600" dirty="0" smtClean="0">
                <a:latin typeface="Calibri" panose="020F0502020204030204" pitchFamily="34" charset="0"/>
                <a:cs typeface="Calibri" panose="020F0502020204030204" pitchFamily="34" charset="0"/>
              </a:rPr>
              <a:t>rocess</a:t>
            </a:r>
            <a:endParaRPr lang="zh-CN" altLang="en-US" sz="6600" b="1" dirty="0">
              <a:latin typeface="Calibri" panose="020F0502020204030204" pitchFamily="34" charset="0"/>
              <a:ea typeface="微软雅黑" panose="020B0503020204020204" pitchFamily="34" charset="-122"/>
              <a:cs typeface="Calibri" panose="020F0502020204030204" pitchFamily="34" charset="0"/>
            </a:endParaRPr>
          </a:p>
        </p:txBody>
      </p:sp>
      <p:sp>
        <p:nvSpPr>
          <p:cNvPr id="8" name="平行四边形 7">
            <a:extLst>
              <a:ext uri="{FF2B5EF4-FFF2-40B4-BE49-F238E27FC236}">
                <a16:creationId xmlns:a16="http://schemas.microsoft.com/office/drawing/2014/main" id="{903A9174-EBAC-14D4-3C28-920A39A6DD21}"/>
              </a:ext>
            </a:extLst>
          </p:cNvPr>
          <p:cNvSpPr/>
          <p:nvPr/>
        </p:nvSpPr>
        <p:spPr>
          <a:xfrm>
            <a:off x="3879430" y="2953766"/>
            <a:ext cx="990570" cy="1050446"/>
          </a:xfrm>
          <a:prstGeom prst="parallelogram">
            <a:avLst/>
          </a:prstGeom>
          <a:solidFill>
            <a:srgbClr val="CD1F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93710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圆角矩形 1"/>
          <p:cNvSpPr/>
          <p:nvPr/>
        </p:nvSpPr>
        <p:spPr>
          <a:xfrm>
            <a:off x="3711386" y="937157"/>
            <a:ext cx="1915689" cy="628909"/>
          </a:xfrm>
          <a:prstGeom prst="roundRect">
            <a:avLst/>
          </a:prstGeom>
          <a:solidFill>
            <a:srgbClr val="00B0F0"/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>
                <a:latin typeface="Calibri" panose="020F0502020204030204" pitchFamily="34" charset="0"/>
                <a:cs typeface="Calibri" panose="020F0502020204030204" pitchFamily="34" charset="0"/>
              </a:rPr>
              <a:t>Understand </a:t>
            </a:r>
            <a:r>
              <a:rPr lang="en-US" altLang="zh-CN" dirty="0">
                <a:latin typeface="Calibri" panose="020F0502020204030204" pitchFamily="34" charset="0"/>
                <a:cs typeface="Calibri" panose="020F0502020204030204" pitchFamily="34" charset="0"/>
              </a:rPr>
              <a:t>requirement</a:t>
            </a:r>
            <a:endParaRPr lang="zh-CN" alt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圆角矩形 2"/>
          <p:cNvSpPr/>
          <p:nvPr/>
        </p:nvSpPr>
        <p:spPr>
          <a:xfrm>
            <a:off x="3711386" y="1893969"/>
            <a:ext cx="1915689" cy="628909"/>
          </a:xfrm>
          <a:prstGeom prst="roundRect">
            <a:avLst/>
          </a:prstGeom>
          <a:solidFill>
            <a:srgbClr val="00B0F0"/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latin typeface="Calibri" panose="020F0502020204030204" pitchFamily="34" charset="0"/>
                <a:cs typeface="Calibri" panose="020F0502020204030204" pitchFamily="34" charset="0"/>
              </a:rPr>
              <a:t>Find root cause</a:t>
            </a:r>
            <a:endParaRPr lang="zh-CN" alt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圆角矩形 3"/>
          <p:cNvSpPr/>
          <p:nvPr/>
        </p:nvSpPr>
        <p:spPr>
          <a:xfrm>
            <a:off x="3678286" y="2842502"/>
            <a:ext cx="1915689" cy="628909"/>
          </a:xfrm>
          <a:prstGeom prst="roundRect">
            <a:avLst/>
          </a:prstGeom>
          <a:solidFill>
            <a:srgbClr val="00B0F0"/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latin typeface="Calibri" panose="020F0502020204030204" pitchFamily="34" charset="0"/>
                <a:cs typeface="Calibri" panose="020F0502020204030204" pitchFamily="34" charset="0"/>
              </a:rPr>
              <a:t>Propose solutions</a:t>
            </a:r>
            <a:endParaRPr lang="zh-CN" alt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圆角矩形 4"/>
          <p:cNvSpPr/>
          <p:nvPr/>
        </p:nvSpPr>
        <p:spPr>
          <a:xfrm>
            <a:off x="3678286" y="3807585"/>
            <a:ext cx="1915689" cy="628909"/>
          </a:xfrm>
          <a:prstGeom prst="roundRect">
            <a:avLst/>
          </a:prstGeom>
          <a:solidFill>
            <a:srgbClr val="00B0F0"/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latin typeface="Calibri" panose="020F0502020204030204" pitchFamily="34" charset="0"/>
                <a:cs typeface="Calibri" panose="020F0502020204030204" pitchFamily="34" charset="0"/>
              </a:rPr>
              <a:t>Implementation</a:t>
            </a:r>
            <a:endParaRPr lang="zh-CN" alt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圆角矩形 5"/>
          <p:cNvSpPr/>
          <p:nvPr/>
        </p:nvSpPr>
        <p:spPr>
          <a:xfrm>
            <a:off x="6789727" y="4164451"/>
            <a:ext cx="2118432" cy="492369"/>
          </a:xfrm>
          <a:prstGeom prst="roundRect">
            <a:avLst/>
          </a:prstGeom>
          <a:solidFill>
            <a:srgbClr val="00B0F0"/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dirty="0">
                <a:latin typeface="Calibri" panose="020F0502020204030204" pitchFamily="34" charset="0"/>
                <a:cs typeface="Calibri" panose="020F0502020204030204" pitchFamily="34" charset="0"/>
              </a:rPr>
              <a:t>Unit testing</a:t>
            </a:r>
          </a:p>
          <a:p>
            <a:pPr algn="ctr"/>
            <a:r>
              <a:rPr lang="en-US" altLang="zh-CN" sz="1600" dirty="0">
                <a:latin typeface="Calibri" panose="020F0502020204030204" pitchFamily="34" charset="0"/>
                <a:cs typeface="Calibri" panose="020F0502020204030204" pitchFamily="34" charset="0"/>
              </a:rPr>
              <a:t>And </a:t>
            </a:r>
            <a:r>
              <a:rPr lang="en-US" altLang="zh-CN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add </a:t>
            </a:r>
            <a:r>
              <a:rPr lang="en-US" altLang="zh-CN" sz="1600" dirty="0">
                <a:latin typeface="Calibri" panose="020F0502020204030204" pitchFamily="34" charset="0"/>
                <a:cs typeface="Calibri" panose="020F0502020204030204" pitchFamily="34" charset="0"/>
              </a:rPr>
              <a:t>regression</a:t>
            </a:r>
            <a:endParaRPr lang="zh-CN" altLang="en-US"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圆角矩形 7"/>
          <p:cNvSpPr/>
          <p:nvPr/>
        </p:nvSpPr>
        <p:spPr>
          <a:xfrm>
            <a:off x="3684490" y="4741640"/>
            <a:ext cx="1969479" cy="628909"/>
          </a:xfrm>
          <a:prstGeom prst="roundRect">
            <a:avLst/>
          </a:prstGeom>
          <a:solidFill>
            <a:srgbClr val="00B0F0"/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latin typeface="Calibri" panose="020F0502020204030204" pitchFamily="34" charset="0"/>
                <a:cs typeface="Calibri" panose="020F0502020204030204" pitchFamily="34" charset="0"/>
              </a:rPr>
              <a:t>Testing</a:t>
            </a:r>
            <a:endParaRPr lang="zh-CN" alt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圆角矩形 8"/>
          <p:cNvSpPr/>
          <p:nvPr/>
        </p:nvSpPr>
        <p:spPr>
          <a:xfrm>
            <a:off x="3684489" y="5697414"/>
            <a:ext cx="1969479" cy="628909"/>
          </a:xfrm>
          <a:prstGeom prst="roundRect">
            <a:avLst/>
          </a:prstGeom>
          <a:solidFill>
            <a:srgbClr val="00B0F0"/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latin typeface="Calibri" panose="020F0502020204030204" pitchFamily="34" charset="0"/>
                <a:cs typeface="Calibri" panose="020F0502020204030204" pitchFamily="34" charset="0"/>
              </a:rPr>
              <a:t>Check in fix </a:t>
            </a:r>
            <a:endParaRPr lang="zh-CN" alt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" name="下箭头 12"/>
          <p:cNvSpPr/>
          <p:nvPr/>
        </p:nvSpPr>
        <p:spPr>
          <a:xfrm>
            <a:off x="4574057" y="1592960"/>
            <a:ext cx="169641" cy="277216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圆角矩形 14"/>
          <p:cNvSpPr/>
          <p:nvPr/>
        </p:nvSpPr>
        <p:spPr>
          <a:xfrm>
            <a:off x="6812484" y="4833701"/>
            <a:ext cx="2118432" cy="492369"/>
          </a:xfrm>
          <a:prstGeom prst="roundRect">
            <a:avLst/>
          </a:prstGeom>
          <a:solidFill>
            <a:srgbClr val="00B0F0"/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dirty="0">
                <a:latin typeface="Calibri" panose="020F0502020204030204" pitchFamily="34" charset="0"/>
                <a:cs typeface="Calibri" panose="020F0502020204030204" pitchFamily="34" charset="0"/>
              </a:rPr>
              <a:t>Regression testing</a:t>
            </a:r>
            <a:endParaRPr lang="zh-CN" altLang="en-US"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" name="圆角矩形 15"/>
          <p:cNvSpPr/>
          <p:nvPr/>
        </p:nvSpPr>
        <p:spPr>
          <a:xfrm>
            <a:off x="6789727" y="5502951"/>
            <a:ext cx="2118432" cy="492369"/>
          </a:xfrm>
          <a:prstGeom prst="roundRect">
            <a:avLst/>
          </a:prstGeom>
          <a:solidFill>
            <a:srgbClr val="00B0F0"/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dirty="0">
                <a:latin typeface="Calibri" panose="020F0502020204030204" pitchFamily="34" charset="0"/>
                <a:cs typeface="Calibri" panose="020F0502020204030204" pitchFamily="34" charset="0"/>
              </a:rPr>
              <a:t>Onsite validation</a:t>
            </a:r>
            <a:endParaRPr lang="zh-CN" altLang="en-US"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7" name="下箭头 16"/>
          <p:cNvSpPr/>
          <p:nvPr/>
        </p:nvSpPr>
        <p:spPr>
          <a:xfrm>
            <a:off x="4571993" y="2554943"/>
            <a:ext cx="169641" cy="277216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下箭头 17"/>
          <p:cNvSpPr/>
          <p:nvPr/>
        </p:nvSpPr>
        <p:spPr>
          <a:xfrm>
            <a:off x="4584407" y="3506579"/>
            <a:ext cx="169641" cy="277216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下箭头 18"/>
          <p:cNvSpPr/>
          <p:nvPr/>
        </p:nvSpPr>
        <p:spPr>
          <a:xfrm>
            <a:off x="4571993" y="4464424"/>
            <a:ext cx="169641" cy="277216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下箭头 19"/>
          <p:cNvSpPr/>
          <p:nvPr/>
        </p:nvSpPr>
        <p:spPr>
          <a:xfrm>
            <a:off x="4551309" y="5403648"/>
            <a:ext cx="169641" cy="277216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2" name="右弧形箭头 21"/>
          <p:cNvSpPr/>
          <p:nvPr/>
        </p:nvSpPr>
        <p:spPr>
          <a:xfrm rot="10800000">
            <a:off x="2505284" y="2941803"/>
            <a:ext cx="999220" cy="2229998"/>
          </a:xfrm>
          <a:prstGeom prst="curvedLef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3" name="矩形 32"/>
          <p:cNvSpPr/>
          <p:nvPr/>
        </p:nvSpPr>
        <p:spPr>
          <a:xfrm>
            <a:off x="6690428" y="4020671"/>
            <a:ext cx="2362545" cy="2040850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4" name="下箭头 33"/>
          <p:cNvSpPr/>
          <p:nvPr/>
        </p:nvSpPr>
        <p:spPr>
          <a:xfrm>
            <a:off x="7764118" y="4656820"/>
            <a:ext cx="72414" cy="143780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5" name="下箭头 34"/>
          <p:cNvSpPr/>
          <p:nvPr/>
        </p:nvSpPr>
        <p:spPr>
          <a:xfrm>
            <a:off x="7764118" y="5326070"/>
            <a:ext cx="72414" cy="143780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6" name="右箭头 35"/>
          <p:cNvSpPr/>
          <p:nvPr/>
        </p:nvSpPr>
        <p:spPr>
          <a:xfrm>
            <a:off x="5932344" y="4948900"/>
            <a:ext cx="492246" cy="184391"/>
          </a:xfrm>
          <a:prstGeom prst="rightArrow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760276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Understand </a:t>
            </a:r>
            <a:r>
              <a:rPr lang="en-US" altLang="zh-CN" dirty="0" smtClean="0"/>
              <a:t>Requirement</a:t>
            </a:r>
            <a:endParaRPr lang="en-US" altLang="zh-CN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4097" y="1154231"/>
            <a:ext cx="10515600" cy="4351338"/>
          </a:xfrm>
        </p:spPr>
        <p:txBody>
          <a:bodyPr>
            <a:normAutofit/>
          </a:bodyPr>
          <a:lstStyle/>
          <a:p>
            <a:r>
              <a:rPr lang="en-US" altLang="zh-CN" sz="1800" dirty="0" smtClean="0"/>
              <a:t>Reproduce issue by latest binary (CHT/AG)</a:t>
            </a:r>
          </a:p>
          <a:p>
            <a:pPr lvl="1"/>
            <a:r>
              <a:rPr lang="en-US" altLang="zh-CN" sz="1400" dirty="0" smtClean="0"/>
              <a:t>Also make sure the requirement is reasonable.</a:t>
            </a:r>
          </a:p>
          <a:p>
            <a:r>
              <a:rPr lang="en-US" altLang="zh-CN" sz="1800" dirty="0" smtClean="0"/>
              <a:t>Study documents about related terminology, definition, usage and etc.</a:t>
            </a:r>
          </a:p>
          <a:p>
            <a:pPr lvl="1"/>
            <a:r>
              <a:rPr lang="en-US" altLang="zh-CN" sz="1400" dirty="0" smtClean="0"/>
              <a:t>“PT user guide”</a:t>
            </a:r>
          </a:p>
          <a:p>
            <a:pPr lvl="1"/>
            <a:r>
              <a:rPr lang="zh-CN" altLang="en-US" sz="1400" dirty="0" smtClean="0"/>
              <a:t>“</a:t>
            </a:r>
            <a:r>
              <a:rPr lang="en-US" altLang="zh-CN" sz="1400" dirty="0"/>
              <a:t>Liberty User Guides and Reference Manual </a:t>
            </a:r>
            <a:r>
              <a:rPr lang="en-US" altLang="zh-CN" sz="1400" dirty="0" smtClean="0"/>
              <a:t>Suite</a:t>
            </a:r>
            <a:r>
              <a:rPr lang="zh-CN" altLang="en-US" sz="1400" dirty="0" smtClean="0"/>
              <a:t>”</a:t>
            </a:r>
            <a:r>
              <a:rPr lang="en-US" altLang="zh-CN" sz="1400" dirty="0" smtClean="0"/>
              <a:t>for liberty</a:t>
            </a:r>
          </a:p>
          <a:p>
            <a:pPr lvl="1"/>
            <a:r>
              <a:rPr lang="zh-CN" altLang="en-US" sz="1400" dirty="0" smtClean="0"/>
              <a:t>“</a:t>
            </a:r>
            <a:r>
              <a:rPr lang="en-US" altLang="zh-CN" sz="1400" dirty="0"/>
              <a:t>Constraining Designs for Synthesis and Timing </a:t>
            </a:r>
            <a:r>
              <a:rPr lang="en-US" altLang="zh-CN" sz="1400" dirty="0" smtClean="0"/>
              <a:t>Analysis</a:t>
            </a:r>
            <a:r>
              <a:rPr lang="zh-CN" altLang="en-US" sz="1400" dirty="0" smtClean="0"/>
              <a:t>”</a:t>
            </a:r>
            <a:r>
              <a:rPr lang="en-US" altLang="zh-CN" sz="1400" dirty="0" smtClean="0"/>
              <a:t>for SDC</a:t>
            </a:r>
          </a:p>
          <a:p>
            <a:pPr lvl="1"/>
            <a:r>
              <a:rPr lang="en-US" altLang="zh-CN" sz="1400" dirty="0" smtClean="0"/>
              <a:t>  ……</a:t>
            </a:r>
          </a:p>
          <a:p>
            <a:r>
              <a:rPr lang="en-US" altLang="zh-CN" sz="1800" dirty="0" smtClean="0"/>
              <a:t>Make sure you understand the</a:t>
            </a:r>
            <a:r>
              <a:rPr lang="zh-CN" altLang="en-US" sz="1800" dirty="0"/>
              <a:t> </a:t>
            </a:r>
            <a:r>
              <a:rPr lang="en-US" altLang="zh-CN" sz="1800" dirty="0" smtClean="0"/>
              <a:t>problem and what is the excepted result!</a:t>
            </a:r>
          </a:p>
        </p:txBody>
      </p:sp>
    </p:spTree>
    <p:extLst>
      <p:ext uri="{BB962C8B-B14F-4D97-AF65-F5344CB8AC3E}">
        <p14:creationId xmlns:p14="http://schemas.microsoft.com/office/powerpoint/2010/main" val="3670212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Find r</a:t>
            </a:r>
            <a:r>
              <a:rPr lang="en-US" altLang="zh-CN" dirty="0" smtClean="0"/>
              <a:t>oot </a:t>
            </a:r>
            <a:r>
              <a:rPr lang="en-US" altLang="zh-CN" dirty="0"/>
              <a:t>cause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4097" y="1154231"/>
            <a:ext cx="10515600" cy="4351338"/>
          </a:xfrm>
        </p:spPr>
        <p:txBody>
          <a:bodyPr>
            <a:normAutofit/>
          </a:bodyPr>
          <a:lstStyle/>
          <a:p>
            <a:r>
              <a:rPr lang="en-US" altLang="zh-CN" sz="1800" dirty="0" smtClean="0"/>
              <a:t>Search target command</a:t>
            </a:r>
            <a:r>
              <a:rPr lang="zh-CN" altLang="en-US" sz="1800" dirty="0" smtClean="0"/>
              <a:t>，</a:t>
            </a:r>
            <a:r>
              <a:rPr lang="en-US" altLang="zh-CN" sz="1800" dirty="0" smtClean="0"/>
              <a:t>UI</a:t>
            </a:r>
            <a:r>
              <a:rPr lang="zh-CN" altLang="en-US" sz="1800" dirty="0" smtClean="0"/>
              <a:t>，</a:t>
            </a:r>
            <a:r>
              <a:rPr lang="en-US" altLang="zh-CN" sz="1800" dirty="0" smtClean="0"/>
              <a:t>key words and etc.</a:t>
            </a:r>
          </a:p>
          <a:p>
            <a:r>
              <a:rPr lang="en-US" altLang="zh-CN" sz="1800" dirty="0"/>
              <a:t>Study related code</a:t>
            </a:r>
          </a:p>
          <a:p>
            <a:r>
              <a:rPr lang="en-US" altLang="zh-CN" sz="1800" dirty="0" smtClean="0"/>
              <a:t>Debug by </a:t>
            </a:r>
            <a:r>
              <a:rPr lang="en-US" altLang="zh-CN" sz="1800" dirty="0" err="1" smtClean="0"/>
              <a:t>gdb</a:t>
            </a:r>
            <a:r>
              <a:rPr lang="en-US" altLang="zh-CN" sz="1800" dirty="0" smtClean="0"/>
              <a:t> / output message to identify root cause</a:t>
            </a:r>
          </a:p>
          <a:p>
            <a:endParaRPr lang="en-US" altLang="zh-CN" sz="1800" dirty="0"/>
          </a:p>
          <a:p>
            <a:endParaRPr lang="en-US" altLang="zh-CN" sz="1800" dirty="0" smtClean="0"/>
          </a:p>
          <a:p>
            <a:r>
              <a:rPr lang="en-US" altLang="zh-CN" sz="1800" dirty="0" smtClean="0"/>
              <a:t>Tips</a:t>
            </a:r>
          </a:p>
          <a:p>
            <a:pPr lvl="1"/>
            <a:r>
              <a:rPr lang="zh-CN" altLang="en-US" sz="1400" dirty="0"/>
              <a:t>弄清楚</a:t>
            </a:r>
            <a:r>
              <a:rPr lang="en-US" altLang="zh-CN" sz="1400" dirty="0" smtClean="0"/>
              <a:t>netlist</a:t>
            </a:r>
            <a:r>
              <a:rPr lang="zh-CN" altLang="en-US" sz="1400" dirty="0" smtClean="0"/>
              <a:t>，</a:t>
            </a:r>
            <a:r>
              <a:rPr lang="en-US" altLang="zh-CN" sz="1400" dirty="0" smtClean="0"/>
              <a:t>clock</a:t>
            </a:r>
            <a:r>
              <a:rPr lang="zh-CN" altLang="en-US" sz="1400" dirty="0" smtClean="0"/>
              <a:t>， </a:t>
            </a:r>
            <a:r>
              <a:rPr lang="en-US" altLang="zh-CN" sz="1400" dirty="0" smtClean="0"/>
              <a:t>SDC</a:t>
            </a:r>
            <a:r>
              <a:rPr lang="zh-CN" altLang="en-US" sz="1400" dirty="0" smtClean="0"/>
              <a:t>等</a:t>
            </a:r>
            <a:r>
              <a:rPr lang="en-US" altLang="zh-CN" sz="1400" dirty="0" smtClean="0"/>
              <a:t>setting</a:t>
            </a:r>
            <a:r>
              <a:rPr lang="zh-CN" altLang="en-US" sz="1400" dirty="0" smtClean="0"/>
              <a:t>，不要盲目</a:t>
            </a:r>
            <a:r>
              <a:rPr lang="en-US" altLang="zh-CN" sz="1400" dirty="0" smtClean="0"/>
              <a:t>debug</a:t>
            </a:r>
          </a:p>
          <a:p>
            <a:pPr lvl="1"/>
            <a:r>
              <a:rPr lang="zh-CN" altLang="en-US" sz="1400" dirty="0" smtClean="0"/>
              <a:t>造成问题的</a:t>
            </a:r>
            <a:r>
              <a:rPr lang="en-US" altLang="zh-CN" sz="1400" dirty="0" smtClean="0"/>
              <a:t>code</a:t>
            </a:r>
            <a:r>
              <a:rPr lang="zh-CN" altLang="en-US" sz="1400" dirty="0" smtClean="0"/>
              <a:t>可能与发生问题的</a:t>
            </a:r>
            <a:r>
              <a:rPr lang="en-US" altLang="zh-CN" sz="1400" dirty="0" smtClean="0"/>
              <a:t>code</a:t>
            </a:r>
            <a:r>
              <a:rPr lang="zh-CN" altLang="en-US" sz="1400" dirty="0" smtClean="0"/>
              <a:t>相隔很远，一定要认真读懂</a:t>
            </a:r>
            <a:r>
              <a:rPr lang="en-US" altLang="zh-CN" sz="1400" dirty="0" smtClean="0"/>
              <a:t>code</a:t>
            </a:r>
            <a:r>
              <a:rPr lang="zh-CN" altLang="en-US" sz="1400" dirty="0" smtClean="0"/>
              <a:t>，通过小</a:t>
            </a:r>
            <a:r>
              <a:rPr lang="en-US" altLang="zh-CN" sz="1400" dirty="0" smtClean="0"/>
              <a:t>case debug </a:t>
            </a:r>
            <a:r>
              <a:rPr lang="zh-CN" altLang="en-US" sz="1400" dirty="0" smtClean="0"/>
              <a:t>确认自己的理解是否正确</a:t>
            </a:r>
            <a:endParaRPr lang="en-US" altLang="zh-CN" sz="1400" dirty="0" smtClean="0"/>
          </a:p>
          <a:p>
            <a:pPr lvl="1"/>
            <a:r>
              <a:rPr lang="zh-CN" altLang="en-US" sz="1400" dirty="0" smtClean="0"/>
              <a:t>多思考为什么会引起这个</a:t>
            </a:r>
            <a:r>
              <a:rPr lang="en-US" altLang="zh-CN" sz="1400" dirty="0" smtClean="0"/>
              <a:t>bug</a:t>
            </a:r>
            <a:r>
              <a:rPr lang="zh-CN" altLang="en-US" sz="1400" dirty="0" smtClean="0"/>
              <a:t>， 这个</a:t>
            </a:r>
            <a:r>
              <a:rPr lang="en-US" altLang="zh-CN" sz="1400" dirty="0" smtClean="0"/>
              <a:t>root cause </a:t>
            </a:r>
            <a:r>
              <a:rPr lang="zh-CN" altLang="en-US" sz="1400" dirty="0" smtClean="0"/>
              <a:t>还会引发什么潜在的</a:t>
            </a:r>
            <a:r>
              <a:rPr lang="en-US" altLang="zh-CN" sz="1400" dirty="0" smtClean="0"/>
              <a:t>bug</a:t>
            </a:r>
          </a:p>
        </p:txBody>
      </p:sp>
    </p:spTree>
    <p:extLst>
      <p:ext uri="{BB962C8B-B14F-4D97-AF65-F5344CB8AC3E}">
        <p14:creationId xmlns:p14="http://schemas.microsoft.com/office/powerpoint/2010/main" val="696974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Propose solutions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4097" y="1154231"/>
            <a:ext cx="10515600" cy="4351338"/>
          </a:xfrm>
        </p:spPr>
        <p:txBody>
          <a:bodyPr>
            <a:normAutofit/>
          </a:bodyPr>
          <a:lstStyle/>
          <a:p>
            <a:r>
              <a:rPr lang="zh-CN" altLang="en-US" sz="1800" dirty="0" smtClean="0"/>
              <a:t>针对当前的问题，</a:t>
            </a:r>
            <a:r>
              <a:rPr lang="zh-CN" altLang="en-US" sz="1800" dirty="0"/>
              <a:t>尽可能多想几个</a:t>
            </a:r>
            <a:r>
              <a:rPr lang="en-US" altLang="zh-CN" sz="1800" dirty="0"/>
              <a:t>solution</a:t>
            </a:r>
            <a:r>
              <a:rPr lang="zh-CN" altLang="en-US" sz="1800" dirty="0" smtClean="0"/>
              <a:t>，自问还</a:t>
            </a:r>
            <a:r>
              <a:rPr lang="zh-CN" altLang="en-US" sz="1800" dirty="0"/>
              <a:t>有没有更好的</a:t>
            </a:r>
            <a:r>
              <a:rPr lang="en-US" altLang="zh-CN" sz="1800" dirty="0"/>
              <a:t>solution</a:t>
            </a:r>
            <a:r>
              <a:rPr lang="zh-CN" altLang="en-US" sz="1800" dirty="0" smtClean="0"/>
              <a:t>；</a:t>
            </a:r>
            <a:endParaRPr lang="en-US" altLang="zh-CN" sz="1800" dirty="0" smtClean="0"/>
          </a:p>
          <a:p>
            <a:pPr marL="0" indent="0">
              <a:buNone/>
            </a:pPr>
            <a:endParaRPr lang="en-US" altLang="zh-CN" sz="1800" dirty="0"/>
          </a:p>
          <a:p>
            <a:r>
              <a:rPr lang="zh-CN" altLang="en-US" sz="1800" dirty="0" smtClean="0"/>
              <a:t>发散思维，从这个问题出发，</a:t>
            </a:r>
            <a:r>
              <a:rPr lang="zh-CN" altLang="en-US" sz="1800" dirty="0"/>
              <a:t>多思考相关</a:t>
            </a:r>
            <a:r>
              <a:rPr lang="zh-CN" altLang="en-US" sz="1800" dirty="0" smtClean="0"/>
              <a:t>情况，通过变化各种条件造成不同的</a:t>
            </a:r>
            <a:r>
              <a:rPr lang="en-US" altLang="zh-CN" sz="1800" dirty="0" smtClean="0"/>
              <a:t>scenarios</a:t>
            </a:r>
            <a:r>
              <a:rPr lang="zh-CN" altLang="en-US" sz="1800" dirty="0" smtClean="0"/>
              <a:t>，思考你的</a:t>
            </a:r>
            <a:r>
              <a:rPr lang="en-US" altLang="zh-CN" sz="1800" dirty="0" smtClean="0"/>
              <a:t>solution</a:t>
            </a:r>
            <a:r>
              <a:rPr lang="zh-CN" altLang="en-US" sz="1800" dirty="0" smtClean="0"/>
              <a:t>是否也能正确地处理这些情况</a:t>
            </a:r>
            <a:endParaRPr lang="en-US" altLang="zh-CN" sz="1800" dirty="0"/>
          </a:p>
          <a:p>
            <a:pPr lvl="1"/>
            <a:r>
              <a:rPr lang="zh-CN" altLang="en-US" sz="1400" dirty="0" smtClean="0"/>
              <a:t>如果想到某个</a:t>
            </a:r>
            <a:r>
              <a:rPr lang="en-US" altLang="zh-CN" sz="1400" dirty="0" smtClean="0"/>
              <a:t>scenario</a:t>
            </a:r>
            <a:r>
              <a:rPr lang="zh-CN" altLang="en-US" sz="1400" dirty="0" smtClean="0"/>
              <a:t>但不清楚行为， 请</a:t>
            </a:r>
            <a:r>
              <a:rPr lang="en-US" altLang="zh-CN" sz="1400" dirty="0" smtClean="0"/>
              <a:t>PE </a:t>
            </a:r>
            <a:r>
              <a:rPr lang="zh-CN" altLang="en-US" sz="1400" dirty="0" smtClean="0"/>
              <a:t>帮忙测试，确定行为后再整体考虑</a:t>
            </a:r>
            <a:r>
              <a:rPr lang="en-US" altLang="zh-CN" sz="1400" dirty="0" smtClean="0"/>
              <a:t>solution</a:t>
            </a:r>
          </a:p>
          <a:p>
            <a:pPr lvl="1"/>
            <a:r>
              <a:rPr lang="zh-CN" altLang="en-US" sz="1400" dirty="0" smtClean="0"/>
              <a:t>主动发现和揭露问题，不要等问题出来一个解一个</a:t>
            </a:r>
            <a:endParaRPr lang="en-US" altLang="zh-CN" sz="1400" dirty="0" smtClean="0"/>
          </a:p>
          <a:p>
            <a:pPr lvl="1"/>
            <a:endParaRPr lang="en-US" altLang="zh-CN" sz="1400" dirty="0"/>
          </a:p>
          <a:p>
            <a:r>
              <a:rPr lang="zh-CN" altLang="en-US" sz="1800" dirty="0" smtClean="0"/>
              <a:t>分析利弊，选择最优的</a:t>
            </a:r>
            <a:r>
              <a:rPr lang="en-US" altLang="zh-CN" sz="1800" dirty="0" smtClean="0"/>
              <a:t>solution</a:t>
            </a:r>
          </a:p>
          <a:p>
            <a:pPr lvl="1"/>
            <a:r>
              <a:rPr lang="zh-CN" altLang="en-US" sz="1400" dirty="0" smtClean="0"/>
              <a:t>两个</a:t>
            </a:r>
            <a:r>
              <a:rPr lang="en-US" altLang="zh-CN" sz="1400" dirty="0" smtClean="0"/>
              <a:t>solution</a:t>
            </a:r>
            <a:r>
              <a:rPr lang="zh-CN" altLang="en-US" sz="1400" dirty="0" smtClean="0"/>
              <a:t>拿不定主意时，不要着急问别人，先</a:t>
            </a:r>
            <a:r>
              <a:rPr lang="zh-CN" altLang="en-US" sz="1400" dirty="0"/>
              <a:t>自己分析</a:t>
            </a:r>
            <a:r>
              <a:rPr lang="zh-CN" altLang="en-US" sz="1400" dirty="0" smtClean="0"/>
              <a:t>，自己心中有个初步判断</a:t>
            </a:r>
            <a:r>
              <a:rPr lang="zh-CN" altLang="en-US" sz="1400" dirty="0"/>
              <a:t>之后</a:t>
            </a:r>
            <a:r>
              <a:rPr lang="zh-CN" altLang="en-US" sz="1400" dirty="0" smtClean="0"/>
              <a:t>，再去和</a:t>
            </a:r>
            <a:r>
              <a:rPr lang="en-US" altLang="zh-CN" sz="1400" dirty="0" err="1" smtClean="0"/>
              <a:t>mgr</a:t>
            </a:r>
            <a:r>
              <a:rPr lang="zh-CN" altLang="en-US" sz="1400" dirty="0" smtClean="0"/>
              <a:t>或有经验的同事讨论，</a:t>
            </a:r>
            <a:r>
              <a:rPr lang="zh-CN" altLang="en-US" sz="1400" dirty="0"/>
              <a:t>修炼</a:t>
            </a:r>
            <a:r>
              <a:rPr lang="zh-CN" altLang="en-US" sz="1400" dirty="0" smtClean="0"/>
              <a:t>自己分析和选择</a:t>
            </a:r>
            <a:r>
              <a:rPr lang="en-US" altLang="zh-CN" sz="1400" dirty="0" smtClean="0"/>
              <a:t>solution</a:t>
            </a:r>
            <a:r>
              <a:rPr lang="zh-CN" altLang="en-US" sz="1400" dirty="0" smtClean="0"/>
              <a:t>的能力；</a:t>
            </a:r>
            <a:endParaRPr lang="en-US" altLang="zh-CN" sz="1400" dirty="0" smtClean="0"/>
          </a:p>
          <a:p>
            <a:pPr marL="457200" lvl="1" indent="0">
              <a:buNone/>
            </a:pPr>
            <a:endParaRPr lang="en-US" altLang="zh-CN" sz="1400" dirty="0" smtClean="0"/>
          </a:p>
          <a:p>
            <a:r>
              <a:rPr lang="zh-CN" altLang="en-US" sz="1800" dirty="0" smtClean="0"/>
              <a:t>要做对的事 （可能因为某些因素做</a:t>
            </a:r>
            <a:r>
              <a:rPr lang="en-US" altLang="zh-CN" sz="1800" dirty="0" smtClean="0"/>
              <a:t>tradeoff</a:t>
            </a:r>
            <a:r>
              <a:rPr lang="zh-CN" altLang="en-US" sz="1800" dirty="0" smtClean="0"/>
              <a:t>）</a:t>
            </a:r>
            <a:endParaRPr lang="en-US" altLang="zh-CN" sz="1800" dirty="0" smtClean="0"/>
          </a:p>
          <a:p>
            <a:pPr lvl="1"/>
            <a:r>
              <a:rPr lang="zh-CN" altLang="en-US" sz="1400" dirty="0" smtClean="0"/>
              <a:t>容易实现？改动少？影响小？。。。</a:t>
            </a:r>
            <a:endParaRPr lang="en-US" altLang="zh-CN" sz="1400" dirty="0" smtClean="0"/>
          </a:p>
          <a:p>
            <a:pPr lvl="1"/>
            <a:r>
              <a:rPr lang="zh-CN" altLang="en-US" sz="1400" dirty="0" smtClean="0"/>
              <a:t>行为合理</a:t>
            </a:r>
            <a:endParaRPr lang="en-US" altLang="zh-CN" sz="1400" dirty="0" smtClean="0"/>
          </a:p>
          <a:p>
            <a:pPr marL="0" indent="0">
              <a:buNone/>
            </a:pPr>
            <a:endParaRPr lang="en-US" altLang="zh-CN" sz="1800" dirty="0" smtClean="0"/>
          </a:p>
        </p:txBody>
      </p:sp>
      <p:grpSp>
        <p:nvGrpSpPr>
          <p:cNvPr id="13" name="组合 12"/>
          <p:cNvGrpSpPr/>
          <p:nvPr/>
        </p:nvGrpSpPr>
        <p:grpSpPr>
          <a:xfrm>
            <a:off x="1177804" y="4641398"/>
            <a:ext cx="446888" cy="734105"/>
            <a:chOff x="1161475" y="3735162"/>
            <a:chExt cx="446888" cy="734105"/>
          </a:xfrm>
        </p:grpSpPr>
        <p:sp>
          <p:nvSpPr>
            <p:cNvPr id="8" name="乘号 7"/>
            <p:cNvSpPr/>
            <p:nvPr/>
          </p:nvSpPr>
          <p:spPr>
            <a:xfrm>
              <a:off x="1245053" y="3735162"/>
              <a:ext cx="363310" cy="371475"/>
            </a:xfrm>
            <a:prstGeom prst="mathMultiply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12" name="图片 11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161475" y="4045404"/>
              <a:ext cx="444846" cy="42386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80518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latin typeface="Calibri" panose="020F0502020204030204" pitchFamily="34" charset="0"/>
                <a:cs typeface="Calibri" panose="020F0502020204030204" pitchFamily="34" charset="0"/>
              </a:rPr>
              <a:t>Implementation</a:t>
            </a:r>
            <a:endParaRPr lang="en-US" altLang="zh-CN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4097" y="1154231"/>
            <a:ext cx="10751262" cy="4351338"/>
          </a:xfrm>
        </p:spPr>
        <p:txBody>
          <a:bodyPr>
            <a:normAutofit/>
          </a:bodyPr>
          <a:lstStyle/>
          <a:p>
            <a:r>
              <a:rPr lang="en-US" altLang="zh-CN" sz="1800" dirty="0" smtClean="0"/>
              <a:t>Implement based on final solution</a:t>
            </a:r>
          </a:p>
          <a:p>
            <a:pPr marL="0" indent="0">
              <a:buNone/>
            </a:pPr>
            <a:endParaRPr lang="en-US" altLang="zh-CN" sz="1800" dirty="0" smtClean="0"/>
          </a:p>
          <a:p>
            <a:r>
              <a:rPr lang="en-US" altLang="zh-CN" sz="1800" dirty="0" smtClean="0"/>
              <a:t>Tips</a:t>
            </a:r>
          </a:p>
          <a:p>
            <a:pPr lvl="1"/>
            <a:r>
              <a:rPr lang="en-US" altLang="zh-CN" sz="1600" dirty="0" smtClean="0"/>
              <a:t>Code </a:t>
            </a:r>
            <a:r>
              <a:rPr lang="zh-CN" altLang="en-US" sz="1600" dirty="0" smtClean="0"/>
              <a:t>不懂不动</a:t>
            </a:r>
            <a:endParaRPr lang="en-US" altLang="zh-CN" sz="1600" dirty="0"/>
          </a:p>
          <a:p>
            <a:pPr lvl="1"/>
            <a:r>
              <a:rPr lang="zh-CN" altLang="en-US" sz="1600" dirty="0" smtClean="0"/>
              <a:t>重大的</a:t>
            </a:r>
            <a:r>
              <a:rPr lang="en-US" altLang="zh-CN" sz="1600" dirty="0" smtClean="0"/>
              <a:t>change </a:t>
            </a:r>
            <a:r>
              <a:rPr lang="zh-CN" altLang="en-US" sz="1600" dirty="0" smtClean="0"/>
              <a:t>要用</a:t>
            </a:r>
            <a:r>
              <a:rPr lang="en-US" altLang="zh-CN" sz="1600" dirty="0" err="1" smtClean="0"/>
              <a:t>param</a:t>
            </a:r>
            <a:r>
              <a:rPr lang="en-US" altLang="zh-CN" sz="1600" dirty="0" smtClean="0"/>
              <a:t> control</a:t>
            </a:r>
            <a:r>
              <a:rPr lang="zh-CN" altLang="en-US" sz="1600" dirty="0" smtClean="0"/>
              <a:t>，以防止影响现有功能以及在出问题的时候可以暂时</a:t>
            </a:r>
            <a:r>
              <a:rPr lang="en-US" altLang="zh-CN" sz="1600" dirty="0" smtClean="0"/>
              <a:t>workaround</a:t>
            </a:r>
            <a:r>
              <a:rPr lang="zh-CN" altLang="en-US" sz="1600" dirty="0" smtClean="0"/>
              <a:t>切换回去</a:t>
            </a:r>
            <a:endParaRPr lang="en-US" altLang="zh-CN" sz="1600" dirty="0" smtClean="0"/>
          </a:p>
          <a:p>
            <a:pPr lvl="1"/>
            <a:r>
              <a:rPr lang="zh-CN" altLang="en-US" sz="1600" dirty="0" smtClean="0"/>
              <a:t>对于我们目前的</a:t>
            </a:r>
            <a:r>
              <a:rPr lang="en-US" altLang="zh-CN" sz="1600" dirty="0" smtClean="0"/>
              <a:t>code</a:t>
            </a:r>
            <a:r>
              <a:rPr lang="zh-CN" altLang="en-US" sz="1600" dirty="0" smtClean="0"/>
              <a:t>，原则上：</a:t>
            </a:r>
            <a:endParaRPr lang="en-US" altLang="zh-CN" sz="1600" dirty="0" smtClean="0"/>
          </a:p>
          <a:p>
            <a:pPr lvl="2"/>
            <a:r>
              <a:rPr lang="zh-CN" altLang="en-US" sz="1400" dirty="0" smtClean="0">
                <a:latin typeface="+mj-lt"/>
              </a:rPr>
              <a:t>不要轻易</a:t>
            </a:r>
            <a:r>
              <a:rPr lang="en-US" altLang="zh-CN" sz="1400" dirty="0" smtClean="0">
                <a:latin typeface="+mj-lt"/>
              </a:rPr>
              <a:t>re-org</a:t>
            </a:r>
            <a:r>
              <a:rPr lang="zh-CN" altLang="en-US" sz="1400" dirty="0" smtClean="0">
                <a:latin typeface="+mj-lt"/>
              </a:rPr>
              <a:t>原有</a:t>
            </a:r>
            <a:r>
              <a:rPr lang="zh-CN" altLang="en-US" sz="1400" dirty="0">
                <a:latin typeface="+mj-lt"/>
              </a:rPr>
              <a:t>的</a:t>
            </a:r>
            <a:r>
              <a:rPr lang="en-US" altLang="zh-CN" sz="1400" dirty="0" smtClean="0">
                <a:latin typeface="+mj-lt"/>
              </a:rPr>
              <a:t>code</a:t>
            </a:r>
            <a:r>
              <a:rPr lang="zh-CN" altLang="en-US" sz="1400" dirty="0" smtClean="0">
                <a:latin typeface="+mj-lt"/>
              </a:rPr>
              <a:t>，除非</a:t>
            </a:r>
            <a:r>
              <a:rPr lang="zh-CN" altLang="en-US" sz="1400" dirty="0">
                <a:latin typeface="+mj-lt"/>
              </a:rPr>
              <a:t>有充足的</a:t>
            </a:r>
            <a:r>
              <a:rPr lang="zh-CN" altLang="en-US" sz="1400" dirty="0" smtClean="0">
                <a:latin typeface="+mj-lt"/>
              </a:rPr>
              <a:t>理由和完整的测试</a:t>
            </a:r>
            <a:endParaRPr lang="en-US" altLang="zh-CN" sz="1400" dirty="0" smtClean="0">
              <a:latin typeface="+mj-lt"/>
            </a:endParaRPr>
          </a:p>
          <a:p>
            <a:pPr lvl="2"/>
            <a:r>
              <a:rPr lang="zh-CN" altLang="en-US" sz="1400" dirty="0">
                <a:latin typeface="+mj-lt"/>
              </a:rPr>
              <a:t>在能达到</a:t>
            </a:r>
            <a:r>
              <a:rPr lang="zh-CN" altLang="en-US" sz="1400" dirty="0" smtClean="0">
                <a:latin typeface="+mj-lt"/>
              </a:rPr>
              <a:t>目的（相同效果）的</a:t>
            </a:r>
            <a:r>
              <a:rPr lang="zh-CN" altLang="en-US" sz="1400" dirty="0">
                <a:latin typeface="+mj-lt"/>
              </a:rPr>
              <a:t>情况</a:t>
            </a:r>
            <a:r>
              <a:rPr lang="zh-CN" altLang="en-US" sz="1400" dirty="0" smtClean="0">
                <a:latin typeface="+mj-lt"/>
              </a:rPr>
              <a:t>下尽量</a:t>
            </a:r>
            <a:r>
              <a:rPr lang="zh-CN" altLang="en-US" sz="1400" dirty="0">
                <a:latin typeface="+mj-lt"/>
              </a:rPr>
              <a:t>少改</a:t>
            </a:r>
            <a:r>
              <a:rPr lang="en-US" altLang="zh-CN" sz="1400" dirty="0" smtClean="0">
                <a:latin typeface="+mj-lt"/>
              </a:rPr>
              <a:t>code (for bug fix)</a:t>
            </a:r>
          </a:p>
        </p:txBody>
      </p:sp>
    </p:spTree>
    <p:extLst>
      <p:ext uri="{BB962C8B-B14F-4D97-AF65-F5344CB8AC3E}">
        <p14:creationId xmlns:p14="http://schemas.microsoft.com/office/powerpoint/2010/main" val="13069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latin typeface="Calibri" panose="020F0502020204030204" pitchFamily="34" charset="0"/>
                <a:cs typeface="Calibri" panose="020F0502020204030204" pitchFamily="34" charset="0"/>
              </a:rPr>
              <a:t>Testing</a:t>
            </a:r>
            <a:endParaRPr lang="en-US" altLang="zh-CN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4097" y="1154230"/>
            <a:ext cx="10515600" cy="5189419"/>
          </a:xfrm>
        </p:spPr>
        <p:txBody>
          <a:bodyPr>
            <a:normAutofit lnSpcReduction="10000"/>
          </a:bodyPr>
          <a:lstStyle/>
          <a:p>
            <a:r>
              <a:rPr lang="en-US" altLang="zh-CN" sz="1800" dirty="0" smtClean="0"/>
              <a:t>Unit </a:t>
            </a:r>
            <a:r>
              <a:rPr lang="en-US" altLang="zh-CN" sz="1800" dirty="0"/>
              <a:t>testing and add regression</a:t>
            </a:r>
          </a:p>
          <a:p>
            <a:pPr lvl="1"/>
            <a:r>
              <a:rPr lang="en-US" altLang="zh-CN" sz="1400" dirty="0"/>
              <a:t>T</a:t>
            </a:r>
            <a:r>
              <a:rPr lang="en-US" altLang="zh-CN" sz="1400" dirty="0" smtClean="0"/>
              <a:t>est </a:t>
            </a:r>
            <a:r>
              <a:rPr lang="en-US" altLang="zh-CN" sz="1400" dirty="0"/>
              <a:t>ticket </a:t>
            </a:r>
            <a:r>
              <a:rPr lang="en-US" altLang="zh-CN" sz="1400" dirty="0" smtClean="0"/>
              <a:t>case</a:t>
            </a:r>
            <a:r>
              <a:rPr lang="zh-CN" altLang="en-US" sz="1400" dirty="0"/>
              <a:t> </a:t>
            </a:r>
            <a:r>
              <a:rPr lang="en-US" altLang="zh-CN" sz="1400" dirty="0" smtClean="0"/>
              <a:t>and add </a:t>
            </a:r>
            <a:r>
              <a:rPr lang="en-US" altLang="zh-CN" sz="1400" dirty="0" err="1" smtClean="0"/>
              <a:t>ut</a:t>
            </a:r>
            <a:endParaRPr lang="en-US" altLang="zh-CN" sz="1400" dirty="0" smtClean="0"/>
          </a:p>
          <a:p>
            <a:pPr lvl="1"/>
            <a:r>
              <a:rPr lang="en-US" altLang="zh-CN" sz="1400" dirty="0" smtClean="0"/>
              <a:t>Test </a:t>
            </a:r>
            <a:r>
              <a:rPr lang="zh-CN" altLang="en-US" sz="1400" dirty="0" smtClean="0"/>
              <a:t>考虑</a:t>
            </a:r>
            <a:r>
              <a:rPr lang="en-US" altLang="zh-CN" sz="1400" dirty="0"/>
              <a:t>solution</a:t>
            </a:r>
            <a:r>
              <a:rPr lang="zh-CN" altLang="en-US" sz="1400" dirty="0"/>
              <a:t>时想到</a:t>
            </a:r>
            <a:r>
              <a:rPr lang="zh-CN" altLang="en-US" sz="1400" dirty="0" smtClean="0"/>
              <a:t>的各种</a:t>
            </a:r>
            <a:r>
              <a:rPr lang="en-US" altLang="zh-CN" sz="1400" dirty="0" smtClean="0"/>
              <a:t>scenarios</a:t>
            </a:r>
            <a:r>
              <a:rPr lang="zh-CN" altLang="en-US" sz="1400" dirty="0" smtClean="0"/>
              <a:t>， </a:t>
            </a:r>
            <a:r>
              <a:rPr lang="zh-CN" altLang="en-US" sz="1400" dirty="0"/>
              <a:t>并且也要加</a:t>
            </a:r>
            <a:r>
              <a:rPr lang="en-US" altLang="zh-CN" sz="1400" dirty="0" err="1" smtClean="0"/>
              <a:t>ut</a:t>
            </a:r>
            <a:r>
              <a:rPr lang="zh-CN" altLang="en-US" sz="1400" dirty="0" smtClean="0"/>
              <a:t>！</a:t>
            </a:r>
            <a:endParaRPr lang="en-US" altLang="zh-CN" sz="1400" dirty="0"/>
          </a:p>
          <a:p>
            <a:pPr lvl="1"/>
            <a:r>
              <a:rPr lang="zh-CN" altLang="en-US" sz="1400" b="1" dirty="0" smtClean="0">
                <a:solidFill>
                  <a:srgbClr val="FF0000"/>
                </a:solidFill>
              </a:rPr>
              <a:t>加</a:t>
            </a:r>
            <a:r>
              <a:rPr lang="en-US" altLang="zh-CN" sz="1400" b="1" dirty="0" err="1" smtClean="0">
                <a:solidFill>
                  <a:srgbClr val="FF0000"/>
                </a:solidFill>
              </a:rPr>
              <a:t>ut</a:t>
            </a:r>
            <a:r>
              <a:rPr lang="zh-CN" altLang="en-US" sz="1400" b="1" dirty="0" smtClean="0">
                <a:solidFill>
                  <a:srgbClr val="FF0000"/>
                </a:solidFill>
              </a:rPr>
              <a:t>！加</a:t>
            </a:r>
            <a:r>
              <a:rPr lang="en-US" altLang="zh-CN" sz="1400" b="1" dirty="0" err="1" smtClean="0">
                <a:solidFill>
                  <a:srgbClr val="FF0000"/>
                </a:solidFill>
              </a:rPr>
              <a:t>ut</a:t>
            </a:r>
            <a:r>
              <a:rPr lang="zh-CN" altLang="en-US" sz="1400" b="1" dirty="0" smtClean="0">
                <a:solidFill>
                  <a:srgbClr val="FF0000"/>
                </a:solidFill>
              </a:rPr>
              <a:t>！加</a:t>
            </a:r>
            <a:r>
              <a:rPr lang="en-US" altLang="zh-CN" sz="1400" b="1" dirty="0" err="1" smtClean="0">
                <a:solidFill>
                  <a:srgbClr val="FF0000"/>
                </a:solidFill>
              </a:rPr>
              <a:t>ut</a:t>
            </a:r>
            <a:r>
              <a:rPr lang="zh-CN" altLang="en-US" sz="1400" b="1" dirty="0" smtClean="0">
                <a:solidFill>
                  <a:srgbClr val="FF0000"/>
                </a:solidFill>
              </a:rPr>
              <a:t>！</a:t>
            </a:r>
            <a:r>
              <a:rPr lang="zh-CN" altLang="en-US" sz="1400" dirty="0" smtClean="0"/>
              <a:t>保护你的</a:t>
            </a:r>
            <a:r>
              <a:rPr lang="en-US" altLang="zh-CN" sz="1400" dirty="0" smtClean="0"/>
              <a:t>fix</a:t>
            </a:r>
            <a:r>
              <a:rPr lang="zh-CN" altLang="en-US" sz="1400" dirty="0"/>
              <a:t>后期</a:t>
            </a:r>
            <a:r>
              <a:rPr lang="zh-CN" altLang="en-US" sz="1400" dirty="0" smtClean="0"/>
              <a:t>不会被别人搞坏，尽量在内部及时发现问题，减少后期</a:t>
            </a:r>
            <a:r>
              <a:rPr lang="en-US" altLang="zh-CN" sz="1400" dirty="0" smtClean="0"/>
              <a:t>debug </a:t>
            </a:r>
            <a:r>
              <a:rPr lang="zh-CN" altLang="en-US" sz="1400" dirty="0" smtClean="0"/>
              <a:t>问题的时间！</a:t>
            </a:r>
            <a:endParaRPr lang="en-US" altLang="zh-CN" sz="1400" dirty="0" smtClean="0"/>
          </a:p>
          <a:p>
            <a:pPr marL="457200" lvl="1" indent="0">
              <a:buNone/>
            </a:pPr>
            <a:endParaRPr lang="en-US" altLang="zh-CN" sz="1400" dirty="0" smtClean="0"/>
          </a:p>
          <a:p>
            <a:r>
              <a:rPr lang="en-US" altLang="zh-CN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Regression testing</a:t>
            </a:r>
          </a:p>
          <a:p>
            <a:pPr lvl="1"/>
            <a:r>
              <a:rPr lang="en-US" altLang="zh-CN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Rd REG (</a:t>
            </a:r>
            <a:r>
              <a:rPr lang="en-US" altLang="zh-CN" sz="1400" dirty="0">
                <a:latin typeface="Calibri" panose="020F0502020204030204" pitchFamily="34" charset="0"/>
                <a:cs typeface="Calibri" panose="020F0502020204030204" pitchFamily="34" charset="0"/>
              </a:rPr>
              <a:t>required</a:t>
            </a:r>
            <a:r>
              <a:rPr lang="en-US" altLang="zh-CN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marL="457200" lvl="1" indent="0">
              <a:buNone/>
            </a:pPr>
            <a:endParaRPr lang="en-US" altLang="zh-CN" sz="1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r>
              <a:rPr lang="en-US" altLang="zh-CN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PV REG (optional,  </a:t>
            </a:r>
            <a:r>
              <a:rPr lang="zh-CN" altLang="en-US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影响</a:t>
            </a:r>
            <a:r>
              <a:rPr lang="en-US" altLang="zh-CN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timing</a:t>
            </a:r>
            <a:r>
              <a:rPr lang="zh-CN" altLang="en-US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结果、格式等敏感的</a:t>
            </a:r>
            <a:r>
              <a:rPr lang="en-US" altLang="zh-CN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code change)</a:t>
            </a:r>
          </a:p>
          <a:p>
            <a:pPr marL="457200" lvl="1" indent="0">
              <a:buNone/>
            </a:pPr>
            <a:endParaRPr lang="en-US" altLang="zh-CN" sz="1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r>
              <a:rPr lang="en-US" altLang="zh-CN" sz="1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Qor</a:t>
            </a:r>
            <a:r>
              <a:rPr lang="en-US" altLang="zh-CN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 Suite (optional)</a:t>
            </a:r>
            <a:endParaRPr lang="en-US" altLang="zh-CN" sz="1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endParaRPr lang="en-US" altLang="zh-CN" sz="1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lvl="1" indent="0">
              <a:buNone/>
            </a:pPr>
            <a:endParaRPr lang="en-US" altLang="zh-CN" sz="1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altLang="zh-CN" sz="1800" dirty="0">
                <a:latin typeface="Calibri" panose="020F0502020204030204" pitchFamily="34" charset="0"/>
                <a:cs typeface="Calibri" panose="020F0502020204030204" pitchFamily="34" charset="0"/>
              </a:rPr>
              <a:t>Onsite validation</a:t>
            </a:r>
            <a:endParaRPr lang="zh-CN" altLang="en-U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r>
              <a:rPr lang="en-US" altLang="zh-CN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PE test onsite regression for sensitive change</a:t>
            </a:r>
          </a:p>
          <a:p>
            <a:pPr lvl="1"/>
            <a:r>
              <a:rPr lang="zh-CN" alt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做</a:t>
            </a:r>
            <a:r>
              <a:rPr lang="zh-CN" altLang="en-US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完以上内部测试之后再发</a:t>
            </a:r>
            <a:r>
              <a:rPr lang="en-US" altLang="zh-CN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binary </a:t>
            </a:r>
            <a:r>
              <a:rPr lang="zh-CN" altLang="en-US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做</a:t>
            </a:r>
            <a:r>
              <a:rPr lang="en-US" altLang="zh-CN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onsite </a:t>
            </a:r>
            <a:r>
              <a:rPr lang="zh-CN" altLang="en-US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测试，不要只跑过</a:t>
            </a:r>
            <a:r>
              <a:rPr lang="en-US" altLang="zh-CN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ticket case </a:t>
            </a:r>
            <a:r>
              <a:rPr lang="zh-CN" altLang="en-US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就发</a:t>
            </a:r>
            <a:r>
              <a:rPr lang="en-US" altLang="zh-CN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binary</a:t>
            </a:r>
            <a:r>
              <a:rPr lang="zh-CN" altLang="en-US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！</a:t>
            </a:r>
            <a:endParaRPr lang="en-US" altLang="zh-CN" sz="1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lvl="1" indent="0">
              <a:buNone/>
            </a:pPr>
            <a:endParaRPr lang="en-US" altLang="zh-CN" sz="1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altLang="zh-CN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Push code/</a:t>
            </a:r>
            <a:r>
              <a:rPr lang="en-US" altLang="zh-CN" sz="18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ut</a:t>
            </a:r>
            <a:r>
              <a:rPr lang="en-US" altLang="zh-CN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 to </a:t>
            </a:r>
            <a:r>
              <a:rPr lang="en-US" altLang="zh-CN" sz="18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gerrit</a:t>
            </a:r>
            <a:r>
              <a:rPr lang="en-US" altLang="zh-CN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 after testing</a:t>
            </a:r>
            <a:endParaRPr lang="en-US" altLang="zh-CN" sz="1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r>
              <a:rPr lang="en-US" altLang="zh-CN" sz="1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Gerrit</a:t>
            </a:r>
            <a:r>
              <a:rPr lang="en-US" altLang="zh-CN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 Edit-&gt;working in process  (</a:t>
            </a:r>
            <a:r>
              <a:rPr lang="zh-CN" altLang="en-US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周期长的</a:t>
            </a:r>
            <a:r>
              <a:rPr lang="en-US" altLang="zh-CN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project</a:t>
            </a:r>
            <a:r>
              <a:rPr lang="zh-CN" alt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或</a:t>
            </a:r>
            <a:r>
              <a:rPr lang="zh-CN" altLang="en-US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暂时不想被</a:t>
            </a:r>
            <a:r>
              <a:rPr lang="en-US" altLang="zh-CN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review</a:t>
            </a:r>
            <a:r>
              <a:rPr lang="zh-CN" altLang="en-US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的</a:t>
            </a:r>
            <a:r>
              <a:rPr lang="en-US" altLang="zh-CN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code)</a:t>
            </a: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9369" y="3925341"/>
            <a:ext cx="9821367" cy="162122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16527" y="3436379"/>
            <a:ext cx="8804353" cy="163628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16528" y="3006495"/>
            <a:ext cx="8804353" cy="141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8346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鸿芯PPT封面结尾页母版​​">
  <a:themeElements>
    <a:clrScheme name="自定义 1">
      <a:dk1>
        <a:srgbClr val="000000"/>
      </a:dk1>
      <a:lt1>
        <a:srgbClr val="FFFFFF"/>
      </a:lt1>
      <a:dk2>
        <a:srgbClr val="D5001C"/>
      </a:dk2>
      <a:lt2>
        <a:srgbClr val="EAEAEA"/>
      </a:lt2>
      <a:accent1>
        <a:srgbClr val="D5001C"/>
      </a:accent1>
      <a:accent2>
        <a:srgbClr val="000000"/>
      </a:accent2>
      <a:accent3>
        <a:srgbClr val="5E5E5E"/>
      </a:accent3>
      <a:accent4>
        <a:srgbClr val="919191"/>
      </a:accent4>
      <a:accent5>
        <a:srgbClr val="A9A9A9"/>
      </a:accent5>
      <a:accent6>
        <a:srgbClr val="EAEAEA"/>
      </a:accent6>
      <a:hlink>
        <a:srgbClr val="D5001C"/>
      </a:hlink>
      <a:folHlink>
        <a:srgbClr val="000000"/>
      </a:folHlink>
    </a:clrScheme>
    <a:fontScheme name="鸿芯ppt字体">
      <a:majorFont>
        <a:latin typeface="微软雅黑"/>
        <a:ea typeface="微软雅黑"/>
        <a:cs typeface=""/>
      </a:majorFont>
      <a:minorFont>
        <a:latin typeface="微软雅黑 Light"/>
        <a:ea typeface="微软雅黑 Light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鸿芯微纳新ppt模版-20220808" id="{CAC94884-9BF8-4AA0-8FCA-61FE3234636C}" vid="{ED9BAEA0-9FEF-423A-978A-C44FE3B357C7}"/>
    </a:ext>
  </a:extLst>
</a:theme>
</file>

<file path=ppt/theme/theme2.xml><?xml version="1.0" encoding="utf-8"?>
<a:theme xmlns:a="http://schemas.openxmlformats.org/drawingml/2006/main" name="鸿芯微纳母版1">
  <a:themeElements>
    <a:clrScheme name="自定义 2">
      <a:dk1>
        <a:srgbClr val="000000"/>
      </a:dk1>
      <a:lt1>
        <a:srgbClr val="FFFFFF"/>
      </a:lt1>
      <a:dk2>
        <a:srgbClr val="BFBFBF"/>
      </a:dk2>
      <a:lt2>
        <a:srgbClr val="FFFFFF"/>
      </a:lt2>
      <a:accent1>
        <a:srgbClr val="C00000"/>
      </a:accent1>
      <a:accent2>
        <a:srgbClr val="7F7F7F"/>
      </a:accent2>
      <a:accent3>
        <a:srgbClr val="A5A5A5"/>
      </a:accent3>
      <a:accent4>
        <a:srgbClr val="BFBFBF"/>
      </a:accent4>
      <a:accent5>
        <a:srgbClr val="D8D8D8"/>
      </a:accent5>
      <a:accent6>
        <a:srgbClr val="F2F2F2"/>
      </a:accent6>
      <a:hlink>
        <a:srgbClr val="000000"/>
      </a:hlink>
      <a:folHlink>
        <a:srgbClr val="7F7F7F"/>
      </a:folHlink>
    </a:clrScheme>
    <a:fontScheme name="鸿芯ppt字体">
      <a:majorFont>
        <a:latin typeface="微软雅黑"/>
        <a:ea typeface="微软雅黑"/>
        <a:cs typeface=""/>
      </a:majorFont>
      <a:minorFont>
        <a:latin typeface="微软雅黑 Light"/>
        <a:ea typeface="微软雅黑 Light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鸿芯微纳新ppt模版-20220808" id="{CAC94884-9BF8-4AA0-8FCA-61FE3234636C}" vid="{7D8E0F47-780F-4960-A344-2ED47A4D11BE}"/>
    </a:ext>
  </a:extLst>
</a:theme>
</file>

<file path=ppt/theme/theme3.xml><?xml version="1.0" encoding="utf-8"?>
<a:theme xmlns:a="http://schemas.openxmlformats.org/drawingml/2006/main" name="1_鸿芯PPT封面结尾页母版​​">
  <a:themeElements>
    <a:clrScheme name="自定义 1">
      <a:dk1>
        <a:srgbClr val="000000"/>
      </a:dk1>
      <a:lt1>
        <a:srgbClr val="FFFFFF"/>
      </a:lt1>
      <a:dk2>
        <a:srgbClr val="D5001C"/>
      </a:dk2>
      <a:lt2>
        <a:srgbClr val="EAEAEA"/>
      </a:lt2>
      <a:accent1>
        <a:srgbClr val="D5001C"/>
      </a:accent1>
      <a:accent2>
        <a:srgbClr val="000000"/>
      </a:accent2>
      <a:accent3>
        <a:srgbClr val="5E5E5E"/>
      </a:accent3>
      <a:accent4>
        <a:srgbClr val="919191"/>
      </a:accent4>
      <a:accent5>
        <a:srgbClr val="A9A9A9"/>
      </a:accent5>
      <a:accent6>
        <a:srgbClr val="EAEAEA"/>
      </a:accent6>
      <a:hlink>
        <a:srgbClr val="D5001C"/>
      </a:hlink>
      <a:folHlink>
        <a:srgbClr val="000000"/>
      </a:folHlink>
    </a:clrScheme>
    <a:fontScheme name="鸿芯ppt字体">
      <a:majorFont>
        <a:latin typeface="微软雅黑"/>
        <a:ea typeface="微软雅黑"/>
        <a:cs typeface=""/>
      </a:majorFont>
      <a:minorFont>
        <a:latin typeface="微软雅黑 Light"/>
        <a:ea typeface="微软雅黑 Light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鸿芯微纳新ppt模版-20220808" id="{CAC94884-9BF8-4AA0-8FCA-61FE3234636C}" vid="{ED9BAEA0-9FEF-423A-978A-C44FE3B357C7}"/>
    </a:ext>
  </a:extLst>
</a:theme>
</file>

<file path=ppt/theme/theme4.xml><?xml version="1.0" encoding="utf-8"?>
<a:theme xmlns:a="http://schemas.openxmlformats.org/drawingml/2006/main" name="2_鸿芯PPT封面结尾页母版​​">
  <a:themeElements>
    <a:clrScheme name="自定义 1">
      <a:dk1>
        <a:srgbClr val="000000"/>
      </a:dk1>
      <a:lt1>
        <a:srgbClr val="FFFFFF"/>
      </a:lt1>
      <a:dk2>
        <a:srgbClr val="D5001C"/>
      </a:dk2>
      <a:lt2>
        <a:srgbClr val="EAEAEA"/>
      </a:lt2>
      <a:accent1>
        <a:srgbClr val="D5001C"/>
      </a:accent1>
      <a:accent2>
        <a:srgbClr val="000000"/>
      </a:accent2>
      <a:accent3>
        <a:srgbClr val="5E5E5E"/>
      </a:accent3>
      <a:accent4>
        <a:srgbClr val="919191"/>
      </a:accent4>
      <a:accent5>
        <a:srgbClr val="A9A9A9"/>
      </a:accent5>
      <a:accent6>
        <a:srgbClr val="EAEAEA"/>
      </a:accent6>
      <a:hlink>
        <a:srgbClr val="D5001C"/>
      </a:hlink>
      <a:folHlink>
        <a:srgbClr val="000000"/>
      </a:folHlink>
    </a:clrScheme>
    <a:fontScheme name="鸿芯ppt字体">
      <a:majorFont>
        <a:latin typeface="微软雅黑"/>
        <a:ea typeface="微软雅黑"/>
        <a:cs typeface=""/>
      </a:majorFont>
      <a:minorFont>
        <a:latin typeface="微软雅黑 Light"/>
        <a:ea typeface="微软雅黑 Light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鸿芯微纳新ppt模版-20220808" id="{CAC94884-9BF8-4AA0-8FCA-61FE3234636C}" vid="{ED9BAEA0-9FEF-423A-978A-C44FE3B357C7}"/>
    </a:ext>
  </a:extLst>
</a:theme>
</file>

<file path=ppt/theme/theme5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38919</TotalTime>
  <Words>1653</Words>
  <Application>Microsoft Office PowerPoint</Application>
  <PresentationFormat>宽屏</PresentationFormat>
  <Paragraphs>240</Paragraphs>
  <Slides>19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4</vt:i4>
      </vt:variant>
      <vt:variant>
        <vt:lpstr>幻灯片标题</vt:lpstr>
      </vt:variant>
      <vt:variant>
        <vt:i4>19</vt:i4>
      </vt:variant>
    </vt:vector>
  </HeadingPairs>
  <TitlesOfParts>
    <vt:vector size="33" baseType="lpstr">
      <vt:lpstr>Helvetica 65 Medium</vt:lpstr>
      <vt:lpstr>等线</vt:lpstr>
      <vt:lpstr>华文仿宋</vt:lpstr>
      <vt:lpstr>思源黑体 Light</vt:lpstr>
      <vt:lpstr>微软雅黑</vt:lpstr>
      <vt:lpstr>微软雅黑</vt:lpstr>
      <vt:lpstr>微软雅黑 Light</vt:lpstr>
      <vt:lpstr>Arial</vt:lpstr>
      <vt:lpstr>Calibri</vt:lpstr>
      <vt:lpstr>Wingdings</vt:lpstr>
      <vt:lpstr>鸿芯PPT封面结尾页母版​​</vt:lpstr>
      <vt:lpstr>鸿芯微纳母版1</vt:lpstr>
      <vt:lpstr>1_鸿芯PPT封面结尾页母版​​</vt:lpstr>
      <vt:lpstr>2_鸿芯PPT封面结尾页母版​​</vt:lpstr>
      <vt:lpstr>工作态度三重境界 [Chunyang]</vt:lpstr>
      <vt:lpstr>PowerPoint 演示文稿</vt:lpstr>
      <vt:lpstr>PowerPoint 演示文稿</vt:lpstr>
      <vt:lpstr>PowerPoint 演示文稿</vt:lpstr>
      <vt:lpstr>Understand Requirement</vt:lpstr>
      <vt:lpstr>Find root cause</vt:lpstr>
      <vt:lpstr>Propose solutions</vt:lpstr>
      <vt:lpstr>Implementation</vt:lpstr>
      <vt:lpstr>Testing</vt:lpstr>
      <vt:lpstr>Testing (About new ut)</vt:lpstr>
      <vt:lpstr>BugFix 三重境界</vt:lpstr>
      <vt:lpstr>Example 1</vt:lpstr>
      <vt:lpstr>Example 1</vt:lpstr>
      <vt:lpstr>Example 2</vt:lpstr>
      <vt:lpstr>Example 3</vt:lpstr>
      <vt:lpstr>Open Question  -- 如何发散思维，想到更多scenarios？</vt:lpstr>
      <vt:lpstr>PowerPoint 演示文稿</vt:lpstr>
      <vt:lpstr>Debug技巧</vt:lpstr>
      <vt:lpstr>Debug素养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CRPR</dc:title>
  <dc:creator>user</dc:creator>
  <cp:lastModifiedBy>user</cp:lastModifiedBy>
  <cp:revision>6433</cp:revision>
  <cp:lastPrinted>2022-09-05T08:25:03Z</cp:lastPrinted>
  <dcterms:created xsi:type="dcterms:W3CDTF">2021-08-04T08:17:17Z</dcterms:created>
  <dcterms:modified xsi:type="dcterms:W3CDTF">2023-07-21T08:25:51Z</dcterms:modified>
</cp:coreProperties>
</file>