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7" r:id="rId3"/>
    <p:sldMasterId id="2147483670" r:id="rId4"/>
  </p:sldMasterIdLst>
  <p:notesMasterIdLst>
    <p:notesMasterId r:id="rId24"/>
  </p:notesMasterIdLst>
  <p:sldIdLst>
    <p:sldId id="481" r:id="rId5"/>
    <p:sldId id="462" r:id="rId6"/>
    <p:sldId id="463" r:id="rId7"/>
    <p:sldId id="464" r:id="rId8"/>
    <p:sldId id="457" r:id="rId9"/>
    <p:sldId id="465" r:id="rId10"/>
    <p:sldId id="467" r:id="rId11"/>
    <p:sldId id="480" r:id="rId12"/>
    <p:sldId id="469" r:id="rId13"/>
    <p:sldId id="468" r:id="rId14"/>
    <p:sldId id="474" r:id="rId15"/>
    <p:sldId id="472" r:id="rId16"/>
    <p:sldId id="476" r:id="rId17"/>
    <p:sldId id="477" r:id="rId18"/>
    <p:sldId id="478" r:id="rId19"/>
    <p:sldId id="475" r:id="rId20"/>
    <p:sldId id="482" r:id="rId21"/>
    <p:sldId id="483" r:id="rId22"/>
    <p:sldId id="484" r:id="rId23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5BC3"/>
    <a:srgbClr val="2C1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3939" autoAdjust="0"/>
  </p:normalViewPr>
  <p:slideViewPr>
    <p:cSldViewPr snapToGrid="0">
      <p:cViewPr varScale="1">
        <p:scale>
          <a:sx n="108" d="100"/>
          <a:sy n="108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4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922EF-F41F-4AB6-81D3-DCE699C466F9}" type="datetimeFigureOut">
              <a:rPr lang="zh-CN" altLang="en-US" smtClean="0"/>
              <a:t>2023/7/21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DD170-1364-462F-B264-BB246DC7A0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1218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7921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051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A1C-70CA-441A-B2CF-8EA8ADCF3489}" type="datetimeFigureOut">
              <a:rPr lang="zh-CN" altLang="en-US" smtClean="0"/>
              <a:t>2023/7/21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CD1A-BE3E-46CD-8577-03192186FC5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99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5B5DC4-4F86-8CDF-C898-3615C2DD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2023/7/21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DD8B8B2-5D2F-EEB8-3774-A2ED254C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5F7BFF0-AE34-8436-1E9E-E82361CF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5E6838C-348E-9A34-3AA5-29ACBB6EE9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487A0BF-C417-0D09-ACDE-B7F6BDE1791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599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016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5B5DC4-4F86-8CDF-C898-3615C2DD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A1C-70CA-441A-B2CF-8EA8ADCF3489}" type="datetimeFigureOut">
              <a:rPr lang="zh-CN" altLang="en-US" smtClean="0"/>
              <a:t>2023/7/21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DD8B8B2-5D2F-EEB8-3774-A2ED254C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5F7BFF0-AE34-8436-1E9E-E82361CF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CD1A-BE3E-46CD-8577-03192186FC5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5E6838C-348E-9A34-3AA5-29ACBB6EE9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487A0BF-C417-0D09-ACDE-B7F6BDE1791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52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A1C-70CA-441A-B2CF-8EA8ADCF3489}" type="datetimeFigureOut">
              <a:rPr lang="zh-CN" altLang="en-US" smtClean="0"/>
              <a:t>2023/7/21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CD1A-BE3E-46CD-8577-03192186FC5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659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5B5DC4-4F86-8CDF-C898-3615C2DD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A1C-70CA-441A-B2CF-8EA8ADCF3489}" type="datetimeFigureOut">
              <a:rPr lang="zh-CN" altLang="en-US" smtClean="0"/>
              <a:t>2023/7/21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DD8B8B2-5D2F-EEB8-3774-A2ED254C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5F7BFF0-AE34-8436-1E9E-E82361CF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CD1A-BE3E-46CD-8577-03192186FC5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5E6838C-348E-9A34-3AA5-29ACBB6EE9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487A0BF-C417-0D09-ACDE-B7F6BDE1791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095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6A1C-70CA-441A-B2CF-8EA8ADCF3489}" type="datetimeFigureOut">
              <a:rPr lang="zh-CN" altLang="en-US" smtClean="0"/>
              <a:t>2023/7/21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CD1A-BE3E-46CD-8577-03192186FC5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337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E6A1C-70CA-441A-B2CF-8EA8ADCF3489}" type="datetimeFigureOut">
              <a:rPr lang="zh-CN" altLang="en-US" smtClean="0"/>
              <a:t>2023/7/21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2CD1A-BE3E-46CD-8577-03192186FC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972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E6A1C-70CA-441A-B2CF-8EA8ADCF3489}" type="datetimeFigureOut">
              <a:rPr lang="zh-CN" altLang="en-US" smtClean="0"/>
              <a:t>2023/7/21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2CD1A-BE3E-46CD-8577-03192186FC5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平行四边形 8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6A92E5B-F8AD-3FAF-BC3E-4E2147A02F1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406BD0D-1754-5C39-0706-81526F39274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60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74" r:id="rId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E6A1C-70CA-441A-B2CF-8EA8ADCF3489}" type="datetimeFigureOut">
              <a:rPr lang="zh-CN" altLang="en-US" smtClean="0"/>
              <a:t>2023/7/21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2CD1A-BE3E-46CD-8577-03192186FC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78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E6A1C-70CA-441A-B2CF-8EA8ADCF3489}" type="datetimeFigureOut">
              <a:rPr lang="zh-CN" altLang="en-US" smtClean="0"/>
              <a:t>2023/7/21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2CD1A-BE3E-46CD-8577-03192186FC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298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工作态度三重境界 </a:t>
            </a:r>
            <a:r>
              <a:rPr lang="en-US" altLang="zh-CN" sz="2800" dirty="0" smtClean="0"/>
              <a:t>[</a:t>
            </a:r>
            <a:r>
              <a:rPr lang="en-US" altLang="zh-CN" sz="2800" dirty="0" err="1"/>
              <a:t>C</a:t>
            </a:r>
            <a:r>
              <a:rPr lang="en-US" altLang="zh-CN" sz="2800" dirty="0" err="1" smtClean="0"/>
              <a:t>hunyang</a:t>
            </a:r>
            <a:r>
              <a:rPr lang="en-US" altLang="zh-CN" sz="2800" dirty="0" smtClean="0"/>
              <a:t>]</a:t>
            </a:r>
            <a:endParaRPr lang="en-US" altLang="zh-CN" sz="1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097" y="1154231"/>
            <a:ext cx="1051560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积极</a:t>
            </a:r>
            <a:r>
              <a:rPr lang="zh-CN" altLang="en-US" dirty="0" smtClean="0"/>
              <a:t>主动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保证工作时间</a:t>
            </a:r>
            <a:endParaRPr lang="en-US" altLang="zh-CN" dirty="0" smtClean="0"/>
          </a:p>
          <a:p>
            <a:pPr lvl="1"/>
            <a:r>
              <a:rPr lang="zh-CN" altLang="en-US" dirty="0"/>
              <a:t>把</a:t>
            </a:r>
            <a:r>
              <a:rPr lang="zh-CN" altLang="en-US" dirty="0" smtClean="0"/>
              <a:t>控项目时间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句句有回应，件件有着落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追求卓越</a:t>
            </a:r>
            <a:endParaRPr lang="en-US" altLang="zh-CN" dirty="0"/>
          </a:p>
          <a:p>
            <a:pPr lvl="1"/>
            <a:r>
              <a:rPr lang="zh-CN" altLang="en-US" dirty="0"/>
              <a:t>遇到问题问自己：这是我能做到的极限了么，我还能再做什么？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第一性原理</a:t>
            </a:r>
            <a:endParaRPr lang="en-US" altLang="zh-CN" dirty="0"/>
          </a:p>
          <a:p>
            <a:pPr lvl="1"/>
            <a:r>
              <a:rPr lang="zh-CN" altLang="en-US" dirty="0"/>
              <a:t>刨根问底思考原理；汇报说到点子上；</a:t>
            </a:r>
          </a:p>
          <a:p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368578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Testing (About new </a:t>
            </a:r>
            <a:r>
              <a:rPr lang="en-US" altLang="zh-CN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ut</a:t>
            </a:r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097" y="1154230"/>
            <a:ext cx="10751262" cy="541524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1800" dirty="0"/>
              <a:t>A</a:t>
            </a:r>
            <a:r>
              <a:rPr lang="en-US" altLang="zh-CN" sz="1800" dirty="0" smtClean="0"/>
              <a:t>dd comment in new </a:t>
            </a:r>
            <a:r>
              <a:rPr lang="en-US" altLang="zh-CN" sz="1800" dirty="0" err="1" smtClean="0"/>
              <a:t>ut</a:t>
            </a: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 smtClean="0"/>
          </a:p>
          <a:p>
            <a:pPr marL="228600" lvl="2">
              <a:spcBef>
                <a:spcPts val="1000"/>
              </a:spcBef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Use </a:t>
            </a:r>
            <a:r>
              <a:rPr lang="en-US" altLang="zh-CN" b="1" dirty="0" err="1" smtClean="0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compare_timing_report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to diff timing report (independent on format and order)</a:t>
            </a:r>
          </a:p>
          <a:p>
            <a:pPr marL="685800" lvl="3">
              <a:spcBef>
                <a:spcPts val="1000"/>
              </a:spcBef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简单的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check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</a:t>
            </a: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find_string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即可；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3">
              <a:spcBef>
                <a:spcPts val="1000"/>
              </a:spcBef>
            </a:pP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Use diff $</a:t>
            </a: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goldenLog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$</a:t>
            </a: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yourLog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if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needed.</a:t>
            </a:r>
          </a:p>
          <a:p>
            <a:pPr marL="228600" lvl="2">
              <a:spcBef>
                <a:spcPts val="1000"/>
              </a:spcBef>
            </a:pP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 </a:t>
            </a: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load_project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ticket, need to extract </a:t>
            </a: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verilog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sdc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rc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like below and then add </a:t>
            </a: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ut.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lvl="3" indent="0">
              <a:lnSpc>
                <a:spcPct val="50000"/>
              </a:lnSpc>
              <a:spcBef>
                <a:spcPts val="1000"/>
              </a:spcBef>
              <a:buNone/>
            </a:pPr>
            <a: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load_project xxx</a:t>
            </a:r>
          </a:p>
          <a:p>
            <a:pPr marL="457200" lvl="3" indent="0">
              <a:lnSpc>
                <a:spcPct val="50000"/>
              </a:lnSpc>
              <a:spcBef>
                <a:spcPts val="1000"/>
              </a:spcBef>
              <a:buNone/>
            </a:pPr>
            <a:r>
              <a:rPr lang="en-US" altLang="zh-CN" sz="1500" dirty="0" err="1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export_verilog</a:t>
            </a:r>
            <a: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1500" dirty="0" err="1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dump.v</a:t>
            </a:r>
            <a:endParaRPr lang="en-US" altLang="zh-CN" sz="1500" dirty="0">
              <a:solidFill>
                <a:srgbClr val="00B0F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457200" lvl="3" indent="0">
              <a:lnSpc>
                <a:spcPct val="50000"/>
              </a:lnSpc>
              <a:spcBef>
                <a:spcPts val="1000"/>
              </a:spcBef>
              <a:buNone/>
            </a:pPr>
            <a:r>
              <a:rPr lang="en-US" altLang="zh-CN" sz="1500" dirty="0" err="1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export_sdc</a:t>
            </a:r>
            <a: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1500" dirty="0" err="1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dump.sdc</a:t>
            </a:r>
            <a:endParaRPr lang="en-US" altLang="zh-CN" sz="1500" dirty="0">
              <a:solidFill>
                <a:srgbClr val="00B0F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457200" lvl="3" indent="0">
              <a:lnSpc>
                <a:spcPct val="50000"/>
              </a:lnSpc>
              <a:spcBef>
                <a:spcPts val="1000"/>
              </a:spcBef>
              <a:buNone/>
            </a:pPr>
            <a:r>
              <a:rPr lang="en-US" altLang="zh-CN" sz="1500" dirty="0" err="1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extract_parasitic</a:t>
            </a:r>
            <a: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…</a:t>
            </a:r>
          </a:p>
          <a:p>
            <a:pPr marL="228600" lvl="2">
              <a:spcBef>
                <a:spcPts val="1000"/>
              </a:spcBef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For new 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lib along with new </a:t>
            </a: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ut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need to extract lib based on </a:t>
            </a:r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verilog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to reduce storage (e.g. new lib called top.lib):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1500" dirty="0" err="1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merge_timing_liberty</a:t>
            </a:r>
            <a:r>
              <a:rPr lang="en-US" altLang="zh-CN" sz="1500" dirty="0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\</a:t>
            </a:r>
            <a:b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</a:br>
            <a:r>
              <a:rPr lang="en-US" altLang="zh-CN" sz="1500" dirty="0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       -</a:t>
            </a:r>
            <a:r>
              <a:rPr lang="en-US" altLang="zh-CN" sz="1500" dirty="0" err="1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library_list</a:t>
            </a:r>
            <a: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{ orig_lib1 orig_lib2 } \</a:t>
            </a:r>
            <a:b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</a:br>
            <a:r>
              <a:rPr lang="en-US" altLang="zh-CN" sz="1500" dirty="0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       -</a:t>
            </a:r>
            <a:r>
              <a:rPr lang="en-US" altLang="zh-CN" sz="1500" dirty="0" err="1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merged_library_file_name</a:t>
            </a:r>
            <a: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top.lib \</a:t>
            </a:r>
            <a:b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</a:br>
            <a:r>
              <a:rPr lang="en-US" altLang="zh-CN" sz="1500" dirty="0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       -</a:t>
            </a:r>
            <a:r>
              <a:rPr lang="en-US" altLang="zh-CN" sz="1500" dirty="0" err="1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auto_grouping</a:t>
            </a:r>
            <a: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\</a:t>
            </a:r>
            <a:b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</a:br>
            <a:r>
              <a:rPr lang="en-US" altLang="zh-CN" sz="1500" dirty="0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       -</a:t>
            </a:r>
            <a:r>
              <a:rPr lang="en-US" altLang="zh-CN" sz="1500" dirty="0" err="1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verilog_files</a:t>
            </a:r>
            <a: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{ </a:t>
            </a:r>
            <a:r>
              <a:rPr lang="en-US" altLang="zh-CN" sz="1500" dirty="0" err="1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top.v</a:t>
            </a:r>
            <a:r>
              <a:rPr lang="en-US" altLang="zh-CN" sz="1500" dirty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</a:t>
            </a:r>
            <a:r>
              <a:rPr lang="en-US" altLang="zh-CN" sz="1500" dirty="0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}</a:t>
            </a:r>
          </a:p>
          <a:p>
            <a:pPr marL="0" lvl="2" indent="0">
              <a:spcBef>
                <a:spcPts val="1000"/>
              </a:spcBef>
              <a:buNone/>
            </a:pPr>
            <a:r>
              <a:rPr lang="en-US" altLang="zh-CN" sz="1500" dirty="0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     Or use </a:t>
            </a:r>
            <a:r>
              <a:rPr lang="en-US" altLang="zh-CN" sz="1500" dirty="0" err="1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export_liberty</a:t>
            </a:r>
            <a:endParaRPr lang="en-US" altLang="zh-CN" sz="1500" dirty="0" smtClean="0">
              <a:solidFill>
                <a:srgbClr val="00B0F0"/>
              </a:solidFill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228600" lvl="2">
              <a:lnSpc>
                <a:spcPct val="120000"/>
              </a:lnSpc>
              <a:spcBef>
                <a:spcPts val="1000"/>
              </a:spcBef>
            </a:pP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HVP case 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路径： </a:t>
            </a:r>
            <a:r>
              <a:rPr lang="en-US" altLang="zh-CN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ut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/work/</a:t>
            </a:r>
            <a:r>
              <a:rPr lang="en-US" altLang="zh-CN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ut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vp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ut_run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 [optional]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需要编译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HVP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进行测试，推荐在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cent7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下进行编译和测试</a:t>
            </a:r>
            <a:b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目前已知可能会影响的部分，</a:t>
            </a:r>
            <a:r>
              <a:rPr lang="en-US" altLang="zh-CN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twf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def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lef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clock mark and 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propagate, </a:t>
            </a:r>
            <a:r>
              <a:rPr lang="en-US" altLang="zh-CN" b="1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compute_timing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lvl="3" indent="0">
              <a:spcBef>
                <a:spcPts val="1000"/>
              </a:spcBef>
              <a:buNone/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800" dirty="0" smtClean="0"/>
          </a:p>
          <a:p>
            <a:endParaRPr lang="en-US" altLang="zh-CN" sz="1800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0" y="1359952"/>
            <a:ext cx="3616605" cy="66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7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BugFix</a:t>
            </a:r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三重境界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097" y="1154231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1800" dirty="0" smtClean="0"/>
              <a:t>Low</a:t>
            </a:r>
            <a:r>
              <a:rPr lang="zh-CN" altLang="en-US" sz="1800" dirty="0" smtClean="0"/>
              <a:t>： 头痛医头，脚痛医脚</a:t>
            </a:r>
            <a:endParaRPr lang="en-US" altLang="zh-CN" sz="1800" dirty="0" smtClean="0"/>
          </a:p>
          <a:p>
            <a:pPr lvl="1"/>
            <a:r>
              <a:rPr lang="zh-CN" altLang="en-US" sz="1400" dirty="0" smtClean="0"/>
              <a:t>只是表面上</a:t>
            </a:r>
            <a:r>
              <a:rPr lang="en-US" altLang="zh-CN" sz="1400" dirty="0" smtClean="0"/>
              <a:t>fix</a:t>
            </a:r>
            <a:r>
              <a:rPr lang="zh-CN" altLang="en-US" sz="1400" dirty="0" smtClean="0"/>
              <a:t>这个问题，没有深究更深层的东西，</a:t>
            </a:r>
            <a:r>
              <a:rPr lang="en-US" altLang="zh-CN" sz="1400" dirty="0" smtClean="0"/>
              <a:t>case</a:t>
            </a:r>
            <a:r>
              <a:rPr lang="zh-CN" altLang="en-US" sz="1400" dirty="0" smtClean="0"/>
              <a:t>稍微变化一下就不行了</a:t>
            </a:r>
            <a:endParaRPr lang="en-US" altLang="zh-CN" sz="1400" dirty="0" smtClean="0"/>
          </a:p>
          <a:p>
            <a:pPr lvl="1"/>
            <a:r>
              <a:rPr lang="zh-CN" altLang="en-US" sz="1400" dirty="0" smtClean="0"/>
              <a:t>缺乏全面考虑，可能引入新的问题</a:t>
            </a:r>
            <a:endParaRPr lang="en-US" altLang="zh-CN" sz="1400" dirty="0" smtClean="0"/>
          </a:p>
          <a:p>
            <a:pPr marL="457200" lvl="1" indent="0">
              <a:buNone/>
            </a:pPr>
            <a:endParaRPr lang="en-US" altLang="zh-CN" sz="1400" dirty="0" smtClean="0"/>
          </a:p>
          <a:p>
            <a:r>
              <a:rPr lang="en-US" altLang="zh-CN" sz="1800" dirty="0" smtClean="0"/>
              <a:t>Medium: </a:t>
            </a:r>
            <a:r>
              <a:rPr lang="zh-CN" altLang="en-US" sz="1800" dirty="0" smtClean="0"/>
              <a:t>拓展思路，思考尽可能多的相关情况，全面考虑后提供一个</a:t>
            </a:r>
            <a:r>
              <a:rPr lang="zh-CN" altLang="en-US" sz="1800" dirty="0"/>
              <a:t>较</a:t>
            </a:r>
            <a:r>
              <a:rPr lang="zh-CN" altLang="en-US" sz="1800" dirty="0" smtClean="0"/>
              <a:t>优的方案，做到一个高质量的</a:t>
            </a:r>
            <a:r>
              <a:rPr lang="en-US" altLang="zh-CN" sz="1800" dirty="0" err="1" smtClean="0"/>
              <a:t>bugfix</a:t>
            </a:r>
            <a:endParaRPr lang="en-US" altLang="zh-CN" sz="18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High</a:t>
            </a:r>
            <a:r>
              <a:rPr lang="zh-CN" altLang="en-US" sz="1800" dirty="0" smtClean="0"/>
              <a:t>：通观全局，发现更好的算法或者改变底层数据结构等等，从本质上解决问题</a:t>
            </a:r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13946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  <a:endParaRPr lang="en-US" altLang="zh-CN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882903"/>
              </p:ext>
            </p:extLst>
          </p:nvPr>
        </p:nvGraphicFramePr>
        <p:xfrm>
          <a:off x="958397" y="1396054"/>
          <a:ext cx="4205515" cy="26697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205515">
                  <a:extLst>
                    <a:ext uri="{9D8B030D-6E8A-4147-A177-3AD203B41FA5}">
                      <a16:colId xmlns:a16="http://schemas.microsoft.com/office/drawing/2014/main" val="2963477340"/>
                    </a:ext>
                  </a:extLst>
                </a:gridCol>
              </a:tblGrid>
              <a:tr h="3837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  <a:r>
                        <a:rPr lang="en-US" altLang="zh-CN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Understand requirement</a:t>
                      </a:r>
                      <a:endParaRPr lang="zh-CN" altLang="en-US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293932"/>
                  </a:ext>
                </a:extLst>
              </a:tr>
              <a:tr h="80445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create_clock</a:t>
                      </a:r>
                      <a:r>
                        <a:rPr lang="en-US" altLang="zh-CN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CLK1,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CLK2</a:t>
                      </a:r>
                      <a:endParaRPr lang="en-US" altLang="zh-CN" sz="12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path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as false by </a:t>
                      </a:r>
                      <a:r>
                        <a:rPr lang="en-US" altLang="zh-CN" sz="12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set_clock_groups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n-US" altLang="zh-CN" sz="12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set_clock_groups</a:t>
                      </a:r>
                      <a:r>
                        <a:rPr lang="en-US" altLang="zh-CN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set CLK1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and CLK2 as </a:t>
                      </a:r>
                      <a:r>
                        <a:rPr lang="en-US" altLang="zh-CN" sz="12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asyn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group.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report_ta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-from CLK1 -to CLK2 will NOT report the false path, correct behavior!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Then use </a:t>
                      </a:r>
                      <a:r>
                        <a:rPr lang="en-US" altLang="zh-CN" sz="12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create_clock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overwrite clock period of CLK1.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2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Issues: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report_clock_group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shows the same info like above.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report_ta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-from CLK1 -to CLK2 will report the path, 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wrong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!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zh-CN" sz="1200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altLang="zh-CN" sz="1200" baseline="0" dirty="0" err="1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set_false_path</a:t>
                      </a:r>
                      <a:r>
                        <a:rPr lang="en-US" altLang="zh-CN" sz="1200" baseline="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has also the same issue above.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</a:t>
                      </a:r>
                      <a:r>
                        <a:rPr lang="en-US" altLang="zh-CN" sz="1200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set_false_path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-from CLK1 -to CLK2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322495"/>
                  </a:ext>
                </a:extLst>
              </a:tr>
            </a:tbl>
          </a:graphicData>
        </a:graphic>
      </p:graphicFrame>
      <p:grpSp>
        <p:nvGrpSpPr>
          <p:cNvPr id="12" name="组合 11"/>
          <p:cNvGrpSpPr/>
          <p:nvPr/>
        </p:nvGrpSpPr>
        <p:grpSpPr>
          <a:xfrm>
            <a:off x="5600016" y="1530765"/>
            <a:ext cx="2752049" cy="1665555"/>
            <a:chOff x="6506252" y="1636937"/>
            <a:chExt cx="2473121" cy="1638190"/>
          </a:xfrm>
        </p:grpSpPr>
        <p:sp>
          <p:nvSpPr>
            <p:cNvPr id="11" name="剪去单角的矩形 10"/>
            <p:cNvSpPr/>
            <p:nvPr/>
          </p:nvSpPr>
          <p:spPr>
            <a:xfrm>
              <a:off x="6555921" y="1636937"/>
              <a:ext cx="2423452" cy="1610082"/>
            </a:xfrm>
            <a:prstGeom prst="snip1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506252" y="1674689"/>
              <a:ext cx="2164220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Study basic concept and usage by document / man page…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altLang="zh-CN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create_clock</a:t>
              </a:r>
              <a:endPara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altLang="zh-CN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set_clock_groups</a:t>
              </a:r>
              <a:endParaRPr lang="en-US" altLang="zh-CN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altLang="zh-CN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report_clock_groups</a:t>
              </a:r>
              <a:endPara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altLang="zh-CN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Set_false_path</a:t>
              </a:r>
              <a:endPara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US" altLang="zh-CN" sz="1400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Report_ta</a:t>
              </a:r>
              <a:endPara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491452"/>
              </p:ext>
            </p:extLst>
          </p:nvPr>
        </p:nvGraphicFramePr>
        <p:xfrm>
          <a:off x="958397" y="4322951"/>
          <a:ext cx="4205515" cy="17553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205515">
                  <a:extLst>
                    <a:ext uri="{9D8B030D-6E8A-4147-A177-3AD203B41FA5}">
                      <a16:colId xmlns:a16="http://schemas.microsoft.com/office/drawing/2014/main" val="2963477340"/>
                    </a:ext>
                  </a:extLst>
                </a:gridCol>
              </a:tblGrid>
              <a:tr h="3837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 Find root cause</a:t>
                      </a:r>
                      <a:endParaRPr lang="zh-CN" altLang="en-US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293932"/>
                  </a:ext>
                </a:extLst>
              </a:tr>
              <a:tr h="80445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</a:t>
                      </a:r>
                      <a:r>
                        <a:rPr lang="en-US" altLang="zh-CN" sz="12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create_clock</a:t>
                      </a:r>
                      <a:r>
                        <a:rPr lang="en-US" altLang="zh-CN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to overwrite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period for </a:t>
                      </a:r>
                      <a:r>
                        <a:rPr lang="en-US" altLang="zh-CN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existing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clock</a:t>
                      </a:r>
                      <a:r>
                        <a:rPr lang="zh-CN" alt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， 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current behavior is to mark existing clock as deleted by flag, not really delete it.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clock group map still record the old pointer.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report_ta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uses new clock pointer to find the relation by clock group, but not find two clocks</a:t>
                      </a:r>
                      <a:r>
                        <a:rPr lang="zh-CN" alt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，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 report the path between them.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322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1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Example 1</a:t>
            </a:r>
            <a:endParaRPr lang="en-US" altLang="zh-CN" dirty="0"/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405746"/>
              </p:ext>
            </p:extLst>
          </p:nvPr>
        </p:nvGraphicFramePr>
        <p:xfrm>
          <a:off x="813844" y="1225439"/>
          <a:ext cx="4205515" cy="138960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205515">
                  <a:extLst>
                    <a:ext uri="{9D8B030D-6E8A-4147-A177-3AD203B41FA5}">
                      <a16:colId xmlns:a16="http://schemas.microsoft.com/office/drawing/2014/main" val="2963477340"/>
                    </a:ext>
                  </a:extLst>
                </a:gridCol>
              </a:tblGrid>
              <a:tr h="3837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 Propose solutions</a:t>
                      </a:r>
                      <a:endParaRPr lang="zh-CN" altLang="en-US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293932"/>
                  </a:ext>
                </a:extLst>
              </a:tr>
              <a:tr h="80445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Solution1: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Use new clock pointer to replace old pointer in clock group map.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Solution2:   </a:t>
                      </a:r>
                      <a:r>
                        <a:rPr lang="en-US" altLang="zh-CN" sz="12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create_clock</a:t>
                      </a:r>
                      <a:r>
                        <a:rPr lang="en-US" altLang="zh-CN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 not delete the clock for existing clock, reuse the pointer and just update the info as needed, such as period.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322495"/>
                  </a:ext>
                </a:extLst>
              </a:tr>
            </a:tbl>
          </a:graphicData>
        </a:graphic>
      </p:graphicFrame>
      <p:grpSp>
        <p:nvGrpSpPr>
          <p:cNvPr id="21" name="组合 20"/>
          <p:cNvGrpSpPr/>
          <p:nvPr/>
        </p:nvGrpSpPr>
        <p:grpSpPr>
          <a:xfrm>
            <a:off x="6028506" y="449166"/>
            <a:ext cx="2719393" cy="1433603"/>
            <a:chOff x="648811" y="3594981"/>
            <a:chExt cx="2719393" cy="1539494"/>
          </a:xfrm>
        </p:grpSpPr>
        <p:sp>
          <p:nvSpPr>
            <p:cNvPr id="15" name="剪去单角的矩形 14"/>
            <p:cNvSpPr/>
            <p:nvPr/>
          </p:nvSpPr>
          <p:spPr>
            <a:xfrm>
              <a:off x="704082" y="3594981"/>
              <a:ext cx="2664122" cy="1539494"/>
            </a:xfrm>
            <a:prstGeom prst="snip1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648811" y="3633363"/>
              <a:ext cx="2690599" cy="1288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Solution1</a:t>
              </a:r>
              <a:r>
                <a:rPr lang="en-US" altLang="zh-CN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利：实现简单，影响小</a:t>
              </a:r>
              <a:endParaRPr lang="en-US" altLang="zh-CN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弊：如果其他</a:t>
              </a:r>
              <a:r>
                <a:rPr lang="en-US" altLang="zh-CN" sz="1200" dirty="0" smtClean="0">
                  <a:latin typeface="Calibri" panose="020F0502020204030204" pitchFamily="34" charset="0"/>
                  <a:ea typeface="华文仿宋" panose="02010600040101010101" pitchFamily="2" charset="-122"/>
                  <a:cs typeface="Calibri" panose="020F0502020204030204" pitchFamily="34" charset="0"/>
                </a:rPr>
                <a:t>command</a:t>
              </a: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也有类似问题，也存了</a:t>
              </a:r>
              <a:r>
                <a:rPr lang="en-US" altLang="zh-CN" sz="1200" dirty="0" smtClean="0">
                  <a:latin typeface="Calibri" panose="020F0502020204030204" pitchFamily="34" charset="0"/>
                  <a:ea typeface="华文仿宋" panose="02010600040101010101" pitchFamily="2" charset="-122"/>
                  <a:cs typeface="Calibri" panose="020F0502020204030204" pitchFamily="34" charset="0"/>
                </a:rPr>
                <a:t>old pointer</a:t>
              </a: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，以后来一个问题</a:t>
              </a:r>
              <a:r>
                <a:rPr lang="en-US" altLang="zh-CN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fix</a:t>
              </a: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一个？</a:t>
              </a:r>
              <a:r>
                <a:rPr lang="en-US" altLang="zh-CN" sz="1200" dirty="0" err="1" smtClean="0">
                  <a:latin typeface="Calibri" panose="020F0502020204030204" pitchFamily="34" charset="0"/>
                  <a:ea typeface="华文仿宋" panose="02010600040101010101" pitchFamily="2" charset="-122"/>
                  <a:cs typeface="Calibri" panose="020F0502020204030204" pitchFamily="34" charset="0"/>
                </a:rPr>
                <a:t>set_false_path</a:t>
              </a: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也许也是同样原因</a:t>
              </a:r>
              <a:r>
                <a:rPr lang="en-US" altLang="zh-CN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?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028506" y="2008915"/>
            <a:ext cx="2719393" cy="1354918"/>
            <a:chOff x="3702253" y="3577385"/>
            <a:chExt cx="2719393" cy="1539494"/>
          </a:xfrm>
        </p:grpSpPr>
        <p:sp>
          <p:nvSpPr>
            <p:cNvPr id="17" name="剪去单角的矩形 16"/>
            <p:cNvSpPr/>
            <p:nvPr/>
          </p:nvSpPr>
          <p:spPr>
            <a:xfrm>
              <a:off x="3757524" y="3577385"/>
              <a:ext cx="2664122" cy="1539494"/>
            </a:xfrm>
            <a:prstGeom prst="snip1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3702253" y="3615767"/>
              <a:ext cx="2570283" cy="1363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Solution2</a:t>
              </a:r>
              <a:r>
                <a:rPr lang="en-US" altLang="zh-CN" sz="1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利：所有跟</a:t>
              </a:r>
              <a:r>
                <a:rPr lang="en-US" altLang="zh-CN" sz="1200" dirty="0" smtClean="0">
                  <a:latin typeface="Calibri" panose="020F0502020204030204" pitchFamily="34" charset="0"/>
                  <a:ea typeface="华文仿宋" panose="02010600040101010101" pitchFamily="2" charset="-122"/>
                  <a:cs typeface="Calibri" panose="020F0502020204030204" pitchFamily="34" charset="0"/>
                </a:rPr>
                <a:t>existing clock </a:t>
              </a: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相关的</a:t>
              </a:r>
              <a:r>
                <a:rPr lang="en-US" altLang="zh-CN" sz="1200" dirty="0">
                  <a:latin typeface="Calibri" panose="020F0502020204030204" pitchFamily="34" charset="0"/>
                  <a:ea typeface="华文仿宋" panose="02010600040101010101" pitchFamily="2" charset="-122"/>
                  <a:cs typeface="Calibri" panose="020F0502020204030204" pitchFamily="34" charset="0"/>
                </a:rPr>
                <a:t>command</a:t>
              </a: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都没问题</a:t>
              </a:r>
              <a:endParaRPr lang="en-US" altLang="zh-CN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弊：</a:t>
              </a:r>
              <a:r>
                <a:rPr lang="en-US" altLang="zh-CN" sz="1200" dirty="0" err="1">
                  <a:latin typeface="Calibri" panose="020F0502020204030204" pitchFamily="34" charset="0"/>
                  <a:ea typeface="华文仿宋" panose="02010600040101010101" pitchFamily="2" charset="-122"/>
                  <a:cs typeface="Calibri" panose="020F0502020204030204" pitchFamily="34" charset="0"/>
                </a:rPr>
                <a:t>create_clock</a:t>
              </a:r>
              <a:r>
                <a:rPr lang="en-US" altLang="zh-CN" sz="1200" dirty="0">
                  <a:latin typeface="Calibri" panose="020F0502020204030204" pitchFamily="34" charset="0"/>
                  <a:ea typeface="华文仿宋" panose="02010600040101010101" pitchFamily="2" charset="-122"/>
                  <a:cs typeface="Calibri" panose="020F0502020204030204" pitchFamily="34" charset="0"/>
                </a:rPr>
                <a:t> </a:t>
              </a: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是</a:t>
              </a:r>
              <a:r>
                <a:rPr lang="en-US" altLang="zh-CN" sz="1200" dirty="0">
                  <a:latin typeface="Calibri" panose="020F0502020204030204" pitchFamily="34" charset="0"/>
                  <a:ea typeface="华文仿宋" panose="02010600040101010101" pitchFamily="2" charset="-122"/>
                  <a:cs typeface="Calibri" panose="020F0502020204030204" pitchFamily="34" charset="0"/>
                </a:rPr>
                <a:t>basic </a:t>
              </a:r>
              <a:r>
                <a:rPr lang="en-US" altLang="zh-CN" sz="1200" dirty="0" smtClean="0">
                  <a:latin typeface="Calibri" panose="020F0502020204030204" pitchFamily="34" charset="0"/>
                  <a:ea typeface="华文仿宋" panose="02010600040101010101" pitchFamily="2" charset="-122"/>
                  <a:cs typeface="Calibri" panose="020F0502020204030204" pitchFamily="34" charset="0"/>
                </a:rPr>
                <a:t>SDC</a:t>
              </a:r>
              <a:r>
                <a:rPr lang="zh-CN" altLang="en-US" sz="1200" dirty="0" smtClean="0"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，影响较大</a:t>
              </a:r>
              <a:endParaRPr lang="en-US" altLang="zh-CN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200" dirty="0" smtClean="0">
                  <a:solidFill>
                    <a:srgbClr val="FF0000"/>
                  </a:solidFill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PT</a:t>
              </a:r>
              <a:r>
                <a:rPr lang="zh-CN" altLang="en-US" sz="1200" dirty="0" smtClean="0">
                  <a:solidFill>
                    <a:srgbClr val="FF0000"/>
                  </a:solidFill>
                  <a:latin typeface="华文仿宋" panose="02010600040101010101" pitchFamily="2" charset="-122"/>
                  <a:ea typeface="华文仿宋" panose="02010600040101010101" pitchFamily="2" charset="-122"/>
                  <a:cs typeface="Calibri" panose="020F0502020204030204" pitchFamily="34" charset="0"/>
                </a:rPr>
                <a:t>的行为是？</a:t>
              </a:r>
              <a:endParaRPr lang="en-US" altLang="zh-CN" sz="1200" dirty="0" smtClean="0">
                <a:solidFill>
                  <a:srgbClr val="FF0000"/>
                </a:solidFill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endParaRPr>
            </a:p>
          </p:txBody>
        </p:sp>
      </p:grpSp>
      <p:sp>
        <p:nvSpPr>
          <p:cNvPr id="19" name="剪去单角的矩形 18"/>
          <p:cNvSpPr/>
          <p:nvPr/>
        </p:nvSpPr>
        <p:spPr>
          <a:xfrm>
            <a:off x="751787" y="3243024"/>
            <a:ext cx="2900350" cy="3282063"/>
          </a:xfrm>
          <a:prstGeom prst="snip1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768450" y="3268228"/>
            <a:ext cx="28670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如何确定</a:t>
            </a:r>
            <a:r>
              <a:rPr lang="en-US" altLang="zh-CN" sz="1200" b="1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PT </a:t>
            </a:r>
            <a:r>
              <a:rPr lang="zh-CN" altLang="en-US" sz="1200" b="1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的行为？</a:t>
            </a:r>
            <a:endParaRPr lang="en-US" altLang="zh-CN" sz="1200" b="1" dirty="0" smtClean="0">
              <a:latin typeface="华文仿宋" panose="02010600040101010101" pitchFamily="2" charset="-122"/>
              <a:ea typeface="华文仿宋" panose="02010600040101010101" pitchFamily="2" charset="-122"/>
              <a:cs typeface="Calibri" panose="020F0502020204030204" pitchFamily="34" charset="0"/>
            </a:endParaRPr>
          </a:p>
          <a:p>
            <a:endParaRPr lang="en-US" altLang="zh-CN" sz="1200" b="1" dirty="0" smtClean="0">
              <a:latin typeface="华文仿宋" panose="02010600040101010101" pitchFamily="2" charset="-122"/>
              <a:ea typeface="华文仿宋" panose="02010600040101010101" pitchFamily="2" charset="-122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Study code</a:t>
            </a:r>
          </a:p>
          <a:p>
            <a:r>
              <a:rPr lang="en-US" altLang="zh-CN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200" dirty="0" err="1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create_clock</a:t>
            </a:r>
            <a:r>
              <a:rPr lang="en-US" altLang="zh-CN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</a:t>
            </a:r>
          </a:p>
          <a:p>
            <a:r>
              <a:rPr lang="en-US" altLang="zh-CN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        =&gt; </a:t>
            </a:r>
            <a:r>
              <a:rPr lang="en-US" altLang="zh-CN" sz="1200" dirty="0" err="1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sdcClock</a:t>
            </a:r>
            <a:r>
              <a:rPr lang="en-US" altLang="zh-CN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*</a:t>
            </a:r>
          </a:p>
          <a:p>
            <a:r>
              <a:rPr lang="en-US" altLang="zh-CN" sz="1200" dirty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       </a:t>
            </a:r>
            <a:r>
              <a:rPr lang="en-US" altLang="zh-CN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=&gt;</a:t>
            </a:r>
            <a:r>
              <a:rPr lang="en-US" altLang="zh-CN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store</a:t>
            </a:r>
            <a:r>
              <a:rPr lang="zh-CN" altLang="en-US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name/period </a:t>
            </a:r>
            <a:r>
              <a:rPr lang="zh-CN" altLang="en-US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等</a:t>
            </a:r>
            <a:r>
              <a:rPr lang="en-US" altLang="zh-CN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option</a:t>
            </a:r>
            <a:r>
              <a:rPr lang="en-US" altLang="zh-CN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value</a:t>
            </a:r>
            <a:r>
              <a:rPr lang="zh-CN" altLang="en-US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， 除此之外，还有很多</a:t>
            </a:r>
            <a:r>
              <a:rPr lang="en-US" altLang="zh-CN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constraint,  </a:t>
            </a:r>
            <a:r>
              <a:rPr lang="en-US" altLang="zh-CN" sz="1200" dirty="0" err="1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max_trans</a:t>
            </a:r>
            <a:r>
              <a:rPr lang="en-US" altLang="zh-CN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/</a:t>
            </a:r>
            <a:r>
              <a:rPr lang="en-US" altLang="zh-CN" sz="1200" dirty="0" err="1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clk</a:t>
            </a:r>
            <a:r>
              <a:rPr lang="en-US" altLang="zh-CN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uncertainty/is </a:t>
            </a:r>
            <a:r>
              <a:rPr lang="en-US" altLang="zh-CN" sz="1200" dirty="0" err="1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propogated</a:t>
            </a:r>
            <a:r>
              <a:rPr lang="en-US" altLang="zh-CN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...</a:t>
            </a:r>
          </a:p>
          <a:p>
            <a:r>
              <a:rPr lang="zh-CN" altLang="en-US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分析哪里</a:t>
            </a:r>
            <a:r>
              <a:rPr lang="en-US" altLang="zh-CN" sz="1200" dirty="0" err="1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SetXXX</a:t>
            </a:r>
            <a:r>
              <a:rPr lang="en-US" altLang="zh-CN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200" dirty="0" err="1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GetXXX</a:t>
            </a:r>
            <a:endParaRPr lang="en-US" altLang="zh-CN" sz="1200" dirty="0" smtClean="0"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  <a:p>
            <a:r>
              <a:rPr lang="en-US" altLang="zh-CN" sz="1200" dirty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     =&gt;  </a:t>
            </a:r>
            <a:r>
              <a:rPr lang="en-US" altLang="zh-CN" sz="1200" dirty="0" err="1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SetTrans</a:t>
            </a:r>
            <a:r>
              <a:rPr lang="en-US" altLang="zh-CN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() is by </a:t>
            </a:r>
            <a:r>
              <a:rPr lang="en-US" altLang="zh-CN" sz="1200" dirty="0" err="1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set_clock_transition</a:t>
            </a:r>
            <a:endParaRPr lang="en-US" altLang="zh-CN" sz="1200" dirty="0"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思考要测试的</a:t>
            </a:r>
            <a:r>
              <a:rPr lang="en-US" altLang="zh-CN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flow</a:t>
            </a:r>
            <a:r>
              <a:rPr lang="zh-CN" altLang="en-US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请</a:t>
            </a:r>
            <a:r>
              <a:rPr lang="en-US" altLang="zh-CN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PE </a:t>
            </a:r>
            <a:r>
              <a:rPr lang="zh-CN" altLang="en-US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测试</a:t>
            </a:r>
            <a:endParaRPr lang="en-US" altLang="zh-CN" sz="1200" dirty="0" smtClean="0">
              <a:latin typeface="华文仿宋" panose="02010600040101010101" pitchFamily="2" charset="-122"/>
              <a:ea typeface="华文仿宋" panose="02010600040101010101" pitchFamily="2" charset="-122"/>
              <a:cs typeface="Calibri" panose="020F050202020403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Code </a:t>
            </a:r>
            <a:r>
              <a:rPr lang="zh-CN" altLang="en-US" sz="1200" dirty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中</a:t>
            </a:r>
            <a:r>
              <a:rPr lang="zh-CN" altLang="en-US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特殊处理或分支等不确定行为的地方</a:t>
            </a:r>
            <a:endParaRPr lang="en-US" altLang="zh-CN" sz="1200" dirty="0" smtClean="0">
              <a:latin typeface="华文仿宋" panose="02010600040101010101" pitchFamily="2" charset="-122"/>
              <a:ea typeface="华文仿宋" panose="02010600040101010101" pitchFamily="2" charset="-122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200" dirty="0" smtClean="0">
                <a:latin typeface="华文仿宋" panose="02010600040101010101" pitchFamily="2" charset="-122"/>
                <a:ea typeface="华文仿宋" panose="02010600040101010101" pitchFamily="2" charset="-122"/>
                <a:cs typeface="Calibri" panose="020F0502020204030204" pitchFamily="34" charset="0"/>
              </a:rPr>
              <a:t>推断行为</a:t>
            </a:r>
            <a:endParaRPr lang="en-US" altLang="zh-CN" sz="1200" dirty="0" smtClean="0">
              <a:latin typeface="华文仿宋" panose="02010600040101010101" pitchFamily="2" charset="-122"/>
              <a:ea typeface="华文仿宋" panose="02010600040101010101" pitchFamily="2" charset="-122"/>
              <a:cs typeface="Calibri" panose="020F0502020204030204" pitchFamily="34" charset="0"/>
            </a:endParaRPr>
          </a:p>
          <a:p>
            <a:pPr lvl="1"/>
            <a:r>
              <a:rPr lang="en-US" altLang="zh-CN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PT </a:t>
            </a:r>
            <a:r>
              <a:rPr lang="en-US" altLang="zh-CN" sz="1200" dirty="0" err="1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create_clock</a:t>
            </a:r>
            <a:r>
              <a:rPr lang="en-US" altLang="zh-CN" sz="1200" dirty="0" smtClean="0"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keeps constraint for existing clock, not delete the clock but reuse it. </a:t>
            </a:r>
            <a:endParaRPr lang="en-US" altLang="zh-CN" sz="1200" dirty="0"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935" y="3616124"/>
            <a:ext cx="4584165" cy="139755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183" y="5043300"/>
            <a:ext cx="4505573" cy="112395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344" y="6321410"/>
            <a:ext cx="304559" cy="29019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206080" y="1414694"/>
            <a:ext cx="298671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“大动干戈”的结果带来的收益是：</a:t>
            </a:r>
            <a:endParaRPr lang="en-US" altLang="zh-CN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 smtClean="0"/>
              <a:t>修复了</a:t>
            </a:r>
            <a:r>
              <a:rPr lang="en-US" altLang="zh-CN" sz="1400" dirty="0" smtClean="0"/>
              <a:t>ticket </a:t>
            </a:r>
            <a:r>
              <a:rPr lang="zh-CN" altLang="en-US" sz="1400" dirty="0" smtClean="0"/>
              <a:t>报的问题</a:t>
            </a:r>
            <a:endParaRPr lang="en-US" altLang="zh-CN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 smtClean="0"/>
              <a:t>修复了潜在的问题</a:t>
            </a:r>
            <a:endParaRPr lang="en-US" altLang="zh-CN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 smtClean="0"/>
              <a:t>完全弄懂了</a:t>
            </a:r>
            <a:r>
              <a:rPr lang="en-US" altLang="zh-CN" sz="1400" dirty="0" err="1" smtClean="0"/>
              <a:t>create_clock</a:t>
            </a:r>
            <a:endParaRPr lang="en-US" altLang="zh-CN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1400" dirty="0"/>
              <a:t>了解</a:t>
            </a:r>
            <a:r>
              <a:rPr lang="zh-CN" altLang="en-US" sz="1400" dirty="0" smtClean="0"/>
              <a:t>了其他几个相关</a:t>
            </a:r>
            <a:r>
              <a:rPr lang="en-US" altLang="zh-CN" sz="1400" dirty="0" smtClean="0"/>
              <a:t>commands</a:t>
            </a:r>
            <a:endParaRPr lang="zh-CN" altLang="en-US" sz="14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15803" y="4396739"/>
            <a:ext cx="2213217" cy="1634989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9547746" y="3956473"/>
            <a:ext cx="17436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 ticket case =&gt; 4 </a:t>
            </a:r>
            <a:r>
              <a:rPr lang="en-US" altLang="zh-CN" sz="1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ut</a:t>
            </a:r>
            <a:r>
              <a:rPr lang="en-US" altLang="zh-CN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!</a:t>
            </a:r>
          </a:p>
        </p:txBody>
      </p:sp>
      <p:sp>
        <p:nvSpPr>
          <p:cNvPr id="23" name="右箭头 22"/>
          <p:cNvSpPr/>
          <p:nvPr/>
        </p:nvSpPr>
        <p:spPr>
          <a:xfrm>
            <a:off x="9027924" y="4616388"/>
            <a:ext cx="356312" cy="150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右箭头 27"/>
          <p:cNvSpPr/>
          <p:nvPr/>
        </p:nvSpPr>
        <p:spPr>
          <a:xfrm>
            <a:off x="3677370" y="4110361"/>
            <a:ext cx="356312" cy="150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右箭头 28"/>
          <p:cNvSpPr/>
          <p:nvPr/>
        </p:nvSpPr>
        <p:spPr>
          <a:xfrm rot="1203973">
            <a:off x="5308380" y="2262896"/>
            <a:ext cx="458740" cy="1564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右箭头 29"/>
          <p:cNvSpPr/>
          <p:nvPr/>
        </p:nvSpPr>
        <p:spPr>
          <a:xfrm rot="20144466">
            <a:off x="5282279" y="1583951"/>
            <a:ext cx="458740" cy="1564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176085" y="6312617"/>
            <a:ext cx="12795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Solution2 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胜出</a:t>
            </a:r>
          </a:p>
        </p:txBody>
      </p:sp>
    </p:spTree>
    <p:extLst>
      <p:ext uri="{BB962C8B-B14F-4D97-AF65-F5344CB8AC3E}">
        <p14:creationId xmlns:p14="http://schemas.microsoft.com/office/powerpoint/2010/main" val="420269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Example 2</a:t>
            </a:r>
            <a:endParaRPr lang="en-US" altLang="zh-CN" dirty="0"/>
          </a:p>
        </p:txBody>
      </p:sp>
      <p:sp>
        <p:nvSpPr>
          <p:cNvPr id="3" name="文本框 2"/>
          <p:cNvSpPr txBox="1"/>
          <p:nvPr/>
        </p:nvSpPr>
        <p:spPr>
          <a:xfrm>
            <a:off x="834097" y="724229"/>
            <a:ext cx="51135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Issues</a:t>
            </a:r>
          </a:p>
          <a:p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Need to mark net on clock-on-signal-path as clock net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Scenarios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clock-to-d path only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Branch: clock-to-d and also </a:t>
            </a: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fanout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to clock pin</a:t>
            </a:r>
            <a:endParaRPr lang="zh-CN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897" y="2681669"/>
            <a:ext cx="6016482" cy="257475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191164" y="724229"/>
            <a:ext cx="60638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Issues</a:t>
            </a:r>
          </a:p>
          <a:p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related_clocks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property not correct for pin 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clk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gclk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created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Scenarios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gclk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defined on cell9/</a:t>
            </a: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endParaRPr lang="en-US" altLang="zh-CN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testing about the following pins</a:t>
            </a:r>
            <a:endParaRPr lang="zh-CN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8323" y="742107"/>
            <a:ext cx="5028896" cy="5809859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095325" y="742107"/>
            <a:ext cx="5846956" cy="5809859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789" y="2207282"/>
            <a:ext cx="3332918" cy="119520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527" y="3562102"/>
            <a:ext cx="3089626" cy="221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13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Example 3</a:t>
            </a:r>
            <a:endParaRPr lang="en-US" altLang="zh-CN" dirty="0"/>
          </a:p>
        </p:txBody>
      </p:sp>
      <p:sp>
        <p:nvSpPr>
          <p:cNvPr id="8" name="文本框 7"/>
          <p:cNvSpPr txBox="1"/>
          <p:nvPr/>
        </p:nvSpPr>
        <p:spPr>
          <a:xfrm>
            <a:off x="688323" y="960241"/>
            <a:ext cx="511353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Issues</a:t>
            </a:r>
          </a:p>
          <a:p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set_case_analysis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set on ff1/q,</a:t>
            </a:r>
          </a:p>
          <a:p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report_clock_timing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–launch should not report ff1/ck.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Scenarios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set on ff1/q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testing about pin after ff1/q, such as b1/o 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both b1/o and b2/o.</a:t>
            </a:r>
            <a:r>
              <a:rPr lang="zh-CN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(so propagation is needed.)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1118183" y="2938518"/>
            <a:ext cx="3906579" cy="1641962"/>
            <a:chOff x="1118183" y="2938518"/>
            <a:chExt cx="3906579" cy="1641962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18183" y="2938518"/>
              <a:ext cx="3906579" cy="1641962"/>
            </a:xfrm>
            <a:prstGeom prst="rect">
              <a:avLst/>
            </a:prstGeom>
          </p:spPr>
        </p:pic>
        <p:sp>
          <p:nvSpPr>
            <p:cNvPr id="6" name="椭圆 5"/>
            <p:cNvSpPr/>
            <p:nvPr/>
          </p:nvSpPr>
          <p:spPr>
            <a:xfrm>
              <a:off x="2778711" y="3546436"/>
              <a:ext cx="106532" cy="1420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048364" y="4296396"/>
            <a:ext cx="3976398" cy="2323610"/>
            <a:chOff x="5947635" y="2585344"/>
            <a:chExt cx="3976398" cy="2323610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947635" y="3266992"/>
              <a:ext cx="3906579" cy="1641962"/>
            </a:xfrm>
            <a:prstGeom prst="rect">
              <a:avLst/>
            </a:prstGeom>
          </p:spPr>
        </p:pic>
        <p:sp>
          <p:nvSpPr>
            <p:cNvPr id="9" name="等腰三角形 8"/>
            <p:cNvSpPr/>
            <p:nvPr/>
          </p:nvSpPr>
          <p:spPr>
            <a:xfrm rot="5400000">
              <a:off x="8028177" y="3838434"/>
              <a:ext cx="324518" cy="22869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04783" y="2585344"/>
              <a:ext cx="1619250" cy="1209675"/>
            </a:xfrm>
            <a:prstGeom prst="rect">
              <a:avLst/>
            </a:prstGeom>
          </p:spPr>
        </p:pic>
        <p:cxnSp>
          <p:nvCxnSpPr>
            <p:cNvPr id="15" name="肘形连接符 14"/>
            <p:cNvCxnSpPr>
              <a:endCxn id="16" idx="3"/>
            </p:cNvCxnSpPr>
            <p:nvPr/>
          </p:nvCxnSpPr>
          <p:spPr>
            <a:xfrm rot="5400000" flipH="1" flipV="1">
              <a:off x="7560813" y="3437365"/>
              <a:ext cx="710228" cy="320330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等腰三角形 15"/>
            <p:cNvSpPr/>
            <p:nvPr/>
          </p:nvSpPr>
          <p:spPr>
            <a:xfrm rot="5400000">
              <a:off x="8028178" y="3128070"/>
              <a:ext cx="324518" cy="22869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矩形 25"/>
          <p:cNvSpPr/>
          <p:nvPr/>
        </p:nvSpPr>
        <p:spPr>
          <a:xfrm>
            <a:off x="688323" y="955049"/>
            <a:ext cx="5028896" cy="559691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6091897" y="978883"/>
            <a:ext cx="51135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Issues</a:t>
            </a:r>
          </a:p>
          <a:p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report_ta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should not report the path by data2data check by clock 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38M.</a:t>
            </a:r>
            <a:endParaRPr lang="en-US" altLang="zh-CN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Scenarios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clock 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38m 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-clock 400m, without -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report_ta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default, -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nworst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zh-CN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看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zh-CN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种组合结果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把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clk_out_reg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(FF) </a:t>
            </a:r>
            <a:r>
              <a:rPr lang="zh-CN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换</a:t>
            </a:r>
            <a:r>
              <a:rPr lang="zh-CN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成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inverter test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Set </a:t>
            </a: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derate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, test </a:t>
            </a: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report_ta</a:t>
            </a:r>
            <a:endParaRPr lang="en-US" altLang="zh-CN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Report_ta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full_clock_expanded</a:t>
            </a:r>
            <a:endParaRPr lang="en-US" altLang="zh-CN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6091897" y="3287207"/>
            <a:ext cx="5408169" cy="2209571"/>
            <a:chOff x="6130060" y="3265367"/>
            <a:chExt cx="5408169" cy="2209571"/>
          </a:xfrm>
        </p:grpSpPr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43994" y="4463246"/>
              <a:ext cx="5344788" cy="1011692"/>
            </a:xfrm>
            <a:prstGeom prst="rect">
              <a:avLst/>
            </a:prstGeom>
          </p:spPr>
        </p:pic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30060" y="3265367"/>
              <a:ext cx="5408169" cy="1242159"/>
            </a:xfrm>
            <a:prstGeom prst="rect">
              <a:avLst/>
            </a:prstGeom>
          </p:spPr>
        </p:pic>
      </p:grpSp>
      <p:pic>
        <p:nvPicPr>
          <p:cNvPr id="31" name="图片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43563" y="4580480"/>
            <a:ext cx="1743016" cy="2038320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6037547" y="978883"/>
            <a:ext cx="5949032" cy="559691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164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Open Question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dirty="0"/>
              <a:t>	</a:t>
            </a:r>
            <a:r>
              <a:rPr lang="en-US" altLang="zh-CN" sz="1800" dirty="0" smtClean="0"/>
              <a:t>-- </a:t>
            </a:r>
            <a:r>
              <a:rPr lang="zh-CN" altLang="en-US" sz="1800" dirty="0" smtClean="0"/>
              <a:t>如何</a:t>
            </a:r>
            <a:r>
              <a:rPr lang="zh-CN" altLang="en-US" sz="1800" dirty="0"/>
              <a:t>发散思维，想到更多</a:t>
            </a:r>
            <a:r>
              <a:rPr lang="en-US" altLang="zh-CN" sz="1800" dirty="0" smtClean="0"/>
              <a:t>scenarios</a:t>
            </a:r>
            <a:r>
              <a:rPr lang="zh-CN" altLang="en-US" sz="1800" dirty="0" smtClean="0"/>
              <a:t>？</a:t>
            </a:r>
            <a:endParaRPr lang="en-US" altLang="zh-CN" sz="1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097" y="1154231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1800" dirty="0" smtClean="0"/>
              <a:t>Top =&gt; hierarchical cell</a:t>
            </a:r>
          </a:p>
          <a:p>
            <a:r>
              <a:rPr lang="en-US" altLang="zh-CN" sz="1800" dirty="0" err="1"/>
              <a:t>g</a:t>
            </a:r>
            <a:r>
              <a:rPr lang="en-US" altLang="zh-CN" sz="1800" dirty="0" err="1" smtClean="0"/>
              <a:t>clk</a:t>
            </a:r>
            <a:r>
              <a:rPr lang="en-US" altLang="zh-CN" sz="1800" dirty="0" smtClean="0"/>
              <a:t> </a:t>
            </a:r>
            <a:r>
              <a:rPr lang="zh-CN" altLang="en-US" sz="1800" dirty="0" smtClean="0"/>
              <a:t>定义点前移或后移</a:t>
            </a:r>
            <a:r>
              <a:rPr lang="en-US" altLang="zh-CN" sz="1800" dirty="0" smtClean="0"/>
              <a:t>, set on q pin</a:t>
            </a:r>
          </a:p>
          <a:p>
            <a:r>
              <a:rPr lang="en-US" altLang="zh-CN" sz="1800" dirty="0" smtClean="0"/>
              <a:t>Report format</a:t>
            </a:r>
          </a:p>
          <a:p>
            <a:pPr lvl="1"/>
            <a:r>
              <a:rPr lang="zh-CN" altLang="en-US" sz="1400" dirty="0" smtClean="0"/>
              <a:t>某</a:t>
            </a:r>
            <a:r>
              <a:rPr lang="zh-CN" altLang="en-US" sz="1400" dirty="0"/>
              <a:t>列</a:t>
            </a:r>
            <a:r>
              <a:rPr lang="en-US" altLang="zh-CN" sz="1400" dirty="0"/>
              <a:t>string</a:t>
            </a:r>
            <a:r>
              <a:rPr lang="zh-CN" altLang="en-US" sz="1400" dirty="0"/>
              <a:t>长度超出设定列宽后格式显示有问题，能不能顺便</a:t>
            </a:r>
            <a:r>
              <a:rPr lang="en-US" altLang="zh-CN" sz="1400" dirty="0"/>
              <a:t>test</a:t>
            </a:r>
            <a:r>
              <a:rPr lang="zh-CN" altLang="en-US" sz="1400" dirty="0"/>
              <a:t>下别的</a:t>
            </a:r>
            <a:r>
              <a:rPr lang="en-US" altLang="zh-CN" sz="1400" dirty="0"/>
              <a:t>column</a:t>
            </a:r>
            <a:r>
              <a:rPr lang="zh-CN" altLang="en-US" sz="1400" dirty="0"/>
              <a:t>是否也有类似问题</a:t>
            </a:r>
            <a:r>
              <a:rPr lang="zh-CN" altLang="en-US" sz="1400" dirty="0" smtClean="0"/>
              <a:t>呢</a:t>
            </a:r>
            <a:endParaRPr lang="en-US" altLang="zh-CN" sz="1400" dirty="0" smtClean="0"/>
          </a:p>
          <a:p>
            <a:pPr lvl="1"/>
            <a:r>
              <a:rPr lang="zh-CN" altLang="en-US" sz="1400" dirty="0" smtClean="0"/>
              <a:t>有没有现有的</a:t>
            </a:r>
            <a:r>
              <a:rPr lang="en-US" altLang="zh-CN" sz="1400" dirty="0" smtClean="0"/>
              <a:t>report utility</a:t>
            </a:r>
            <a:r>
              <a:rPr lang="zh-CN" altLang="en-US" sz="1400" dirty="0" smtClean="0"/>
              <a:t>可以复用？</a:t>
            </a:r>
            <a:endParaRPr lang="en-US" altLang="zh-CN" sz="1400" dirty="0" smtClean="0"/>
          </a:p>
          <a:p>
            <a:pPr lvl="1"/>
            <a:r>
              <a:rPr lang="zh-CN" altLang="en-US" sz="1400" dirty="0" smtClean="0"/>
              <a:t>没有的话，可以开发一个</a:t>
            </a:r>
            <a:r>
              <a:rPr lang="en-US" altLang="zh-CN" sz="1400" dirty="0" smtClean="0"/>
              <a:t>utility</a:t>
            </a:r>
            <a:r>
              <a:rPr lang="zh-CN" altLang="en-US" sz="1400" dirty="0" smtClean="0"/>
              <a:t>方便以后的</a:t>
            </a:r>
            <a:r>
              <a:rPr lang="en-US" altLang="zh-CN" sz="1400" dirty="0" smtClean="0"/>
              <a:t>report command </a:t>
            </a:r>
            <a:r>
              <a:rPr lang="zh-CN" altLang="en-US" sz="1400" dirty="0" smtClean="0"/>
              <a:t>使用吗？</a:t>
            </a:r>
            <a:endParaRPr lang="en-US" altLang="zh-CN" sz="1400" dirty="0"/>
          </a:p>
          <a:p>
            <a:r>
              <a:rPr lang="en-US" altLang="zh-CN" sz="1800" dirty="0" smtClean="0"/>
              <a:t>One </a:t>
            </a:r>
            <a:r>
              <a:rPr lang="en-US" altLang="zh-CN" sz="1800" dirty="0" err="1" smtClean="0"/>
              <a:t>fanout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one </a:t>
            </a:r>
            <a:r>
              <a:rPr lang="en-US" altLang="zh-CN" sz="1800" dirty="0" err="1" smtClean="0"/>
              <a:t>fanin</a:t>
            </a:r>
            <a:r>
              <a:rPr lang="zh-CN" altLang="en-US" sz="1800" dirty="0" smtClean="0"/>
              <a:t>， </a:t>
            </a:r>
            <a:r>
              <a:rPr lang="en-US" altLang="zh-CN" sz="1800" dirty="0" smtClean="0"/>
              <a:t>multi-</a:t>
            </a:r>
            <a:r>
              <a:rPr lang="en-US" altLang="zh-CN" sz="1800" dirty="0" err="1" smtClean="0"/>
              <a:t>fanout</a:t>
            </a:r>
            <a:r>
              <a:rPr lang="zh-CN" altLang="en-US" sz="1800" dirty="0" smtClean="0"/>
              <a:t>， </a:t>
            </a:r>
            <a:r>
              <a:rPr lang="en-US" altLang="zh-CN" sz="1800" dirty="0" smtClean="0"/>
              <a:t>multi-</a:t>
            </a:r>
            <a:r>
              <a:rPr lang="en-US" altLang="zh-CN" sz="1800" dirty="0" err="1" smtClean="0"/>
              <a:t>fanin</a:t>
            </a:r>
            <a:endParaRPr lang="en-US" altLang="zh-CN" sz="1800" dirty="0" smtClean="0"/>
          </a:p>
          <a:p>
            <a:r>
              <a:rPr lang="en-US" altLang="zh-CN" sz="1800" dirty="0" smtClean="0"/>
              <a:t>Setup</a:t>
            </a:r>
            <a:r>
              <a:rPr lang="zh-CN" altLang="en-US" sz="1800" dirty="0" smtClean="0"/>
              <a:t>， </a:t>
            </a:r>
            <a:r>
              <a:rPr lang="en-US" altLang="zh-CN" sz="1800" dirty="0" smtClean="0"/>
              <a:t>hold</a:t>
            </a:r>
          </a:p>
          <a:p>
            <a:r>
              <a:rPr lang="en-US" altLang="zh-CN" sz="1800" dirty="0" smtClean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7584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内容占位符 3">
            <a:extLst>
              <a:ext uri="{FF2B5EF4-FFF2-40B4-BE49-F238E27FC236}">
                <a16:creationId xmlns:a16="http://schemas.microsoft.com/office/drawing/2014/main" id="{55237020-875B-527F-B6FE-3CC26C132E3C}"/>
              </a:ext>
            </a:extLst>
          </p:cNvPr>
          <p:cNvSpPr txBox="1">
            <a:spLocks/>
          </p:cNvSpPr>
          <p:nvPr/>
        </p:nvSpPr>
        <p:spPr>
          <a:xfrm>
            <a:off x="9290883" y="5989412"/>
            <a:ext cx="2445051" cy="1125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思源黑体 Light" panose="020B0300000000000000" charset="-122"/>
              </a:rPr>
              <a:t>打造完整的国产芯片数字EDA平台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082E21D8-51E5-E239-E6A7-E070B9854D5A}"/>
              </a:ext>
            </a:extLst>
          </p:cNvPr>
          <p:cNvGrpSpPr/>
          <p:nvPr/>
        </p:nvGrpSpPr>
        <p:grpSpPr>
          <a:xfrm>
            <a:off x="736930" y="6279057"/>
            <a:ext cx="1054585" cy="201033"/>
            <a:chOff x="686082" y="6264067"/>
            <a:chExt cx="1054585" cy="201033"/>
          </a:xfrm>
        </p:grpSpPr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89438DBD-A0B8-1DAA-F659-B4269F635658}"/>
                </a:ext>
              </a:extLst>
            </p:cNvPr>
            <p:cNvSpPr/>
            <p:nvPr/>
          </p:nvSpPr>
          <p:spPr>
            <a:xfrm>
              <a:off x="686082" y="6264067"/>
              <a:ext cx="201033" cy="2010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D1050710-F62A-946D-B81F-C334EB0CF3A4}"/>
                </a:ext>
              </a:extLst>
            </p:cNvPr>
            <p:cNvSpPr/>
            <p:nvPr/>
          </p:nvSpPr>
          <p:spPr>
            <a:xfrm>
              <a:off x="970599" y="6264067"/>
              <a:ext cx="201033" cy="2010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6CCC8C77-F6BB-5261-1C95-E78BDAE7EA8E}"/>
                </a:ext>
              </a:extLst>
            </p:cNvPr>
            <p:cNvSpPr/>
            <p:nvPr/>
          </p:nvSpPr>
          <p:spPr>
            <a:xfrm>
              <a:off x="1255116" y="6264067"/>
              <a:ext cx="201033" cy="201033"/>
            </a:xfrm>
            <a:prstGeom prst="ellipse">
              <a:avLst/>
            </a:prstGeom>
            <a:solidFill>
              <a:srgbClr val="FF70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BCF661CC-57FE-0B74-07F2-C74C7BF9D7D3}"/>
                </a:ext>
              </a:extLst>
            </p:cNvPr>
            <p:cNvSpPr/>
            <p:nvPr/>
          </p:nvSpPr>
          <p:spPr>
            <a:xfrm>
              <a:off x="1539634" y="6264067"/>
              <a:ext cx="201033" cy="20103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4" name="文本框 13">
            <a:extLst>
              <a:ext uri="{FF2B5EF4-FFF2-40B4-BE49-F238E27FC236}">
                <a16:creationId xmlns:a16="http://schemas.microsoft.com/office/drawing/2014/main" id="{56AB9CB4-F191-E4C5-E530-7BA387DB4EBD}"/>
              </a:ext>
            </a:extLst>
          </p:cNvPr>
          <p:cNvSpPr txBox="1"/>
          <p:nvPr/>
        </p:nvSpPr>
        <p:spPr>
          <a:xfrm>
            <a:off x="553390" y="1375051"/>
            <a:ext cx="98352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800" b="1" dirty="0" smtClean="0">
                <a:latin typeface="Helvetica 65 Medium" panose="020B0500000000000000" charset="0"/>
                <a:ea typeface="微软雅黑" panose="020B0503020204020204" pitchFamily="34" charset="-122"/>
                <a:cs typeface="Helvetica 65 Medium" panose="020B0500000000000000" charset="0"/>
              </a:rPr>
              <a:t>How to debug</a:t>
            </a:r>
          </a:p>
        </p:txBody>
      </p:sp>
      <p:sp>
        <p:nvSpPr>
          <p:cNvPr id="16" name="副标题 2"/>
          <p:cNvSpPr txBox="1">
            <a:spLocks/>
          </p:cNvSpPr>
          <p:nvPr/>
        </p:nvSpPr>
        <p:spPr>
          <a:xfrm>
            <a:off x="7014796" y="4040398"/>
            <a:ext cx="4721138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 smtClean="0"/>
              <a:t>Haiyan Yin</a:t>
            </a:r>
          </a:p>
          <a:p>
            <a:pPr marL="0" indent="0">
              <a:buNone/>
            </a:pPr>
            <a:r>
              <a:rPr lang="en-US" altLang="zh-CN" dirty="0" smtClean="0"/>
              <a:t>2023/07/20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010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18</a:t>
            </a:fld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Debug</a:t>
            </a:r>
            <a:r>
              <a:rPr lang="zh-CN" altLang="en-US" dirty="0" smtClean="0"/>
              <a:t>技巧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B8B50CD0-FC16-BA7B-357C-E959C2ABD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097" y="980227"/>
            <a:ext cx="10515600" cy="5696146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仔细研读问题，定位问题属性：</a:t>
            </a:r>
            <a:endParaRPr lang="en-US" altLang="zh-CN" dirty="0"/>
          </a:p>
          <a:p>
            <a:pPr lvl="1"/>
            <a:r>
              <a:rPr lang="zh-CN" altLang="en-US" dirty="0" smtClean="0"/>
              <a:t>结构相关：</a:t>
            </a:r>
            <a:r>
              <a:rPr lang="en-US" altLang="zh-CN" dirty="0" err="1" smtClean="0"/>
              <a:t>gclk</a:t>
            </a:r>
            <a:r>
              <a:rPr lang="zh-CN" altLang="en-US" dirty="0" smtClean="0"/>
              <a:t>不能展开，</a:t>
            </a:r>
            <a:r>
              <a:rPr lang="en-US" altLang="zh-CN" dirty="0" err="1" smtClean="0"/>
              <a:t>crpr</a:t>
            </a:r>
            <a:r>
              <a:rPr lang="zh-CN" altLang="en-US" dirty="0" smtClean="0"/>
              <a:t>公共点不一致，</a:t>
            </a:r>
            <a:r>
              <a:rPr lang="en-US" altLang="zh-CN" dirty="0" smtClean="0"/>
              <a:t>path</a:t>
            </a:r>
            <a:r>
              <a:rPr lang="zh-CN" altLang="en-US" dirty="0" smtClean="0"/>
              <a:t>走向不一致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SDC</a:t>
            </a:r>
            <a:r>
              <a:rPr lang="zh-CN" altLang="en-US" dirty="0" smtClean="0"/>
              <a:t>相关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Delay</a:t>
            </a:r>
            <a:r>
              <a:rPr lang="zh-CN" altLang="en-US" dirty="0" smtClean="0"/>
              <a:t>相关：</a:t>
            </a:r>
            <a:r>
              <a:rPr lang="en-US" altLang="zh-CN" dirty="0" smtClean="0"/>
              <a:t>clock edge, arrival, required, </a:t>
            </a:r>
            <a:r>
              <a:rPr lang="en-US" altLang="zh-CN" dirty="0" err="1" smtClean="0"/>
              <a:t>crpr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si</a:t>
            </a:r>
            <a:endParaRPr lang="en-US" altLang="zh-CN" dirty="0"/>
          </a:p>
          <a:p>
            <a:r>
              <a:rPr lang="zh-CN" altLang="en-US" dirty="0" smtClean="0"/>
              <a:t>理顺网表结构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起点，终点，分支，</a:t>
            </a:r>
            <a:r>
              <a:rPr lang="en-US" altLang="zh-CN" dirty="0" smtClean="0"/>
              <a:t>rise/fall, </a:t>
            </a:r>
            <a:r>
              <a:rPr lang="zh-CN" altLang="en-US" dirty="0" smtClean="0"/>
              <a:t>时钟</a:t>
            </a:r>
            <a:r>
              <a:rPr lang="en-US" altLang="zh-CN" dirty="0" smtClean="0"/>
              <a:t> (</a:t>
            </a:r>
            <a:r>
              <a:rPr lang="zh-CN" altLang="en-US" dirty="0" smtClean="0"/>
              <a:t>注意关注</a:t>
            </a:r>
            <a:r>
              <a:rPr lang="en-US" altLang="zh-CN" dirty="0" smtClean="0"/>
              <a:t>multi-input cells)</a:t>
            </a:r>
          </a:p>
          <a:p>
            <a:pPr lvl="1"/>
            <a:r>
              <a:rPr lang="en-US" altLang="zh-CN" dirty="0" smtClean="0"/>
              <a:t>debug commands: </a:t>
            </a:r>
            <a:r>
              <a:rPr lang="en-US" altLang="zh-CN" dirty="0" err="1" smtClean="0"/>
              <a:t>report_timing_path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report_timing_clock_path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get_all_fanins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get_all_fanout</a:t>
            </a:r>
            <a:r>
              <a:rPr lang="en-US" altLang="zh-CN" dirty="0" smtClean="0"/>
              <a:t>, GUI</a:t>
            </a:r>
          </a:p>
          <a:p>
            <a:r>
              <a:rPr lang="zh-CN" altLang="en-US" dirty="0" smtClean="0"/>
              <a:t>检查</a:t>
            </a:r>
            <a:r>
              <a:rPr lang="en-US" altLang="zh-CN" dirty="0" smtClean="0"/>
              <a:t>delay</a:t>
            </a:r>
            <a:r>
              <a:rPr lang="zh-CN" altLang="en-US" dirty="0" smtClean="0"/>
              <a:t>传播</a:t>
            </a:r>
            <a:endParaRPr lang="en-US" altLang="zh-CN" dirty="0" smtClean="0"/>
          </a:p>
          <a:p>
            <a:pPr lvl="1"/>
            <a:r>
              <a:rPr lang="en-US" altLang="zh-CN" dirty="0"/>
              <a:t>p</a:t>
            </a:r>
            <a:r>
              <a:rPr lang="en-US" altLang="zh-CN" dirty="0" smtClean="0"/>
              <a:t>roperty: </a:t>
            </a:r>
            <a:r>
              <a:rPr lang="en-US" altLang="zh-CN" dirty="0" err="1" smtClean="0"/>
              <a:t>related_clock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timing_window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is_clock_network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case_value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etc.</a:t>
            </a:r>
          </a:p>
          <a:p>
            <a:pPr lvl="1"/>
            <a:r>
              <a:rPr lang="en-US" altLang="zh-CN" dirty="0" err="1" smtClean="0"/>
              <a:t>report_timing_disable_timing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report_timing_case_analysis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report_timing_path</a:t>
            </a:r>
            <a:r>
              <a:rPr lang="en-US" altLang="zh-CN" dirty="0" smtClean="0"/>
              <a:t> –exception, etc.</a:t>
            </a:r>
            <a:endParaRPr lang="en-US" altLang="zh-CN" dirty="0"/>
          </a:p>
          <a:p>
            <a:r>
              <a:rPr lang="zh-CN" altLang="en-US" dirty="0" smtClean="0"/>
              <a:t>逐步缩小问题区间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netlist</a:t>
            </a:r>
            <a:r>
              <a:rPr lang="en-US" altLang="zh-CN" dirty="0" smtClean="0"/>
              <a:t> </a:t>
            </a:r>
            <a:r>
              <a:rPr lang="zh-CN" altLang="en-US" dirty="0" smtClean="0"/>
              <a:t>问题 </a:t>
            </a:r>
            <a:r>
              <a:rPr lang="en-US" altLang="zh-CN" dirty="0" smtClean="0"/>
              <a:t>(</a:t>
            </a:r>
            <a:r>
              <a:rPr lang="zh-CN" altLang="en-US" dirty="0" smtClean="0"/>
              <a:t>移动</a:t>
            </a:r>
            <a:r>
              <a:rPr lang="en-US" altLang="zh-CN" dirty="0" smtClean="0"/>
              <a:t>constraint, </a:t>
            </a:r>
            <a:r>
              <a:rPr lang="zh-CN" altLang="en-US" dirty="0" smtClean="0"/>
              <a:t>断开支路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SDC</a:t>
            </a:r>
            <a:r>
              <a:rPr lang="zh-CN" altLang="en-US" dirty="0" smtClean="0"/>
              <a:t>问题 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set_sense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set_false_path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set_case_analysis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set_disable_timing</a:t>
            </a:r>
            <a:r>
              <a:rPr lang="en-US" altLang="zh-CN" dirty="0"/>
              <a:t>)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special lib</a:t>
            </a:r>
            <a:r>
              <a:rPr lang="zh-CN" altLang="en-US" dirty="0" smtClean="0"/>
              <a:t>问题 </a:t>
            </a:r>
            <a:r>
              <a:rPr lang="en-US" altLang="zh-CN" dirty="0" smtClean="0"/>
              <a:t>(memory, ISO, PAD, ICG, latch)</a:t>
            </a:r>
          </a:p>
          <a:p>
            <a:r>
              <a:rPr lang="zh-CN" altLang="en-US" dirty="0" smtClean="0"/>
              <a:t>思考本质原因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小</a:t>
            </a:r>
            <a:r>
              <a:rPr lang="en-US" altLang="zh-CN" dirty="0" smtClean="0"/>
              <a:t>case</a:t>
            </a:r>
            <a:r>
              <a:rPr lang="zh-CN" altLang="en-US" dirty="0" smtClean="0"/>
              <a:t>复现，多思考根本原因</a:t>
            </a:r>
            <a:endParaRPr lang="en-US" altLang="zh-CN" dirty="0"/>
          </a:p>
        </p:txBody>
      </p:sp>
      <p:sp>
        <p:nvSpPr>
          <p:cNvPr id="4" name="TextBox 3"/>
          <p:cNvSpPr txBox="1"/>
          <p:nvPr/>
        </p:nvSpPr>
        <p:spPr>
          <a:xfrm>
            <a:off x="10308924" y="1770759"/>
            <a:ext cx="1478070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由点到面</a:t>
            </a:r>
            <a:endParaRPr lang="en-US" altLang="zh-CN" sz="2400" dirty="0" smtClean="0"/>
          </a:p>
          <a:p>
            <a:r>
              <a:rPr lang="zh-CN" altLang="en-US" sz="2400" dirty="0" smtClean="0"/>
              <a:t>由面到点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5114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Debug</a:t>
            </a:r>
            <a:r>
              <a:rPr lang="zh-CN" altLang="en-US" dirty="0" smtClean="0"/>
              <a:t>素养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清晰的脉络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 smtClean="0"/>
              <a:t>多角度的思考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自主的学习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敏锐</a:t>
            </a:r>
            <a:r>
              <a:rPr lang="zh-CN" altLang="en-US" dirty="0"/>
              <a:t>的洞察力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/>
              <a:t>丰富的经验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准确的</a:t>
            </a:r>
            <a:r>
              <a:rPr lang="zh-CN" altLang="en-US" dirty="0" smtClean="0"/>
              <a:t>定位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发散的</a:t>
            </a:r>
            <a:r>
              <a:rPr lang="zh-CN" altLang="en-US" dirty="0" smtClean="0"/>
              <a:t>思维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120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内容占位符 3">
            <a:extLst>
              <a:ext uri="{FF2B5EF4-FFF2-40B4-BE49-F238E27FC236}">
                <a16:creationId xmlns:a16="http://schemas.microsoft.com/office/drawing/2014/main" id="{55237020-875B-527F-B6FE-3CC26C132E3C}"/>
              </a:ext>
            </a:extLst>
          </p:cNvPr>
          <p:cNvSpPr txBox="1">
            <a:spLocks/>
          </p:cNvSpPr>
          <p:nvPr/>
        </p:nvSpPr>
        <p:spPr>
          <a:xfrm>
            <a:off x="9290883" y="5989412"/>
            <a:ext cx="2445051" cy="1125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思源黑体 Light" panose="020B0300000000000000" charset="-122"/>
              </a:rPr>
              <a:t>打造完整的国产芯片数字EDA平台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6AB9CB4-F191-E4C5-E530-7BA387DB4EBD}"/>
              </a:ext>
            </a:extLst>
          </p:cNvPr>
          <p:cNvSpPr txBox="1"/>
          <p:nvPr/>
        </p:nvSpPr>
        <p:spPr>
          <a:xfrm>
            <a:off x="402470" y="1029546"/>
            <a:ext cx="98352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800" b="1" dirty="0" smtClean="0">
                <a:latin typeface="Helvetica 65 Medium" panose="020B0500000000000000" charset="0"/>
                <a:ea typeface="微软雅黑" panose="020B0503020204020204" pitchFamily="34" charset="-122"/>
                <a:cs typeface="Helvetica 65 Medium" panose="020B0500000000000000" charset="0"/>
              </a:rPr>
              <a:t>Ticket Lifecycle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082E21D8-51E5-E239-E6A7-E070B9854D5A}"/>
              </a:ext>
            </a:extLst>
          </p:cNvPr>
          <p:cNvGrpSpPr/>
          <p:nvPr/>
        </p:nvGrpSpPr>
        <p:grpSpPr>
          <a:xfrm>
            <a:off x="736930" y="6279057"/>
            <a:ext cx="1054585" cy="201033"/>
            <a:chOff x="686082" y="6264067"/>
            <a:chExt cx="1054585" cy="201033"/>
          </a:xfrm>
        </p:grpSpPr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89438DBD-A0B8-1DAA-F659-B4269F635658}"/>
                </a:ext>
              </a:extLst>
            </p:cNvPr>
            <p:cNvSpPr/>
            <p:nvPr/>
          </p:nvSpPr>
          <p:spPr>
            <a:xfrm>
              <a:off x="686082" y="6264067"/>
              <a:ext cx="201033" cy="2010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D1050710-F62A-946D-B81F-C334EB0CF3A4}"/>
                </a:ext>
              </a:extLst>
            </p:cNvPr>
            <p:cNvSpPr/>
            <p:nvPr/>
          </p:nvSpPr>
          <p:spPr>
            <a:xfrm>
              <a:off x="970599" y="6264067"/>
              <a:ext cx="201033" cy="2010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6CCC8C77-F6BB-5261-1C95-E78BDAE7EA8E}"/>
                </a:ext>
              </a:extLst>
            </p:cNvPr>
            <p:cNvSpPr/>
            <p:nvPr/>
          </p:nvSpPr>
          <p:spPr>
            <a:xfrm>
              <a:off x="1255116" y="6264067"/>
              <a:ext cx="201033" cy="201033"/>
            </a:xfrm>
            <a:prstGeom prst="ellipse">
              <a:avLst/>
            </a:prstGeom>
            <a:solidFill>
              <a:srgbClr val="FF70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BCF661CC-57FE-0B74-07F2-C74C7BF9D7D3}"/>
                </a:ext>
              </a:extLst>
            </p:cNvPr>
            <p:cNvSpPr/>
            <p:nvPr/>
          </p:nvSpPr>
          <p:spPr>
            <a:xfrm>
              <a:off x="1539634" y="6264067"/>
              <a:ext cx="201033" cy="20103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pic>
        <p:nvPicPr>
          <p:cNvPr id="10" name="图片 9" descr="黑暗中的灯光&#10;&#10;描述已自动生成">
            <a:extLst>
              <a:ext uri="{FF2B5EF4-FFF2-40B4-BE49-F238E27FC236}">
                <a16:creationId xmlns:a16="http://schemas.microsoft.com/office/drawing/2014/main" id="{DBC29ED9-C954-C880-DFCC-E578BE51D7E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9298" y="-1015474"/>
            <a:ext cx="5727151" cy="3221522"/>
          </a:xfrm>
          <a:prstGeom prst="rect">
            <a:avLst/>
          </a:prstGeom>
        </p:spPr>
      </p:pic>
      <p:sp>
        <p:nvSpPr>
          <p:cNvPr id="14" name="副标题 2"/>
          <p:cNvSpPr txBox="1">
            <a:spLocks/>
          </p:cNvSpPr>
          <p:nvPr/>
        </p:nvSpPr>
        <p:spPr>
          <a:xfrm>
            <a:off x="7014796" y="4040398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 smtClean="0"/>
              <a:t>Ying Liu</a:t>
            </a:r>
          </a:p>
          <a:p>
            <a:pPr marL="0" indent="0">
              <a:buNone/>
            </a:pPr>
            <a:r>
              <a:rPr lang="en-US" altLang="zh-CN" dirty="0" smtClean="0"/>
              <a:t>2023/07/20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490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EDF02EE-110E-794A-B16D-AF0FFACE8D9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474274" y="5944846"/>
            <a:ext cx="2250128" cy="355794"/>
          </a:xfrm>
          <a:prstGeom prst="rect">
            <a:avLst/>
          </a:prstGeom>
        </p:spPr>
      </p:pic>
      <p:sp>
        <p:nvSpPr>
          <p:cNvPr id="6" name="îŝḷîdê">
            <a:extLst>
              <a:ext uri="{FF2B5EF4-FFF2-40B4-BE49-F238E27FC236}">
                <a16:creationId xmlns:a16="http://schemas.microsoft.com/office/drawing/2014/main" id="{1091DF8E-930C-AD5E-DA67-39340852A830}"/>
              </a:ext>
            </a:extLst>
          </p:cNvPr>
          <p:cNvSpPr txBox="1"/>
          <p:nvPr/>
        </p:nvSpPr>
        <p:spPr>
          <a:xfrm>
            <a:off x="4870000" y="3069313"/>
            <a:ext cx="6065562" cy="11716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Bug Fix</a:t>
            </a:r>
            <a:r>
              <a:rPr lang="zh-CN" altLang="en-US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66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zh-CN" sz="6600" dirty="0" smtClean="0">
                <a:latin typeface="Calibri" panose="020F0502020204030204" pitchFamily="34" charset="0"/>
                <a:cs typeface="Calibri" panose="020F0502020204030204" pitchFamily="34" charset="0"/>
              </a:rPr>
              <a:t>rocess</a:t>
            </a:r>
            <a:endParaRPr lang="zh-CN" altLang="en-US" sz="6600" b="1" dirty="0">
              <a:latin typeface="Calibri" panose="020F0502020204030204" pitchFamily="34" charset="0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903A9174-EBAC-14D4-3C28-920A39A6DD21}"/>
              </a:ext>
            </a:extLst>
          </p:cNvPr>
          <p:cNvSpPr/>
          <p:nvPr/>
        </p:nvSpPr>
        <p:spPr>
          <a:xfrm>
            <a:off x="3879430" y="2953766"/>
            <a:ext cx="990570" cy="1050446"/>
          </a:xfrm>
          <a:prstGeom prst="parallelogram">
            <a:avLst/>
          </a:prstGeom>
          <a:solidFill>
            <a:srgbClr val="CD1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37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3711386" y="937157"/>
            <a:ext cx="1915689" cy="628909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Understand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requirement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3711386" y="1893969"/>
            <a:ext cx="1915689" cy="628909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Find root cause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3678286" y="2842502"/>
            <a:ext cx="1915689" cy="628909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Propose solutions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678286" y="3807585"/>
            <a:ext cx="1915689" cy="628909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Implementation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6789727" y="4164451"/>
            <a:ext cx="2118432" cy="492369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Unit testing</a:t>
            </a:r>
          </a:p>
          <a:p>
            <a:pPr algn="ctr"/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altLang="zh-CN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add 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regression</a:t>
            </a:r>
            <a:endParaRPr lang="zh-CN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3684490" y="4741640"/>
            <a:ext cx="1969479" cy="628909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3684489" y="5697414"/>
            <a:ext cx="1969479" cy="628909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Check in fix </a:t>
            </a:r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下箭头 12"/>
          <p:cNvSpPr/>
          <p:nvPr/>
        </p:nvSpPr>
        <p:spPr>
          <a:xfrm>
            <a:off x="4574057" y="1592960"/>
            <a:ext cx="169641" cy="27721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6812484" y="4833701"/>
            <a:ext cx="2118432" cy="492369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Regression testing</a:t>
            </a:r>
            <a:endParaRPr lang="zh-CN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6789727" y="5502951"/>
            <a:ext cx="2118432" cy="492369"/>
          </a:xfrm>
          <a:prstGeom prst="roundRect">
            <a:avLst/>
          </a:prstGeom>
          <a:solidFill>
            <a:srgbClr val="00B0F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Onsite validation</a:t>
            </a:r>
            <a:endParaRPr lang="zh-CN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下箭头 16"/>
          <p:cNvSpPr/>
          <p:nvPr/>
        </p:nvSpPr>
        <p:spPr>
          <a:xfrm>
            <a:off x="4571993" y="2554943"/>
            <a:ext cx="169641" cy="27721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下箭头 17"/>
          <p:cNvSpPr/>
          <p:nvPr/>
        </p:nvSpPr>
        <p:spPr>
          <a:xfrm>
            <a:off x="4584407" y="3506579"/>
            <a:ext cx="169641" cy="27721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下箭头 18"/>
          <p:cNvSpPr/>
          <p:nvPr/>
        </p:nvSpPr>
        <p:spPr>
          <a:xfrm>
            <a:off x="4571993" y="4464424"/>
            <a:ext cx="169641" cy="27721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下箭头 19"/>
          <p:cNvSpPr/>
          <p:nvPr/>
        </p:nvSpPr>
        <p:spPr>
          <a:xfrm>
            <a:off x="4551309" y="5403648"/>
            <a:ext cx="169641" cy="27721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右弧形箭头 21"/>
          <p:cNvSpPr/>
          <p:nvPr/>
        </p:nvSpPr>
        <p:spPr>
          <a:xfrm rot="10800000">
            <a:off x="2505284" y="2941803"/>
            <a:ext cx="999220" cy="2229998"/>
          </a:xfrm>
          <a:prstGeom prst="curved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690428" y="4020671"/>
            <a:ext cx="2362545" cy="204085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下箭头 33"/>
          <p:cNvSpPr/>
          <p:nvPr/>
        </p:nvSpPr>
        <p:spPr>
          <a:xfrm>
            <a:off x="7764118" y="4656820"/>
            <a:ext cx="72414" cy="14378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下箭头 34"/>
          <p:cNvSpPr/>
          <p:nvPr/>
        </p:nvSpPr>
        <p:spPr>
          <a:xfrm>
            <a:off x="7764118" y="5326070"/>
            <a:ext cx="72414" cy="14378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右箭头 35"/>
          <p:cNvSpPr/>
          <p:nvPr/>
        </p:nvSpPr>
        <p:spPr>
          <a:xfrm>
            <a:off x="5932344" y="4948900"/>
            <a:ext cx="492246" cy="184391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02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Understand </a:t>
            </a:r>
            <a:r>
              <a:rPr lang="en-US" altLang="zh-CN" dirty="0" smtClean="0"/>
              <a:t>Requirement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097" y="1154231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1800" dirty="0" smtClean="0"/>
              <a:t>Reproduce issue by latest binary (CHT/AG)</a:t>
            </a:r>
          </a:p>
          <a:p>
            <a:pPr lvl="1"/>
            <a:r>
              <a:rPr lang="en-US" altLang="zh-CN" sz="1400" dirty="0" smtClean="0"/>
              <a:t>Also make sure the requirement is reasonable.</a:t>
            </a:r>
          </a:p>
          <a:p>
            <a:r>
              <a:rPr lang="en-US" altLang="zh-CN" sz="1800" dirty="0" smtClean="0"/>
              <a:t>Study documents about related terminology, definition, usage and etc.</a:t>
            </a:r>
          </a:p>
          <a:p>
            <a:pPr lvl="1"/>
            <a:r>
              <a:rPr lang="en-US" altLang="zh-CN" sz="1400" dirty="0" smtClean="0"/>
              <a:t>“PT user guide”</a:t>
            </a:r>
          </a:p>
          <a:p>
            <a:pPr lvl="1"/>
            <a:r>
              <a:rPr lang="zh-CN" altLang="en-US" sz="1400" dirty="0" smtClean="0"/>
              <a:t>“</a:t>
            </a:r>
            <a:r>
              <a:rPr lang="en-US" altLang="zh-CN" sz="1400" dirty="0"/>
              <a:t>Liberty User Guides and Reference Manual </a:t>
            </a:r>
            <a:r>
              <a:rPr lang="en-US" altLang="zh-CN" sz="1400" dirty="0" smtClean="0"/>
              <a:t>Suite</a:t>
            </a:r>
            <a:r>
              <a:rPr lang="zh-CN" altLang="en-US" sz="1400" dirty="0" smtClean="0"/>
              <a:t>”</a:t>
            </a:r>
            <a:r>
              <a:rPr lang="en-US" altLang="zh-CN" sz="1400" dirty="0" smtClean="0"/>
              <a:t>for liberty</a:t>
            </a:r>
          </a:p>
          <a:p>
            <a:pPr lvl="1"/>
            <a:r>
              <a:rPr lang="zh-CN" altLang="en-US" sz="1400" dirty="0" smtClean="0"/>
              <a:t>“</a:t>
            </a:r>
            <a:r>
              <a:rPr lang="en-US" altLang="zh-CN" sz="1400" dirty="0"/>
              <a:t>Constraining Designs for Synthesis and Timing </a:t>
            </a:r>
            <a:r>
              <a:rPr lang="en-US" altLang="zh-CN" sz="1400" dirty="0" smtClean="0"/>
              <a:t>Analysis</a:t>
            </a:r>
            <a:r>
              <a:rPr lang="zh-CN" altLang="en-US" sz="1400" dirty="0" smtClean="0"/>
              <a:t>”</a:t>
            </a:r>
            <a:r>
              <a:rPr lang="en-US" altLang="zh-CN" sz="1400" dirty="0" smtClean="0"/>
              <a:t>for SDC</a:t>
            </a:r>
          </a:p>
          <a:p>
            <a:pPr lvl="1"/>
            <a:r>
              <a:rPr lang="en-US" altLang="zh-CN" sz="1400" dirty="0" smtClean="0"/>
              <a:t>  ……</a:t>
            </a:r>
          </a:p>
          <a:p>
            <a:r>
              <a:rPr lang="en-US" altLang="zh-CN" sz="1800" dirty="0" smtClean="0"/>
              <a:t>Make sure you understand the</a:t>
            </a:r>
            <a:r>
              <a:rPr lang="zh-CN" altLang="en-US" sz="1800" dirty="0"/>
              <a:t> </a:t>
            </a:r>
            <a:r>
              <a:rPr lang="en-US" altLang="zh-CN" sz="1800" dirty="0" smtClean="0"/>
              <a:t>problem and what is the excepted result!</a:t>
            </a:r>
          </a:p>
        </p:txBody>
      </p:sp>
    </p:spTree>
    <p:extLst>
      <p:ext uri="{BB962C8B-B14F-4D97-AF65-F5344CB8AC3E}">
        <p14:creationId xmlns:p14="http://schemas.microsoft.com/office/powerpoint/2010/main" val="367021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Find r</a:t>
            </a:r>
            <a:r>
              <a:rPr lang="en-US" altLang="zh-CN" dirty="0" smtClean="0"/>
              <a:t>oot </a:t>
            </a:r>
            <a:r>
              <a:rPr lang="en-US" altLang="zh-CN" dirty="0"/>
              <a:t>cause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097" y="1154231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1800" dirty="0" smtClean="0"/>
              <a:t>Search target command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UI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key words and etc.</a:t>
            </a:r>
          </a:p>
          <a:p>
            <a:r>
              <a:rPr lang="en-US" altLang="zh-CN" sz="1800" dirty="0"/>
              <a:t>Study related code</a:t>
            </a:r>
          </a:p>
          <a:p>
            <a:r>
              <a:rPr lang="en-US" altLang="zh-CN" sz="1800" dirty="0" smtClean="0"/>
              <a:t>Debug by </a:t>
            </a:r>
            <a:r>
              <a:rPr lang="en-US" altLang="zh-CN" sz="1800" dirty="0" err="1" smtClean="0"/>
              <a:t>gdb</a:t>
            </a:r>
            <a:r>
              <a:rPr lang="en-US" altLang="zh-CN" sz="1800" dirty="0" smtClean="0"/>
              <a:t> / output message to identify root cause</a:t>
            </a:r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Tips</a:t>
            </a:r>
          </a:p>
          <a:p>
            <a:pPr lvl="1"/>
            <a:r>
              <a:rPr lang="zh-CN" altLang="en-US" sz="1400" dirty="0"/>
              <a:t>弄清楚</a:t>
            </a:r>
            <a:r>
              <a:rPr lang="en-US" altLang="zh-CN" sz="1400" dirty="0" smtClean="0"/>
              <a:t>netlist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clock</a:t>
            </a:r>
            <a:r>
              <a:rPr lang="zh-CN" altLang="en-US" sz="1400" dirty="0" smtClean="0"/>
              <a:t>， </a:t>
            </a:r>
            <a:r>
              <a:rPr lang="en-US" altLang="zh-CN" sz="1400" dirty="0" smtClean="0"/>
              <a:t>SDC</a:t>
            </a:r>
            <a:r>
              <a:rPr lang="zh-CN" altLang="en-US" sz="1400" dirty="0" smtClean="0"/>
              <a:t>等</a:t>
            </a:r>
            <a:r>
              <a:rPr lang="en-US" altLang="zh-CN" sz="1400" dirty="0" smtClean="0"/>
              <a:t>setting</a:t>
            </a:r>
            <a:r>
              <a:rPr lang="zh-CN" altLang="en-US" sz="1400" dirty="0" smtClean="0"/>
              <a:t>，不要盲目</a:t>
            </a:r>
            <a:r>
              <a:rPr lang="en-US" altLang="zh-CN" sz="1400" dirty="0" smtClean="0"/>
              <a:t>debug</a:t>
            </a:r>
          </a:p>
          <a:p>
            <a:pPr lvl="1"/>
            <a:r>
              <a:rPr lang="zh-CN" altLang="en-US" sz="1400" dirty="0" smtClean="0"/>
              <a:t>造成问题的</a:t>
            </a:r>
            <a:r>
              <a:rPr lang="en-US" altLang="zh-CN" sz="1400" dirty="0" smtClean="0"/>
              <a:t>code</a:t>
            </a:r>
            <a:r>
              <a:rPr lang="zh-CN" altLang="en-US" sz="1400" dirty="0" smtClean="0"/>
              <a:t>可能与发生问题的</a:t>
            </a:r>
            <a:r>
              <a:rPr lang="en-US" altLang="zh-CN" sz="1400" dirty="0" smtClean="0"/>
              <a:t>code</a:t>
            </a:r>
            <a:r>
              <a:rPr lang="zh-CN" altLang="en-US" sz="1400" dirty="0" smtClean="0"/>
              <a:t>相隔很远，一定要认真读懂</a:t>
            </a:r>
            <a:r>
              <a:rPr lang="en-US" altLang="zh-CN" sz="1400" dirty="0" smtClean="0"/>
              <a:t>code</a:t>
            </a:r>
            <a:r>
              <a:rPr lang="zh-CN" altLang="en-US" sz="1400" dirty="0" smtClean="0"/>
              <a:t>，通过小</a:t>
            </a:r>
            <a:r>
              <a:rPr lang="en-US" altLang="zh-CN" sz="1400" dirty="0" smtClean="0"/>
              <a:t>case debug </a:t>
            </a:r>
            <a:r>
              <a:rPr lang="zh-CN" altLang="en-US" sz="1400" dirty="0" smtClean="0"/>
              <a:t>确认自己的理解是否正确</a:t>
            </a:r>
            <a:endParaRPr lang="en-US" altLang="zh-CN" sz="1400" dirty="0" smtClean="0"/>
          </a:p>
          <a:p>
            <a:pPr lvl="1"/>
            <a:r>
              <a:rPr lang="zh-CN" altLang="en-US" sz="1400" dirty="0" smtClean="0"/>
              <a:t>多思考为什么会引起这个</a:t>
            </a:r>
            <a:r>
              <a:rPr lang="en-US" altLang="zh-CN" sz="1400" dirty="0" smtClean="0"/>
              <a:t>bug</a:t>
            </a:r>
            <a:r>
              <a:rPr lang="zh-CN" altLang="en-US" sz="1400" dirty="0" smtClean="0"/>
              <a:t>， 这个</a:t>
            </a:r>
            <a:r>
              <a:rPr lang="en-US" altLang="zh-CN" sz="1400" dirty="0" smtClean="0"/>
              <a:t>root cause </a:t>
            </a:r>
            <a:r>
              <a:rPr lang="zh-CN" altLang="en-US" sz="1400" dirty="0" smtClean="0"/>
              <a:t>还会引发什么潜在的</a:t>
            </a:r>
            <a:r>
              <a:rPr lang="en-US" altLang="zh-CN" sz="1400" dirty="0" smtClean="0"/>
              <a:t>bug</a:t>
            </a:r>
          </a:p>
        </p:txBody>
      </p:sp>
    </p:spTree>
    <p:extLst>
      <p:ext uri="{BB962C8B-B14F-4D97-AF65-F5344CB8AC3E}">
        <p14:creationId xmlns:p14="http://schemas.microsoft.com/office/powerpoint/2010/main" val="69697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 solutions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097" y="1154231"/>
            <a:ext cx="10515600" cy="4351338"/>
          </a:xfrm>
        </p:spPr>
        <p:txBody>
          <a:bodyPr>
            <a:normAutofit/>
          </a:bodyPr>
          <a:lstStyle/>
          <a:p>
            <a:r>
              <a:rPr lang="zh-CN" altLang="en-US" sz="1800" dirty="0" smtClean="0"/>
              <a:t>针对当前的问题，</a:t>
            </a:r>
            <a:r>
              <a:rPr lang="zh-CN" altLang="en-US" sz="1800" dirty="0"/>
              <a:t>尽可能多想几个</a:t>
            </a:r>
            <a:r>
              <a:rPr lang="en-US" altLang="zh-CN" sz="1800" dirty="0"/>
              <a:t>solution</a:t>
            </a:r>
            <a:r>
              <a:rPr lang="zh-CN" altLang="en-US" sz="1800" dirty="0" smtClean="0"/>
              <a:t>，自问还</a:t>
            </a:r>
            <a:r>
              <a:rPr lang="zh-CN" altLang="en-US" sz="1800" dirty="0"/>
              <a:t>有没有更好的</a:t>
            </a:r>
            <a:r>
              <a:rPr lang="en-US" altLang="zh-CN" sz="1800" dirty="0"/>
              <a:t>solution</a:t>
            </a:r>
            <a:r>
              <a:rPr lang="zh-CN" altLang="en-US" sz="1800" dirty="0" smtClean="0"/>
              <a:t>；</a:t>
            </a: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/>
          </a:p>
          <a:p>
            <a:r>
              <a:rPr lang="zh-CN" altLang="en-US" sz="1800" dirty="0" smtClean="0"/>
              <a:t>发散思维，从这个问题出发，</a:t>
            </a:r>
            <a:r>
              <a:rPr lang="zh-CN" altLang="en-US" sz="1800" dirty="0"/>
              <a:t>多思考相关</a:t>
            </a:r>
            <a:r>
              <a:rPr lang="zh-CN" altLang="en-US" sz="1800" dirty="0" smtClean="0"/>
              <a:t>情况，通过变化各种条件造成不同的</a:t>
            </a:r>
            <a:r>
              <a:rPr lang="en-US" altLang="zh-CN" sz="1800" dirty="0" smtClean="0"/>
              <a:t>scenarios</a:t>
            </a:r>
            <a:r>
              <a:rPr lang="zh-CN" altLang="en-US" sz="1800" dirty="0" smtClean="0"/>
              <a:t>，思考你的</a:t>
            </a:r>
            <a:r>
              <a:rPr lang="en-US" altLang="zh-CN" sz="1800" dirty="0" smtClean="0"/>
              <a:t>solution</a:t>
            </a:r>
            <a:r>
              <a:rPr lang="zh-CN" altLang="en-US" sz="1800" dirty="0" smtClean="0"/>
              <a:t>是否也能正确地处理这些情况</a:t>
            </a:r>
            <a:endParaRPr lang="en-US" altLang="zh-CN" sz="1800" dirty="0"/>
          </a:p>
          <a:p>
            <a:pPr lvl="1"/>
            <a:r>
              <a:rPr lang="zh-CN" altLang="en-US" sz="1400" dirty="0" smtClean="0"/>
              <a:t>如果想到某个</a:t>
            </a:r>
            <a:r>
              <a:rPr lang="en-US" altLang="zh-CN" sz="1400" dirty="0" smtClean="0"/>
              <a:t>scenario</a:t>
            </a:r>
            <a:r>
              <a:rPr lang="zh-CN" altLang="en-US" sz="1400" dirty="0" smtClean="0"/>
              <a:t>但不清楚行为， 请</a:t>
            </a:r>
            <a:r>
              <a:rPr lang="en-US" altLang="zh-CN" sz="1400" dirty="0" smtClean="0"/>
              <a:t>PE </a:t>
            </a:r>
            <a:r>
              <a:rPr lang="zh-CN" altLang="en-US" sz="1400" dirty="0" smtClean="0"/>
              <a:t>帮忙测试，确定行为后再整体考虑</a:t>
            </a:r>
            <a:r>
              <a:rPr lang="en-US" altLang="zh-CN" sz="1400" dirty="0" smtClean="0"/>
              <a:t>solution</a:t>
            </a:r>
          </a:p>
          <a:p>
            <a:pPr lvl="1"/>
            <a:r>
              <a:rPr lang="zh-CN" altLang="en-US" sz="1400" dirty="0" smtClean="0"/>
              <a:t>主动发现和揭露问题，不要等问题出来一个解一个</a:t>
            </a:r>
            <a:endParaRPr lang="en-US" altLang="zh-CN" sz="1400" dirty="0" smtClean="0"/>
          </a:p>
          <a:p>
            <a:pPr lvl="1"/>
            <a:endParaRPr lang="en-US" altLang="zh-CN" sz="1400" dirty="0"/>
          </a:p>
          <a:p>
            <a:r>
              <a:rPr lang="zh-CN" altLang="en-US" sz="1800" dirty="0" smtClean="0"/>
              <a:t>分析利弊，选择最优的</a:t>
            </a:r>
            <a:r>
              <a:rPr lang="en-US" altLang="zh-CN" sz="1800" dirty="0" smtClean="0"/>
              <a:t>solution</a:t>
            </a:r>
          </a:p>
          <a:p>
            <a:pPr lvl="1"/>
            <a:r>
              <a:rPr lang="zh-CN" altLang="en-US" sz="1400" dirty="0" smtClean="0"/>
              <a:t>两个</a:t>
            </a:r>
            <a:r>
              <a:rPr lang="en-US" altLang="zh-CN" sz="1400" dirty="0" smtClean="0"/>
              <a:t>solution</a:t>
            </a:r>
            <a:r>
              <a:rPr lang="zh-CN" altLang="en-US" sz="1400" dirty="0" smtClean="0"/>
              <a:t>拿不定主意时，不要着急问别人，先</a:t>
            </a:r>
            <a:r>
              <a:rPr lang="zh-CN" altLang="en-US" sz="1400" dirty="0"/>
              <a:t>自己分析</a:t>
            </a:r>
            <a:r>
              <a:rPr lang="zh-CN" altLang="en-US" sz="1400" dirty="0" smtClean="0"/>
              <a:t>，自己心中有个初步判断</a:t>
            </a:r>
            <a:r>
              <a:rPr lang="zh-CN" altLang="en-US" sz="1400" dirty="0"/>
              <a:t>之后</a:t>
            </a:r>
            <a:r>
              <a:rPr lang="zh-CN" altLang="en-US" sz="1400" dirty="0" smtClean="0"/>
              <a:t>，再去和</a:t>
            </a:r>
            <a:r>
              <a:rPr lang="en-US" altLang="zh-CN" sz="1400" dirty="0" err="1" smtClean="0"/>
              <a:t>mgr</a:t>
            </a:r>
            <a:r>
              <a:rPr lang="zh-CN" altLang="en-US" sz="1400" dirty="0" smtClean="0"/>
              <a:t>或有经验的同事讨论，</a:t>
            </a:r>
            <a:r>
              <a:rPr lang="zh-CN" altLang="en-US" sz="1400" dirty="0"/>
              <a:t>修炼</a:t>
            </a:r>
            <a:r>
              <a:rPr lang="zh-CN" altLang="en-US" sz="1400" dirty="0" smtClean="0"/>
              <a:t>自己分析和选择</a:t>
            </a:r>
            <a:r>
              <a:rPr lang="en-US" altLang="zh-CN" sz="1400" dirty="0" smtClean="0"/>
              <a:t>solution</a:t>
            </a:r>
            <a:r>
              <a:rPr lang="zh-CN" altLang="en-US" sz="1400" dirty="0" smtClean="0"/>
              <a:t>的能力；</a:t>
            </a:r>
            <a:endParaRPr lang="en-US" altLang="zh-CN" sz="1400" dirty="0" smtClean="0"/>
          </a:p>
          <a:p>
            <a:pPr marL="457200" lvl="1" indent="0">
              <a:buNone/>
            </a:pPr>
            <a:endParaRPr lang="en-US" altLang="zh-CN" sz="1400" dirty="0" smtClean="0"/>
          </a:p>
          <a:p>
            <a:r>
              <a:rPr lang="zh-CN" altLang="en-US" sz="1800" dirty="0" smtClean="0"/>
              <a:t>要做对的事 （可能因为某些因素做</a:t>
            </a:r>
            <a:r>
              <a:rPr lang="en-US" altLang="zh-CN" sz="1800" dirty="0" smtClean="0"/>
              <a:t>tradeoff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pPr lvl="1"/>
            <a:r>
              <a:rPr lang="zh-CN" altLang="en-US" sz="1400" dirty="0" smtClean="0"/>
              <a:t>容易实现？改动少？影响小？。。。</a:t>
            </a:r>
            <a:endParaRPr lang="en-US" altLang="zh-CN" sz="1400" dirty="0" smtClean="0"/>
          </a:p>
          <a:p>
            <a:pPr lvl="1"/>
            <a:r>
              <a:rPr lang="zh-CN" altLang="en-US" sz="1400" dirty="0" smtClean="0"/>
              <a:t>行为合理</a:t>
            </a:r>
            <a:endParaRPr lang="en-US" altLang="zh-CN" sz="1400" dirty="0" smtClean="0"/>
          </a:p>
          <a:p>
            <a:pPr marL="0" indent="0">
              <a:buNone/>
            </a:pPr>
            <a:endParaRPr lang="en-US" altLang="zh-CN" sz="1800" dirty="0" smtClean="0"/>
          </a:p>
        </p:txBody>
      </p:sp>
      <p:grpSp>
        <p:nvGrpSpPr>
          <p:cNvPr id="13" name="组合 12"/>
          <p:cNvGrpSpPr/>
          <p:nvPr/>
        </p:nvGrpSpPr>
        <p:grpSpPr>
          <a:xfrm>
            <a:off x="1177804" y="4641398"/>
            <a:ext cx="446888" cy="734105"/>
            <a:chOff x="1161475" y="3735162"/>
            <a:chExt cx="446888" cy="734105"/>
          </a:xfrm>
        </p:grpSpPr>
        <p:sp>
          <p:nvSpPr>
            <p:cNvPr id="8" name="乘号 7"/>
            <p:cNvSpPr/>
            <p:nvPr/>
          </p:nvSpPr>
          <p:spPr>
            <a:xfrm>
              <a:off x="1245053" y="3735162"/>
              <a:ext cx="363310" cy="371475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61475" y="4045404"/>
              <a:ext cx="444846" cy="4238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051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Implementation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097" y="1154231"/>
            <a:ext cx="10751262" cy="4351338"/>
          </a:xfrm>
        </p:spPr>
        <p:txBody>
          <a:bodyPr>
            <a:normAutofit/>
          </a:bodyPr>
          <a:lstStyle/>
          <a:p>
            <a:r>
              <a:rPr lang="en-US" altLang="zh-CN" sz="1800" dirty="0" smtClean="0"/>
              <a:t>Implement based on final solution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r>
              <a:rPr lang="en-US" altLang="zh-CN" sz="1800" dirty="0" smtClean="0"/>
              <a:t>Tips</a:t>
            </a:r>
          </a:p>
          <a:p>
            <a:pPr lvl="1"/>
            <a:r>
              <a:rPr lang="en-US" altLang="zh-CN" sz="1600" dirty="0" smtClean="0"/>
              <a:t>Code </a:t>
            </a:r>
            <a:r>
              <a:rPr lang="zh-CN" altLang="en-US" sz="1600" dirty="0" smtClean="0"/>
              <a:t>不懂不动</a:t>
            </a:r>
            <a:endParaRPr lang="en-US" altLang="zh-CN" sz="1600" dirty="0"/>
          </a:p>
          <a:p>
            <a:pPr lvl="1"/>
            <a:r>
              <a:rPr lang="zh-CN" altLang="en-US" sz="1600" dirty="0" smtClean="0"/>
              <a:t>重大的</a:t>
            </a:r>
            <a:r>
              <a:rPr lang="en-US" altLang="zh-CN" sz="1600" dirty="0" smtClean="0"/>
              <a:t>change </a:t>
            </a:r>
            <a:r>
              <a:rPr lang="zh-CN" altLang="en-US" sz="1600" dirty="0" smtClean="0"/>
              <a:t>要用</a:t>
            </a:r>
            <a:r>
              <a:rPr lang="en-US" altLang="zh-CN" sz="1600" dirty="0" err="1" smtClean="0"/>
              <a:t>param</a:t>
            </a:r>
            <a:r>
              <a:rPr lang="en-US" altLang="zh-CN" sz="1600" dirty="0" smtClean="0"/>
              <a:t> control</a:t>
            </a:r>
            <a:r>
              <a:rPr lang="zh-CN" altLang="en-US" sz="1600" dirty="0" smtClean="0"/>
              <a:t>，以防止影响现有功能以及在出问题的时候可以暂时</a:t>
            </a:r>
            <a:r>
              <a:rPr lang="en-US" altLang="zh-CN" sz="1600" dirty="0" smtClean="0"/>
              <a:t>workaround</a:t>
            </a:r>
            <a:r>
              <a:rPr lang="zh-CN" altLang="en-US" sz="1600" dirty="0" smtClean="0"/>
              <a:t>切换回去</a:t>
            </a:r>
            <a:endParaRPr lang="en-US" altLang="zh-CN" sz="1600" dirty="0" smtClean="0"/>
          </a:p>
          <a:p>
            <a:pPr lvl="1"/>
            <a:r>
              <a:rPr lang="zh-CN" altLang="en-US" sz="1600" dirty="0" smtClean="0"/>
              <a:t>对于我们目前的</a:t>
            </a:r>
            <a:r>
              <a:rPr lang="en-US" altLang="zh-CN" sz="1600" dirty="0" smtClean="0"/>
              <a:t>code</a:t>
            </a:r>
            <a:r>
              <a:rPr lang="zh-CN" altLang="en-US" sz="1600" dirty="0" smtClean="0"/>
              <a:t>，原则上：</a:t>
            </a:r>
            <a:endParaRPr lang="en-US" altLang="zh-CN" sz="1600" dirty="0" smtClean="0"/>
          </a:p>
          <a:p>
            <a:pPr lvl="2"/>
            <a:r>
              <a:rPr lang="zh-CN" altLang="en-US" sz="1400" dirty="0" smtClean="0">
                <a:latin typeface="+mj-lt"/>
              </a:rPr>
              <a:t>不要轻易</a:t>
            </a:r>
            <a:r>
              <a:rPr lang="en-US" altLang="zh-CN" sz="1400" dirty="0" smtClean="0">
                <a:latin typeface="+mj-lt"/>
              </a:rPr>
              <a:t>re-org</a:t>
            </a:r>
            <a:r>
              <a:rPr lang="zh-CN" altLang="en-US" sz="1400" dirty="0" smtClean="0">
                <a:latin typeface="+mj-lt"/>
              </a:rPr>
              <a:t>原有</a:t>
            </a:r>
            <a:r>
              <a:rPr lang="zh-CN" altLang="en-US" sz="1400" dirty="0">
                <a:latin typeface="+mj-lt"/>
              </a:rPr>
              <a:t>的</a:t>
            </a:r>
            <a:r>
              <a:rPr lang="en-US" altLang="zh-CN" sz="1400" dirty="0" smtClean="0">
                <a:latin typeface="+mj-lt"/>
              </a:rPr>
              <a:t>code</a:t>
            </a:r>
            <a:r>
              <a:rPr lang="zh-CN" altLang="en-US" sz="1400" dirty="0" smtClean="0">
                <a:latin typeface="+mj-lt"/>
              </a:rPr>
              <a:t>，除非</a:t>
            </a:r>
            <a:r>
              <a:rPr lang="zh-CN" altLang="en-US" sz="1400" dirty="0">
                <a:latin typeface="+mj-lt"/>
              </a:rPr>
              <a:t>有充足的</a:t>
            </a:r>
            <a:r>
              <a:rPr lang="zh-CN" altLang="en-US" sz="1400" dirty="0" smtClean="0">
                <a:latin typeface="+mj-lt"/>
              </a:rPr>
              <a:t>理由和完整的测试</a:t>
            </a:r>
            <a:endParaRPr lang="en-US" altLang="zh-CN" sz="1400" dirty="0" smtClean="0">
              <a:latin typeface="+mj-lt"/>
            </a:endParaRPr>
          </a:p>
          <a:p>
            <a:pPr lvl="2"/>
            <a:r>
              <a:rPr lang="zh-CN" altLang="en-US" sz="1400" dirty="0">
                <a:latin typeface="+mj-lt"/>
              </a:rPr>
              <a:t>在能达到</a:t>
            </a:r>
            <a:r>
              <a:rPr lang="zh-CN" altLang="en-US" sz="1400" dirty="0" smtClean="0">
                <a:latin typeface="+mj-lt"/>
              </a:rPr>
              <a:t>目的（相同效果）的</a:t>
            </a:r>
            <a:r>
              <a:rPr lang="zh-CN" altLang="en-US" sz="1400" dirty="0">
                <a:latin typeface="+mj-lt"/>
              </a:rPr>
              <a:t>情况</a:t>
            </a:r>
            <a:r>
              <a:rPr lang="zh-CN" altLang="en-US" sz="1400" dirty="0" smtClean="0">
                <a:latin typeface="+mj-lt"/>
              </a:rPr>
              <a:t>下尽量</a:t>
            </a:r>
            <a:r>
              <a:rPr lang="zh-CN" altLang="en-US" sz="1400" dirty="0">
                <a:latin typeface="+mj-lt"/>
              </a:rPr>
              <a:t>少改</a:t>
            </a:r>
            <a:r>
              <a:rPr lang="en-US" altLang="zh-CN" sz="1400" dirty="0" smtClean="0">
                <a:latin typeface="+mj-lt"/>
              </a:rPr>
              <a:t>code (for bug fix)</a:t>
            </a:r>
          </a:p>
        </p:txBody>
      </p:sp>
    </p:spTree>
    <p:extLst>
      <p:ext uri="{BB962C8B-B14F-4D97-AF65-F5344CB8AC3E}">
        <p14:creationId xmlns:p14="http://schemas.microsoft.com/office/powerpoint/2010/main" val="1306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097" y="1154230"/>
            <a:ext cx="10515600" cy="5189419"/>
          </a:xfrm>
        </p:spPr>
        <p:txBody>
          <a:bodyPr>
            <a:normAutofit lnSpcReduction="10000"/>
          </a:bodyPr>
          <a:lstStyle/>
          <a:p>
            <a:r>
              <a:rPr lang="en-US" altLang="zh-CN" sz="1800" dirty="0" smtClean="0"/>
              <a:t>Unit </a:t>
            </a:r>
            <a:r>
              <a:rPr lang="en-US" altLang="zh-CN" sz="1800" dirty="0"/>
              <a:t>testing and add regression</a:t>
            </a:r>
          </a:p>
          <a:p>
            <a:pPr lvl="1"/>
            <a:r>
              <a:rPr lang="en-US" altLang="zh-CN" sz="1400" dirty="0"/>
              <a:t>T</a:t>
            </a:r>
            <a:r>
              <a:rPr lang="en-US" altLang="zh-CN" sz="1400" dirty="0" smtClean="0"/>
              <a:t>est </a:t>
            </a:r>
            <a:r>
              <a:rPr lang="en-US" altLang="zh-CN" sz="1400" dirty="0"/>
              <a:t>ticket </a:t>
            </a:r>
            <a:r>
              <a:rPr lang="en-US" altLang="zh-CN" sz="1400" dirty="0" smtClean="0"/>
              <a:t>case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and add </a:t>
            </a:r>
            <a:r>
              <a:rPr lang="en-US" altLang="zh-CN" sz="1400" dirty="0" err="1" smtClean="0"/>
              <a:t>ut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Test </a:t>
            </a:r>
            <a:r>
              <a:rPr lang="zh-CN" altLang="en-US" sz="1400" dirty="0" smtClean="0"/>
              <a:t>考虑</a:t>
            </a:r>
            <a:r>
              <a:rPr lang="en-US" altLang="zh-CN" sz="1400" dirty="0"/>
              <a:t>solution</a:t>
            </a:r>
            <a:r>
              <a:rPr lang="zh-CN" altLang="en-US" sz="1400" dirty="0"/>
              <a:t>时想到</a:t>
            </a:r>
            <a:r>
              <a:rPr lang="zh-CN" altLang="en-US" sz="1400" dirty="0" smtClean="0"/>
              <a:t>的各种</a:t>
            </a:r>
            <a:r>
              <a:rPr lang="en-US" altLang="zh-CN" sz="1400" dirty="0" smtClean="0"/>
              <a:t>scenarios</a:t>
            </a:r>
            <a:r>
              <a:rPr lang="zh-CN" altLang="en-US" sz="1400" dirty="0" smtClean="0"/>
              <a:t>， </a:t>
            </a:r>
            <a:r>
              <a:rPr lang="zh-CN" altLang="en-US" sz="1400" dirty="0"/>
              <a:t>并且也要加</a:t>
            </a:r>
            <a:r>
              <a:rPr lang="en-US" altLang="zh-CN" sz="1400" dirty="0" err="1" smtClean="0"/>
              <a:t>ut</a:t>
            </a:r>
            <a:r>
              <a:rPr lang="zh-CN" altLang="en-US" sz="1400" dirty="0" smtClean="0"/>
              <a:t>！</a:t>
            </a:r>
            <a:endParaRPr lang="en-US" altLang="zh-CN" sz="1400" dirty="0"/>
          </a:p>
          <a:p>
            <a:pPr lvl="1"/>
            <a:r>
              <a:rPr lang="zh-CN" altLang="en-US" sz="1400" b="1" dirty="0" smtClean="0">
                <a:solidFill>
                  <a:srgbClr val="FF0000"/>
                </a:solidFill>
              </a:rPr>
              <a:t>加</a:t>
            </a:r>
            <a:r>
              <a:rPr lang="en-US" altLang="zh-CN" sz="1400" b="1" dirty="0" err="1" smtClean="0">
                <a:solidFill>
                  <a:srgbClr val="FF0000"/>
                </a:solidFill>
              </a:rPr>
              <a:t>ut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！加</a:t>
            </a:r>
            <a:r>
              <a:rPr lang="en-US" altLang="zh-CN" sz="1400" b="1" dirty="0" err="1" smtClean="0">
                <a:solidFill>
                  <a:srgbClr val="FF0000"/>
                </a:solidFill>
              </a:rPr>
              <a:t>ut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！加</a:t>
            </a:r>
            <a:r>
              <a:rPr lang="en-US" altLang="zh-CN" sz="1400" b="1" dirty="0" err="1" smtClean="0">
                <a:solidFill>
                  <a:srgbClr val="FF0000"/>
                </a:solidFill>
              </a:rPr>
              <a:t>ut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！</a:t>
            </a:r>
            <a:r>
              <a:rPr lang="zh-CN" altLang="en-US" sz="1400" dirty="0" smtClean="0"/>
              <a:t>保护你的</a:t>
            </a:r>
            <a:r>
              <a:rPr lang="en-US" altLang="zh-CN" sz="1400" dirty="0" smtClean="0"/>
              <a:t>fix</a:t>
            </a:r>
            <a:r>
              <a:rPr lang="zh-CN" altLang="en-US" sz="1400" dirty="0"/>
              <a:t>后期</a:t>
            </a:r>
            <a:r>
              <a:rPr lang="zh-CN" altLang="en-US" sz="1400" dirty="0" smtClean="0"/>
              <a:t>不会被别人搞坏，尽量在内部及时发现问题，减少后期</a:t>
            </a:r>
            <a:r>
              <a:rPr lang="en-US" altLang="zh-CN" sz="1400" dirty="0" smtClean="0"/>
              <a:t>debug </a:t>
            </a:r>
            <a:r>
              <a:rPr lang="zh-CN" altLang="en-US" sz="1400" dirty="0" smtClean="0"/>
              <a:t>问题的时间！</a:t>
            </a:r>
            <a:endParaRPr lang="en-US" altLang="zh-CN" sz="1400" dirty="0" smtClean="0"/>
          </a:p>
          <a:p>
            <a:pPr marL="457200" lvl="1" indent="0">
              <a:buNone/>
            </a:pPr>
            <a:endParaRPr lang="en-US" altLang="zh-CN" sz="1400" dirty="0" smtClean="0"/>
          </a:p>
          <a:p>
            <a:r>
              <a:rPr lang="en-US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Regression testing</a:t>
            </a:r>
          </a:p>
          <a:p>
            <a:pPr lvl="1"/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Rd REG (</a:t>
            </a:r>
            <a:r>
              <a:rPr lang="en-US" altLang="zh-CN" sz="1400" dirty="0">
                <a:latin typeface="Calibri" panose="020F0502020204030204" pitchFamily="34" charset="0"/>
                <a:cs typeface="Calibri" panose="020F0502020204030204" pitchFamily="34" charset="0"/>
              </a:rPr>
              <a:t>required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457200" lvl="1" indent="0">
              <a:buNone/>
            </a:pPr>
            <a:endParaRPr lang="en-US" altLang="zh-CN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PV REG (optional,  </a:t>
            </a:r>
            <a:r>
              <a:rPr lang="zh-CN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影响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timing</a:t>
            </a:r>
            <a:r>
              <a:rPr lang="zh-CN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结果、格式等敏感的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code change)</a:t>
            </a:r>
          </a:p>
          <a:p>
            <a:pPr marL="457200" lvl="1" indent="0">
              <a:buNone/>
            </a:pPr>
            <a:endParaRPr lang="en-US" altLang="zh-CN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altLang="zh-CN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Qor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Suite (optional)</a:t>
            </a:r>
            <a:endParaRPr lang="en-US" altLang="zh-CN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altLang="zh-CN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Onsite validation</a:t>
            </a:r>
            <a:endParaRPr lang="zh-CN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PE test onsite regression for sensitive change</a:t>
            </a:r>
          </a:p>
          <a:p>
            <a:pPr lvl="1"/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做</a:t>
            </a:r>
            <a:r>
              <a:rPr lang="zh-CN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完以上内部测试之后再发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binary </a:t>
            </a:r>
            <a:r>
              <a:rPr lang="zh-CN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做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onsite </a:t>
            </a:r>
            <a:r>
              <a:rPr lang="zh-CN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测试，不要只跑过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ticket case </a:t>
            </a:r>
            <a:r>
              <a:rPr lang="zh-CN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就发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binary</a:t>
            </a:r>
            <a:r>
              <a:rPr lang="zh-CN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！</a:t>
            </a:r>
            <a:endParaRPr lang="en-US" altLang="zh-CN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altLang="zh-CN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Push code/</a:t>
            </a:r>
            <a:r>
              <a:rPr lang="en-US" altLang="zh-CN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ut</a:t>
            </a:r>
            <a:r>
              <a:rPr lang="en-US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altLang="zh-CN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gerrit</a:t>
            </a:r>
            <a:r>
              <a:rPr lang="en-US" altLang="zh-CN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after testing</a:t>
            </a:r>
            <a:endParaRPr lang="en-US" altLang="zh-CN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altLang="zh-CN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Gerrit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Edit-&gt;working in process  (</a:t>
            </a:r>
            <a:r>
              <a:rPr lang="zh-CN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周期长的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project</a:t>
            </a:r>
            <a:r>
              <a:rPr lang="zh-CN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或</a:t>
            </a:r>
            <a:r>
              <a:rPr lang="zh-CN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暂时不想被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</a:t>
            </a:r>
            <a:r>
              <a:rPr lang="zh-CN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的</a:t>
            </a:r>
            <a:r>
              <a:rPr lang="en-US" altLang="zh-CN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code)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369" y="3925341"/>
            <a:ext cx="9821367" cy="16212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6527" y="3436379"/>
            <a:ext cx="8804353" cy="16362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6528" y="3006495"/>
            <a:ext cx="8804353" cy="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34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鸿芯PPT封面结尾页母版​​">
  <a:themeElements>
    <a:clrScheme name="自定义 1">
      <a:dk1>
        <a:srgbClr val="000000"/>
      </a:dk1>
      <a:lt1>
        <a:srgbClr val="FFFFFF"/>
      </a:lt1>
      <a:dk2>
        <a:srgbClr val="D5001C"/>
      </a:dk2>
      <a:lt2>
        <a:srgbClr val="EAEAEA"/>
      </a:lt2>
      <a:accent1>
        <a:srgbClr val="D5001C"/>
      </a:accent1>
      <a:accent2>
        <a:srgbClr val="000000"/>
      </a:accent2>
      <a:accent3>
        <a:srgbClr val="5E5E5E"/>
      </a:accent3>
      <a:accent4>
        <a:srgbClr val="919191"/>
      </a:accent4>
      <a:accent5>
        <a:srgbClr val="A9A9A9"/>
      </a:accent5>
      <a:accent6>
        <a:srgbClr val="EAEAEA"/>
      </a:accent6>
      <a:hlink>
        <a:srgbClr val="D5001C"/>
      </a:hlink>
      <a:folHlink>
        <a:srgbClr val="000000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新ppt模版-20220808" id="{CAC94884-9BF8-4AA0-8FCA-61FE3234636C}" vid="{ED9BAEA0-9FEF-423A-978A-C44FE3B357C7}"/>
    </a:ext>
  </a:extLst>
</a:theme>
</file>

<file path=ppt/theme/theme2.xml><?xml version="1.0" encoding="utf-8"?>
<a:theme xmlns:a="http://schemas.openxmlformats.org/drawingml/2006/main" name="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新ppt模版-20220808" id="{CAC94884-9BF8-4AA0-8FCA-61FE3234636C}" vid="{7D8E0F47-780F-4960-A344-2ED47A4D11BE}"/>
    </a:ext>
  </a:extLst>
</a:theme>
</file>

<file path=ppt/theme/theme3.xml><?xml version="1.0" encoding="utf-8"?>
<a:theme xmlns:a="http://schemas.openxmlformats.org/drawingml/2006/main" name="1_鸿芯PPT封面结尾页母版​​">
  <a:themeElements>
    <a:clrScheme name="自定义 1">
      <a:dk1>
        <a:srgbClr val="000000"/>
      </a:dk1>
      <a:lt1>
        <a:srgbClr val="FFFFFF"/>
      </a:lt1>
      <a:dk2>
        <a:srgbClr val="D5001C"/>
      </a:dk2>
      <a:lt2>
        <a:srgbClr val="EAEAEA"/>
      </a:lt2>
      <a:accent1>
        <a:srgbClr val="D5001C"/>
      </a:accent1>
      <a:accent2>
        <a:srgbClr val="000000"/>
      </a:accent2>
      <a:accent3>
        <a:srgbClr val="5E5E5E"/>
      </a:accent3>
      <a:accent4>
        <a:srgbClr val="919191"/>
      </a:accent4>
      <a:accent5>
        <a:srgbClr val="A9A9A9"/>
      </a:accent5>
      <a:accent6>
        <a:srgbClr val="EAEAEA"/>
      </a:accent6>
      <a:hlink>
        <a:srgbClr val="D5001C"/>
      </a:hlink>
      <a:folHlink>
        <a:srgbClr val="000000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新ppt模版-20220808" id="{CAC94884-9BF8-4AA0-8FCA-61FE3234636C}" vid="{ED9BAEA0-9FEF-423A-978A-C44FE3B357C7}"/>
    </a:ext>
  </a:extLst>
</a:theme>
</file>

<file path=ppt/theme/theme4.xml><?xml version="1.0" encoding="utf-8"?>
<a:theme xmlns:a="http://schemas.openxmlformats.org/drawingml/2006/main" name="2_鸿芯PPT封面结尾页母版​​">
  <a:themeElements>
    <a:clrScheme name="自定义 1">
      <a:dk1>
        <a:srgbClr val="000000"/>
      </a:dk1>
      <a:lt1>
        <a:srgbClr val="FFFFFF"/>
      </a:lt1>
      <a:dk2>
        <a:srgbClr val="D5001C"/>
      </a:dk2>
      <a:lt2>
        <a:srgbClr val="EAEAEA"/>
      </a:lt2>
      <a:accent1>
        <a:srgbClr val="D5001C"/>
      </a:accent1>
      <a:accent2>
        <a:srgbClr val="000000"/>
      </a:accent2>
      <a:accent3>
        <a:srgbClr val="5E5E5E"/>
      </a:accent3>
      <a:accent4>
        <a:srgbClr val="919191"/>
      </a:accent4>
      <a:accent5>
        <a:srgbClr val="A9A9A9"/>
      </a:accent5>
      <a:accent6>
        <a:srgbClr val="EAEAEA"/>
      </a:accent6>
      <a:hlink>
        <a:srgbClr val="D5001C"/>
      </a:hlink>
      <a:folHlink>
        <a:srgbClr val="000000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新ppt模版-20220808" id="{CAC94884-9BF8-4AA0-8FCA-61FE3234636C}" vid="{ED9BAEA0-9FEF-423A-978A-C44FE3B357C7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38919</TotalTime>
  <Words>1653</Words>
  <Application>Microsoft Office PowerPoint</Application>
  <PresentationFormat>宽屏</PresentationFormat>
  <Paragraphs>240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19</vt:i4>
      </vt:variant>
    </vt:vector>
  </HeadingPairs>
  <TitlesOfParts>
    <vt:vector size="33" baseType="lpstr">
      <vt:lpstr>Helvetica 65 Medium</vt:lpstr>
      <vt:lpstr>等线</vt:lpstr>
      <vt:lpstr>华文仿宋</vt:lpstr>
      <vt:lpstr>思源黑体 Light</vt:lpstr>
      <vt:lpstr>微软雅黑</vt:lpstr>
      <vt:lpstr>微软雅黑</vt:lpstr>
      <vt:lpstr>微软雅黑 Light</vt:lpstr>
      <vt:lpstr>Arial</vt:lpstr>
      <vt:lpstr>Calibri</vt:lpstr>
      <vt:lpstr>Wingdings</vt:lpstr>
      <vt:lpstr>鸿芯PPT封面结尾页母版​​</vt:lpstr>
      <vt:lpstr>鸿芯微纳母版1</vt:lpstr>
      <vt:lpstr>1_鸿芯PPT封面结尾页母版​​</vt:lpstr>
      <vt:lpstr>2_鸿芯PPT封面结尾页母版​​</vt:lpstr>
      <vt:lpstr>工作态度三重境界 [Chunyang]</vt:lpstr>
      <vt:lpstr>PowerPoint 演示文稿</vt:lpstr>
      <vt:lpstr>PowerPoint 演示文稿</vt:lpstr>
      <vt:lpstr>PowerPoint 演示文稿</vt:lpstr>
      <vt:lpstr>Understand Requirement</vt:lpstr>
      <vt:lpstr>Find root cause</vt:lpstr>
      <vt:lpstr>Propose solutions</vt:lpstr>
      <vt:lpstr>Implementation</vt:lpstr>
      <vt:lpstr>Testing</vt:lpstr>
      <vt:lpstr>Testing (About new ut)</vt:lpstr>
      <vt:lpstr>BugFix 三重境界</vt:lpstr>
      <vt:lpstr>Example 1</vt:lpstr>
      <vt:lpstr>Example 1</vt:lpstr>
      <vt:lpstr>Example 2</vt:lpstr>
      <vt:lpstr>Example 3</vt:lpstr>
      <vt:lpstr>Open Question  -- 如何发散思维，想到更多scenarios？</vt:lpstr>
      <vt:lpstr>PowerPoint 演示文稿</vt:lpstr>
      <vt:lpstr>Debug技巧</vt:lpstr>
      <vt:lpstr>Debug素养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CRPR</dc:title>
  <dc:creator>user</dc:creator>
  <cp:lastModifiedBy>user</cp:lastModifiedBy>
  <cp:revision>6433</cp:revision>
  <cp:lastPrinted>2022-09-05T08:25:03Z</cp:lastPrinted>
  <dcterms:created xsi:type="dcterms:W3CDTF">2021-08-04T08:17:17Z</dcterms:created>
  <dcterms:modified xsi:type="dcterms:W3CDTF">2023-07-21T08:25:51Z</dcterms:modified>
</cp:coreProperties>
</file>