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40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bg>
      <p:bgPr>
        <a:blipFill dpi="0" rotWithShape="1">
          <a:blip r:embed="rId2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空白标题无底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8" name="平行四边形 7"/>
          <p:cNvSpPr/>
          <p:nvPr/>
        </p:nvSpPr>
        <p:spPr>
          <a:xfrm>
            <a:off x="296125" y="326168"/>
            <a:ext cx="313475" cy="376565"/>
          </a:xfrm>
          <a:prstGeom prst="parallelogram">
            <a:avLst/>
          </a:prstGeom>
          <a:solidFill>
            <a:srgbClr val="D6001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4097" y="-137699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0547330" y="245068"/>
            <a:ext cx="1356801" cy="508034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714202" y="-701195"/>
            <a:ext cx="4360096" cy="24525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image" Target="../media/image4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15.png"/><Relationship Id="rId3" Type="http://schemas.openxmlformats.org/officeDocument/2006/relationships/tags" Target="../tags/tag37.xml"/><Relationship Id="rId2" Type="http://schemas.openxmlformats.org/officeDocument/2006/relationships/image" Target="../media/image14.png"/><Relationship Id="rId1" Type="http://schemas.openxmlformats.org/officeDocument/2006/relationships/tags" Target="../tags/tag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9.xml"/><Relationship Id="rId1" Type="http://schemas.openxmlformats.org/officeDocument/2006/relationships/tags" Target="../tags/tag38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image" Target="../media/image5.png"/><Relationship Id="rId16" Type="http://schemas.openxmlformats.org/officeDocument/2006/relationships/slideLayout" Target="../slideLayouts/slideLayout13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tags" Target="../tags/tag22.xml"/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image" Target="../media/image6.png"/><Relationship Id="rId1" Type="http://schemas.openxmlformats.org/officeDocument/2006/relationships/tags" Target="../tags/tag16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3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tags" Target="../tags/tag24.xml"/><Relationship Id="rId2" Type="http://schemas.openxmlformats.org/officeDocument/2006/relationships/image" Target="../media/image7.png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7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.xml"/><Relationship Id="rId8" Type="http://schemas.openxmlformats.org/officeDocument/2006/relationships/image" Target="../media/image11.png"/><Relationship Id="rId7" Type="http://schemas.openxmlformats.org/officeDocument/2006/relationships/tags" Target="../tags/tag31.xml"/><Relationship Id="rId6" Type="http://schemas.openxmlformats.org/officeDocument/2006/relationships/image" Target="../media/image10.png"/><Relationship Id="rId5" Type="http://schemas.openxmlformats.org/officeDocument/2006/relationships/tags" Target="../tags/tag30.xml"/><Relationship Id="rId4" Type="http://schemas.openxmlformats.org/officeDocument/2006/relationships/image" Target="../media/image9.png"/><Relationship Id="rId3" Type="http://schemas.openxmlformats.org/officeDocument/2006/relationships/tags" Target="../tags/tag29.xml"/><Relationship Id="rId2" Type="http://schemas.openxmlformats.org/officeDocument/2006/relationships/image" Target="../media/image8.png"/><Relationship Id="rId1" Type="http://schemas.openxmlformats.org/officeDocument/2006/relationships/tags" Target="../tags/tag2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image" Target="../media/image12.png"/><Relationship Id="rId1" Type="http://schemas.openxmlformats.org/officeDocument/2006/relationships/tags" Target="../tags/tag3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34.xml"/><Relationship Id="rId2" Type="http://schemas.openxmlformats.org/officeDocument/2006/relationships/image" Target="../media/image13.png"/><Relationship Id="rId1" Type="http://schemas.openxmlformats.org/officeDocument/2006/relationships/tags" Target="../tags/tag3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内容占位符 3"/>
          <p:cNvSpPr txBox="1"/>
          <p:nvPr/>
        </p:nvSpPr>
        <p:spPr>
          <a:xfrm>
            <a:off x="9290883" y="5989412"/>
            <a:ext cx="2445051" cy="11255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16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思源黑体 Light" panose="020B0300000000000000" charset="-122"/>
              </a:rPr>
              <a:t>打造完整的国产芯片数字EDA平台</a:t>
            </a:r>
            <a:endParaRPr lang="zh-CN" altLang="en-US" sz="1600" b="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思源黑体 Light" panose="020B0300000000000000" charset="-122"/>
            </a:endParaRPr>
          </a:p>
        </p:txBody>
      </p:sp>
      <p:sp>
        <p:nvSpPr>
          <p:cNvPr id="12" name="文本占位符 2"/>
          <p:cNvSpPr txBox="1"/>
          <p:nvPr/>
        </p:nvSpPr>
        <p:spPr>
          <a:xfrm>
            <a:off x="253568" y="2053648"/>
            <a:ext cx="10953407" cy="1035240"/>
          </a:xfrm>
          <a:prstGeom prst="rect">
            <a:avLst/>
          </a:prstGeom>
        </p:spPr>
        <p:txBody>
          <a:bodyPr vert="horz" lIns="91440" tIns="45720" rIns="91440" bIns="45720" rtlCol="0">
            <a:normAutofit fontScale="6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6000" dirty="0">
                <a:solidFill>
                  <a:srgbClr val="D6001C"/>
                </a:solidFill>
                <a:latin typeface="Times New Roman" panose="02020603050405020304" charset="0"/>
                <a:cs typeface="Times New Roman" panose="02020603050405020304" charset="0"/>
              </a:rPr>
              <a:t>PBA/GBA correlation</a:t>
            </a:r>
            <a:endParaRPr lang="en-US" sz="6000" dirty="0">
              <a:solidFill>
                <a:srgbClr val="D6001C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000" dirty="0">
                <a:solidFill>
                  <a:srgbClr val="D6001C"/>
                </a:solidFill>
                <a:latin typeface="Times New Roman" panose="02020603050405020304" charset="0"/>
                <a:cs typeface="Times New Roman" panose="02020603050405020304" charset="0"/>
              </a:rPr>
              <a:t>sqli  2023.2.22</a:t>
            </a:r>
            <a:endParaRPr lang="en-US" sz="3000" dirty="0">
              <a:solidFill>
                <a:srgbClr val="D6001C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53569" y="431326"/>
            <a:ext cx="609600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400" dirty="0">
                <a:solidFill>
                  <a:srgbClr val="D6001C"/>
                </a:solidFill>
                <a:latin typeface="Helvetica 65 Medium" panose="020B0500000000000000" charset="0"/>
                <a:cs typeface="Helvetica 65 Medium" panose="020B0500000000000000" charset="0"/>
              </a:rPr>
              <a:t>芯</a:t>
            </a:r>
            <a:r>
              <a:rPr lang="zh-CN" altLang="en-US" sz="3400" dirty="0">
                <a:latin typeface="Helvetica 65 Medium" panose="020B0500000000000000" charset="0"/>
                <a:cs typeface="Helvetica 65 Medium" panose="020B0500000000000000" charset="0"/>
              </a:rPr>
              <a:t>之所至  皆有</a:t>
            </a:r>
            <a:r>
              <a:rPr lang="zh-CN" altLang="en-US" sz="3400" dirty="0">
                <a:solidFill>
                  <a:srgbClr val="D6001C"/>
                </a:solidFill>
                <a:latin typeface="Helvetica 65 Medium" panose="020B0500000000000000" charset="0"/>
                <a:cs typeface="Helvetica 65 Medium" panose="020B0500000000000000" charset="0"/>
              </a:rPr>
              <a:t>鸿芯</a:t>
            </a:r>
            <a:endParaRPr lang="en-US" altLang="zh-CN" sz="3400" dirty="0">
              <a:solidFill>
                <a:srgbClr val="D6001C"/>
              </a:solidFill>
              <a:latin typeface="Helvetica 65 Medium" panose="020B0500000000000000" charset="0"/>
              <a:cs typeface="Helvetica 65 Medium" panose="020B0500000000000000" charset="0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736930" y="6279057"/>
            <a:ext cx="1054585" cy="201033"/>
            <a:chOff x="686082" y="6264067"/>
            <a:chExt cx="1054585" cy="201033"/>
          </a:xfrm>
        </p:grpSpPr>
        <p:sp>
          <p:nvSpPr>
            <p:cNvPr id="23" name="椭圆 22"/>
            <p:cNvSpPr/>
            <p:nvPr/>
          </p:nvSpPr>
          <p:spPr>
            <a:xfrm>
              <a:off x="686082" y="6264067"/>
              <a:ext cx="201033" cy="201033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970599" y="6264067"/>
              <a:ext cx="201033" cy="20103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5" name="椭圆 24"/>
            <p:cNvSpPr/>
            <p:nvPr/>
          </p:nvSpPr>
          <p:spPr>
            <a:xfrm>
              <a:off x="1255116" y="6264067"/>
              <a:ext cx="201033" cy="201033"/>
            </a:xfrm>
            <a:prstGeom prst="ellipse">
              <a:avLst/>
            </a:prstGeom>
            <a:solidFill>
              <a:srgbClr val="FF70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1539634" y="6264067"/>
              <a:ext cx="201033" cy="20103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pic>
        <p:nvPicPr>
          <p:cNvPr id="10" name="图片 9" descr="黑暗中的灯光&#10;&#10;描述已自动生成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 cstate="email"/>
          <a:stretch>
            <a:fillRect/>
          </a:stretch>
        </p:blipFill>
        <p:spPr>
          <a:xfrm>
            <a:off x="8079298" y="-1015474"/>
            <a:ext cx="5727151" cy="32215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PBA/GBA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34390" y="1681480"/>
            <a:ext cx="7017385" cy="421513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7461250" y="1681480"/>
            <a:ext cx="3693795" cy="28384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PBA/GBA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34390" y="1188085"/>
            <a:ext cx="10518775" cy="2999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Verify REF result with script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The relationship between GBA and PBA  all met.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举例：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cell delay failed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，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GBA cdelay  0.000027 is smaller than PBA cdelay  0.000028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所有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fail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的情况绝对值都只差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0.000001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issues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1247775" y="3911600"/>
          <a:ext cx="9608820" cy="190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4870"/>
                <a:gridCol w="6325870"/>
                <a:gridCol w="1148080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Times New Roman" panose="02020603050405020304" charset="0"/>
                          <a:cs typeface="Times New Roman" panose="02020603050405020304" charset="0"/>
                        </a:rPr>
                        <a:t>ticket</a:t>
                      </a:r>
                      <a:endParaRPr lang="en-US" altLang="zh-CN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Times New Roman" panose="02020603050405020304" charset="0"/>
                          <a:cs typeface="Times New Roman" panose="02020603050405020304" charset="0"/>
                        </a:rPr>
                        <a:t>description</a:t>
                      </a:r>
                      <a:endParaRPr lang="en-US" altLang="zh-CN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Times New Roman" panose="02020603050405020304" charset="0"/>
                          <a:cs typeface="Times New Roman" panose="02020603050405020304" charset="0"/>
                        </a:rPr>
                        <a:t>status</a:t>
                      </a:r>
                      <a:endParaRPr lang="en-US" altLang="zh-CN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Times New Roman" panose="02020603050405020304" charset="0"/>
                          <a:cs typeface="Times New Roman" panose="02020603050405020304" charset="0"/>
                        </a:rPr>
                        <a:t>#15212</a:t>
                      </a:r>
                      <a:endParaRPr lang="en-US" altLang="zh-CN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>
                          <a:latin typeface="Times New Roman" panose="02020603050405020304" charset="0"/>
                          <a:cs typeface="Times New Roman" panose="02020603050405020304" charset="0"/>
                        </a:rPr>
                        <a:t>Si off, GBA slack &gt;  PBA slack</a:t>
                      </a:r>
                      <a:endParaRPr lang="en-US" altLang="zh-CN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Times New Roman" panose="02020603050405020304" charset="0"/>
                          <a:cs typeface="Times New Roman" panose="02020603050405020304" charset="0"/>
                        </a:rPr>
                        <a:t>submit</a:t>
                      </a:r>
                      <a:endParaRPr lang="en-US" altLang="zh-CN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Times New Roman" panose="02020603050405020304" charset="0"/>
                          <a:cs typeface="Times New Roman" panose="02020603050405020304" charset="0"/>
                        </a:rPr>
                        <a:t>#15419</a:t>
                      </a:r>
                      <a:endParaRPr lang="en-US" altLang="zh-CN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latin typeface="Times New Roman" panose="02020603050405020304" charset="0"/>
                          <a:cs typeface="Times New Roman" panose="02020603050405020304" charset="0"/>
                        </a:rPr>
                        <a:t>(ftm_top LPL_MUX2X8) GBA is more optimistic than PBA</a:t>
                      </a:r>
                      <a:endParaRPr lang="zh-C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submit</a:t>
                      </a:r>
                      <a:endParaRPr lang="zh-C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Times New Roman" panose="02020603050405020304" charset="0"/>
                          <a:cs typeface="Times New Roman" panose="02020603050405020304" charset="0"/>
                        </a:rPr>
                        <a:t>#15421</a:t>
                      </a:r>
                      <a:endParaRPr lang="en-US" altLang="zh-CN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(ftm_top LPH_AND2X1) GBA is more optimistic than PBA</a:t>
                      </a:r>
                      <a:endParaRPr lang="zh-C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submit</a:t>
                      </a:r>
                      <a:endParaRPr lang="zh-C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latin typeface="Times New Roman" panose="02020603050405020304" charset="0"/>
                          <a:cs typeface="Times New Roman" panose="02020603050405020304" charset="0"/>
                        </a:rPr>
                        <a:t>#15424</a:t>
                      </a:r>
                      <a:endParaRPr lang="en-US" altLang="zh-CN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1800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(ftm_top LPH_AOI2111X1 ) GBA is more optimistic than PBA</a:t>
                      </a:r>
                      <a:endParaRPr lang="zh-C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1800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submit</a:t>
                      </a:r>
                      <a:endParaRPr lang="zh-CN" altLang="en-US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" name="图片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702435" y="3760470"/>
            <a:ext cx="3514725" cy="2143125"/>
          </a:xfrm>
          <a:prstGeom prst="rect">
            <a:avLst/>
          </a:prstGeom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PBA/GBA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34390" y="1188085"/>
            <a:ext cx="9211310" cy="2584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What is PBA/GBA?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    Cell with multi inputs will have the difference between PBA and GBA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    PBA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(Path Based Analysis) 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优点：结果更精确，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缺点：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runtime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更大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    GBA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Graph Based Analysis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 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优点：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runtime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更小；缺点：结果更悲观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  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   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悲观：</a:t>
            </a:r>
            <a:r>
              <a:rPr lang="zh-CN">
                <a:latin typeface="Times New Roman" panose="02020603050405020304" charset="0"/>
                <a:cs typeface="Times New Roman" panose="02020603050405020304" charset="0"/>
              </a:rPr>
              <a:t>对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max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而言，更悲观意味着值更大；对于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min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而言，更悲观意味着值更小。</a:t>
            </a: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427480" y="360299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0.066565 (r)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3"/>
            </p:custDataLst>
          </p:nvPr>
        </p:nvSpPr>
        <p:spPr>
          <a:xfrm>
            <a:off x="1427480" y="547433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0.363629 (r)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12" name="图片 1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5928360" y="3760470"/>
            <a:ext cx="3514725" cy="2143125"/>
          </a:xfrm>
          <a:prstGeom prst="rect">
            <a:avLst/>
          </a:prstGeom>
        </p:spPr>
      </p:pic>
      <p:cxnSp>
        <p:nvCxnSpPr>
          <p:cNvPr id="13" name="直接箭头连接符 12"/>
          <p:cNvCxnSpPr/>
          <p:nvPr/>
        </p:nvCxnSpPr>
        <p:spPr>
          <a:xfrm>
            <a:off x="2776855" y="4359275"/>
            <a:ext cx="1349375" cy="343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 flipV="1">
            <a:off x="2785110" y="4797425"/>
            <a:ext cx="1332230" cy="352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>
            <p:custDataLst>
              <p:tags r:id="rId5"/>
            </p:custDataLst>
          </p:nvPr>
        </p:nvCxnSpPr>
        <p:spPr>
          <a:xfrm>
            <a:off x="7019925" y="4359275"/>
            <a:ext cx="1349375" cy="3435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>
            <p:custDataLst>
              <p:tags r:id="rId6"/>
            </p:custDataLst>
          </p:nvPr>
        </p:nvCxnSpPr>
        <p:spPr>
          <a:xfrm flipV="1">
            <a:off x="7037070" y="4797425"/>
            <a:ext cx="1332230" cy="352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4382770" y="420052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0.032855 (r)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7"/>
            </p:custDataLst>
          </p:nvPr>
        </p:nvSpPr>
        <p:spPr>
          <a:xfrm>
            <a:off x="4382770" y="490410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0.043877 (r)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068955" y="5975985"/>
            <a:ext cx="7810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PBA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0" name="文本框 19"/>
          <p:cNvSpPr txBox="1"/>
          <p:nvPr>
            <p:custDataLst>
              <p:tags r:id="rId8"/>
            </p:custDataLst>
          </p:nvPr>
        </p:nvSpPr>
        <p:spPr>
          <a:xfrm>
            <a:off x="7218045" y="5903595"/>
            <a:ext cx="7810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GBA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9"/>
            </p:custDataLst>
          </p:nvPr>
        </p:nvSpPr>
        <p:spPr>
          <a:xfrm>
            <a:off x="5928360" y="367538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0.066565 (r)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2" name="文本框 21"/>
          <p:cNvSpPr txBox="1"/>
          <p:nvPr>
            <p:custDataLst>
              <p:tags r:id="rId10"/>
            </p:custDataLst>
          </p:nvPr>
        </p:nvSpPr>
        <p:spPr>
          <a:xfrm>
            <a:off x="5928360" y="54737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0.363629 (r)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754505" y="425323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6" name="文本框 25"/>
          <p:cNvSpPr txBox="1"/>
          <p:nvPr>
            <p:custDataLst>
              <p:tags r:id="rId11"/>
            </p:custDataLst>
          </p:nvPr>
        </p:nvSpPr>
        <p:spPr>
          <a:xfrm>
            <a:off x="1754505" y="486346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7" name="文本框 26"/>
          <p:cNvSpPr txBox="1"/>
          <p:nvPr>
            <p:custDataLst>
              <p:tags r:id="rId12"/>
            </p:custDataLst>
          </p:nvPr>
        </p:nvSpPr>
        <p:spPr>
          <a:xfrm>
            <a:off x="5928360" y="420052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8" name="文本框 27"/>
          <p:cNvSpPr txBox="1"/>
          <p:nvPr>
            <p:custDataLst>
              <p:tags r:id="rId13"/>
            </p:custDataLst>
          </p:nvPr>
        </p:nvSpPr>
        <p:spPr>
          <a:xfrm>
            <a:off x="5928360" y="486346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" name="文本框 23"/>
          <p:cNvSpPr txBox="1"/>
          <p:nvPr>
            <p:custDataLst>
              <p:tags r:id="rId14"/>
            </p:custDataLst>
          </p:nvPr>
        </p:nvSpPr>
        <p:spPr>
          <a:xfrm>
            <a:off x="8975725" y="4844415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0.043877 (r)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15"/>
            </p:custDataLst>
          </p:nvPr>
        </p:nvSpPr>
        <p:spPr>
          <a:xfrm>
            <a:off x="8914765" y="4187190"/>
            <a:ext cx="6096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0.043877 (r)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PBA/GBA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6731635" y="1807845"/>
            <a:ext cx="4467225" cy="10287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34390" y="1188085"/>
            <a:ext cx="9189085" cy="2999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Relationship of TransitionTime, Celldelay, Ddelay,  Slack in PBA/GBA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TransitionTime: PBA ≤ GBA(max),  PBA ≥ GBA(min) 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Celldelay: PBA ≤ GBA</a:t>
            </a: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(max),  PBA ≥ GBA(min) 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例如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Celldelay ~ (input transition , output cap)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举例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(max)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：较之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GBA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，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 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Celldelay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↓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~ (input transition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↓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, output cap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→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Delta-delay:  PBA ≤ GBA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Ddelay ~ arrival window (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earliest and the latest arrival times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平行四边形 14"/>
          <p:cNvSpPr/>
          <p:nvPr/>
        </p:nvSpPr>
        <p:spPr>
          <a:xfrm>
            <a:off x="3571875" y="4514215"/>
            <a:ext cx="1285875" cy="457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平行四边形 15"/>
          <p:cNvSpPr/>
          <p:nvPr>
            <p:custDataLst>
              <p:tags r:id="rId3"/>
            </p:custDataLst>
          </p:nvPr>
        </p:nvSpPr>
        <p:spPr>
          <a:xfrm>
            <a:off x="6838950" y="5358765"/>
            <a:ext cx="1295400" cy="457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1390650" y="4514215"/>
            <a:ext cx="11271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agg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390650" y="5358765"/>
            <a:ext cx="7880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vic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平行四边形 18"/>
          <p:cNvSpPr/>
          <p:nvPr>
            <p:custDataLst>
              <p:tags r:id="rId4"/>
            </p:custDataLst>
          </p:nvPr>
        </p:nvSpPr>
        <p:spPr>
          <a:xfrm>
            <a:off x="7646670" y="4514215"/>
            <a:ext cx="1503045" cy="457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文本框 20"/>
          <p:cNvSpPr txBox="1"/>
          <p:nvPr>
            <p:custDataLst>
              <p:tags r:id="rId5"/>
            </p:custDataLst>
          </p:nvPr>
        </p:nvSpPr>
        <p:spPr>
          <a:xfrm>
            <a:off x="5772785" y="4514215"/>
            <a:ext cx="9588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agg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2" name="文本框 21"/>
          <p:cNvSpPr txBox="1"/>
          <p:nvPr>
            <p:custDataLst>
              <p:tags r:id="rId6"/>
            </p:custDataLst>
          </p:nvPr>
        </p:nvSpPr>
        <p:spPr>
          <a:xfrm>
            <a:off x="5772785" y="5358765"/>
            <a:ext cx="7302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vic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7"/>
            </p:custDataLst>
          </p:nvPr>
        </p:nvSpPr>
        <p:spPr>
          <a:xfrm>
            <a:off x="2428875" y="6114415"/>
            <a:ext cx="7810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PBA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4" name="文本框 23"/>
          <p:cNvSpPr txBox="1"/>
          <p:nvPr>
            <p:custDataLst>
              <p:tags r:id="rId8"/>
            </p:custDataLst>
          </p:nvPr>
        </p:nvSpPr>
        <p:spPr>
          <a:xfrm>
            <a:off x="7096125" y="6114415"/>
            <a:ext cx="7810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GBA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cxnSp>
        <p:nvCxnSpPr>
          <p:cNvPr id="6" name="肘形连接符 5"/>
          <p:cNvCxnSpPr/>
          <p:nvPr/>
        </p:nvCxnSpPr>
        <p:spPr>
          <a:xfrm rot="10800000" flipV="1">
            <a:off x="2850515" y="5325110"/>
            <a:ext cx="1899285" cy="507365"/>
          </a:xfrm>
          <a:prstGeom prst="bentConnector3">
            <a:avLst>
              <a:gd name="adj1" fmla="val 4998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PBA/GBA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086485" y="2880995"/>
            <a:ext cx="4834890" cy="2007870"/>
            <a:chOff x="1651" y="6384"/>
            <a:chExt cx="7614" cy="3162"/>
          </a:xfrm>
        </p:grpSpPr>
        <p:pic>
          <p:nvPicPr>
            <p:cNvPr id="7" name="图片 6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2"/>
            <a:stretch>
              <a:fillRect/>
            </a:stretch>
          </p:blipFill>
          <p:spPr>
            <a:xfrm>
              <a:off x="1651" y="6384"/>
              <a:ext cx="7614" cy="3162"/>
            </a:xfrm>
            <a:prstGeom prst="rect">
              <a:avLst/>
            </a:prstGeom>
          </p:spPr>
        </p:pic>
        <p:cxnSp>
          <p:nvCxnSpPr>
            <p:cNvPr id="8" name="曲线连接符 7"/>
            <p:cNvCxnSpPr/>
            <p:nvPr>
              <p:custDataLst>
                <p:tags r:id="rId3"/>
              </p:custDataLst>
            </p:nvPr>
          </p:nvCxnSpPr>
          <p:spPr>
            <a:xfrm flipV="1">
              <a:off x="2636" y="6595"/>
              <a:ext cx="5441" cy="2071"/>
            </a:xfrm>
            <a:prstGeom prst="curvedConnector3">
              <a:avLst>
                <a:gd name="adj1" fmla="val 29847"/>
              </a:avLst>
            </a:prstGeom>
            <a:ln w="127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曲线连接符 8"/>
            <p:cNvCxnSpPr/>
            <p:nvPr>
              <p:custDataLst>
                <p:tags r:id="rId4"/>
              </p:custDataLst>
            </p:nvPr>
          </p:nvCxnSpPr>
          <p:spPr>
            <a:xfrm rot="16200000">
              <a:off x="6790" y="7266"/>
              <a:ext cx="1665" cy="1583"/>
            </a:xfrm>
            <a:prstGeom prst="curvedConnector3">
              <a:avLst>
                <a:gd name="adj1" fmla="val -2042"/>
              </a:avLst>
            </a:prstGeom>
            <a:ln w="1905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文本框 9"/>
          <p:cNvSpPr txBox="1"/>
          <p:nvPr>
            <p:custDataLst>
              <p:tags r:id="rId5"/>
            </p:custDataLst>
          </p:nvPr>
        </p:nvSpPr>
        <p:spPr>
          <a:xfrm>
            <a:off x="6542405" y="2317750"/>
            <a:ext cx="4811395" cy="29997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fontAlgn="auto">
              <a:lnSpc>
                <a:spcPct val="150000"/>
              </a:lnSpc>
            </a:pP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较之</a:t>
            </a:r>
            <a:r>
              <a:rPr 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，</a:t>
            </a: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GBA</a:t>
            </a:r>
            <a:r>
              <a:rPr lang="zh-CN" altLang="en-US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更悲观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：</a:t>
            </a:r>
            <a:endParaRPr lang="zh-CN" altLang="en-US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如果仅在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arrival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</a:rPr>
              <a:t>上有多输入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cell: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 indent="457200" fontAlgn="auto">
              <a:lnSpc>
                <a:spcPct val="150000"/>
              </a:lnSpc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setup slack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↓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 = min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→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  - max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↑</a:t>
            </a:r>
            <a:endParaRPr lang="en-US" altLang="zh-CN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50000"/>
              </a:lnSpc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hold slack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↓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= min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↓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- max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→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如果仅在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require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上有多输入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cell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: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 indent="457200" fontAlgn="auto">
              <a:lnSpc>
                <a:spcPct val="150000"/>
              </a:lnSpc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setup slack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↓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= min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↓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- max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→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50000"/>
              </a:lnSpc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hold slack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↓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= min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→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- max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↑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34390" y="1188085"/>
            <a:ext cx="9505315" cy="922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Relationship of TransitionTime, Celldelay, Ddelay,  Slack in PBA/GBA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Slack: PBA ≥ GBA</a:t>
            </a:r>
            <a:endParaRPr lang="en-US" altLang="zh-CN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PBA/GBA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34390" y="1188085"/>
            <a:ext cx="10519410" cy="46615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How to use PBA/GBA when analysis timing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CHT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report_timing_path  -pba_mode  </a:t>
            </a:r>
            <a:r>
              <a:rPr lang="en-US" altLang="zh-CN" b="1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none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（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default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）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| </a:t>
            </a:r>
            <a:r>
              <a:rPr lang="en-US" altLang="zh-CN" b="1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path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| </a:t>
            </a:r>
            <a:r>
              <a:rPr lang="en-US" altLang="zh-CN" b="1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complete 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REF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report_timing  -pba_mode  </a:t>
            </a:r>
            <a:r>
              <a:rPr lang="en-US" altLang="zh-CN" b="1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none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（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default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）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| </a:t>
            </a:r>
            <a:r>
              <a:rPr lang="en-US" altLang="zh-CN" b="1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path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| </a:t>
            </a:r>
            <a:r>
              <a:rPr lang="en-US" altLang="zh-CN" b="1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exhaustive</a:t>
            </a:r>
            <a:endParaRPr lang="en-US" altLang="zh-CN" b="1" i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None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Disable PBA and enable ordinary GBA, this is the fast mode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Path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Perform PBA on paths after they have been gathered by GBA, producing more accurate timing results for those paths, to control the ordering of  the paths, set </a:t>
            </a:r>
            <a:r>
              <a:rPr lang="en-US" altLang="zh-CN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pba_path_mode_sort_by_gba_slack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variable.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pba_path_mode_sort_by_gba_slack</a:t>
            </a:r>
            <a:r>
              <a:rPr lang="en-US" altLang="zh-CN" i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altLang="en-US">
                <a:latin typeface="Times New Roman" panose="02020603050405020304" charset="0"/>
                <a:cs typeface="Times New Roman" panose="02020603050405020304" charset="0"/>
                <a:sym typeface="+mn-ea"/>
              </a:rPr>
              <a:t>：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false(default), if you use </a:t>
            </a:r>
            <a:r>
              <a:rPr lang="en-US" altLang="zh-CN" u="sng">
                <a:latin typeface="Times New Roman" panose="02020603050405020304" charset="0"/>
                <a:cs typeface="Times New Roman" panose="02020603050405020304" charset="0"/>
                <a:sym typeface="+mn-ea"/>
              </a:rPr>
              <a:t>report_timing -slack_lesser_than 0 -pba_mode path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, GBA slack = -1(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√, set to true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), PBA slack =1(√, set to false)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E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xhaustive: Performs an exhaustive path-based-analysis to determine the truly worst-case paths in the design. 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34390" y="1569720"/>
            <a:ext cx="4667885" cy="3753485"/>
          </a:xfrm>
          <a:prstGeom prst="rect">
            <a:avLst/>
          </a:prstGeom>
        </p:spPr>
      </p:pic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PBA/GBA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834390" y="1188085"/>
            <a:ext cx="6096000" cy="506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How script process timing data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270625" y="3046095"/>
            <a:ext cx="4086225" cy="2000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6"/>
          <a:stretch>
            <a:fillRect/>
          </a:stretch>
        </p:blipFill>
        <p:spPr>
          <a:xfrm>
            <a:off x="718820" y="5493385"/>
            <a:ext cx="11096625" cy="8286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6047105" y="1667510"/>
            <a:ext cx="2967355" cy="104013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6270625" y="3584575"/>
            <a:ext cx="4064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i 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指的是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 input pin 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的编号，比如有三个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pin: A 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，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B</a:t>
            </a:r>
            <a:r>
              <a:rPr lang="zh-CN" altLang="en-US" sz="1600">
                <a:latin typeface="Times New Roman" panose="02020603050405020304" charset="0"/>
                <a:cs typeface="Times New Roman" panose="02020603050405020304" charset="0"/>
              </a:rPr>
              <a:t>，</a:t>
            </a:r>
            <a:r>
              <a:rPr lang="en-US" altLang="zh-CN" sz="1600">
                <a:latin typeface="Times New Roman" panose="02020603050405020304" charset="0"/>
                <a:cs typeface="Times New Roman" panose="02020603050405020304" charset="0"/>
              </a:rPr>
              <a:t>SEL</a:t>
            </a:r>
            <a:endParaRPr lang="zh-CN" altLang="en-US" sz="16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PBA/GBA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274570" y="837565"/>
            <a:ext cx="8027670" cy="5883910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2189480" y="1993900"/>
            <a:ext cx="8129905" cy="318833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PBA/GBA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252345" y="933450"/>
            <a:ext cx="7878445" cy="5788025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3"/>
            </p:custDataLst>
          </p:nvPr>
        </p:nvSpPr>
        <p:spPr>
          <a:xfrm>
            <a:off x="2189480" y="2071370"/>
            <a:ext cx="8129905" cy="3110865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PBA/GBA</a:t>
            </a:r>
            <a:endParaRPr lang="zh-CN" altLang="en-US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DE32AF4-A8FD-4977-867F-0E5C904E2B23}" type="slidenum">
              <a:rPr lang="zh-CN" altLang="en-US" smtClean="0"/>
            </a:fld>
            <a:endParaRPr lang="zh-CN" altLang="en-US"/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834390" y="1188085"/>
            <a:ext cx="10518775" cy="29997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How script process timing data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4. data extraction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SI_TYPE == quick_si / ccs_si  =&gt;  PATH_TRANS,  PATH_CDELAY, 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PATH_DDELAY,  </a:t>
            </a: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PATH_SLACK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SI_TYPE == si_off =&gt; PATH_TRANS,  PATH_CDELAY,  PATH_SLACK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5. compare data and generate check report</a:t>
            </a:r>
            <a:endParaRPr lang="en-US" altLang="zh-CN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50000"/>
              </a:lnSpc>
              <a:buFont typeface="Wingdings" panose="05000000000000000000" charset="0"/>
              <a:buNone/>
            </a:pPr>
            <a:endParaRPr lang="zh-CN" altLang="en-US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ags/tag1.xml><?xml version="1.0" encoding="utf-8"?>
<p:tagLst xmlns:p="http://schemas.openxmlformats.org/presentationml/2006/main">
  <p:tag name="KSO_WM_UNIT_PLACING_PICTURE_USER_VIEWPORT" val="{&quot;height&quot;:5073.262992125984,&quot;width&quot;:9019.135433070865}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UNIT_TABLE_BEAUTIFY" val="smartTable{fb0a79e0-00d5-40d6-a130-c5b6faa4960e}"/>
  <p:tag name="TABLE_ENDDRAG_ORIGIN_RECT" val="756*90"/>
  <p:tag name="TABLE_ENDDRAG_RECT" val="98*308*756*90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COMMONDATA" val="eyJoZGlkIjoiNmZlYjM1MTdmYzdiMGM2YTU4OGRjMzAyMDkwZGUxZTkifQ==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2671</Words>
  <Application>WPS 演示</Application>
  <PresentationFormat>宽屏</PresentationFormat>
  <Paragraphs>173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Calibri</vt:lpstr>
      <vt:lpstr>微软雅黑</vt:lpstr>
      <vt:lpstr>Arial Unicode MS</vt:lpstr>
      <vt:lpstr>思源黑体 Light</vt:lpstr>
      <vt:lpstr>黑体</vt:lpstr>
      <vt:lpstr>Times New Roman</vt:lpstr>
      <vt:lpstr>Helvetica 65 Medium</vt:lpstr>
      <vt:lpstr>Wingdings</vt:lpstr>
      <vt:lpstr>Sitka Text</vt:lpstr>
      <vt:lpstr>Office 主题</vt:lpstr>
      <vt:lpstr>PowerPoint 演示文稿</vt:lpstr>
      <vt:lpstr>PBA/GBA</vt:lpstr>
      <vt:lpstr>PBA/GBA</vt:lpstr>
      <vt:lpstr>PBA/GBA</vt:lpstr>
      <vt:lpstr>PBA/GBA</vt:lpstr>
      <vt:lpstr>PBA/GBA</vt:lpstr>
      <vt:lpstr>PBA/GBA</vt:lpstr>
      <vt:lpstr>PBA/GBA</vt:lpstr>
      <vt:lpstr>PBA/GBA</vt:lpstr>
      <vt:lpstr>PBA/GBA</vt:lpstr>
      <vt:lpstr>PBA/GBA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Shuangqiu Li</dc:creator>
  <cp:lastModifiedBy>WxDD five</cp:lastModifiedBy>
  <cp:revision>2</cp:revision>
  <dcterms:created xsi:type="dcterms:W3CDTF">2023-02-22T09:30:00Z</dcterms:created>
  <dcterms:modified xsi:type="dcterms:W3CDTF">2023-02-22T09:32:42Z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0515AD6CC88F4DBB9BF498AAF0676189</vt:lpwstr>
  </property>
  <property fmtid="{D5CDD505-2E9C-101B-9397-08002B2CF9AE}" pid="3" name="KSOProductBuildVer">
    <vt:lpwstr>2052-11.1.0.13703</vt:lpwstr>
  </property>
</Properties>
</file>