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72" y="1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6F02FF-4A0E-48E1-85A0-C5B89CC52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D2875E98-1A6A-4648-917B-DE78DDC1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5F92820-008C-4866-B031-45BB1C77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E9D94FE-0B76-4D77-AE4E-AB2CD81B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6450870-2601-451A-8B38-33333138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09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65AA313-36BE-46F0-96F7-465F82A0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1D38598-6AB7-4259-8FF0-9A2015D81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B5011CE-B43C-4FD3-B22E-BAE70351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0A821A2-92EC-4ED8-B8D0-84815CC6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AA39FA8-5521-4D64-80AD-9F941EC1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3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F6AAEA9F-72B4-4EC1-83D8-03560BB2E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197B8862-73E4-469F-989F-0CAD12CBB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D1F355A-1A2A-4297-9A2B-1592FD5E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6CE919A-82AB-4D18-B1F9-19D6C2F2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2DDCD3A-C5D9-4C9A-B4CB-9A8F829CC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71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BC1BC7-ED2D-423B-A3F2-5252E346B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12C1F82-4A4D-47ED-8DAA-466E73F1B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2B845E2-C29C-4122-BD78-89F71E8E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3EC75C9-8E17-4DD7-B68D-42E6AC3E5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02D5AD7-AD1B-454B-8CF4-CB3B3A23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89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2811371-E1CE-4A00-A84E-2CBCD9A5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8ED1177-D271-4019-85F2-7890F1784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2090FFE-E39A-4B17-8AA9-59DB49BF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CBCBCC7-1A07-46B7-BFF6-9E0C59AC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2A00CEC-D8B7-4871-AE5E-2EE46B19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119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035D005-F431-477E-91AF-F8C37D5D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3B81C9C-A249-4789-8B13-90D71D868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407E128-A1E9-48A0-B98B-DDAB0BE0C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5EC1E45-5E42-43F0-89F5-1E4B94AB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08C40C1-E231-4EC4-8986-F6F52118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F8C2D8A-60CF-43A7-9D54-673558F69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10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512FB0-5D5E-4B32-94D8-035E4B840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D37D4C3-104A-4B4A-9996-6A5A130B7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EE3A130F-7172-4490-B75F-4372EC2F3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F8F9FFF-B071-4EB9-89AE-440B18B69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707B076E-A370-40D9-BC8B-1B061CBD5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43403CA-8BA6-4924-BC97-B65A5440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E516673-1AEA-4CAF-82A5-61DB87740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80752691-6205-438F-AD1D-A01D36E3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54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90DC757-49FD-4A26-907C-16DE73C18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D7D4C920-5C3C-4C35-97F9-9FB5B821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96DB3C5B-2FB5-4770-BD94-4D07D35A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61FE5A8-D1FF-469F-93A2-A2C4ABB0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0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7CF1A862-AD77-4607-9D79-F7BB8CD8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EFF3A0CE-82FA-48B3-86ED-16B17B49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810062FE-67D6-4643-B92F-B56F6090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75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200E466-84D0-4C30-B6B0-B33DC328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73DC7C4-3224-4B09-9AD3-0CF725A4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0B559B5A-BE6D-4DE5-ABF9-083BDA465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20441B85-F1F6-4365-A20E-76BD2819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A99152A-23EA-4C62-B14B-983A4DAC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9F6C2EF-6A06-4E19-ADDE-6DC405D5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45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38FC7C0-1139-4843-8F14-EDE3676B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6C092D61-3051-41B2-AFC9-D87F31347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3531FCB-28CA-4ED7-AFC1-DADD1B3C7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EC71864-8634-4E12-9BEC-14629185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6772763-DA7E-442F-A4E1-EC857D43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68084C6-CC0B-43CF-A49A-A485A5CC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91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3EF2F0CD-6691-4227-A7A1-9FC31896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8879A95-4EC1-4639-9F3C-C995C8F49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D8D7DEE-5FAE-47B1-8BA4-C0DD09E555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CFD10-5CB1-47F5-89FF-5B9CE7B1B696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D75485F-8C4C-4908-97C3-AD7A63514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54905F0-C695-4122-A89F-23BF0ED5F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4DD2C-F965-4E40-B9D0-7F258F65F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99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huanlan.zhihu.com/p/77813702" TargetMode="External"/><Relationship Id="rId2" Type="http://schemas.openxmlformats.org/officeDocument/2006/relationships/hyperlink" Target="https://gcc.gnu.org/onlinedocs/gcc-4.1.2/gcc/Option-Index.html#Option-Inde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62E08519-409C-41DF-9BF6-323D7DFC1C97}"/>
              </a:ext>
            </a:extLst>
          </p:cNvPr>
          <p:cNvSpPr txBox="1"/>
          <p:nvPr/>
        </p:nvSpPr>
        <p:spPr>
          <a:xfrm>
            <a:off x="787297" y="0"/>
            <a:ext cx="10724765" cy="664797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1300" b="1" dirty="0" err="1">
                <a:solidFill>
                  <a:schemeClr val="bg1"/>
                </a:solidFill>
              </a:rPr>
              <a:t>ngSPICE</a:t>
            </a:r>
            <a:endParaRPr lang="en-US" altLang="zh-CN" sz="21300" b="1" dirty="0">
              <a:solidFill>
                <a:schemeClr val="bg1"/>
              </a:solidFill>
            </a:endParaRPr>
          </a:p>
          <a:p>
            <a:r>
              <a:rPr lang="en-US" altLang="zh-CN" sz="21300" b="1" dirty="0">
                <a:solidFill>
                  <a:schemeClr val="bg1"/>
                </a:solidFill>
              </a:rPr>
              <a:t>Engine</a:t>
            </a:r>
            <a:endParaRPr lang="zh-CN" altLang="en-US" sz="21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1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6636C08D-D1DB-4740-B84E-C839A843B592}"/>
              </a:ext>
            </a:extLst>
          </p:cNvPr>
          <p:cNvSpPr/>
          <p:nvPr/>
        </p:nvSpPr>
        <p:spPr>
          <a:xfrm>
            <a:off x="1198630" y="1281043"/>
            <a:ext cx="8795600" cy="10908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 err="1"/>
              <a:t>ngSPICE</a:t>
            </a:r>
            <a:endParaRPr lang="zh-CN" altLang="en-US" sz="60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9AC13E3-8365-4862-B53F-0F1E0674EC0E}"/>
              </a:ext>
            </a:extLst>
          </p:cNvPr>
          <p:cNvSpPr/>
          <p:nvPr/>
        </p:nvSpPr>
        <p:spPr>
          <a:xfrm>
            <a:off x="2754713" y="4090738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err="1"/>
              <a:t>spicelib</a:t>
            </a:r>
            <a:endParaRPr lang="zh-CN" altLang="en-US" sz="2400" b="1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A01799AD-05E8-41DA-B90D-5C0D25424D95}"/>
              </a:ext>
            </a:extLst>
          </p:cNvPr>
          <p:cNvSpPr/>
          <p:nvPr/>
        </p:nvSpPr>
        <p:spPr>
          <a:xfrm>
            <a:off x="1198629" y="4999846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devices</a:t>
            </a:r>
            <a:endParaRPr lang="zh-CN" altLang="en-US" sz="24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8402F70D-A653-4366-A42C-1788DF2CDDDB}"/>
              </a:ext>
            </a:extLst>
          </p:cNvPr>
          <p:cNvSpPr txBox="1"/>
          <p:nvPr/>
        </p:nvSpPr>
        <p:spPr>
          <a:xfrm>
            <a:off x="1027072" y="5721741"/>
            <a:ext cx="180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Up to bsim4 v7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FEBCC16A-9C05-4C99-B655-4C178D0705E3}"/>
              </a:ext>
            </a:extLst>
          </p:cNvPr>
          <p:cNvSpPr/>
          <p:nvPr/>
        </p:nvSpPr>
        <p:spPr>
          <a:xfrm>
            <a:off x="2756619" y="4999846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parser</a:t>
            </a:r>
            <a:endParaRPr lang="zh-CN" altLang="en-US" sz="2400" b="1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6DBC7C8-92C1-4E56-9931-5CC56D75512C}"/>
              </a:ext>
            </a:extLst>
          </p:cNvPr>
          <p:cNvSpPr/>
          <p:nvPr/>
        </p:nvSpPr>
        <p:spPr>
          <a:xfrm>
            <a:off x="4314609" y="4999846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analysis</a:t>
            </a:r>
            <a:endParaRPr lang="zh-CN" altLang="en-US" sz="24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E5E7D2F2-3EE6-4F96-B196-5B6F165A769F}"/>
              </a:ext>
            </a:extLst>
          </p:cNvPr>
          <p:cNvSpPr/>
          <p:nvPr/>
        </p:nvSpPr>
        <p:spPr>
          <a:xfrm>
            <a:off x="6364186" y="4090738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err="1"/>
              <a:t>misc</a:t>
            </a:r>
            <a:endParaRPr lang="zh-CN" altLang="en-US" sz="24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B5EB50D9-A5D5-4F86-B705-8C865DEFAE52}"/>
              </a:ext>
            </a:extLst>
          </p:cNvPr>
          <p:cNvSpPr txBox="1"/>
          <p:nvPr/>
        </p:nvSpPr>
        <p:spPr>
          <a:xfrm>
            <a:off x="6103030" y="4817280"/>
            <a:ext cx="184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00B050"/>
                </a:solidFill>
              </a:rPr>
              <a:t>Malloc,</a:t>
            </a:r>
          </a:p>
          <a:p>
            <a:pPr algn="ctr"/>
            <a:r>
              <a:rPr lang="en-US" altLang="zh-CN" b="1" dirty="0">
                <a:solidFill>
                  <a:srgbClr val="00B050"/>
                </a:solidFill>
              </a:rPr>
              <a:t> data structures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994EC122-1060-4447-82A8-D26408504B21}"/>
              </a:ext>
            </a:extLst>
          </p:cNvPr>
          <p:cNvSpPr/>
          <p:nvPr/>
        </p:nvSpPr>
        <p:spPr>
          <a:xfrm>
            <a:off x="8674249" y="4090738"/>
            <a:ext cx="1319981" cy="721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math</a:t>
            </a:r>
            <a:endParaRPr lang="zh-CN" altLang="en-US" sz="24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2E49FD0D-A424-47E3-BE07-A15643821FFB}"/>
              </a:ext>
            </a:extLst>
          </p:cNvPr>
          <p:cNvSpPr txBox="1"/>
          <p:nvPr/>
        </p:nvSpPr>
        <p:spPr>
          <a:xfrm>
            <a:off x="8527045" y="4817280"/>
            <a:ext cx="1589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FFC000"/>
                </a:solidFill>
              </a:rPr>
              <a:t>Sparse solver</a:t>
            </a:r>
          </a:p>
          <a:p>
            <a:pPr algn="ctr"/>
            <a:r>
              <a:rPr lang="en-US" altLang="zh-CN" b="1" dirty="0" err="1">
                <a:solidFill>
                  <a:srgbClr val="FFC000"/>
                </a:solidFill>
              </a:rPr>
              <a:t>Derivitive</a:t>
            </a:r>
            <a:endParaRPr lang="en-US" altLang="zh-CN" b="1" dirty="0">
              <a:solidFill>
                <a:srgbClr val="FFC000"/>
              </a:solidFill>
            </a:endParaRPr>
          </a:p>
          <a:p>
            <a:pPr algn="ctr"/>
            <a:r>
              <a:rPr lang="en-US" altLang="zh-CN" b="1" dirty="0" err="1">
                <a:solidFill>
                  <a:srgbClr val="FFC000"/>
                </a:solidFill>
              </a:rPr>
              <a:t>Fft</a:t>
            </a:r>
            <a:endParaRPr lang="en-US" altLang="zh-CN" b="1" dirty="0">
              <a:solidFill>
                <a:srgbClr val="FFC000"/>
              </a:solidFill>
            </a:endParaRPr>
          </a:p>
          <a:p>
            <a:pPr algn="ctr"/>
            <a:r>
              <a:rPr lang="en-US" altLang="zh-CN" b="1" dirty="0">
                <a:solidFill>
                  <a:srgbClr val="FFC000"/>
                </a:solidFill>
              </a:rPr>
              <a:t>Poly…</a:t>
            </a:r>
            <a:endParaRPr lang="zh-CN" altLang="en-US" b="1" dirty="0">
              <a:solidFill>
                <a:srgbClr val="FFC000"/>
              </a:solidFill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xmlns="" id="{C9060661-9C47-4C3A-AD6E-610CC46BACBC}"/>
              </a:ext>
            </a:extLst>
          </p:cNvPr>
          <p:cNvSpPr/>
          <p:nvPr/>
        </p:nvSpPr>
        <p:spPr>
          <a:xfrm>
            <a:off x="1198629" y="2673221"/>
            <a:ext cx="8795600" cy="10908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/>
              <a:t>Frontend, command line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43519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F393BFF2-9B71-4DC5-8400-5F67DE8B3522}"/>
              </a:ext>
            </a:extLst>
          </p:cNvPr>
          <p:cNvSpPr txBox="1"/>
          <p:nvPr/>
        </p:nvSpPr>
        <p:spPr>
          <a:xfrm>
            <a:off x="256673" y="976730"/>
            <a:ext cx="1193532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/>
              <a:t>Download source code</a:t>
            </a:r>
          </a:p>
          <a:p>
            <a:r>
              <a:rPr lang="en-US" altLang="zh-CN" sz="3200" dirty="0"/>
              <a:t>git clone https://git.code.sf.net/p/ngspice/ngspice </a:t>
            </a:r>
            <a:r>
              <a:rPr lang="en-US" altLang="zh-CN" sz="3200" dirty="0" err="1"/>
              <a:t>download_dir</a:t>
            </a:r>
            <a:endParaRPr lang="zh-CN" altLang="en-US" sz="32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8769FA1-4CDF-4081-8FEF-0B9685A92BDA}"/>
              </a:ext>
            </a:extLst>
          </p:cNvPr>
          <p:cNvSpPr txBox="1"/>
          <p:nvPr/>
        </p:nvSpPr>
        <p:spPr>
          <a:xfrm>
            <a:off x="256672" y="2693492"/>
            <a:ext cx="119353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/>
              <a:t>Ubuntu install Dependency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8B8A4F8A-0D84-4E82-B411-91904928AD95}"/>
              </a:ext>
            </a:extLst>
          </p:cNvPr>
          <p:cNvSpPr txBox="1"/>
          <p:nvPr/>
        </p:nvSpPr>
        <p:spPr>
          <a:xfrm>
            <a:off x="256672" y="3326725"/>
            <a:ext cx="1238191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	</a:t>
            </a:r>
            <a:r>
              <a:rPr lang="en-US" altLang="zh-CN" sz="3200" dirty="0" err="1"/>
              <a:t>autoconf</a:t>
            </a:r>
            <a:r>
              <a:rPr lang="en-US" altLang="zh-CN" sz="3200" dirty="0"/>
              <a:t>     (</a:t>
            </a:r>
            <a:r>
              <a:rPr lang="en-US" altLang="zh-CN" sz="3200" dirty="0" err="1"/>
              <a:t>suto</a:t>
            </a:r>
            <a:r>
              <a:rPr lang="en-US" altLang="zh-CN" sz="3200" dirty="0"/>
              <a:t> apt-get update;  </a:t>
            </a:r>
            <a:r>
              <a:rPr lang="en-US" altLang="zh-CN" sz="3200" dirty="0" err="1"/>
              <a:t>suto</a:t>
            </a:r>
            <a:r>
              <a:rPr lang="en-US" altLang="zh-CN" sz="3200" dirty="0"/>
              <a:t> apt-get install </a:t>
            </a:r>
            <a:r>
              <a:rPr lang="en-US" altLang="zh-CN" sz="3200" dirty="0" err="1"/>
              <a:t>autoconf</a:t>
            </a:r>
            <a:r>
              <a:rPr lang="en-US" altLang="zh-CN" sz="3200" dirty="0"/>
              <a:t>)</a:t>
            </a:r>
          </a:p>
          <a:p>
            <a:r>
              <a:rPr lang="en-US" altLang="zh-CN" sz="3200" dirty="0"/>
              <a:t>	</a:t>
            </a:r>
            <a:r>
              <a:rPr lang="en-US" altLang="zh-CN" sz="3200" dirty="0" err="1"/>
              <a:t>libtoolize</a:t>
            </a:r>
            <a:r>
              <a:rPr lang="en-US" altLang="zh-CN" sz="3200" dirty="0"/>
              <a:t>	     (</a:t>
            </a:r>
            <a:r>
              <a:rPr lang="en-US" altLang="zh-CN" sz="3200" dirty="0" err="1"/>
              <a:t>suto</a:t>
            </a:r>
            <a:r>
              <a:rPr lang="en-US" altLang="zh-CN" sz="3200" dirty="0"/>
              <a:t> apt install </a:t>
            </a:r>
            <a:r>
              <a:rPr lang="en-US" altLang="zh-CN" sz="3200" dirty="0" err="1"/>
              <a:t>libtool</a:t>
            </a:r>
            <a:r>
              <a:rPr lang="en-US" altLang="zh-CN" sz="3200" dirty="0"/>
              <a:t>)</a:t>
            </a:r>
          </a:p>
          <a:p>
            <a:r>
              <a:rPr lang="en-US" altLang="zh-CN" sz="3200" dirty="0"/>
              <a:t>	</a:t>
            </a:r>
            <a:r>
              <a:rPr lang="en-US" altLang="zh-CN" sz="3200" dirty="0" err="1"/>
              <a:t>automake</a:t>
            </a:r>
            <a:r>
              <a:rPr lang="en-US" altLang="zh-CN" sz="3200" dirty="0"/>
              <a:t>    (already installed)</a:t>
            </a:r>
          </a:p>
          <a:p>
            <a:r>
              <a:rPr lang="en-US" altLang="zh-CN" sz="3200" dirty="0"/>
              <a:t>	</a:t>
            </a:r>
            <a:r>
              <a:rPr lang="en-US" altLang="zh-CN" sz="3200" dirty="0" err="1"/>
              <a:t>yacc</a:t>
            </a:r>
            <a:r>
              <a:rPr lang="en-US" altLang="zh-CN" sz="3200" dirty="0"/>
              <a:t> lex       (</a:t>
            </a:r>
            <a:r>
              <a:rPr lang="en-US" altLang="zh-CN" sz="3200" dirty="0" err="1"/>
              <a:t>sudo</a:t>
            </a:r>
            <a:r>
              <a:rPr lang="en-US" altLang="zh-CN" sz="3200" dirty="0"/>
              <a:t> apt-get install flex bison)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166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6E65867-7192-4F72-90D1-F3DAE6B020D6}"/>
              </a:ext>
            </a:extLst>
          </p:cNvPr>
          <p:cNvSpPr txBox="1"/>
          <p:nvPr/>
        </p:nvSpPr>
        <p:spPr>
          <a:xfrm>
            <a:off x="328868" y="3701715"/>
            <a:ext cx="911499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Install binary and shared library</a:t>
            </a:r>
            <a:endParaRPr lang="en-US" altLang="zh-CN" dirty="0">
              <a:solidFill>
                <a:srgbClr val="FF0000"/>
              </a:solidFill>
            </a:endParaRPr>
          </a:p>
          <a:p>
            <a:pPr marL="1257300" lvl="2" indent="-342900">
              <a:buAutoNum type="arabicPeriod"/>
            </a:pPr>
            <a:r>
              <a:rPr lang="en-US" altLang="zh-CN" sz="2400" dirty="0"/>
              <a:t>Make release directory</a:t>
            </a:r>
          </a:p>
          <a:p>
            <a:pPr marL="1257300" lvl="2" indent="-342900">
              <a:buAutoNum type="arabicPeriod"/>
            </a:pPr>
            <a:r>
              <a:rPr lang="en-US" altLang="zh-CN" sz="2400" dirty="0"/>
              <a:t>Cd to release</a:t>
            </a:r>
          </a:p>
          <a:p>
            <a:pPr marL="1257300" lvl="2" indent="-342900">
              <a:buAutoNum type="arabicPeriod"/>
            </a:pPr>
            <a:r>
              <a:rPr lang="en-US" altLang="zh-CN" sz="2400" dirty="0"/>
              <a:t>../configure --with-</a:t>
            </a:r>
            <a:r>
              <a:rPr lang="en-US" altLang="zh-CN" sz="2400" dirty="0" err="1"/>
              <a:t>ngshared</a:t>
            </a:r>
            <a:r>
              <a:rPr lang="en-US" altLang="zh-CN" sz="2400" dirty="0"/>
              <a:t> --prefix=PATH/bin/</a:t>
            </a:r>
          </a:p>
          <a:p>
            <a:pPr lvl="2"/>
            <a:r>
              <a:rPr lang="en-US" altLang="zh-CN" sz="2400" b="1" dirty="0">
                <a:solidFill>
                  <a:srgbClr val="00B050"/>
                </a:solidFill>
              </a:rPr>
              <a:t>	will do check and copy necessary files into release/</a:t>
            </a:r>
          </a:p>
          <a:p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EC3DF0DA-1716-4CF7-A06B-DF9C36C377ED}"/>
              </a:ext>
            </a:extLst>
          </p:cNvPr>
          <p:cNvSpPr txBox="1"/>
          <p:nvPr/>
        </p:nvSpPr>
        <p:spPr>
          <a:xfrm>
            <a:off x="328868" y="590632"/>
            <a:ext cx="11498661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Only install binary  (No need to install </a:t>
            </a:r>
            <a:r>
              <a:rPr lang="en-US" altLang="zh-CN" sz="4000" b="1" dirty="0" err="1"/>
              <a:t>adms</a:t>
            </a:r>
            <a:r>
              <a:rPr lang="en-US" altLang="zh-CN" sz="4000" b="1" dirty="0"/>
              <a:t>)</a:t>
            </a: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./autogen.sh </a:t>
            </a: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</a:rPr>
              <a:t>mkdir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release</a:t>
            </a: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cd release</a:t>
            </a: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../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configure </a:t>
            </a:r>
            <a:r>
              <a:rPr lang="en-US" altLang="zh-CN" sz="2400" b="1" dirty="0" smtClean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--without-x    # new </a:t>
            </a:r>
            <a:r>
              <a:rPr lang="en-US" altLang="zh-CN" sz="2400" b="1" dirty="0" err="1" smtClean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env</a:t>
            </a:r>
            <a:r>
              <a:rPr lang="en-US" altLang="zh-CN" sz="2400" b="1" dirty="0" smtClean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doesn’t fully support X11</a:t>
            </a:r>
            <a:endParaRPr lang="en-US" altLang="zh-CN" sz="2400" b="1" strike="sngStrike" dirty="0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make</a:t>
            </a:r>
          </a:p>
          <a:p>
            <a:pPr lvl="2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$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</a:rPr>
              <a:t>sudo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make install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451" y="6467912"/>
            <a:ext cx="681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See /</a:t>
            </a:r>
            <a:r>
              <a:rPr lang="en-US" altLang="zh-CN" b="1" dirty="0" err="1" smtClean="0"/>
              <a:t>rnd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jchen</a:t>
            </a:r>
            <a:r>
              <a:rPr lang="en-US" altLang="zh-CN" b="1" dirty="0" smtClean="0"/>
              <a:t>/ngspice34/   for example pre-compiled </a:t>
            </a:r>
            <a:r>
              <a:rPr lang="en-US" altLang="zh-CN" b="1" dirty="0" err="1" smtClean="0"/>
              <a:t>ngspice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4413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61B6BF68-4B4C-49F0-873C-DC19594BCFB6}"/>
              </a:ext>
            </a:extLst>
          </p:cNvPr>
          <p:cNvSpPr txBox="1"/>
          <p:nvPr/>
        </p:nvSpPr>
        <p:spPr>
          <a:xfrm>
            <a:off x="203648" y="233241"/>
            <a:ext cx="10790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How to link with static library (for fast run-time purpose)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615C468-28B1-4E91-AB89-E2DF05FE7011}"/>
              </a:ext>
            </a:extLst>
          </p:cNvPr>
          <p:cNvSpPr txBox="1"/>
          <p:nvPr/>
        </p:nvSpPr>
        <p:spPr>
          <a:xfrm>
            <a:off x="674703" y="114575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Step 1: include head file in source code</a:t>
            </a:r>
            <a:endParaRPr lang="zh-CN" altLang="en-US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8C4EEDA8-9BD9-42DD-B867-8FC277690703}"/>
              </a:ext>
            </a:extLst>
          </p:cNvPr>
          <p:cNvSpPr txBox="1"/>
          <p:nvPr/>
        </p:nvSpPr>
        <p:spPr>
          <a:xfrm>
            <a:off x="674703" y="4039436"/>
            <a:ext cx="1066755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Step 2: suppose shared lib is complied as </a:t>
            </a:r>
            <a:r>
              <a:rPr lang="en-US" altLang="zh-CN" b="1" dirty="0">
                <a:solidFill>
                  <a:srgbClr val="FF0000"/>
                </a:solidFill>
              </a:rPr>
              <a:t>lib</a:t>
            </a:r>
            <a:r>
              <a:rPr lang="en-US" altLang="zh-CN" b="1" dirty="0">
                <a:solidFill>
                  <a:srgbClr val="0070C0"/>
                </a:solidFill>
              </a:rPr>
              <a:t>ngspice</a:t>
            </a:r>
            <a:r>
              <a:rPr lang="en-US" altLang="zh-CN" b="1" dirty="0">
                <a:solidFill>
                  <a:srgbClr val="FF0000"/>
                </a:solidFill>
              </a:rPr>
              <a:t>.so</a:t>
            </a:r>
          </a:p>
          <a:p>
            <a:endParaRPr lang="en-US" altLang="zh-CN" b="1" dirty="0">
              <a:solidFill>
                <a:srgbClr val="0070C0"/>
              </a:solidFill>
            </a:endParaRPr>
          </a:p>
          <a:p>
            <a:r>
              <a:rPr lang="en-US" altLang="zh-CN" b="1" dirty="0"/>
              <a:t> option 1 :export LD_LIBRARY_PATH=/lib:/</a:t>
            </a:r>
            <a:r>
              <a:rPr lang="en-US" altLang="zh-CN" b="1" dirty="0" err="1"/>
              <a:t>usr</a:t>
            </a:r>
            <a:r>
              <a:rPr lang="en-US" altLang="zh-CN" b="1" dirty="0"/>
              <a:t>/lib:/</a:t>
            </a:r>
            <a:r>
              <a:rPr lang="en-US" altLang="zh-CN" b="1" dirty="0" err="1"/>
              <a:t>usr</a:t>
            </a:r>
            <a:r>
              <a:rPr lang="en-US" altLang="zh-CN" b="1" dirty="0"/>
              <a:t>/local/lib</a:t>
            </a:r>
          </a:p>
          <a:p>
            <a:r>
              <a:rPr lang="zh-CN" altLang="en-US" b="1" dirty="0"/>
              <a:t> </a:t>
            </a:r>
            <a:r>
              <a:rPr lang="en-US" altLang="zh-CN" b="1" dirty="0"/>
              <a:t>option 2 : under local directory</a:t>
            </a:r>
          </a:p>
          <a:p>
            <a:r>
              <a:rPr lang="en-US" altLang="zh-CN" b="1" dirty="0">
                <a:solidFill>
                  <a:srgbClr val="0070C0"/>
                </a:solidFill>
              </a:rPr>
              <a:t>	 </a:t>
            </a:r>
            <a:r>
              <a:rPr lang="en-US" altLang="zh-CN" b="1" dirty="0" err="1">
                <a:solidFill>
                  <a:srgbClr val="0070C0"/>
                </a:solidFill>
              </a:rPr>
              <a:t>gcc</a:t>
            </a:r>
            <a:r>
              <a:rPr lang="en-US" altLang="zh-CN" b="1" dirty="0">
                <a:solidFill>
                  <a:srgbClr val="0070C0"/>
                </a:solidFill>
              </a:rPr>
              <a:t> </a:t>
            </a:r>
            <a:r>
              <a:rPr lang="en-US" altLang="zh-CN" b="1" dirty="0" err="1">
                <a:solidFill>
                  <a:srgbClr val="0070C0"/>
                </a:solidFill>
              </a:rPr>
              <a:t>main.c</a:t>
            </a:r>
            <a:r>
              <a:rPr lang="en-US" altLang="zh-CN" b="1" dirty="0">
                <a:solidFill>
                  <a:srgbClr val="0070C0"/>
                </a:solidFill>
              </a:rPr>
              <a:t> -Wall -s -</a:t>
            </a:r>
            <a:r>
              <a:rPr lang="en-US" altLang="zh-CN" b="1" dirty="0" err="1">
                <a:solidFill>
                  <a:srgbClr val="0070C0"/>
                </a:solidFill>
              </a:rPr>
              <a:t>l</a:t>
            </a:r>
            <a:r>
              <a:rPr lang="en-US" altLang="zh-CN" b="1" dirty="0" err="1">
                <a:solidFill>
                  <a:srgbClr val="FF0000"/>
                </a:solidFill>
              </a:rPr>
              <a:t>ngspice</a:t>
            </a:r>
            <a:r>
              <a:rPr lang="en-US" altLang="zh-CN" b="1" dirty="0">
                <a:solidFill>
                  <a:srgbClr val="0070C0"/>
                </a:solidFill>
              </a:rPr>
              <a:t> -</a:t>
            </a:r>
            <a:r>
              <a:rPr lang="en-US" altLang="zh-CN" b="1" dirty="0" err="1">
                <a:solidFill>
                  <a:srgbClr val="0070C0"/>
                </a:solidFill>
              </a:rPr>
              <a:t>lpthread</a:t>
            </a:r>
            <a:r>
              <a:rPr lang="en-US" altLang="zh-CN" b="1" dirty="0">
                <a:solidFill>
                  <a:srgbClr val="0070C0"/>
                </a:solidFill>
              </a:rPr>
              <a:t> -</a:t>
            </a:r>
            <a:r>
              <a:rPr lang="en-US" altLang="zh-CN" b="1" dirty="0" err="1">
                <a:solidFill>
                  <a:srgbClr val="0070C0"/>
                </a:solidFill>
              </a:rPr>
              <a:t>ldl</a:t>
            </a:r>
            <a:r>
              <a:rPr lang="en-US" altLang="zh-CN" b="1" dirty="0">
                <a:solidFill>
                  <a:srgbClr val="0070C0"/>
                </a:solidFill>
              </a:rPr>
              <a:t> –L. -o ./bin/Debug/</a:t>
            </a:r>
            <a:r>
              <a:rPr lang="en-US" altLang="zh-CN" b="1" dirty="0" err="1">
                <a:solidFill>
                  <a:srgbClr val="0070C0"/>
                </a:solidFill>
              </a:rPr>
              <a:t>ng_sh</a:t>
            </a:r>
            <a:endParaRPr lang="en-US" altLang="zh-CN" b="1" dirty="0">
              <a:solidFill>
                <a:srgbClr val="0070C0"/>
              </a:solidFill>
            </a:endParaRPr>
          </a:p>
          <a:p>
            <a:endParaRPr lang="en-US" altLang="zh-CN" b="1" dirty="0"/>
          </a:p>
          <a:p>
            <a:r>
              <a:rPr lang="en-US" altLang="zh-CN" b="1" dirty="0"/>
              <a:t>	-s remove symbol table</a:t>
            </a:r>
          </a:p>
          <a:p>
            <a:r>
              <a:rPr lang="en-US" altLang="zh-CN" b="1" dirty="0"/>
              <a:t>	-l add static link library between lib, and so.</a:t>
            </a:r>
          </a:p>
          <a:p>
            <a:r>
              <a:rPr lang="en-US" altLang="zh-CN" b="1" dirty="0"/>
              <a:t>	-L add link library search path</a:t>
            </a:r>
            <a:endParaRPr lang="zh-CN" altLang="en-US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4452B108-35CE-4282-A9B6-99C37230B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03" y="1653310"/>
            <a:ext cx="4248150" cy="2247900"/>
          </a:xfrm>
          <a:prstGeom prst="rect">
            <a:avLst/>
          </a:prstGeom>
        </p:spPr>
      </p:pic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xmlns="" id="{DC39AC68-8289-4659-9A73-400AF6387A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294340"/>
              </p:ext>
            </p:extLst>
          </p:nvPr>
        </p:nvGraphicFramePr>
        <p:xfrm>
          <a:off x="8594224" y="2818564"/>
          <a:ext cx="9985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包装程序外壳对象" showAsIcon="1" r:id="rId4" imgW="997920" imgH="552600" progId="Package">
                  <p:embed/>
                </p:oleObj>
              </mc:Choice>
              <mc:Fallback>
                <p:oleObj name="包装程序外壳对象" showAsIcon="1" r:id="rId4" imgW="997920" imgH="5526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94224" y="2818564"/>
                        <a:ext cx="998538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8524811C-8110-490A-A830-DE9184D7409B}"/>
              </a:ext>
            </a:extLst>
          </p:cNvPr>
          <p:cNvSpPr txBox="1"/>
          <p:nvPr/>
        </p:nvSpPr>
        <p:spPr>
          <a:xfrm>
            <a:off x="7269149" y="2380119"/>
            <a:ext cx="414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Double click to download lib example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07181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A409AE4D-287B-488B-9E63-38D9B312A445}"/>
              </a:ext>
            </a:extLst>
          </p:cNvPr>
          <p:cNvSpPr txBox="1"/>
          <p:nvPr/>
        </p:nvSpPr>
        <p:spPr>
          <a:xfrm>
            <a:off x="818148" y="562109"/>
            <a:ext cx="95771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Search more options for </a:t>
            </a:r>
            <a:r>
              <a:rPr lang="en-US" altLang="zh-CN" sz="2400" dirty="0" err="1"/>
              <a:t>gcc</a:t>
            </a:r>
            <a:endParaRPr lang="en-US" altLang="zh-CN" sz="2400" dirty="0">
              <a:hlinkClick r:id="rId2"/>
            </a:endParaRPr>
          </a:p>
          <a:p>
            <a:r>
              <a:rPr lang="en-US" altLang="zh-CN" sz="2400" dirty="0">
                <a:hlinkClick r:id="rId2"/>
              </a:rPr>
              <a:t>Option Index - Using the GNU Compiler Collection (GCC)</a:t>
            </a:r>
            <a:endParaRPr lang="zh-CN" altLang="en-US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054E8FC-3D45-4023-B680-E9A861032D57}"/>
              </a:ext>
            </a:extLst>
          </p:cNvPr>
          <p:cNvSpPr txBox="1"/>
          <p:nvPr/>
        </p:nvSpPr>
        <p:spPr>
          <a:xfrm>
            <a:off x="818148" y="2556442"/>
            <a:ext cx="9865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hlinkClick r:id="rId3"/>
              </a:rPr>
              <a:t>configure</a:t>
            </a:r>
            <a:r>
              <a:rPr lang="zh-CN" altLang="en-US" sz="2400" dirty="0">
                <a:hlinkClick r:id="rId3"/>
              </a:rPr>
              <a:t>、 </a:t>
            </a:r>
            <a:r>
              <a:rPr lang="en-US" altLang="zh-CN" sz="2400" dirty="0">
                <a:hlinkClick r:id="rId3"/>
              </a:rPr>
              <a:t>make</a:t>
            </a:r>
            <a:r>
              <a:rPr lang="zh-CN" altLang="en-US" sz="2400" dirty="0">
                <a:hlinkClick r:id="rId3"/>
              </a:rPr>
              <a:t>、 </a:t>
            </a:r>
            <a:r>
              <a:rPr lang="en-US" altLang="zh-CN" sz="2400" dirty="0">
                <a:hlinkClick r:id="rId3"/>
              </a:rPr>
              <a:t>make install </a:t>
            </a:r>
            <a:r>
              <a:rPr lang="zh-CN" altLang="en-US" sz="2400" dirty="0">
                <a:hlinkClick r:id="rId3"/>
              </a:rPr>
              <a:t>背后的原理</a:t>
            </a:r>
            <a:r>
              <a:rPr lang="en-US" altLang="zh-CN" sz="2400" dirty="0">
                <a:hlinkClick r:id="rId3"/>
              </a:rPr>
              <a:t>(</a:t>
            </a:r>
            <a:r>
              <a:rPr lang="zh-CN" altLang="en-US" sz="2400" dirty="0">
                <a:hlinkClick r:id="rId3"/>
              </a:rPr>
              <a:t>翻译</a:t>
            </a:r>
            <a:r>
              <a:rPr lang="en-US" altLang="zh-CN" sz="2400" dirty="0">
                <a:hlinkClick r:id="rId3"/>
              </a:rPr>
              <a:t>) - </a:t>
            </a:r>
            <a:r>
              <a:rPr lang="zh-CN" altLang="en-US" sz="2400" dirty="0">
                <a:hlinkClick r:id="rId3"/>
              </a:rPr>
              <a:t>知乎 </a:t>
            </a:r>
            <a:r>
              <a:rPr lang="en-US" altLang="zh-CN" sz="2400" dirty="0">
                <a:hlinkClick r:id="rId3"/>
              </a:rPr>
              <a:t>(zhihu.com)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3D9344EC-9E28-4469-B632-208D6619A216}"/>
              </a:ext>
            </a:extLst>
          </p:cNvPr>
          <p:cNvSpPr txBox="1"/>
          <p:nvPr/>
        </p:nvSpPr>
        <p:spPr>
          <a:xfrm>
            <a:off x="818148" y="197477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More backgrounds on compile flow</a:t>
            </a:r>
            <a:endParaRPr lang="en-US" altLang="zh-CN" sz="24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93557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204</Words>
  <Application>Microsoft Office PowerPoint</Application>
  <PresentationFormat>自定义</PresentationFormat>
  <Paragraphs>53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主题​​</vt:lpstr>
      <vt:lpstr>包装程序外壳对象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 chen</dc:creator>
  <cp:lastModifiedBy>user</cp:lastModifiedBy>
  <cp:revision>59</cp:revision>
  <dcterms:created xsi:type="dcterms:W3CDTF">2021-02-12T12:27:38Z</dcterms:created>
  <dcterms:modified xsi:type="dcterms:W3CDTF">2021-06-01T12:27:31Z</dcterms:modified>
</cp:coreProperties>
</file>