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2"/>
    <p:sldId id="415" r:id="rId3"/>
    <p:sldId id="412" r:id="rId4"/>
    <p:sldId id="417" r:id="rId5"/>
    <p:sldId id="416" r:id="rId6"/>
    <p:sldId id="419" r:id="rId7"/>
    <p:sldId id="420" r:id="rId8"/>
    <p:sldId id="421" r:id="rId9"/>
    <p:sldId id="422" r:id="rId10"/>
    <p:sldId id="418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2" r:id="rId19"/>
    <p:sldId id="433" r:id="rId20"/>
    <p:sldId id="431" r:id="rId21"/>
    <p:sldId id="41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E78"/>
    <a:srgbClr val="C1D0DE"/>
    <a:srgbClr val="023F78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27" y="14"/>
      </p:cViewPr>
      <p:guideLst>
        <p:guide orient="horz" pos="224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2021/8/25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PPT模板_画板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765" y="1471121"/>
            <a:ext cx="8016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  <a:cs typeface="思源黑体 Light" panose="020B0300000000000000" charset="-122"/>
              </a:rPr>
              <a:t>SPICE Regression System Introduction</a:t>
            </a:r>
          </a:p>
          <a:p>
            <a:r>
              <a:rPr lang="en-US" altLang="zh-CN" sz="4400" dirty="0">
                <a:solidFill>
                  <a:schemeClr val="bg1"/>
                </a:solidFill>
                <a:latin typeface="思源黑体 Medium" panose="020B0600000000000000" charset="-122"/>
                <a:ea typeface="思源黑体 Light" panose="020B0300000000000000" charset="-122"/>
                <a:cs typeface="思源黑体 Light" panose="020B0300000000000000" charset="-122"/>
              </a:rPr>
              <a:t>	</a:t>
            </a:r>
            <a:r>
              <a:rPr lang="en-US" altLang="zh-CN" sz="4400" dirty="0" smtClean="0">
                <a:solidFill>
                  <a:schemeClr val="bg1"/>
                </a:solidFill>
                <a:latin typeface="思源黑体 Medium" panose="020B0600000000000000" charset="-122"/>
                <a:ea typeface="思源黑体 Light" panose="020B0300000000000000" charset="-122"/>
                <a:cs typeface="思源黑体 Light" panose="020B0300000000000000" charset="-122"/>
              </a:rPr>
              <a:t>				</a:t>
            </a:r>
            <a:r>
              <a:rPr lang="en-US" altLang="zh-CN" sz="4400" dirty="0" err="1" smtClean="0">
                <a:solidFill>
                  <a:schemeClr val="bg1"/>
                </a:solidFill>
                <a:latin typeface="思源黑体 Medium" panose="020B0600000000000000" charset="-122"/>
                <a:ea typeface="思源黑体 Light" panose="020B0300000000000000" charset="-122"/>
                <a:cs typeface="思源黑体 Light" panose="020B0300000000000000" charset="-122"/>
              </a:rPr>
              <a:t>Siqi</a:t>
            </a:r>
            <a:r>
              <a:rPr lang="en-US" altLang="zh-CN" sz="4400" dirty="0" smtClean="0">
                <a:solidFill>
                  <a:schemeClr val="bg1"/>
                </a:solidFill>
                <a:latin typeface="思源黑体 Medium" panose="020B0600000000000000" charset="-122"/>
                <a:ea typeface="思源黑体 Light" panose="020B0300000000000000" charset="-122"/>
                <a:cs typeface="思源黑体 Light" panose="020B0300000000000000" charset="-122"/>
              </a:rPr>
              <a:t> Chen</a:t>
            </a:r>
            <a:endParaRPr lang="zh-CN" altLang="en-US" sz="4400" dirty="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Light" panose="020B03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765" y="5219700"/>
            <a:ext cx="389890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>
                <a:ln>
                  <a:noFill/>
                </a:ln>
                <a:solidFill>
                  <a:schemeClr val="bg1"/>
                </a:solidFill>
                <a:latin typeface="思源黑体 Light" panose="020B0300000000000000" charset="-122"/>
                <a:ea typeface="思源黑体 Light" panose="020B0300000000000000" charset="-122"/>
                <a:cs typeface="思源黑体 Light" panose="020B0300000000000000" charset="-122"/>
              </a:rPr>
              <a:t>打造完整的集成电路设计国产EDA平台</a:t>
            </a:r>
          </a:p>
        </p:txBody>
      </p:sp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If you add new cases into regression system, it must obey some rules.</a:t>
            </a: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Must include the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Makefile_top</a:t>
            </a: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In the “TARGETS” row, assign procedures you wish to run.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There are default targets. At the very beginning, it will clean the directory; at the ending, it will check errors in generate logs and reports, and summarize results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You need to assign “run”,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run_cmp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”, or other new targets you write, and should be in running order 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In “NETLIST”, set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you want to run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In the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you need to write command to make it quit after finishing running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If it’s hard to add, you can use another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to include this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and add quit</a:t>
            </a:r>
            <a:r>
              <a:rPr lang="en-US" altLang="zh-CN" sz="1400" dirty="0">
                <a:latin typeface="+mn-ea"/>
                <a:cs typeface="思源黑体 Normal" panose="020B0400000000000000" charset="-122"/>
              </a:rPr>
              <a:t> 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command like the way below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83" y="4838973"/>
            <a:ext cx="3784917" cy="193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4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In “CLEAN”, you can add some extra files or directories that you need to clean before each run.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default clean files for now are: *.log, *.out, 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new_data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/*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We have a default target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run_cmp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now, it will do comparison for waveform results of TRAN, AC, DC between new data and golden data. If you need to use this function, you need to set 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targert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run_cmp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in TARGERTS row. Besides, you need to put waveform file name in “DIFF_QA” row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For the golden data, you should make a directory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gold_data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under case path, and put golden file under it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name of generated waveform file and golden file should be same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If you need other targets to support your case, you can create them after the command of include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Makfile_top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and put its name in TARGETS row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33" y="4408212"/>
            <a:ext cx="6788517" cy="237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0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手册-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289" y="1890395"/>
            <a:ext cx="6132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Structure </a:t>
            </a:r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Usage</a:t>
            </a:r>
            <a:endParaRPr lang="en-US" altLang="zh-CN" sz="4200" b="1" dirty="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0" y="6169025"/>
            <a:ext cx="2642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Brand recognition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4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Running single case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Enter case path.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If there is no “.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env_setting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under that path, which contains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ngspice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version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msg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you need to set a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env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parameter before running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err="1">
                <a:latin typeface="+mn-ea"/>
                <a:cs typeface="思源黑体 Normal" panose="020B0400000000000000" charset="-122"/>
              </a:rPr>
              <a:t>s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etenv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PIECEHOME  /scratch01/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rnd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/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sqchen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/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git_workspace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/spice/ngspice34/release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Be noted that the path should be set to the path where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src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locates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If need to use .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env_setting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should input following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msg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: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Run “make”. Case will run locally</a:t>
            </a:r>
          </a:p>
          <a:p>
            <a:pPr lvl="2" algn="just">
              <a:lnSpc>
                <a:spcPts val="2000"/>
              </a:lnSpc>
              <a:spcBef>
                <a:spcPts val="1200"/>
              </a:spcBef>
            </a:pPr>
            <a:r>
              <a:rPr lang="en-US" altLang="zh-CN" sz="1400" dirty="0">
                <a:latin typeface="+mn-ea"/>
                <a:cs typeface="思源黑体 Normal" panose="020B0400000000000000" charset="-122"/>
              </a:rPr>
              <a:t>	</a:t>
            </a: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3629978"/>
            <a:ext cx="8382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4899252"/>
            <a:ext cx="7115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2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Running all cases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Script path: /scratch01/rnd/sqchen/work_to_do/spice/test_system/frame/spice_regression/spice_regression.py (may change later)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</a:t>
            </a:r>
            <a:r>
              <a:rPr lang="en-US" altLang="zh-CN" sz="1400" dirty="0">
                <a:latin typeface="+mn-ea"/>
                <a:cs typeface="思源黑体 Normal" panose="020B0400000000000000" charset="-122"/>
              </a:rPr>
              <a:t>	</a:t>
            </a: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52" y="2543969"/>
            <a:ext cx="8264888" cy="31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Running all cases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Must set parameter: -l (where you get cases) and –b (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ngspice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version, same format as PIECEHOME)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If set “-o”, will copy directory designated by “-l” to that path, if didn’t set “-o”, will copy directory at current path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-q and –n will work for all cases when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when</a:t>
            </a:r>
            <a:r>
              <a:rPr lang="en-US" altLang="zh-CN" sz="1400" dirty="0">
                <a:latin typeface="+mn-ea"/>
                <a:cs typeface="思源黑体 Normal" panose="020B0400000000000000" charset="-122"/>
              </a:rPr>
              <a:t> 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submitting jobs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-t is timeout time, unit is minute, default is 60mins</a:t>
            </a:r>
          </a:p>
          <a:p>
            <a:pPr marL="1200150" lvl="2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58" y="3429317"/>
            <a:ext cx="8264888" cy="31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手册-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288" y="1890395"/>
            <a:ext cx="7099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Structure </a:t>
            </a:r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Running </a:t>
            </a:r>
            <a:r>
              <a:rPr lang="en-US" altLang="zh-CN" sz="4200" b="1" dirty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P</a:t>
            </a:r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rocedure</a:t>
            </a:r>
            <a:endParaRPr lang="en-US" altLang="zh-CN" sz="4200" b="1" dirty="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0" y="6169025"/>
            <a:ext cx="2642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Brand recognition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AutoNum type="romanUcPeriod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After running spice_regression.py, it will copy directory set by “-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l”to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designated path. The path name is “spice_regression_202108241225”, the numbers are time at that moment</a:t>
            </a:r>
          </a:p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AutoNum type="romanUcPeriod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It will find all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Makefile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to collect all the cases, and under each case path, it will create a “.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env_setting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”, which contains the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ngspice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version info</a:t>
            </a:r>
          </a:p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AutoNum type="romanUcPeriod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Then will submit all jobs to farm by “cd /XXX/XX/; make”, and meanwhile, record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bsub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msg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in “bsub.log” under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spice_regression_XXXXX</a:t>
            </a: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AutoNum type="romanUcPeriod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For each case,:</a:t>
            </a:r>
          </a:p>
          <a:p>
            <a:pPr marL="857250" lvl="1" indent="-40005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bsub.o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will save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bsub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msg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for this case, and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bsub.e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will save error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msg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of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bsub</a:t>
            </a: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  <a:p>
            <a:pPr marL="857250" lvl="1" indent="-40005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“piece.log” will record the whole running procedure for this case</a:t>
            </a:r>
          </a:p>
          <a:p>
            <a:pPr marL="857250" lvl="1" indent="-40005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“compare_result.log” will be created for saving data comparing data if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run_cmp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is used, and there will be “diff_qa.log”, which will include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PASSED”if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no outliers, while “FAILED” if have outliers</a:t>
            </a:r>
          </a:p>
          <a:p>
            <a:pPr marL="857250" lvl="1" indent="-40005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After all checking targets finish, will check all logs and results, to find if there is “ERROR” msg. If so, will create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piece.err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which include error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msg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and generate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piece.out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with “FAILED” in it; if not, will only create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piece.out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with “PASSED” in it</a:t>
            </a:r>
          </a:p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Font typeface="+mj-lt"/>
              <a:buAutoNum type="romanUcPeriod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2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AutoNum type="romanUcPeriod" startAt="5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system will keep checking every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bjobs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to see if they finish running. If it comes to timeout time set (or default 60mins), it will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bkill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all the unfinished cases.</a:t>
            </a:r>
          </a:p>
          <a:p>
            <a:pPr marL="400050" indent="-400050" algn="just" fontAlgn="auto">
              <a:lnSpc>
                <a:spcPts val="2000"/>
              </a:lnSpc>
              <a:spcBef>
                <a:spcPts val="1200"/>
              </a:spcBef>
              <a:buAutoNum type="romanUcPeriod" startAt="5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After finishing or timeout, it will summarize results of all the cases by “pass case”, “fail case” and “unfinished case” (timeout cases). The result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report“piece_result.log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will be created under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spice_regression_XXXXX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</a:t>
            </a:r>
            <a:endParaRPr lang="en-US" altLang="zh-CN" sz="1400" dirty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9" y="2967365"/>
            <a:ext cx="11132241" cy="270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8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手册-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288" y="1890395"/>
            <a:ext cx="7099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Further </a:t>
            </a:r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Development</a:t>
            </a:r>
            <a:endParaRPr lang="en-US" altLang="zh-CN" sz="4200" b="1" dirty="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0" y="6169025"/>
            <a:ext cx="2642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Brand recognition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9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06680"/>
            <a:ext cx="12192635" cy="677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PPT--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00300"/>
          </a:xfrm>
          <a:prstGeom prst="rect">
            <a:avLst/>
          </a:prstGeom>
        </p:spPr>
      </p:pic>
      <p:pic>
        <p:nvPicPr>
          <p:cNvPr id="6" name="图片 5" descr="PPT--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236470"/>
            <a:ext cx="12191365" cy="32385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0" y="898525"/>
            <a:ext cx="2907665" cy="658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" y="2784475"/>
            <a:ext cx="298894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00" b="1" dirty="0">
                <a:solidFill>
                  <a:srgbClr val="023F78"/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Contents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1010" y="3503930"/>
            <a:ext cx="10795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023F78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目 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72123" y="2477769"/>
            <a:ext cx="89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2123" y="3215004"/>
            <a:ext cx="89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2123" y="3951604"/>
            <a:ext cx="89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72123" y="4686934"/>
            <a:ext cx="89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04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72123" y="5431789"/>
            <a:ext cx="89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05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5958" y="2615564"/>
            <a:ext cx="2557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System Outline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45958" y="3353434"/>
            <a:ext cx="2557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System Structure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5958" y="4090034"/>
            <a:ext cx="337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Single Case Generation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45958" y="4825364"/>
            <a:ext cx="2557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Structure Usage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5958" y="5570219"/>
            <a:ext cx="4208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Structure Running Procedure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607808" y="2736849"/>
            <a:ext cx="139700" cy="139700"/>
            <a:chOff x="10406" y="4866"/>
            <a:chExt cx="220" cy="220"/>
          </a:xfrm>
        </p:grpSpPr>
        <p:sp>
          <p:nvSpPr>
            <p:cNvPr id="25" name="椭圆 24"/>
            <p:cNvSpPr/>
            <p:nvPr/>
          </p:nvSpPr>
          <p:spPr>
            <a:xfrm>
              <a:off x="10406" y="4866"/>
              <a:ext cx="220" cy="220"/>
            </a:xfrm>
            <a:prstGeom prst="ellipse">
              <a:avLst/>
            </a:prstGeom>
            <a:noFill/>
            <a:ln>
              <a:solidFill>
                <a:srgbClr val="023E7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0457" y="4916"/>
              <a:ext cx="120" cy="120"/>
            </a:xfrm>
            <a:prstGeom prst="ellipse">
              <a:avLst/>
            </a:prstGeom>
            <a:solidFill>
              <a:srgbClr val="023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07173" y="3521074"/>
            <a:ext cx="139700" cy="139700"/>
            <a:chOff x="10406" y="4866"/>
            <a:chExt cx="220" cy="220"/>
          </a:xfrm>
        </p:grpSpPr>
        <p:sp>
          <p:nvSpPr>
            <p:cNvPr id="29" name="椭圆 28"/>
            <p:cNvSpPr/>
            <p:nvPr/>
          </p:nvSpPr>
          <p:spPr>
            <a:xfrm>
              <a:off x="10406" y="4866"/>
              <a:ext cx="220" cy="220"/>
            </a:xfrm>
            <a:prstGeom prst="ellipse">
              <a:avLst/>
            </a:prstGeom>
            <a:noFill/>
            <a:ln>
              <a:solidFill>
                <a:srgbClr val="023E7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457" y="4916"/>
              <a:ext cx="120" cy="120"/>
            </a:xfrm>
            <a:prstGeom prst="ellipse">
              <a:avLst/>
            </a:prstGeom>
            <a:solidFill>
              <a:srgbClr val="023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07808" y="4250689"/>
            <a:ext cx="139700" cy="139700"/>
            <a:chOff x="10406" y="4866"/>
            <a:chExt cx="220" cy="220"/>
          </a:xfrm>
        </p:grpSpPr>
        <p:sp>
          <p:nvSpPr>
            <p:cNvPr id="32" name="椭圆 31"/>
            <p:cNvSpPr/>
            <p:nvPr/>
          </p:nvSpPr>
          <p:spPr>
            <a:xfrm>
              <a:off x="10406" y="4866"/>
              <a:ext cx="220" cy="220"/>
            </a:xfrm>
            <a:prstGeom prst="ellipse">
              <a:avLst/>
            </a:prstGeom>
            <a:noFill/>
            <a:ln>
              <a:solidFill>
                <a:srgbClr val="023E7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457" y="4916"/>
              <a:ext cx="120" cy="120"/>
            </a:xfrm>
            <a:prstGeom prst="ellipse">
              <a:avLst/>
            </a:prstGeom>
            <a:solidFill>
              <a:srgbClr val="023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06538" y="4987289"/>
            <a:ext cx="139700" cy="139700"/>
            <a:chOff x="10406" y="4866"/>
            <a:chExt cx="220" cy="220"/>
          </a:xfrm>
        </p:grpSpPr>
        <p:sp>
          <p:nvSpPr>
            <p:cNvPr id="35" name="椭圆 34"/>
            <p:cNvSpPr/>
            <p:nvPr/>
          </p:nvSpPr>
          <p:spPr>
            <a:xfrm>
              <a:off x="10406" y="4866"/>
              <a:ext cx="220" cy="220"/>
            </a:xfrm>
            <a:prstGeom prst="ellipse">
              <a:avLst/>
            </a:prstGeom>
            <a:noFill/>
            <a:ln>
              <a:solidFill>
                <a:srgbClr val="023E7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0457" y="4916"/>
              <a:ext cx="120" cy="120"/>
            </a:xfrm>
            <a:prstGeom prst="ellipse">
              <a:avLst/>
            </a:prstGeom>
            <a:solidFill>
              <a:srgbClr val="023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07173" y="5761989"/>
            <a:ext cx="139700" cy="139700"/>
            <a:chOff x="10406" y="4866"/>
            <a:chExt cx="220" cy="220"/>
          </a:xfrm>
        </p:grpSpPr>
        <p:sp>
          <p:nvSpPr>
            <p:cNvPr id="38" name="椭圆 37"/>
            <p:cNvSpPr/>
            <p:nvPr/>
          </p:nvSpPr>
          <p:spPr>
            <a:xfrm>
              <a:off x="10406" y="4866"/>
              <a:ext cx="220" cy="220"/>
            </a:xfrm>
            <a:prstGeom prst="ellipse">
              <a:avLst/>
            </a:prstGeom>
            <a:noFill/>
            <a:ln>
              <a:solidFill>
                <a:srgbClr val="023E7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457" y="4916"/>
              <a:ext cx="120" cy="120"/>
            </a:xfrm>
            <a:prstGeom prst="ellipse">
              <a:avLst/>
            </a:prstGeom>
            <a:solidFill>
              <a:srgbClr val="023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6677023" y="2562859"/>
            <a:ext cx="12517" cy="4197985"/>
          </a:xfrm>
          <a:prstGeom prst="line">
            <a:avLst/>
          </a:prstGeom>
          <a:ln w="12700" cmpd="sng">
            <a:solidFill>
              <a:srgbClr val="023E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3"/>
          <p:cNvSpPr txBox="1"/>
          <p:nvPr/>
        </p:nvSpPr>
        <p:spPr>
          <a:xfrm>
            <a:off x="5584640" y="6054089"/>
            <a:ext cx="89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06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Helvetica 65 Medium" panose="020B0500000000000000" charset="0"/>
              <a:cs typeface="Helvetica 65 Medium" panose="020B0500000000000000" charset="0"/>
              <a:sym typeface="+mn-ea"/>
            </a:endParaRPr>
          </a:p>
        </p:txBody>
      </p:sp>
      <p:sp>
        <p:nvSpPr>
          <p:cNvPr id="42" name="文本框 18"/>
          <p:cNvSpPr txBox="1"/>
          <p:nvPr/>
        </p:nvSpPr>
        <p:spPr>
          <a:xfrm>
            <a:off x="7058475" y="6192519"/>
            <a:ext cx="42087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Further Development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619690" y="6384289"/>
            <a:ext cx="139700" cy="139700"/>
            <a:chOff x="10406" y="4866"/>
            <a:chExt cx="220" cy="220"/>
          </a:xfrm>
        </p:grpSpPr>
        <p:sp>
          <p:nvSpPr>
            <p:cNvPr id="44" name="椭圆 43"/>
            <p:cNvSpPr/>
            <p:nvPr/>
          </p:nvSpPr>
          <p:spPr>
            <a:xfrm>
              <a:off x="10406" y="4866"/>
              <a:ext cx="220" cy="220"/>
            </a:xfrm>
            <a:prstGeom prst="ellipse">
              <a:avLst/>
            </a:prstGeom>
            <a:noFill/>
            <a:ln>
              <a:solidFill>
                <a:srgbClr val="023E7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0457" y="4916"/>
              <a:ext cx="120" cy="120"/>
            </a:xfrm>
            <a:prstGeom prst="ellipse">
              <a:avLst/>
            </a:prstGeom>
            <a:solidFill>
              <a:srgbClr val="023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system needs more enhancement and modification in the future</a:t>
            </a: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structure make it easier to add new functions as a module block</a:t>
            </a: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Both “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Makefile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” and “main framework” can be enhanced in this way</a:t>
            </a: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8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PPT模板_画板 1 副本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5175" cy="6856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7900" y="2085975"/>
            <a:ext cx="80670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i="1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3875" y="6109335"/>
            <a:ext cx="14573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WWW.GIGA-DA.COM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64430" y="6118225"/>
            <a:ext cx="15703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电话：</a:t>
            </a:r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0755-61018899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57310" y="6118225"/>
            <a:ext cx="18205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Helvetica 65 Medium" panose="020B0500000000000000" charset="0"/>
              </a:rPr>
              <a:t>邮箱</a:t>
            </a:r>
            <a:r>
              <a:rPr lang="zh-CN" altLang="en-US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：</a:t>
            </a:r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HR@GIGA-DA.COM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79430" y="6109335"/>
            <a:ext cx="10248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Helvetica 65 Medium" panose="020B0500000000000000" charset="0"/>
              </a:rPr>
              <a:t>邮编</a:t>
            </a:r>
            <a:r>
              <a:rPr lang="zh-CN" altLang="en-US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：</a:t>
            </a:r>
            <a:r>
              <a:rPr lang="en-US" altLang="zh-CN" sz="10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518000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23570" y="6048375"/>
            <a:ext cx="10944225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67075" y="6113780"/>
            <a:ext cx="0" cy="1663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232140" y="6118225"/>
            <a:ext cx="5080" cy="161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手册-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290" y="1890395"/>
            <a:ext cx="4552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System Outline</a:t>
            </a:r>
            <a:endParaRPr lang="en-US" altLang="zh-CN" sz="4200" b="1" dirty="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0" y="6169025"/>
            <a:ext cx="2642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Brand recognition system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system is meant for SPICE regression automatic running. While after some modification, it can be used for any other product cases</a:t>
            </a:r>
          </a:p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reasons why we don’t use WUKONG regression system are:</a:t>
            </a: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WUKONG can only support directly reading in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tcl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files. While for some products like SPICE, it needs to read in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files.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Even if I transfer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into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tcl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formats by some ways, it can’t meet all the needs for the regression case. For example, I can use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tcl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file to include a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netlist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, but I can’t add checking procedures at the same time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WUKONG is connected with AG and VP tightly. Many API and commands were designed among them exclusively. It may lack in universality for other new products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8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手册-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289" y="1890395"/>
            <a:ext cx="4931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System Structure</a:t>
            </a:r>
            <a:endParaRPr lang="en-US" altLang="zh-CN" sz="4200" b="1" dirty="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0" y="6169025"/>
            <a:ext cx="2642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Brand recognition system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system is composed by the top level main framework, and bottom level single case format.</a:t>
            </a:r>
          </a:p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Main Framework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main framework was mainly written by Python.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It will read in parameters you set, and use them for the whole regression running procedure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main framework is mainly made up by the following parts:</a:t>
            </a:r>
          </a:p>
          <a:p>
            <a:pPr marL="1257300" lvl="2" indent="-34290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Setup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env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and make preparation before running cases</a:t>
            </a:r>
          </a:p>
          <a:p>
            <a:pPr marL="1257300" lvl="2" indent="-34290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Collect input parameters and submit cases to farm</a:t>
            </a:r>
          </a:p>
          <a:p>
            <a:pPr marL="1257300" lvl="2" indent="-34290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Monitor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bjobs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 status continuously</a:t>
            </a:r>
          </a:p>
          <a:p>
            <a:pPr marL="1257300" lvl="2" indent="-342900" algn="just">
              <a:lnSpc>
                <a:spcPts val="2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Result check and report generation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1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Single case format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The single case format is managed by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Makefile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Every case has a </a:t>
            </a:r>
            <a:r>
              <a:rPr lang="en-US" altLang="zh-CN" sz="1400" dirty="0" err="1" smtClean="0">
                <a:latin typeface="+mn-ea"/>
                <a:cs typeface="思源黑体 Normal" panose="020B0400000000000000" charset="-122"/>
              </a:rPr>
              <a:t>Makefile</a:t>
            </a: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. It includes all you need for running this case.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When you want to run a single case, you just need to type in “make” under case path.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53" y="3429317"/>
            <a:ext cx="85629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9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PT模板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9255" y="1420585"/>
            <a:ext cx="1129547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zh-CN" sz="1400" dirty="0" smtClean="0">
                <a:latin typeface="+mn-ea"/>
                <a:cs typeface="思源黑体 Normal" panose="020B0400000000000000" charset="-122"/>
              </a:rPr>
              <a:t>Single case format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400" dirty="0">
                <a:latin typeface="+mn-ea"/>
                <a:cs typeface="思源黑体 Normal" panose="020B0400000000000000" charset="-122"/>
              </a:rPr>
              <a:t>There is a “</a:t>
            </a:r>
            <a:r>
              <a:rPr lang="en-US" altLang="zh-CN" sz="1400" dirty="0" err="1">
                <a:latin typeface="+mn-ea"/>
                <a:cs typeface="思源黑体 Normal" panose="020B0400000000000000" charset="-122"/>
              </a:rPr>
              <a:t>Makefile_top</a:t>
            </a:r>
            <a:r>
              <a:rPr lang="en-US" altLang="zh-CN" sz="1400" dirty="0">
                <a:latin typeface="+mn-ea"/>
                <a:cs typeface="思源黑体 Normal" panose="020B0400000000000000" charset="-122"/>
              </a:rPr>
              <a:t>” file, which should be included by every </a:t>
            </a:r>
            <a:r>
              <a:rPr lang="en-US" altLang="zh-CN" sz="1400" dirty="0" err="1">
                <a:latin typeface="+mn-ea"/>
                <a:cs typeface="思源黑体 Normal" panose="020B0400000000000000" charset="-122"/>
              </a:rPr>
              <a:t>Makefile</a:t>
            </a:r>
            <a:r>
              <a:rPr lang="en-US" altLang="zh-CN" sz="1400" dirty="0">
                <a:latin typeface="+mn-ea"/>
                <a:cs typeface="思源黑体 Normal" panose="020B0400000000000000" charset="-122"/>
              </a:rPr>
              <a:t>. It contains some basic settings and functions for running cases.</a:t>
            </a:r>
          </a:p>
          <a:p>
            <a:pPr marL="742950" lvl="1" indent="-285750" algn="just">
              <a:lnSpc>
                <a:spcPts val="2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altLang="zh-CN" sz="1400" dirty="0">
              <a:latin typeface="+mn-ea"/>
              <a:cs typeface="思源黑体 Normal" panose="020B0400000000000000" charset="-122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u"/>
            </a:pPr>
            <a:endParaRPr lang="en-US" altLang="zh-CN" sz="1400" dirty="0" smtClean="0">
              <a:latin typeface="+mn-ea"/>
              <a:cs typeface="思源黑体 Normal" panose="020B0400000000000000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" y="2434998"/>
            <a:ext cx="5930619" cy="37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51" y="2266328"/>
            <a:ext cx="6067769" cy="25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7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手册-_画板 1 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460"/>
          </a:xfrm>
          <a:prstGeom prst="rect">
            <a:avLst/>
          </a:prstGeom>
        </p:spPr>
      </p:pic>
      <p:pic>
        <p:nvPicPr>
          <p:cNvPr id="12" name="图片 11" descr="未标题-1-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610870"/>
            <a:ext cx="2450465" cy="55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289" y="1890395"/>
            <a:ext cx="6269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Single </a:t>
            </a:r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Case </a:t>
            </a:r>
            <a:r>
              <a:rPr lang="en-US" altLang="zh-CN" sz="4200" b="1" dirty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G</a:t>
            </a:r>
            <a:r>
              <a:rPr lang="en-US" altLang="zh-CN" sz="4200" b="1" dirty="0" smtClean="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eneration</a:t>
            </a:r>
            <a:endParaRPr lang="en-US" altLang="zh-CN" sz="4200" b="1" dirty="0">
              <a:solidFill>
                <a:schemeClr val="bg1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0" y="6169025"/>
            <a:ext cx="2642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Helvetica 65 Medium" panose="020B0500000000000000" charset="0"/>
                <a:cs typeface="Helvetica 65 Medium" panose="020B0500000000000000" charset="0"/>
              </a:rPr>
              <a:t>Brand recognition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1191</Words>
  <Application>Microsoft Office PowerPoint</Application>
  <PresentationFormat>自定义</PresentationFormat>
  <Paragraphs>100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198</cp:revision>
  <dcterms:created xsi:type="dcterms:W3CDTF">2019-06-19T02:08:00Z</dcterms:created>
  <dcterms:modified xsi:type="dcterms:W3CDTF">2021-08-25T02:03:08Z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