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59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6258" name="标题 96257"/>
          <p:cNvSpPr>
            <a:spLocks noGrp="1"/>
          </p:cNvSpPr>
          <p:nvPr>
            <p:ph type="title"/>
          </p:nvPr>
        </p:nvSpPr>
        <p:spPr>
          <a:xfrm>
            <a:off x="1034415" y="220345"/>
            <a:ext cx="9144000" cy="721360"/>
          </a:xfrm>
        </p:spPr>
        <p:txBody>
          <a:bodyPr anchor="ctr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一、专利申请程序、审查时间和保护时间</a:t>
            </a:r>
            <a:endParaRPr kumimoji="0" lang="zh-CN" altLang="en-US" sz="20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黑体" panose="02010609060101010101" charset="-122"/>
              <a:ea typeface="黑体" panose="02010609060101010101" charset="-122"/>
              <a:cs typeface="+mj-cs"/>
            </a:endParaRPr>
          </a:p>
        </p:txBody>
      </p:sp>
      <p:sp>
        <p:nvSpPr>
          <p:cNvPr id="96259" name="文本占位符 96258"/>
          <p:cNvSpPr>
            <a:spLocks noGrp="1"/>
          </p:cNvSpPr>
          <p:nvPr>
            <p:ph idx="1"/>
          </p:nvPr>
        </p:nvSpPr>
        <p:spPr>
          <a:xfrm>
            <a:off x="1024890" y="1106170"/>
            <a:ext cx="10358755" cy="4895850"/>
          </a:xfrm>
        </p:spPr>
        <p:txBody>
          <a:bodyPr>
            <a:normAutofit fontScale="80000"/>
          </a:bodyPr>
          <a:p>
            <a:pPr marL="342900" marR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en-US" altLang="zh-CN" sz="18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kumimoji="0" lang="zh-CN" altLang="en-US" sz="18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、发明：</a:t>
            </a:r>
            <a:endParaRPr kumimoji="0" lang="zh-CN" altLang="en-US" sz="18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申请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初步审查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补正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公开或依申请提前公开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实质审查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修改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授权决定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授权公告和专利证书</a:t>
            </a:r>
            <a:endParaRPr kumimoji="0" lang="zh-CN" altLang="en-US" sz="18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	</a:t>
            </a:r>
            <a:r>
              <a:rPr kumimoji="0" lang="zh-CN" altLang="en-US" sz="18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审查时间：</a:t>
            </a:r>
            <a:r>
              <a:rPr kumimoji="0" lang="en-US" altLang="zh-CN" sz="18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1.5-5</a:t>
            </a:r>
            <a:r>
              <a:rPr kumimoji="0" lang="zh-CN" altLang="en-US" sz="18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endParaRPr kumimoji="0" lang="zh-CN" altLang="en-US" sz="18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	保护时间：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年，自申请日计算</a:t>
            </a:r>
            <a:endParaRPr kumimoji="0" lang="zh-CN" altLang="en-US" sz="18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en-US" altLang="zh-CN" sz="18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kumimoji="0" lang="zh-CN" altLang="en-US" sz="18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、实用新型</a:t>
            </a:r>
            <a:endParaRPr kumimoji="0" lang="zh-CN" altLang="en-US" sz="18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	申请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初步审查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补正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授权决定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授权公告和专利证书</a:t>
            </a:r>
            <a:endParaRPr kumimoji="0" lang="zh-CN" altLang="en-US" sz="18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	审查时间：约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9-11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个月</a:t>
            </a:r>
            <a:endParaRPr kumimoji="0" lang="zh-CN" altLang="en-US" sz="18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	保护时间：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年，自申请日计算</a:t>
            </a:r>
            <a:endParaRPr kumimoji="0" lang="zh-CN" altLang="en-US" sz="18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en-US" altLang="zh-CN" sz="18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kumimoji="0" lang="zh-CN" altLang="en-US" sz="18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、外观设计</a:t>
            </a:r>
            <a:endParaRPr kumimoji="0" lang="zh-CN" altLang="en-US" sz="18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	申请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初步审查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补正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授权决定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---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授权公告和专利证书</a:t>
            </a:r>
            <a:endParaRPr kumimoji="0" lang="zh-CN" altLang="en-US" sz="18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	审查时间：约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5-7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个月</a:t>
            </a:r>
            <a:endParaRPr kumimoji="0" lang="zh-CN" altLang="en-US" sz="18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	保护时间：</a:t>
            </a:r>
            <a:r>
              <a:rPr kumimoji="0" lang="en-US" altLang="zh-CN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kumimoji="0" lang="zh-CN" altLang="en-US" sz="18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年，自申请日计算</a:t>
            </a:r>
            <a:endParaRPr kumimoji="0" lang="zh-CN" altLang="en-US" sz="18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532130" y="287020"/>
            <a:ext cx="8229600" cy="687705"/>
          </a:xfrm>
        </p:spPr>
        <p:txBody>
          <a:bodyPr anchor="ctr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二、撰写或制作专利申请文件（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可以请专利代理公司协助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）</a:t>
            </a:r>
            <a:endParaRPr kumimoji="0" lang="zh-CN" altLang="en-US" sz="20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黑体" panose="02010609060101010101" charset="-122"/>
              <a:ea typeface="黑体" panose="02010609060101010101" charset="-122"/>
              <a:cs typeface="+mj-cs"/>
            </a:endParaRPr>
          </a:p>
        </p:txBody>
      </p:sp>
      <p:sp>
        <p:nvSpPr>
          <p:cNvPr id="5123" name="文本占位符 5122"/>
          <p:cNvSpPr>
            <a:spLocks noGrp="1"/>
          </p:cNvSpPr>
          <p:nvPr>
            <p:ph idx="1"/>
          </p:nvPr>
        </p:nvSpPr>
        <p:spPr>
          <a:xfrm>
            <a:off x="659765" y="1111250"/>
            <a:ext cx="10241915" cy="4954905"/>
          </a:xfrm>
        </p:spPr>
        <p:txBody>
          <a:bodyPr>
            <a:noAutofit/>
          </a:bodyPr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en-US" altLang="zh-CN" sz="1400" b="1" i="0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kumimoji="0" lang="zh-CN" altLang="en-US" sz="1400" b="1" i="0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、说明书（充分公开）</a:t>
            </a:r>
            <a:endParaRPr kumimoji="0" lang="zh-CN" altLang="en-US" sz="1400" b="1" i="0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4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主题名称</a:t>
            </a:r>
            <a:endParaRPr kumimoji="0" lang="zh-CN" altLang="en-US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4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技术领域</a:t>
            </a:r>
            <a:endParaRPr kumimoji="0" lang="zh-CN" altLang="en-US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4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背景技术</a:t>
            </a:r>
            <a:endParaRPr kumimoji="0" lang="zh-CN" altLang="en-US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4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发明</a:t>
            </a:r>
            <a:r>
              <a:rPr kumimoji="0" lang="en-US" altLang="zh-CN" sz="14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kumimoji="0" lang="zh-CN" altLang="en-US" sz="14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实用新型内容（目的、技术方案、有益效果）</a:t>
            </a:r>
            <a:endParaRPr kumimoji="0" lang="zh-CN" altLang="en-US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4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附图说明</a:t>
            </a:r>
            <a:endParaRPr kumimoji="0" lang="zh-CN" altLang="en-US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4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具体实施方式（本领域技术人员在不付出创造性劳动的情况下能够理解和实施）</a:t>
            </a:r>
            <a:endParaRPr kumimoji="0" lang="zh-CN" altLang="en-US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endParaRPr kumimoji="0" lang="en-US" altLang="zh-CN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en-US" altLang="zh-CN" sz="14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kumimoji="0" lang="zh-CN" altLang="en-US" sz="14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、权利要求书（清晰的保护范围，得到说明书支持）</a:t>
            </a:r>
            <a:endParaRPr kumimoji="0" lang="zh-CN" altLang="en-US" sz="14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4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主题名称一致</a:t>
            </a:r>
            <a:endParaRPr kumimoji="0" lang="zh-CN" altLang="en-US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4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主权项：共有特征与区别特征</a:t>
            </a:r>
            <a:endParaRPr kumimoji="0" lang="zh-CN" altLang="en-US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4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从属权项：引用权项与附加特征，多权项编号，不得交叉引用</a:t>
            </a:r>
            <a:endParaRPr kumimoji="0" lang="zh-CN" altLang="en-US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endParaRPr kumimoji="0" lang="en-US" altLang="zh-CN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en-US" altLang="zh-CN" sz="14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kumimoji="0" lang="zh-CN" altLang="en-US" sz="14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、说明书摘要</a:t>
            </a:r>
            <a:endParaRPr kumimoji="0" lang="zh-CN" altLang="en-US" sz="14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4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技术领域和主题名称、基本技术特征、解决的问题、用途</a:t>
            </a:r>
            <a:endParaRPr kumimoji="0" lang="zh-CN" altLang="en-US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endParaRPr kumimoji="0" lang="en-US" altLang="zh-CN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en-US" altLang="zh-CN" sz="14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kumimoji="0" lang="zh-CN" altLang="en-US" sz="14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、附图（产品专利必不可少）</a:t>
            </a:r>
            <a:endParaRPr kumimoji="0" lang="zh-CN" altLang="en-US" sz="14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lang="zh-CN" altLang="en-US" sz="1400" b="0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清楚、制图、标记、体现技术特征、可用简图、编号、选择一幅做摘要附图</a:t>
            </a:r>
            <a:endParaRPr kumimoji="0" lang="zh-CN" altLang="en-US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609600" marR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endParaRPr kumimoji="0" lang="zh-CN" altLang="en-US" sz="1400" b="0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532130" y="287020"/>
            <a:ext cx="8229600" cy="687705"/>
          </a:xfrm>
        </p:spPr>
        <p:txBody>
          <a:bodyPr anchor="ctr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二、撰写或制作专利申请文件（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专利交底书</a:t>
            </a:r>
            <a:r>
              <a:rPr kumimoji="0" lang="en-US" altLang="zh-CN" sz="20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——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提供给代理机构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）</a:t>
            </a:r>
            <a:endParaRPr kumimoji="0" lang="zh-CN" altLang="en-US" sz="20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黑体" panose="02010609060101010101" charset="-122"/>
              <a:ea typeface="黑体" panose="02010609060101010101" charset="-122"/>
              <a:cs typeface="+mj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52700" y="1041400"/>
            <a:ext cx="7086600" cy="4775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532130" y="287020"/>
            <a:ext cx="8229600" cy="687705"/>
          </a:xfrm>
        </p:spPr>
        <p:txBody>
          <a:bodyPr anchor="ctr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二、撰写或制作专利申请文件（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专利交底书</a:t>
            </a:r>
            <a:r>
              <a:rPr lang="en-US" altLang="zh-CN" sz="2000" b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——</a:t>
            </a:r>
            <a:r>
              <a:rPr lang="zh-CN" altLang="en-US" sz="2000" b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提供给代理机构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）</a:t>
            </a:r>
            <a:endParaRPr kumimoji="0" lang="zh-CN" altLang="en-US" sz="20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黑体" panose="02010609060101010101" charset="-122"/>
              <a:ea typeface="黑体" panose="02010609060101010101" charset="-122"/>
              <a:cs typeface="+mj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83510" y="1254760"/>
            <a:ext cx="6616700" cy="46101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532130" y="287020"/>
            <a:ext cx="8229600" cy="687705"/>
          </a:xfrm>
        </p:spPr>
        <p:txBody>
          <a:bodyPr anchor="ctr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二、撰写或制作专利申请文件（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专利申请书</a:t>
            </a:r>
            <a:r>
              <a:rPr lang="en-US" altLang="zh-CN" sz="2000" b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——</a:t>
            </a:r>
            <a:r>
              <a:rPr lang="zh-CN" altLang="en-US" sz="2000" b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代理机构提供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）</a:t>
            </a:r>
            <a:endParaRPr kumimoji="0" lang="zh-CN" altLang="en-US" sz="20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黑体" panose="02010609060101010101" charset="-122"/>
              <a:ea typeface="黑体" panose="02010609060101010101" charset="-122"/>
              <a:cs typeface="+mj-cs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44775" y="1022350"/>
            <a:ext cx="6902450" cy="48133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532130" y="287020"/>
            <a:ext cx="8229600" cy="687705"/>
          </a:xfrm>
        </p:spPr>
        <p:txBody>
          <a:bodyPr anchor="ctr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二、撰写或制作专利申请文件（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专利申请书</a:t>
            </a:r>
            <a:r>
              <a:rPr lang="en-US" altLang="zh-CN" sz="2000" b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——</a:t>
            </a:r>
            <a:r>
              <a:rPr lang="zh-CN" altLang="en-US" sz="2000" b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代理机构提供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）</a:t>
            </a:r>
            <a:endParaRPr kumimoji="0" lang="zh-CN" altLang="en-US" sz="20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黑体" panose="02010609060101010101" charset="-122"/>
              <a:ea typeface="黑体" panose="02010609060101010101" charset="-122"/>
              <a:cs typeface="+mj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28900" y="1447800"/>
            <a:ext cx="6934200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532130" y="287020"/>
            <a:ext cx="8229600" cy="687705"/>
          </a:xfrm>
        </p:spPr>
        <p:txBody>
          <a:bodyPr anchor="ctr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二、撰写或制作专利申请文件（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专利申请书</a:t>
            </a:r>
            <a:r>
              <a:rPr lang="en-US" altLang="zh-CN" sz="2000" b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——</a:t>
            </a:r>
            <a:r>
              <a:rPr lang="zh-CN" altLang="en-US" sz="2000" b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代理机构提供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）</a:t>
            </a:r>
            <a:endParaRPr kumimoji="0" lang="zh-CN" altLang="en-US" sz="20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黑体" panose="02010609060101010101" charset="-122"/>
              <a:ea typeface="黑体" panose="02010609060101010101" charset="-122"/>
              <a:cs typeface="+mj-cs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97150" y="1123950"/>
            <a:ext cx="6997700" cy="4610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532130" y="287020"/>
            <a:ext cx="8229600" cy="687705"/>
          </a:xfrm>
        </p:spPr>
        <p:txBody>
          <a:bodyPr anchor="ctr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二、撰写或制作专利申请文件（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专利申请书</a:t>
            </a:r>
            <a:r>
              <a:rPr lang="en-US" altLang="zh-CN" sz="2000" b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——</a:t>
            </a:r>
            <a:r>
              <a:rPr lang="zh-CN" altLang="en-US" sz="2000" b="1" dirty="0">
                <a:solidFill>
                  <a:srgbClr val="FF0000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代理机构提供</a:t>
            </a: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）</a:t>
            </a:r>
            <a:endParaRPr kumimoji="0" lang="zh-CN" altLang="en-US" sz="20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黑体" panose="02010609060101010101" charset="-122"/>
              <a:ea typeface="黑体" panose="02010609060101010101" charset="-122"/>
              <a:cs typeface="+mj-cs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48050" y="1349375"/>
            <a:ext cx="5295900" cy="41592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532130" y="287020"/>
            <a:ext cx="8229600" cy="687705"/>
          </a:xfrm>
        </p:spPr>
        <p:txBody>
          <a:bodyPr anchor="ctr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kern="1200" cap="none" spc="0" normalizeH="0" baseline="0" noProof="1" dirty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j-cs"/>
              </a:rPr>
              <a:t>三、与专利代理公司的交流</a:t>
            </a:r>
            <a:endParaRPr kumimoji="0" lang="zh-CN" altLang="en-US" sz="20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黑体" panose="02010609060101010101" charset="-122"/>
              <a:ea typeface="黑体" panose="02010609060101010101" charset="-122"/>
              <a:cs typeface="+mj-cs"/>
            </a:endParaRPr>
          </a:p>
        </p:txBody>
      </p:sp>
      <p:sp>
        <p:nvSpPr>
          <p:cNvPr id="5123" name="文本占位符 5122"/>
          <p:cNvSpPr>
            <a:spLocks noGrp="1"/>
          </p:cNvSpPr>
          <p:nvPr>
            <p:ph idx="1"/>
          </p:nvPr>
        </p:nvSpPr>
        <p:spPr>
          <a:xfrm>
            <a:off x="113665" y="1047750"/>
            <a:ext cx="4504690" cy="4954905"/>
          </a:xfrm>
        </p:spPr>
        <p:txBody>
          <a:bodyPr>
            <a:noAutofit/>
          </a:bodyPr>
          <a:p>
            <a:pPr marL="1200150" marR="0" lvl="2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 typeface="Arial" panose="020B0604020202020204" pitchFamily="34" charset="0"/>
              <a:buChar char="•"/>
            </a:pPr>
            <a:r>
              <a:rPr lang="zh-CN" altLang="en-US" sz="1400" b="1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充分交流，共同分析</a:t>
            </a:r>
            <a:endParaRPr kumimoji="0" lang="zh-CN" altLang="en-US" sz="14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00150" marR="0" lvl="2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 typeface="Arial" panose="020B0604020202020204" pitchFamily="34" charset="0"/>
              <a:buChar char="•"/>
            </a:pPr>
            <a:r>
              <a:rPr lang="zh-CN" altLang="en-US" sz="14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撰写技术交底书</a:t>
            </a:r>
            <a:endParaRPr kumimoji="0" lang="zh-CN" altLang="en-US" sz="1400" b="1" i="0" u="none" strike="noStrike" kern="1200" cap="none" spc="0" normalizeH="0" baseline="0" noProof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00150" marR="0" lvl="2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 typeface="Arial" panose="020B0604020202020204" pitchFamily="34" charset="0"/>
              <a:buChar char="•"/>
            </a:pPr>
            <a:r>
              <a:rPr lang="zh-CN" altLang="en-US" sz="1400" b="1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提供尽可能多的技术资料</a:t>
            </a:r>
            <a:endParaRPr kumimoji="0" lang="zh-CN" altLang="en-US" sz="14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00150" marR="0" lvl="2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 typeface="Arial" panose="020B0604020202020204" pitchFamily="34" charset="0"/>
              <a:buChar char="•"/>
            </a:pPr>
            <a:r>
              <a:rPr lang="zh-CN" altLang="en-US" sz="1400" b="1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附图的重要性</a:t>
            </a:r>
            <a:endParaRPr kumimoji="0" lang="zh-CN" altLang="en-US" sz="14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00150" marR="0" lvl="2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 typeface="Arial" panose="020B0604020202020204" pitchFamily="34" charset="0"/>
              <a:buChar char="•"/>
            </a:pPr>
            <a:r>
              <a:rPr lang="zh-CN" altLang="en-US" sz="1400" b="1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保护范围的确立</a:t>
            </a:r>
            <a:endParaRPr kumimoji="0" lang="zh-CN" altLang="en-US" sz="14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00150" marR="0" lvl="2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 typeface="Arial" panose="020B0604020202020204" pitchFamily="34" charset="0"/>
              <a:buChar char="•"/>
            </a:pPr>
            <a:r>
              <a:rPr lang="zh-CN" altLang="en-US" sz="1400" b="1" dirty="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文件审核 </a:t>
            </a:r>
            <a:endParaRPr kumimoji="0" lang="zh-CN" altLang="en-US" sz="1400" b="1" i="0" u="none" strike="noStrike" kern="1200" cap="none" spc="0" normalizeH="0" baseline="0" noProof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764</Words>
  <Application>WPS 演示</Application>
  <PresentationFormat>宽屏</PresentationFormat>
  <Paragraphs>58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Office 主题</vt:lpstr>
      <vt:lpstr>一、专利申请程序、审查时间和保护时间</vt:lpstr>
      <vt:lpstr>二、撰写或制作专利申请文件（可以请专利代理公司协助）</vt:lpstr>
      <vt:lpstr>二、撰写或制作专利申请文件（专利交底书——提供给代理机构）</vt:lpstr>
      <vt:lpstr>二、撰写或制作专利申请文件（专利交底书——提供给代理机构）</vt:lpstr>
      <vt:lpstr>二、撰写或制作专利申请文件（专利申请书——代理机构提供）</vt:lpstr>
      <vt:lpstr>二、撰写或制作专利申请文件（专利申请书——代理机构提供）</vt:lpstr>
      <vt:lpstr>二、撰写或制作专利申请文件（专利申请书——代理机构提供）</vt:lpstr>
      <vt:lpstr>二、撰写或制作专利申请文件（专利申请书——代理机构提供）</vt:lpstr>
      <vt:lpstr>三、与专利代理公司的交流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杨鑫宇</cp:lastModifiedBy>
  <cp:revision>109</cp:revision>
  <dcterms:created xsi:type="dcterms:W3CDTF">2021-07-23T05:11:00Z</dcterms:created>
  <dcterms:modified xsi:type="dcterms:W3CDTF">2021-07-24T04:54:07Z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C0648B4451EC44EF92CE0095947132B0</vt:lpwstr>
  </property>
  <property fmtid="{D5CDD505-2E9C-101B-9397-08002B2CF9AE}" pid="3" name="KSOProductBuildVer">
    <vt:lpwstr>2052-11.1.0.10314</vt:lpwstr>
  </property>
</Properties>
</file>