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81" r:id="rId1"/>
    <p:sldMasterId id="2147484293" r:id="rId2"/>
    <p:sldMasterId id="2147484295" r:id="rId3"/>
  </p:sldMasterIdLst>
  <p:notesMasterIdLst>
    <p:notesMasterId r:id="rId18"/>
  </p:notesMasterIdLst>
  <p:sldIdLst>
    <p:sldId id="4012" r:id="rId4"/>
    <p:sldId id="4089" r:id="rId5"/>
    <p:sldId id="4093" r:id="rId6"/>
    <p:sldId id="4103" r:id="rId7"/>
    <p:sldId id="4097" r:id="rId8"/>
    <p:sldId id="4104" r:id="rId9"/>
    <p:sldId id="4099" r:id="rId10"/>
    <p:sldId id="4094" r:id="rId11"/>
    <p:sldId id="4096" r:id="rId12"/>
    <p:sldId id="4095" r:id="rId13"/>
    <p:sldId id="4088" r:id="rId14"/>
    <p:sldId id="4098" r:id="rId15"/>
    <p:sldId id="4087" r:id="rId16"/>
    <p:sldId id="4061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C00000"/>
    <a:srgbClr val="C793C1"/>
    <a:srgbClr val="E8C8E0"/>
    <a:srgbClr val="0A3F78"/>
    <a:srgbClr val="717275"/>
    <a:srgbClr val="FFFFFF"/>
    <a:srgbClr val="FFC000"/>
    <a:srgbClr val="FFEEB7"/>
    <a:srgbClr val="006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461" autoAdjust="0"/>
  </p:normalViewPr>
  <p:slideViewPr>
    <p:cSldViewPr snapToObjects="1">
      <p:cViewPr>
        <p:scale>
          <a:sx n="150" d="100"/>
          <a:sy n="150" d="100"/>
        </p:scale>
        <p:origin x="1884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3244"/>
    </p:cViewPr>
  </p:sorterViewPr>
  <p:notesViewPr>
    <p:cSldViewPr snapToObjects="1">
      <p:cViewPr varScale="1">
        <p:scale>
          <a:sx n="81" d="100"/>
          <a:sy n="81" d="100"/>
        </p:scale>
        <p:origin x="-3156" y="-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372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4" tIns="46456" rIns="92914" bIns="46456" numCol="1" anchor="t" anchorCtr="0" compatLnSpc="1">
            <a:prstTxWarp prst="textNoShape">
              <a:avLst/>
            </a:prstTxWarp>
          </a:bodyPr>
          <a:lstStyle>
            <a:lvl1pPr defTabSz="929832"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34" y="1"/>
            <a:ext cx="303837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4" tIns="46456" rIns="92914" bIns="46456" numCol="1" anchor="t" anchorCtr="0" compatLnSpc="1">
            <a:prstTxWarp prst="textNoShape">
              <a:avLst/>
            </a:prstTxWarp>
          </a:bodyPr>
          <a:lstStyle>
            <a:lvl1pPr algn="r" defTabSz="929832"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52" y="4416113"/>
            <a:ext cx="5139898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4" tIns="46456" rIns="92914" bIns="46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6"/>
            <a:ext cx="3038372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4" tIns="46456" rIns="92914" bIns="46456" numCol="1" anchor="b" anchorCtr="0" compatLnSpc="1">
            <a:prstTxWarp prst="textNoShape">
              <a:avLst/>
            </a:prstTxWarp>
          </a:bodyPr>
          <a:lstStyle>
            <a:lvl1pPr defTabSz="929832"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34" y="8832216"/>
            <a:ext cx="303837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4" tIns="46456" rIns="92914" bIns="46456" numCol="1" anchor="b" anchorCtr="0" compatLnSpc="1">
            <a:prstTxWarp prst="textNoShape">
              <a:avLst/>
            </a:prstTxWarp>
          </a:bodyPr>
          <a:lstStyle>
            <a:lvl1pPr algn="r" defTabSz="929832"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fld id="{87179B7C-1BE3-624D-AE13-B42367785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5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179B7C-1BE3-624D-AE13-B423677853B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6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179B7C-1BE3-624D-AE13-B423677853B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0F7459BB-8FC2-43D1-A51D-9A8AF01AA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5B5B469C-DB5E-4406-88A6-5341F4455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D6D6-3F29-4D51-A632-93B59FF67995}" type="datetime1">
              <a:rPr lang="zh-CN" altLang="en-US" smtClean="0"/>
              <a:t>2025/2/18</a:t>
            </a:fld>
            <a:endParaRPr lang="zh-CN" altLang="en-US" dirty="0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711CA690-B26F-42FE-810B-A21D5E9D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92531C2B-C482-4996-8DC3-DDDA6C5E0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6D4DA031-AC35-4B6B-B16B-9ADAF7687E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1" y="6028118"/>
            <a:ext cx="1892359" cy="235951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8426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与图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4349FDE-63FC-453B-A01D-64D61F547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68B1B0-C811-4B25-8BF7-6C4C92C5F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E09ADC-1F6D-4F13-87B7-002749331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C7D1C9-4D7A-4666-857A-47F9C14B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A71AAA19-6325-45A3-B8D1-6A6BDD4B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425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575FB6-3877-41F4-B096-C7CE69DCD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253331"/>
            <a:ext cx="7886700" cy="4351338"/>
          </a:xfrm>
          <a:prstGeom prst="rect">
            <a:avLst/>
          </a:prstGeom>
        </p:spPr>
        <p:txBody>
          <a:bodyPr vert="eaVert"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4436C6-F05B-4E5F-896C-170DE285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163C2-249C-468E-A7A7-BD6D0B5D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694716AC-970B-4A86-AF91-563AE73AC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3948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46856" y="125760"/>
            <a:ext cx="8229600" cy="7109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342578" y="154732"/>
            <a:ext cx="58863" cy="576064"/>
          </a:xfrm>
          <a:prstGeom prst="rect">
            <a:avLst/>
          </a:prstGeom>
          <a:solidFill>
            <a:srgbClr val="C0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467544" y="908522"/>
            <a:ext cx="8208912" cy="5256782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Wingdings" panose="05000000000000000000" pitchFamily="2" charset="2"/>
              <a:buChar char="p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buFont typeface="Wingdings" panose="05000000000000000000" pitchFamily="2" charset="2"/>
              <a:buChar char="l"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361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23DD3C-4430-44AE-C41B-948885CC5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1C2E29-548D-73A8-FC58-555AF34DE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2A575E-3506-9998-C3A1-80C7BF99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E72E-847B-47A8-B78E-6C8A1DF8699B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0FB13E-8588-BB86-96E6-A1FBD18C0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733D49-F37F-1F44-CCF1-795C36C83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54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3D8561-13E5-44F7-00B5-D38D409EC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4E1F17-2287-87EB-0A0A-460D6F7FF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9A2DAA-CF13-F165-3337-F62AF599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097F-E4C2-48EF-8ED9-ABE3CCB13118}" type="datetime1">
              <a:rPr lang="zh-CN" altLang="en-US" smtClean="0"/>
              <a:t>2025/2/18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0F3A1A-54E0-6943-EF38-4BA32E16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4F123D-2643-F5AB-36B2-EB0F3D143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032260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82AB61-A854-1ED9-718C-11E8390D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0B733D-1BA6-6F87-DD66-1C0A6925A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DB559A-06AA-FCDF-A880-8A2B335A8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E72E-847B-47A8-B78E-6C8A1DF8699B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E4E110-FC0E-AEE3-F2F1-FDC6E481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5C9383-B811-8320-8772-A289A2920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13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DF8721-42FB-BAAC-70EE-BC586078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F8D598-BA90-3C91-96AF-DBF50550F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0656934-4C6D-05B5-D43F-B796E2333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425F9D-B01D-57F6-CBB0-2A45534E5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097F-E4C2-48EF-8ED9-ABE3CCB13118}" type="datetime1">
              <a:rPr lang="zh-CN" altLang="en-US" smtClean="0"/>
              <a:t>2025/2/18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AC529F-6787-3B2F-3B01-D319D07C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5F618C-7C40-F7EE-B72B-57DD7233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669472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2EDB8E-192A-99CD-3455-238AAA8F2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A71608-DBA2-B38F-0508-226FB49BA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482751-25D5-5DBF-50A2-B4889BFC2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AA332A-1400-BCA4-5327-AAE87DA00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01F0902-75B7-B941-84F7-90C793E94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12482F-4F1D-1B6B-613D-430097E90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097F-E4C2-48EF-8ED9-ABE3CCB13118}" type="datetime1">
              <a:rPr lang="zh-CN" altLang="en-US" smtClean="0"/>
              <a:t>2025/2/18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F2AB68-0DC1-54C5-999D-4D302BF0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2F987EF-A42C-088B-CE94-5D9E8F36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742223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BD8D0A-6235-2F60-C489-5586AB46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3431B0C-D3C8-C4BE-66E0-9AAAFB5C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097F-E4C2-48EF-8ED9-ABE3CCB13118}" type="datetime1">
              <a:rPr lang="zh-CN" altLang="en-US" smtClean="0"/>
              <a:t>2025/2/18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B9A50B-A814-AEB8-8316-5EB3F7FC5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151B7E-4AE0-4FDA-35DF-6D8A1F3C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733665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81B55DB-A6C9-3AB4-D2C4-AC9807C3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E72E-847B-47A8-B78E-6C8A1DF8699B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913D6A-761E-541C-00A2-F385D3AC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712102-2B7F-0110-F21F-298BB67A2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90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EBDD09-DC8A-48F1-B47D-6C900C2F4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5718AE-85C3-4B00-9F8F-5D7602230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B63220-8C57-4314-ABE1-694F56991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05C8BD-7B16-4C48-92A2-FF51E3374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801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14BE02-41CC-C512-E891-ACD5C095F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0F8CC8-1A25-4EC6-735D-810E97F4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FE7748-49ED-ADC1-54CD-E220EE540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4135B62-67EA-8E42-DF87-365ACFF2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097F-E4C2-48EF-8ED9-ABE3CCB13118}" type="datetime1">
              <a:rPr lang="zh-CN" altLang="en-US" smtClean="0"/>
              <a:t>2025/2/18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24F85F-F4DC-36E5-02C0-60F48D4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3387A1-A742-50B9-C84C-67B3E544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827869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4B76E2-1243-8026-5D16-BE2CD208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E7FD30-3883-3B17-62CB-EA72ABB2E0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AA637F-2CAF-0AB7-61BB-A7E713C97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26761B-0920-B0FD-8FC8-16CE82F9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097F-E4C2-48EF-8ED9-ABE3CCB13118}" type="datetime1">
              <a:rPr lang="zh-CN" altLang="en-US" smtClean="0"/>
              <a:t>2025/2/18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F4780CF-9239-3ED0-3030-1C5DE1F06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D1D42B-7DC0-072A-60F2-74DBA8AF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84280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4FDCA-971B-6EF8-46AC-AA6F2A0F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D89D25-858F-9A57-46C6-FED6D2A90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66CC8E-E991-9E2B-04E9-802FD7F5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E72E-847B-47A8-B78E-6C8A1DF8699B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F5FF6E-113A-6F34-3A27-4B2C87E3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73C250-9A5D-542C-941B-5FC3C738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786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1C8E9CF-A0FD-7A48-D278-08D1D04D2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4E28303-17AF-80F6-0F09-E5FFE4BCC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132C20-2B37-05A1-3217-40A818403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E72E-847B-47A8-B78E-6C8A1DF8699B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8BCCE1-4A6C-5747-1EE8-68902140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5636CC-E154-19A9-F40E-D030C782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438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0F7459BB-8FC2-43D1-A51D-9A8AF01AA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5B5B469C-DB5E-4406-88A6-5341F4455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D6D6-3F29-4D51-A632-93B59FF67995}" type="datetime1">
              <a:rPr lang="zh-CN" altLang="en-US" smtClean="0"/>
              <a:t>2025/2/18</a:t>
            </a:fld>
            <a:endParaRPr lang="zh-CN" altLang="en-US" dirty="0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711CA690-B26F-42FE-810B-A21D5E9D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92531C2B-C482-4996-8DC3-DDDA6C5E0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6D4DA031-AC35-4B6B-B16B-9ADAF7687E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1" y="6028118"/>
            <a:ext cx="1892359" cy="235951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9410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3D9FD-C249-4589-B4A4-1DFF0145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39723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563EE7-B72D-42F1-A526-67478C280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135558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81CB44-D3DA-4F91-8224-EEF7646C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24640A-5690-4550-8932-F08AD974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06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53F2F2-352C-43A1-8B44-3FC826BAE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D130C3-C8A1-4CB5-B6E9-EFEB6497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36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444E6D1-6241-4195-952D-978E676F3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37852" y="948582"/>
            <a:ext cx="2248078" cy="513740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04A0606-C8DC-431A-ACE3-9B73D97FA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136308" y="948582"/>
            <a:ext cx="5725681" cy="51374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361139-FF88-4F3F-A473-92ECD02FE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5ADAC1-0002-48C2-9F71-E15AC009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38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-含标题竖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53F2F2-352C-43A1-8B44-3FC826BAE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D130C3-C8A1-4CB5-B6E9-EFEB6497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258382F0-5D75-4773-8B9C-15A34191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10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6107BE-A86B-4E2A-B051-0940229D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B2AEF5-52C8-4EC7-9B31-3C9A69E83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562" y="1265099"/>
            <a:ext cx="7966788" cy="460822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/>
            </a:lvl1pPr>
            <a:lvl2pPr>
              <a:defRPr sz="2000"/>
            </a:lvl2pPr>
            <a:lvl3pPr marL="800100" indent="-285750">
              <a:buFont typeface="Arial" pitchFamily="34" charset="0"/>
              <a:buChar char="•"/>
              <a:defRPr sz="1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1EBC78-A2ED-4B8F-A3FC-C91001C0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23CB73-2DFF-49F9-910C-EFE3873E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07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-比较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DA9B1C-E79A-409B-A50E-4F5EFAA88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2" y="1170775"/>
            <a:ext cx="3886200" cy="47941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FD98D2-06F8-431A-B58E-999111257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70775"/>
            <a:ext cx="3886200" cy="47941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F4E26DE-5FCF-4298-9DC7-873B2968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1DB79B-3A60-4DE7-9584-50FEED71A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3871FB13-3EC4-47BB-A62A-58AE0FAD2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777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C4B38A-D4BC-4C3C-A17E-346898D85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A1AAF7-C2A5-48CE-ADB7-0494F8298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F9944A-6FCE-4340-B700-E5C9AD76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3EC949-C4A6-469A-B5E2-4457D563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0821787C-FDE9-4284-8DE0-182762B05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936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E36FFC-3726-4475-827D-3391E5D1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991172"/>
            <a:ext cx="5379044" cy="3606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001C93-7596-4087-8D84-1A89AFB66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097F-E4C2-48EF-8ED9-ABE3CCB13118}" type="datetime1">
              <a:rPr lang="zh-CN" altLang="en-US" smtClean="0"/>
              <a:t>2025/2/18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05223D-FF49-4DEE-A03E-075CD3900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B258D7-1B9E-4407-A476-DD07ACC74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8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91" r:id="rId8"/>
    <p:sldLayoutId id="2147484289" r:id="rId9"/>
    <p:sldLayoutId id="2147484290" r:id="rId10"/>
    <p:sldLayoutId id="2147484292" r:id="rId11"/>
  </p:sldLayoutIdLst>
  <p:hf sldNum="0" hdr="0" ft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mbria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04E07E6-08AF-4E80-8741-EB8A72917F67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mbr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9983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78EB183-EE83-FE77-B2EB-D9B07AE9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A3D851-37CC-A0F8-2C27-19406601E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B20B16-29E3-847B-FBCE-8DB6D87EF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097F-E4C2-48EF-8ED9-ABE3CCB13118}" type="datetime1">
              <a:rPr lang="zh-CN" altLang="en-US" smtClean="0"/>
              <a:t>2025/2/18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9389A-79F4-9A0C-A323-B02EF7C55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2F038A-C560-6BF1-25AA-0B5686B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13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158652" y="1340768"/>
            <a:ext cx="6826696" cy="2671936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4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Data to data check</a:t>
            </a:r>
          </a:p>
        </p:txBody>
      </p:sp>
    </p:spTree>
    <p:extLst>
      <p:ext uri="{BB962C8B-B14F-4D97-AF65-F5344CB8AC3E}">
        <p14:creationId xmlns:p14="http://schemas.microsoft.com/office/powerpoint/2010/main" val="1502502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930AAC94-257E-4252-9D42-2687079EF3B4}"/>
              </a:ext>
            </a:extLst>
          </p:cNvPr>
          <p:cNvGrpSpPr/>
          <p:nvPr/>
        </p:nvGrpSpPr>
        <p:grpSpPr>
          <a:xfrm>
            <a:off x="830130" y="2532379"/>
            <a:ext cx="4104456" cy="1081349"/>
            <a:chOff x="1403648" y="1520719"/>
            <a:chExt cx="4104456" cy="1081349"/>
          </a:xfrm>
        </p:grpSpPr>
        <p:cxnSp>
          <p:nvCxnSpPr>
            <p:cNvPr id="5" name="连接符: 肘形 4">
              <a:extLst>
                <a:ext uri="{FF2B5EF4-FFF2-40B4-BE49-F238E27FC236}">
                  <a16:creationId xmlns:a16="http://schemas.microsoft.com/office/drawing/2014/main" id="{98C0F706-12E8-4AC8-9237-305BB689C9C2}"/>
                </a:ext>
              </a:extLst>
            </p:cNvPr>
            <p:cNvCxnSpPr/>
            <p:nvPr/>
          </p:nvCxnSpPr>
          <p:spPr>
            <a:xfrm>
              <a:off x="2771800" y="1521948"/>
              <a:ext cx="1368152" cy="1080120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连接符: 肘形 7">
              <a:extLst>
                <a:ext uri="{FF2B5EF4-FFF2-40B4-BE49-F238E27FC236}">
                  <a16:creationId xmlns:a16="http://schemas.microsoft.com/office/drawing/2014/main" id="{4334A47C-6EA8-476C-B50C-11A59455A260}"/>
                </a:ext>
              </a:extLst>
            </p:cNvPr>
            <p:cNvCxnSpPr/>
            <p:nvPr/>
          </p:nvCxnSpPr>
          <p:spPr>
            <a:xfrm>
              <a:off x="4139952" y="1521948"/>
              <a:ext cx="1368152" cy="1080120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连接符: 肘形 8">
              <a:extLst>
                <a:ext uri="{FF2B5EF4-FFF2-40B4-BE49-F238E27FC236}">
                  <a16:creationId xmlns:a16="http://schemas.microsoft.com/office/drawing/2014/main" id="{F939FB38-A979-48FA-B878-33D937398239}"/>
                </a:ext>
              </a:extLst>
            </p:cNvPr>
            <p:cNvCxnSpPr/>
            <p:nvPr/>
          </p:nvCxnSpPr>
          <p:spPr>
            <a:xfrm>
              <a:off x="1403648" y="1520719"/>
              <a:ext cx="1368152" cy="1080120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B9C523E-2326-4AC8-81C6-9DA170639835}"/>
                </a:ext>
              </a:extLst>
            </p:cNvPr>
            <p:cNvCxnSpPr>
              <a:cxnSpLocks/>
            </p:cNvCxnSpPr>
            <p:nvPr/>
          </p:nvCxnSpPr>
          <p:spPr>
            <a:xfrm>
              <a:off x="2771800" y="1520719"/>
              <a:ext cx="0" cy="10801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8DFD275F-6398-4F30-BF5E-F23C66167670}"/>
                </a:ext>
              </a:extLst>
            </p:cNvPr>
            <p:cNvCxnSpPr>
              <a:cxnSpLocks/>
            </p:cNvCxnSpPr>
            <p:nvPr/>
          </p:nvCxnSpPr>
          <p:spPr>
            <a:xfrm>
              <a:off x="1403648" y="1520719"/>
              <a:ext cx="0" cy="10801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6C67370D-35A3-486F-A1E2-DF8B89209FEB}"/>
                </a:ext>
              </a:extLst>
            </p:cNvPr>
            <p:cNvCxnSpPr>
              <a:cxnSpLocks/>
            </p:cNvCxnSpPr>
            <p:nvPr/>
          </p:nvCxnSpPr>
          <p:spPr>
            <a:xfrm>
              <a:off x="4139952" y="1520719"/>
              <a:ext cx="0" cy="10801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FE30B25-94DA-4A33-BC8B-410ABBE894C2}"/>
              </a:ext>
            </a:extLst>
          </p:cNvPr>
          <p:cNvGrpSpPr/>
          <p:nvPr/>
        </p:nvGrpSpPr>
        <p:grpSpPr>
          <a:xfrm>
            <a:off x="146054" y="4468480"/>
            <a:ext cx="4104456" cy="1081349"/>
            <a:chOff x="1403648" y="1520719"/>
            <a:chExt cx="4104456" cy="1081349"/>
          </a:xfrm>
        </p:grpSpPr>
        <p:cxnSp>
          <p:nvCxnSpPr>
            <p:cNvPr id="19" name="连接符: 肘形 18">
              <a:extLst>
                <a:ext uri="{FF2B5EF4-FFF2-40B4-BE49-F238E27FC236}">
                  <a16:creationId xmlns:a16="http://schemas.microsoft.com/office/drawing/2014/main" id="{BB167B45-BB3A-43F9-80E6-8B7FBE4AD61B}"/>
                </a:ext>
              </a:extLst>
            </p:cNvPr>
            <p:cNvCxnSpPr/>
            <p:nvPr/>
          </p:nvCxnSpPr>
          <p:spPr>
            <a:xfrm>
              <a:off x="2771800" y="1521948"/>
              <a:ext cx="1368152" cy="1080120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连接符: 肘形 19">
              <a:extLst>
                <a:ext uri="{FF2B5EF4-FFF2-40B4-BE49-F238E27FC236}">
                  <a16:creationId xmlns:a16="http://schemas.microsoft.com/office/drawing/2014/main" id="{258B1B75-064C-472A-B02D-AFA44691B82E}"/>
                </a:ext>
              </a:extLst>
            </p:cNvPr>
            <p:cNvCxnSpPr/>
            <p:nvPr/>
          </p:nvCxnSpPr>
          <p:spPr>
            <a:xfrm>
              <a:off x="4139952" y="1521948"/>
              <a:ext cx="1368152" cy="1080120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连接符: 肘形 20">
              <a:extLst>
                <a:ext uri="{FF2B5EF4-FFF2-40B4-BE49-F238E27FC236}">
                  <a16:creationId xmlns:a16="http://schemas.microsoft.com/office/drawing/2014/main" id="{D6B8FFF9-BCFD-4337-A456-C14F0CEC719B}"/>
                </a:ext>
              </a:extLst>
            </p:cNvPr>
            <p:cNvCxnSpPr/>
            <p:nvPr/>
          </p:nvCxnSpPr>
          <p:spPr>
            <a:xfrm>
              <a:off x="1403648" y="1520719"/>
              <a:ext cx="1368152" cy="1080120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FEDD6826-369D-4620-ABFD-E3ED9F8D4EED}"/>
                </a:ext>
              </a:extLst>
            </p:cNvPr>
            <p:cNvCxnSpPr>
              <a:cxnSpLocks/>
            </p:cNvCxnSpPr>
            <p:nvPr/>
          </p:nvCxnSpPr>
          <p:spPr>
            <a:xfrm>
              <a:off x="2771800" y="1520719"/>
              <a:ext cx="0" cy="10801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FBB5FCDD-975E-4DDA-94A6-388D27D1B8B9}"/>
                </a:ext>
              </a:extLst>
            </p:cNvPr>
            <p:cNvCxnSpPr>
              <a:cxnSpLocks/>
            </p:cNvCxnSpPr>
            <p:nvPr/>
          </p:nvCxnSpPr>
          <p:spPr>
            <a:xfrm>
              <a:off x="1403648" y="1520719"/>
              <a:ext cx="0" cy="10801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14E86D6E-C383-419A-A725-8B3DF21BA132}"/>
                </a:ext>
              </a:extLst>
            </p:cNvPr>
            <p:cNvCxnSpPr>
              <a:cxnSpLocks/>
            </p:cNvCxnSpPr>
            <p:nvPr/>
          </p:nvCxnSpPr>
          <p:spPr>
            <a:xfrm>
              <a:off x="4139952" y="1520719"/>
              <a:ext cx="0" cy="10801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4473084E-0B82-47C9-A106-AD25F8CB7EB0}"/>
              </a:ext>
            </a:extLst>
          </p:cNvPr>
          <p:cNvSpPr txBox="1"/>
          <p:nvPr/>
        </p:nvSpPr>
        <p:spPr>
          <a:xfrm>
            <a:off x="-1998" y="2165505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launch 38M</a:t>
            </a:r>
            <a:endParaRPr lang="zh-CN" altLang="en-US" sz="1800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EE477E9-398C-4995-BE65-339AC8EDBF98}"/>
              </a:ext>
            </a:extLst>
          </p:cNvPr>
          <p:cNvSpPr txBox="1"/>
          <p:nvPr/>
        </p:nvSpPr>
        <p:spPr>
          <a:xfrm>
            <a:off x="-47909" y="4099148"/>
            <a:ext cx="150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capture 400M</a:t>
            </a:r>
            <a:endParaRPr lang="zh-CN" altLang="en-US" sz="1800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EFD60EAB-C1F6-47B2-B6D3-6BED00210C88}"/>
              </a:ext>
            </a:extLst>
          </p:cNvPr>
          <p:cNvGrpSpPr/>
          <p:nvPr/>
        </p:nvGrpSpPr>
        <p:grpSpPr>
          <a:xfrm>
            <a:off x="639022" y="3606412"/>
            <a:ext cx="3714193" cy="393101"/>
            <a:chOff x="1035281" y="3035899"/>
            <a:chExt cx="3714193" cy="393101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678B206-9345-4566-AA1E-B9CF6D92E3F7}"/>
                </a:ext>
              </a:extLst>
            </p:cNvPr>
            <p:cNvSpPr txBox="1"/>
            <p:nvPr/>
          </p:nvSpPr>
          <p:spPr>
            <a:xfrm>
              <a:off x="1758512" y="30596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0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5492EDFC-F6B7-4137-9AD4-1F223508CFE5}"/>
                </a:ext>
              </a:extLst>
            </p:cNvPr>
            <p:cNvSpPr txBox="1"/>
            <p:nvPr/>
          </p:nvSpPr>
          <p:spPr>
            <a:xfrm>
              <a:off x="2436923" y="3039193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1.25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9811092-E580-4831-9C2B-1D36327DA835}"/>
                </a:ext>
              </a:extLst>
            </p:cNvPr>
            <p:cNvSpPr txBox="1"/>
            <p:nvPr/>
          </p:nvSpPr>
          <p:spPr>
            <a:xfrm>
              <a:off x="3122552" y="303919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2.5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67EE0E3D-8324-4149-A695-5E4A6D79BDED}"/>
                </a:ext>
              </a:extLst>
            </p:cNvPr>
            <p:cNvSpPr txBox="1"/>
            <p:nvPr/>
          </p:nvSpPr>
          <p:spPr>
            <a:xfrm>
              <a:off x="3805074" y="3039193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3.75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08EE0FC5-E6BE-487D-A160-65E7039BE65C}"/>
                </a:ext>
              </a:extLst>
            </p:cNvPr>
            <p:cNvSpPr txBox="1"/>
            <p:nvPr/>
          </p:nvSpPr>
          <p:spPr>
            <a:xfrm>
              <a:off x="4447788" y="30391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5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7F0301C9-9F16-485C-ABB8-DFF162961DA3}"/>
                </a:ext>
              </a:extLst>
            </p:cNvPr>
            <p:cNvSpPr txBox="1"/>
            <p:nvPr/>
          </p:nvSpPr>
          <p:spPr>
            <a:xfrm>
              <a:off x="1035281" y="3035899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-1.25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4FF212EF-9D8A-4F4E-BD0A-F057B8647E3A}"/>
              </a:ext>
            </a:extLst>
          </p:cNvPr>
          <p:cNvGrpSpPr/>
          <p:nvPr/>
        </p:nvGrpSpPr>
        <p:grpSpPr>
          <a:xfrm>
            <a:off x="-60560" y="5552885"/>
            <a:ext cx="4416536" cy="393101"/>
            <a:chOff x="332938" y="3035899"/>
            <a:chExt cx="4416536" cy="393101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03E86BCD-270C-4266-ADA2-3E08BC800853}"/>
                </a:ext>
              </a:extLst>
            </p:cNvPr>
            <p:cNvSpPr txBox="1"/>
            <p:nvPr/>
          </p:nvSpPr>
          <p:spPr>
            <a:xfrm>
              <a:off x="1758512" y="30596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0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5FFAF2E7-3B87-42C3-A30C-4A5662B2B54C}"/>
                </a:ext>
              </a:extLst>
            </p:cNvPr>
            <p:cNvSpPr txBox="1"/>
            <p:nvPr/>
          </p:nvSpPr>
          <p:spPr>
            <a:xfrm>
              <a:off x="2436923" y="3039193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1.25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71860F19-E068-4446-B39D-5E4801891A87}"/>
                </a:ext>
              </a:extLst>
            </p:cNvPr>
            <p:cNvSpPr txBox="1"/>
            <p:nvPr/>
          </p:nvSpPr>
          <p:spPr>
            <a:xfrm>
              <a:off x="3122552" y="303919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2.5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18D26916-0833-4495-A119-CA7C3FA95A21}"/>
                </a:ext>
              </a:extLst>
            </p:cNvPr>
            <p:cNvSpPr txBox="1"/>
            <p:nvPr/>
          </p:nvSpPr>
          <p:spPr>
            <a:xfrm>
              <a:off x="3805074" y="3039193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3.75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6B368A62-C35F-4CAE-84F4-41D7E0AE8A86}"/>
                </a:ext>
              </a:extLst>
            </p:cNvPr>
            <p:cNvSpPr txBox="1"/>
            <p:nvPr/>
          </p:nvSpPr>
          <p:spPr>
            <a:xfrm>
              <a:off x="4447788" y="30391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5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73873F1D-984B-41A9-9390-0534825BBE42}"/>
                </a:ext>
              </a:extLst>
            </p:cNvPr>
            <p:cNvSpPr txBox="1"/>
            <p:nvPr/>
          </p:nvSpPr>
          <p:spPr>
            <a:xfrm>
              <a:off x="1035281" y="3035899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-1.25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AAE6180E-094A-4445-926B-88848F1D68A5}"/>
                </a:ext>
              </a:extLst>
            </p:cNvPr>
            <p:cNvSpPr txBox="1"/>
            <p:nvPr/>
          </p:nvSpPr>
          <p:spPr>
            <a:xfrm>
              <a:off x="332938" y="3035899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-2.5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D01DE448-FD9F-4298-893F-97272A420B44}"/>
              </a:ext>
            </a:extLst>
          </p:cNvPr>
          <p:cNvGrpSpPr/>
          <p:nvPr/>
        </p:nvGrpSpPr>
        <p:grpSpPr>
          <a:xfrm>
            <a:off x="4951659" y="1268760"/>
            <a:ext cx="2879249" cy="702837"/>
            <a:chOff x="5790805" y="1196752"/>
            <a:chExt cx="2879249" cy="702837"/>
          </a:xfrm>
        </p:grpSpPr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DDBF1BBD-DD03-4514-8C20-9E3C7B683C5A}"/>
                </a:ext>
              </a:extLst>
            </p:cNvPr>
            <p:cNvSpPr txBox="1"/>
            <p:nvPr/>
          </p:nvSpPr>
          <p:spPr>
            <a:xfrm>
              <a:off x="6141818" y="1196752"/>
              <a:ext cx="2347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Traditional setup check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5FE20AD0-D8CC-4929-9672-CAB2C8A287EF}"/>
                </a:ext>
              </a:extLst>
            </p:cNvPr>
            <p:cNvSpPr txBox="1"/>
            <p:nvPr/>
          </p:nvSpPr>
          <p:spPr>
            <a:xfrm>
              <a:off x="6147119" y="1530257"/>
              <a:ext cx="2522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Data-to-data setup check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9A4F7DE4-7309-42C7-8132-DE625D2FD008}"/>
                </a:ext>
              </a:extLst>
            </p:cNvPr>
            <p:cNvCxnSpPr/>
            <p:nvPr/>
          </p:nvCxnSpPr>
          <p:spPr>
            <a:xfrm>
              <a:off x="5790805" y="1389881"/>
              <a:ext cx="356314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17C3AAD4-6F6E-4A18-B227-F732685206E2}"/>
                </a:ext>
              </a:extLst>
            </p:cNvPr>
            <p:cNvCxnSpPr/>
            <p:nvPr/>
          </p:nvCxnSpPr>
          <p:spPr>
            <a:xfrm>
              <a:off x="5790805" y="1714923"/>
              <a:ext cx="356314" cy="0"/>
            </a:xfrm>
            <a:prstGeom prst="line">
              <a:avLst/>
            </a:prstGeom>
            <a:ln w="19050">
              <a:solidFill>
                <a:srgbClr val="FF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文本框 127">
            <a:extLst>
              <a:ext uri="{FF2B5EF4-FFF2-40B4-BE49-F238E27FC236}">
                <a16:creationId xmlns:a16="http://schemas.microsoft.com/office/drawing/2014/main" id="{8EBCBA16-92C8-4497-AF04-54699807E76B}"/>
              </a:ext>
            </a:extLst>
          </p:cNvPr>
          <p:cNvSpPr txBox="1"/>
          <p:nvPr/>
        </p:nvSpPr>
        <p:spPr>
          <a:xfrm>
            <a:off x="1357911" y="1196752"/>
            <a:ext cx="3500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Launch 0 (f) and capture 0 (r)</a:t>
            </a:r>
          </a:p>
          <a:p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Launch 1.25 (r) and capture 1.25 (f)</a:t>
            </a:r>
          </a:p>
          <a:p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Launch 1.25 (r) and capture 0 (r)</a:t>
            </a:r>
          </a:p>
          <a:p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Launch 2.5 (f) and capture 1.25 (f)</a:t>
            </a:r>
            <a:endParaRPr lang="zh-CN" altLang="en-US" sz="1800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</p:txBody>
      </p:sp>
      <p:cxnSp>
        <p:nvCxnSpPr>
          <p:cNvPr id="89" name="连接符: 曲线 88">
            <a:extLst>
              <a:ext uri="{FF2B5EF4-FFF2-40B4-BE49-F238E27FC236}">
                <a16:creationId xmlns:a16="http://schemas.microsoft.com/office/drawing/2014/main" id="{B2BAF431-BA94-4DC0-A5A7-3F740D5D5DF0}"/>
              </a:ext>
            </a:extLst>
          </p:cNvPr>
          <p:cNvCxnSpPr/>
          <p:nvPr/>
        </p:nvCxnSpPr>
        <p:spPr>
          <a:xfrm rot="16200000" flipH="1">
            <a:off x="684806" y="3358629"/>
            <a:ext cx="3023800" cy="1371301"/>
          </a:xfrm>
          <a:prstGeom prst="curvedConnector3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连接符: 曲线 89">
            <a:extLst>
              <a:ext uri="{FF2B5EF4-FFF2-40B4-BE49-F238E27FC236}">
                <a16:creationId xmlns:a16="http://schemas.microsoft.com/office/drawing/2014/main" id="{E2AA498F-27A7-456D-AA98-CDB3DF6C7F40}"/>
              </a:ext>
            </a:extLst>
          </p:cNvPr>
          <p:cNvCxnSpPr/>
          <p:nvPr/>
        </p:nvCxnSpPr>
        <p:spPr>
          <a:xfrm rot="16200000" flipH="1">
            <a:off x="-7550" y="4050885"/>
            <a:ext cx="3044276" cy="7262"/>
          </a:xfrm>
          <a:prstGeom prst="curvedConnector3">
            <a:avLst/>
          </a:prstGeom>
          <a:ln w="19050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连接符: 曲线 90">
            <a:extLst>
              <a:ext uri="{FF2B5EF4-FFF2-40B4-BE49-F238E27FC236}">
                <a16:creationId xmlns:a16="http://schemas.microsoft.com/office/drawing/2014/main" id="{818F4AD6-464C-47F1-8F1D-9BE5657BD7EA}"/>
              </a:ext>
            </a:extLst>
          </p:cNvPr>
          <p:cNvCxnSpPr/>
          <p:nvPr/>
        </p:nvCxnSpPr>
        <p:spPr>
          <a:xfrm rot="16200000" flipH="1">
            <a:off x="1377973" y="3364980"/>
            <a:ext cx="3023800" cy="1371301"/>
          </a:xfrm>
          <a:prstGeom prst="curvedConnector3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连接符: 曲线 91">
            <a:extLst>
              <a:ext uri="{FF2B5EF4-FFF2-40B4-BE49-F238E27FC236}">
                <a16:creationId xmlns:a16="http://schemas.microsoft.com/office/drawing/2014/main" id="{1D59E76E-010C-4BF1-A03F-8BE8BCE515F3}"/>
              </a:ext>
            </a:extLst>
          </p:cNvPr>
          <p:cNvCxnSpPr/>
          <p:nvPr/>
        </p:nvCxnSpPr>
        <p:spPr>
          <a:xfrm rot="16200000" flipH="1">
            <a:off x="679775" y="4057237"/>
            <a:ext cx="3044276" cy="7262"/>
          </a:xfrm>
          <a:prstGeom prst="curvedConnector3">
            <a:avLst/>
          </a:prstGeom>
          <a:ln w="19050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70D0C81A-FCC7-476E-91FC-27E8335FD74E}"/>
              </a:ext>
            </a:extLst>
          </p:cNvPr>
          <p:cNvGrpSpPr/>
          <p:nvPr/>
        </p:nvGrpSpPr>
        <p:grpSpPr>
          <a:xfrm>
            <a:off x="5076056" y="2535673"/>
            <a:ext cx="4104456" cy="1081349"/>
            <a:chOff x="1403648" y="1520719"/>
            <a:chExt cx="4104456" cy="1081349"/>
          </a:xfrm>
        </p:grpSpPr>
        <p:cxnSp>
          <p:nvCxnSpPr>
            <p:cNvPr id="94" name="连接符: 肘形 93">
              <a:extLst>
                <a:ext uri="{FF2B5EF4-FFF2-40B4-BE49-F238E27FC236}">
                  <a16:creationId xmlns:a16="http://schemas.microsoft.com/office/drawing/2014/main" id="{951C3BB6-2A32-455C-BE02-BEE3967BC0A4}"/>
                </a:ext>
              </a:extLst>
            </p:cNvPr>
            <p:cNvCxnSpPr/>
            <p:nvPr/>
          </p:nvCxnSpPr>
          <p:spPr>
            <a:xfrm>
              <a:off x="2771800" y="1521948"/>
              <a:ext cx="1368152" cy="1080120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连接符: 肘形 94">
              <a:extLst>
                <a:ext uri="{FF2B5EF4-FFF2-40B4-BE49-F238E27FC236}">
                  <a16:creationId xmlns:a16="http://schemas.microsoft.com/office/drawing/2014/main" id="{74A9B8F3-2088-4C57-AEE8-FA7758888E71}"/>
                </a:ext>
              </a:extLst>
            </p:cNvPr>
            <p:cNvCxnSpPr/>
            <p:nvPr/>
          </p:nvCxnSpPr>
          <p:spPr>
            <a:xfrm>
              <a:off x="4139952" y="1521948"/>
              <a:ext cx="1368152" cy="1080120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连接符: 肘形 95">
              <a:extLst>
                <a:ext uri="{FF2B5EF4-FFF2-40B4-BE49-F238E27FC236}">
                  <a16:creationId xmlns:a16="http://schemas.microsoft.com/office/drawing/2014/main" id="{050D6FBD-2203-4913-96D1-EB4CA1D5FD2B}"/>
                </a:ext>
              </a:extLst>
            </p:cNvPr>
            <p:cNvCxnSpPr/>
            <p:nvPr/>
          </p:nvCxnSpPr>
          <p:spPr>
            <a:xfrm>
              <a:off x="1403648" y="1520719"/>
              <a:ext cx="1368152" cy="1080120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40E99813-7ADC-4BDD-88B9-532E410CEABB}"/>
                </a:ext>
              </a:extLst>
            </p:cNvPr>
            <p:cNvCxnSpPr>
              <a:cxnSpLocks/>
            </p:cNvCxnSpPr>
            <p:nvPr/>
          </p:nvCxnSpPr>
          <p:spPr>
            <a:xfrm>
              <a:off x="2771800" y="1520719"/>
              <a:ext cx="0" cy="10801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5BF3C41B-99D8-492F-B443-C0F3805B93F7}"/>
                </a:ext>
              </a:extLst>
            </p:cNvPr>
            <p:cNvCxnSpPr>
              <a:cxnSpLocks/>
            </p:cNvCxnSpPr>
            <p:nvPr/>
          </p:nvCxnSpPr>
          <p:spPr>
            <a:xfrm>
              <a:off x="1403648" y="1520719"/>
              <a:ext cx="0" cy="10801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C58D2552-9261-4FF9-AAEA-32C3336D54C4}"/>
                </a:ext>
              </a:extLst>
            </p:cNvPr>
            <p:cNvCxnSpPr>
              <a:cxnSpLocks/>
            </p:cNvCxnSpPr>
            <p:nvPr/>
          </p:nvCxnSpPr>
          <p:spPr>
            <a:xfrm>
              <a:off x="4139952" y="1520719"/>
              <a:ext cx="0" cy="10801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22949146-74EA-4C77-85D7-ABF134CA495E}"/>
              </a:ext>
            </a:extLst>
          </p:cNvPr>
          <p:cNvGrpSpPr/>
          <p:nvPr/>
        </p:nvGrpSpPr>
        <p:grpSpPr>
          <a:xfrm>
            <a:off x="4391980" y="4471774"/>
            <a:ext cx="4104456" cy="1081349"/>
            <a:chOff x="1403648" y="1520719"/>
            <a:chExt cx="4104456" cy="1081349"/>
          </a:xfrm>
        </p:grpSpPr>
        <p:cxnSp>
          <p:nvCxnSpPr>
            <p:cNvPr id="101" name="连接符: 肘形 100">
              <a:extLst>
                <a:ext uri="{FF2B5EF4-FFF2-40B4-BE49-F238E27FC236}">
                  <a16:creationId xmlns:a16="http://schemas.microsoft.com/office/drawing/2014/main" id="{A2788B06-4AFB-4E70-A7A6-8AA17A0630BA}"/>
                </a:ext>
              </a:extLst>
            </p:cNvPr>
            <p:cNvCxnSpPr/>
            <p:nvPr/>
          </p:nvCxnSpPr>
          <p:spPr>
            <a:xfrm>
              <a:off x="2771800" y="1521948"/>
              <a:ext cx="1368152" cy="1080120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连接符: 肘形 101">
              <a:extLst>
                <a:ext uri="{FF2B5EF4-FFF2-40B4-BE49-F238E27FC236}">
                  <a16:creationId xmlns:a16="http://schemas.microsoft.com/office/drawing/2014/main" id="{B8013970-8F06-4B27-B78B-ABEAABB30704}"/>
                </a:ext>
              </a:extLst>
            </p:cNvPr>
            <p:cNvCxnSpPr/>
            <p:nvPr/>
          </p:nvCxnSpPr>
          <p:spPr>
            <a:xfrm>
              <a:off x="4139952" y="1521948"/>
              <a:ext cx="1368152" cy="1080120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连接符: 肘形 102">
              <a:extLst>
                <a:ext uri="{FF2B5EF4-FFF2-40B4-BE49-F238E27FC236}">
                  <a16:creationId xmlns:a16="http://schemas.microsoft.com/office/drawing/2014/main" id="{938B5F5D-068D-4257-A1B7-65980A317A18}"/>
                </a:ext>
              </a:extLst>
            </p:cNvPr>
            <p:cNvCxnSpPr/>
            <p:nvPr/>
          </p:nvCxnSpPr>
          <p:spPr>
            <a:xfrm>
              <a:off x="1403648" y="1520719"/>
              <a:ext cx="1368152" cy="1080120"/>
            </a:xfrm>
            <a:prstGeom prst="bentConnector3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CC6A28C0-C6F2-495B-AEAF-CBE6F0C1513B}"/>
                </a:ext>
              </a:extLst>
            </p:cNvPr>
            <p:cNvCxnSpPr>
              <a:cxnSpLocks/>
            </p:cNvCxnSpPr>
            <p:nvPr/>
          </p:nvCxnSpPr>
          <p:spPr>
            <a:xfrm>
              <a:off x="2771800" y="1520719"/>
              <a:ext cx="0" cy="10801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89C278E4-B15C-4325-B378-7D439D6249A7}"/>
                </a:ext>
              </a:extLst>
            </p:cNvPr>
            <p:cNvCxnSpPr>
              <a:cxnSpLocks/>
            </p:cNvCxnSpPr>
            <p:nvPr/>
          </p:nvCxnSpPr>
          <p:spPr>
            <a:xfrm>
              <a:off x="1403648" y="1520719"/>
              <a:ext cx="0" cy="10801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7DFACF24-65C8-4388-B357-E91F88C10729}"/>
                </a:ext>
              </a:extLst>
            </p:cNvPr>
            <p:cNvCxnSpPr>
              <a:cxnSpLocks/>
            </p:cNvCxnSpPr>
            <p:nvPr/>
          </p:nvCxnSpPr>
          <p:spPr>
            <a:xfrm>
              <a:off x="4139952" y="1520719"/>
              <a:ext cx="0" cy="10801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1754ED83-86B1-44F2-9D12-13C32F90B389}"/>
              </a:ext>
            </a:extLst>
          </p:cNvPr>
          <p:cNvGrpSpPr/>
          <p:nvPr/>
        </p:nvGrpSpPr>
        <p:grpSpPr>
          <a:xfrm>
            <a:off x="4884948" y="3609706"/>
            <a:ext cx="3714193" cy="393101"/>
            <a:chOff x="1035281" y="3035899"/>
            <a:chExt cx="3714193" cy="393101"/>
          </a:xfrm>
        </p:grpSpPr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ABE0A007-735A-4F1E-B008-7C6AD9445F25}"/>
                </a:ext>
              </a:extLst>
            </p:cNvPr>
            <p:cNvSpPr txBox="1"/>
            <p:nvPr/>
          </p:nvSpPr>
          <p:spPr>
            <a:xfrm>
              <a:off x="1758512" y="30596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0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C2B4E89B-19E1-4A50-91A0-F3AEC42107E9}"/>
                </a:ext>
              </a:extLst>
            </p:cNvPr>
            <p:cNvSpPr txBox="1"/>
            <p:nvPr/>
          </p:nvSpPr>
          <p:spPr>
            <a:xfrm>
              <a:off x="2436923" y="3039193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1.25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3E2DCCF9-4A94-4E04-B88A-9E4B13464BC3}"/>
                </a:ext>
              </a:extLst>
            </p:cNvPr>
            <p:cNvSpPr txBox="1"/>
            <p:nvPr/>
          </p:nvSpPr>
          <p:spPr>
            <a:xfrm>
              <a:off x="3122552" y="303919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2.5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E597A3F8-941B-4062-BB91-42F04687A7FC}"/>
                </a:ext>
              </a:extLst>
            </p:cNvPr>
            <p:cNvSpPr txBox="1"/>
            <p:nvPr/>
          </p:nvSpPr>
          <p:spPr>
            <a:xfrm>
              <a:off x="3805074" y="3039193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3.75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E76252ED-F105-4294-8512-61ED4624E8DD}"/>
                </a:ext>
              </a:extLst>
            </p:cNvPr>
            <p:cNvSpPr txBox="1"/>
            <p:nvPr/>
          </p:nvSpPr>
          <p:spPr>
            <a:xfrm>
              <a:off x="4447788" y="30391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5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F5F455B1-2F4C-4499-B998-2702A25BEA3B}"/>
                </a:ext>
              </a:extLst>
            </p:cNvPr>
            <p:cNvSpPr txBox="1"/>
            <p:nvPr/>
          </p:nvSpPr>
          <p:spPr>
            <a:xfrm>
              <a:off x="1035281" y="3035899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-1.25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</p:grp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35A43CE9-DCA4-4C85-A749-4F51885F7813}"/>
              </a:ext>
            </a:extLst>
          </p:cNvPr>
          <p:cNvGrpSpPr/>
          <p:nvPr/>
        </p:nvGrpSpPr>
        <p:grpSpPr>
          <a:xfrm>
            <a:off x="4185366" y="5556179"/>
            <a:ext cx="4416536" cy="393101"/>
            <a:chOff x="332938" y="3035899"/>
            <a:chExt cx="4416536" cy="393101"/>
          </a:xfrm>
        </p:grpSpPr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1CA7CEFD-6994-45B5-A6F7-D743858DCE56}"/>
                </a:ext>
              </a:extLst>
            </p:cNvPr>
            <p:cNvSpPr txBox="1"/>
            <p:nvPr/>
          </p:nvSpPr>
          <p:spPr>
            <a:xfrm>
              <a:off x="1758512" y="30596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0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id="{B7EF0549-CF9C-40E3-9684-89F8A40D0494}"/>
                </a:ext>
              </a:extLst>
            </p:cNvPr>
            <p:cNvSpPr txBox="1"/>
            <p:nvPr/>
          </p:nvSpPr>
          <p:spPr>
            <a:xfrm>
              <a:off x="2436923" y="3039193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1.25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846059A3-D481-4016-B99B-CBBF4D660AA6}"/>
                </a:ext>
              </a:extLst>
            </p:cNvPr>
            <p:cNvSpPr txBox="1"/>
            <p:nvPr/>
          </p:nvSpPr>
          <p:spPr>
            <a:xfrm>
              <a:off x="3122552" y="303919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2.5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D8ABC5A9-3207-4440-A827-1B9C8A21C723}"/>
                </a:ext>
              </a:extLst>
            </p:cNvPr>
            <p:cNvSpPr txBox="1"/>
            <p:nvPr/>
          </p:nvSpPr>
          <p:spPr>
            <a:xfrm>
              <a:off x="3805074" y="3039193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3.75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139" name="文本框 138">
              <a:extLst>
                <a:ext uri="{FF2B5EF4-FFF2-40B4-BE49-F238E27FC236}">
                  <a16:creationId xmlns:a16="http://schemas.microsoft.com/office/drawing/2014/main" id="{B8D95B58-BE3F-4104-BFDD-B9118869F551}"/>
                </a:ext>
              </a:extLst>
            </p:cNvPr>
            <p:cNvSpPr txBox="1"/>
            <p:nvPr/>
          </p:nvSpPr>
          <p:spPr>
            <a:xfrm>
              <a:off x="4447788" y="30391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5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140" name="文本框 139">
              <a:extLst>
                <a:ext uri="{FF2B5EF4-FFF2-40B4-BE49-F238E27FC236}">
                  <a16:creationId xmlns:a16="http://schemas.microsoft.com/office/drawing/2014/main" id="{0CFB1863-5423-417E-8444-9DB3A6821E85}"/>
                </a:ext>
              </a:extLst>
            </p:cNvPr>
            <p:cNvSpPr txBox="1"/>
            <p:nvPr/>
          </p:nvSpPr>
          <p:spPr>
            <a:xfrm>
              <a:off x="1035281" y="3035899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-1.25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C6ACD328-0309-43EF-81B1-725235E10999}"/>
                </a:ext>
              </a:extLst>
            </p:cNvPr>
            <p:cNvSpPr txBox="1"/>
            <p:nvPr/>
          </p:nvSpPr>
          <p:spPr>
            <a:xfrm>
              <a:off x="332938" y="3035899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-2.5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</p:grpSp>
      <p:cxnSp>
        <p:nvCxnSpPr>
          <p:cNvPr id="143" name="连接符: 曲线 142">
            <a:extLst>
              <a:ext uri="{FF2B5EF4-FFF2-40B4-BE49-F238E27FC236}">
                <a16:creationId xmlns:a16="http://schemas.microsoft.com/office/drawing/2014/main" id="{345D377B-881B-45CC-B55F-9920548FA685}"/>
              </a:ext>
            </a:extLst>
          </p:cNvPr>
          <p:cNvCxnSpPr/>
          <p:nvPr/>
        </p:nvCxnSpPr>
        <p:spPr>
          <a:xfrm rot="16200000" flipH="1">
            <a:off x="5266346" y="3705120"/>
            <a:ext cx="3032215" cy="676490"/>
          </a:xfrm>
          <a:prstGeom prst="curvedConnector3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连接符: 曲线 143">
            <a:extLst>
              <a:ext uri="{FF2B5EF4-FFF2-40B4-BE49-F238E27FC236}">
                <a16:creationId xmlns:a16="http://schemas.microsoft.com/office/drawing/2014/main" id="{107E4438-D92A-44A5-B558-EE03C490825C}"/>
              </a:ext>
            </a:extLst>
          </p:cNvPr>
          <p:cNvCxnSpPr/>
          <p:nvPr/>
        </p:nvCxnSpPr>
        <p:spPr>
          <a:xfrm rot="5400000">
            <a:off x="4588695" y="3695546"/>
            <a:ext cx="3017450" cy="693575"/>
          </a:xfrm>
          <a:prstGeom prst="curvedConnector3">
            <a:avLst/>
          </a:prstGeom>
          <a:ln w="19050">
            <a:solidFill>
              <a:srgbClr val="FF6699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连接符: 曲线 145">
            <a:extLst>
              <a:ext uri="{FF2B5EF4-FFF2-40B4-BE49-F238E27FC236}">
                <a16:creationId xmlns:a16="http://schemas.microsoft.com/office/drawing/2014/main" id="{4B0635A5-BDF3-43F5-9715-9F686439C2D6}"/>
              </a:ext>
            </a:extLst>
          </p:cNvPr>
          <p:cNvCxnSpPr/>
          <p:nvPr/>
        </p:nvCxnSpPr>
        <p:spPr>
          <a:xfrm rot="16200000" flipH="1">
            <a:off x="5949880" y="3710241"/>
            <a:ext cx="3032215" cy="676490"/>
          </a:xfrm>
          <a:prstGeom prst="curvedConnector3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连接符: 曲线 146">
            <a:extLst>
              <a:ext uri="{FF2B5EF4-FFF2-40B4-BE49-F238E27FC236}">
                <a16:creationId xmlns:a16="http://schemas.microsoft.com/office/drawing/2014/main" id="{5BAF4B90-52E7-4430-B751-745B86830C15}"/>
              </a:ext>
            </a:extLst>
          </p:cNvPr>
          <p:cNvCxnSpPr/>
          <p:nvPr/>
        </p:nvCxnSpPr>
        <p:spPr>
          <a:xfrm rot="5400000">
            <a:off x="5286450" y="3700668"/>
            <a:ext cx="3017450" cy="693575"/>
          </a:xfrm>
          <a:prstGeom prst="curvedConnector3">
            <a:avLst/>
          </a:prstGeom>
          <a:ln w="19050">
            <a:solidFill>
              <a:srgbClr val="FF6699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标题 1">
            <a:extLst>
              <a:ext uri="{FF2B5EF4-FFF2-40B4-BE49-F238E27FC236}">
                <a16:creationId xmlns:a16="http://schemas.microsoft.com/office/drawing/2014/main" id="{CC49EA8F-D620-42CA-8FB1-CE12EFA1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09" y="178068"/>
            <a:ext cx="8407379" cy="471417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Calibri" panose="020B0503020204020204" pitchFamily="34" charset="-122"/>
                <a:cs typeface="Times New Roman" panose="02020603050405020304" pitchFamily="18" charset="0"/>
              </a:rPr>
              <a:t>Case 4: Zero-cycle data check</a:t>
            </a:r>
            <a:endParaRPr lang="zh-CN" altLang="en-US" dirty="0">
              <a:latin typeface="Times New Roman" panose="02020603050405020304" pitchFamily="18" charset="0"/>
              <a:ea typeface="Calibr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96933DC9-B93D-4BB5-B6CF-E985042A21F7}"/>
              </a:ext>
            </a:extLst>
          </p:cNvPr>
          <p:cNvSpPr txBox="1"/>
          <p:nvPr/>
        </p:nvSpPr>
        <p:spPr>
          <a:xfrm>
            <a:off x="567633" y="561454"/>
            <a:ext cx="80732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800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#16648 </a:t>
            </a: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The relationship of launch</a:t>
            </a:r>
            <a:r>
              <a:rPr lang="zh-CN" altLang="en-US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 </a:t>
            </a: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38M and capture 400M:</a:t>
            </a:r>
          </a:p>
        </p:txBody>
      </p:sp>
    </p:spTree>
    <p:extLst>
      <p:ext uri="{BB962C8B-B14F-4D97-AF65-F5344CB8AC3E}">
        <p14:creationId xmlns:p14="http://schemas.microsoft.com/office/powerpoint/2010/main" val="826579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Calibri" panose="020B0503020204020204" pitchFamily="34" charset="-122"/>
                <a:cs typeface="Times New Roman" panose="02020603050405020304" pitchFamily="18" charset="0"/>
              </a:rPr>
              <a:t>Test Summary</a:t>
            </a:r>
            <a:endParaRPr lang="zh-CN" altLang="en-US" dirty="0">
              <a:latin typeface="Times New Roman" panose="02020603050405020304" pitchFamily="18" charset="0"/>
              <a:ea typeface="Calibr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8E710D-23C0-425A-8C19-5C8715CC4F26}"/>
              </a:ext>
            </a:extLst>
          </p:cNvPr>
          <p:cNvSpPr txBox="1"/>
          <p:nvPr/>
        </p:nvSpPr>
        <p:spPr>
          <a:xfrm>
            <a:off x="628650" y="1034720"/>
            <a:ext cx="80732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Data paths / Clock paths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-clock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report_ta</a:t>
            </a: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 / -</a:t>
            </a:r>
            <a:r>
              <a:rPr lang="en-US" altLang="zh-CN" dirty="0" err="1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number_of_worst_paths</a:t>
            </a: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 / </a:t>
            </a:r>
            <a:r>
              <a:rPr lang="en-US" altLang="zh-CN" dirty="0" err="1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full_clock_expanded</a:t>
            </a:r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check_timing_setup</a:t>
            </a:r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set_timing_derate</a:t>
            </a: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 -clock / -data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CRPR</a:t>
            </a:r>
          </a:p>
          <a:p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Timing exceptions: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set_false_path</a:t>
            </a:r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set_multicycle_path</a:t>
            </a:r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set_max_delay</a:t>
            </a:r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set_min_delay</a:t>
            </a:r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12 tickets, 8 opened.</a:t>
            </a:r>
          </a:p>
        </p:txBody>
      </p:sp>
    </p:spTree>
    <p:extLst>
      <p:ext uri="{BB962C8B-B14F-4D97-AF65-F5344CB8AC3E}">
        <p14:creationId xmlns:p14="http://schemas.microsoft.com/office/powerpoint/2010/main" val="705345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Calibri" panose="020B0503020204020204" pitchFamily="34" charset="-122"/>
                <a:cs typeface="Times New Roman" panose="02020603050405020304" pitchFamily="18" charset="0"/>
              </a:rPr>
              <a:t>Ticket Summary</a:t>
            </a:r>
            <a:endParaRPr lang="zh-CN" altLang="en-US" dirty="0">
              <a:latin typeface="Times New Roman" panose="02020603050405020304" pitchFamily="18" charset="0"/>
              <a:ea typeface="Calibr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71857"/>
              </p:ext>
            </p:extLst>
          </p:nvPr>
        </p:nvGraphicFramePr>
        <p:xfrm>
          <a:off x="323528" y="1340768"/>
          <a:ext cx="8106869" cy="475779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31266">
                  <a:extLst>
                    <a:ext uri="{9D8B030D-6E8A-4147-A177-3AD203B41FA5}">
                      <a16:colId xmlns:a16="http://schemas.microsoft.com/office/drawing/2014/main" val="2054018116"/>
                    </a:ext>
                  </a:extLst>
                </a:gridCol>
                <a:gridCol w="6699911">
                  <a:extLst>
                    <a:ext uri="{9D8B030D-6E8A-4147-A177-3AD203B41FA5}">
                      <a16:colId xmlns:a16="http://schemas.microsoft.com/office/drawing/2014/main" val="1580373774"/>
                    </a:ext>
                  </a:extLst>
                </a:gridCol>
                <a:gridCol w="487846">
                  <a:extLst>
                    <a:ext uri="{9D8B030D-6E8A-4147-A177-3AD203B41FA5}">
                      <a16:colId xmlns:a16="http://schemas.microsoft.com/office/drawing/2014/main" val="236467536"/>
                    </a:ext>
                  </a:extLst>
                </a:gridCol>
                <a:gridCol w="487846">
                  <a:extLst>
                    <a:ext uri="{9D8B030D-6E8A-4147-A177-3AD203B41FA5}">
                      <a16:colId xmlns:a16="http://schemas.microsoft.com/office/drawing/2014/main" val="4064645667"/>
                    </a:ext>
                  </a:extLst>
                </a:gridCol>
              </a:tblGrid>
              <a:tr h="218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ticket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Description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u="none" strike="noStrike" dirty="0"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check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status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extLst>
                  <a:ext uri="{0D108BD9-81ED-4DB2-BD59-A6C34878D82A}">
                    <a16:rowId xmlns:a16="http://schemas.microsoft.com/office/drawing/2014/main" val="1442679198"/>
                  </a:ext>
                </a:extLst>
              </a:tr>
              <a:tr h="4318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17034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简化的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16648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clk1 port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和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clk2 port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分别创建时钟，两个路径独立，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endpoint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都是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output port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，中间都只经过三个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INV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set_data_check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-from cell6/o -to cell8/o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，注意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related pin cell6/o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直接获得了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clk1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的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clock signal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report_ta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-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number_of_worst_paths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10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显示总共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4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个路径里：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1. capture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错误显示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fall edge 2. 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有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2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个路径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launch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和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capture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的起点错误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extLst>
                  <a:ext uri="{0D108BD9-81ED-4DB2-BD59-A6C34878D82A}">
                    <a16:rowId xmlns:a16="http://schemas.microsoft.com/office/drawing/2014/main" val="2726223179"/>
                  </a:ext>
                </a:extLst>
              </a:tr>
              <a:tr h="4318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17010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基于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16648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，将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clk_out_reg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从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FF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改成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INV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clk_out_reg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/ZN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是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related pin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set_data_check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-from 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clk_out_reg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/ZN -to U_STD_SDFSYNC/D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-clock [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get_clocks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400M]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report_ta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-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number_of_worst_paths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10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显示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no path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，加入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-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unconstrained_path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显示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uncons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path</a:t>
                      </a: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extLst>
                  <a:ext uri="{0D108BD9-81ED-4DB2-BD59-A6C34878D82A}">
                    <a16:rowId xmlns:a16="http://schemas.microsoft.com/office/drawing/2014/main" val="4191374346"/>
                  </a:ext>
                </a:extLst>
              </a:tr>
              <a:tr h="4318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16648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将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clk_out_reg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从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FF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改成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INV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clk_out_reg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/ZN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是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related pin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set_data_check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-from 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clk_out_reg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/ZN -to U_STD_SDFSYNC/D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report_ta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-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number_of_worst_paths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10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显示的全部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path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里：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1. capture clock 400M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是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fall_edge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，缺少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rise_edge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2. 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部分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path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的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launch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和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capture edge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起点不对。</a:t>
                      </a:r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400M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的电平和</a:t>
                      </a:r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400M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创建的</a:t>
                      </a:r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U_CRG_DFF_RN/q pin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的电平要一致</a:t>
                      </a:r>
                      <a:endParaRPr lang="en-US" altLang="zh-CN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extLst>
                  <a:ext uri="{0D108BD9-81ED-4DB2-BD59-A6C34878D82A}">
                    <a16:rowId xmlns:a16="http://schemas.microsoft.com/office/drawing/2014/main" val="2338511651"/>
                  </a:ext>
                </a:extLst>
              </a:tr>
              <a:tr h="4318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16229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一个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clock port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的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clock signal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在经过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cell2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后分岔两路，分别传入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FF1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和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FF2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FF1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传出到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cell6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FF2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传出到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cell8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。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set_data_check 1 -from cell8/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i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-to cell6/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i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capture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是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cell8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所在的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path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launch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是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cell6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所在的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path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，但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CHT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没有正确认为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cell2/o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是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common point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，导致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crpr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value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是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0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extLst>
                  <a:ext uri="{0D108BD9-81ED-4DB2-BD59-A6C34878D82A}">
                    <a16:rowId xmlns:a16="http://schemas.microsoft.com/office/drawing/2014/main" val="462186970"/>
                  </a:ext>
                </a:extLst>
              </a:tr>
              <a:tr h="4318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16231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同样是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16229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的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netlist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。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set_data_check 1 -from ff2/phi -to ff1/phi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capture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是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ff2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所在的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path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launch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是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ff1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所在的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path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。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set_timing_derate 0.8 -data -early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和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0.9 -clock -early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ff1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所在的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path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前面没有正确取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0.9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作为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clock path derate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。其二，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set_clock_latency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0.8 -source -max clk1 &amp;&amp; 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set_clock_latency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0.5 -source -min clk1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，正确的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crpr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value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是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0.3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REF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不会显示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cell2/o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为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common point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crpr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只考虑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source clock latency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的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max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和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min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之差，不考虑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cell2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的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max delay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和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min delay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之差。其三，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clock network latency (propagated)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不会显示在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data check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的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timing path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。</a:t>
                      </a: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extLst>
                  <a:ext uri="{0D108BD9-81ED-4DB2-BD59-A6C34878D82A}">
                    <a16:rowId xmlns:a16="http://schemas.microsoft.com/office/drawing/2014/main" val="3194936238"/>
                  </a:ext>
                </a:extLst>
              </a:tr>
              <a:tr h="431811"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extLst>
                  <a:ext uri="{0D108BD9-81ED-4DB2-BD59-A6C34878D82A}">
                    <a16:rowId xmlns:a16="http://schemas.microsoft.com/office/drawing/2014/main" val="3222764871"/>
                  </a:ext>
                </a:extLst>
              </a:tr>
              <a:tr h="431811"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extLst>
                  <a:ext uri="{0D108BD9-81ED-4DB2-BD59-A6C34878D82A}">
                    <a16:rowId xmlns:a16="http://schemas.microsoft.com/office/drawing/2014/main" val="3015732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518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Calibri" panose="020B0503020204020204" pitchFamily="34" charset="-122"/>
                <a:cs typeface="Times New Roman" panose="02020603050405020304" pitchFamily="18" charset="0"/>
              </a:rPr>
              <a:t>Ticket Summary</a:t>
            </a:r>
            <a:endParaRPr lang="zh-CN" altLang="en-US" dirty="0">
              <a:latin typeface="Times New Roman" panose="02020603050405020304" pitchFamily="18" charset="0"/>
              <a:ea typeface="Calibr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83234"/>
              </p:ext>
            </p:extLst>
          </p:nvPr>
        </p:nvGraphicFramePr>
        <p:xfrm>
          <a:off x="323528" y="1340768"/>
          <a:ext cx="8106869" cy="463726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31266">
                  <a:extLst>
                    <a:ext uri="{9D8B030D-6E8A-4147-A177-3AD203B41FA5}">
                      <a16:colId xmlns:a16="http://schemas.microsoft.com/office/drawing/2014/main" val="2054018116"/>
                    </a:ext>
                  </a:extLst>
                </a:gridCol>
                <a:gridCol w="6699911">
                  <a:extLst>
                    <a:ext uri="{9D8B030D-6E8A-4147-A177-3AD203B41FA5}">
                      <a16:colId xmlns:a16="http://schemas.microsoft.com/office/drawing/2014/main" val="1580373774"/>
                    </a:ext>
                  </a:extLst>
                </a:gridCol>
                <a:gridCol w="487846">
                  <a:extLst>
                    <a:ext uri="{9D8B030D-6E8A-4147-A177-3AD203B41FA5}">
                      <a16:colId xmlns:a16="http://schemas.microsoft.com/office/drawing/2014/main" val="236467536"/>
                    </a:ext>
                  </a:extLst>
                </a:gridCol>
                <a:gridCol w="487846">
                  <a:extLst>
                    <a:ext uri="{9D8B030D-6E8A-4147-A177-3AD203B41FA5}">
                      <a16:colId xmlns:a16="http://schemas.microsoft.com/office/drawing/2014/main" val="4064645667"/>
                    </a:ext>
                  </a:extLst>
                </a:gridCol>
              </a:tblGrid>
              <a:tr h="218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ticket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Description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u="none" strike="noStrike" dirty="0"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check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status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extLst>
                  <a:ext uri="{0D108BD9-81ED-4DB2-BD59-A6C34878D82A}">
                    <a16:rowId xmlns:a16="http://schemas.microsoft.com/office/drawing/2014/main" val="1442679198"/>
                  </a:ext>
                </a:extLst>
              </a:tr>
              <a:tr h="4318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16612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基于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15120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的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netlist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set_data_check -from 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clk_out_reg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/q -to U_STD_SDFSYNC/d -clock [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get_clocks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400M]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report_ta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-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path_report_format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full_clock_expanded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显示了错误的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capture edge 1600M (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fall_edge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)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，正确行为是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capture edge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400M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(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rise_edge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)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。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注意：这里总共报出</a:t>
                      </a:r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4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条</a:t>
                      </a:r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path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400M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都是</a:t>
                      </a:r>
                      <a:r>
                        <a:rPr lang="en-US" altLang="zh-CN" sz="12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rise_edge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，因</a:t>
                      </a:r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400M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下一级的</a:t>
                      </a:r>
                      <a:r>
                        <a:rPr lang="en-US" altLang="zh-CN" sz="12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clk_out_reg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只能被</a:t>
                      </a:r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rise-triggered</a:t>
                      </a: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extLst>
                  <a:ext uri="{0D108BD9-81ED-4DB2-BD59-A6C34878D82A}">
                    <a16:rowId xmlns:a16="http://schemas.microsoft.com/office/drawing/2014/main" val="4191374346"/>
                  </a:ext>
                </a:extLst>
              </a:tr>
              <a:tr h="4318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16563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基于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15120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的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netlist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set_data_check -from 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clk_out_reg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/q -to U_STD_SDFSYNC/d -clock [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get_clocks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400M]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set_timing_derate 0.8 -data -early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和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0.9 -clock -early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，对于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timing arc: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clk_out_reg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/q -&gt; U_STD_SDFSYNC/d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report_ta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-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show_derate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没有正确报出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data derate of 0.8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，而是误报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clock derate 0.9 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extLst>
                  <a:ext uri="{0D108BD9-81ED-4DB2-BD59-A6C34878D82A}">
                    <a16:rowId xmlns:a16="http://schemas.microsoft.com/office/drawing/2014/main" val="2338511651"/>
                  </a:ext>
                </a:extLst>
              </a:tr>
              <a:tr h="4318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16561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set_data_check -from 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不存在的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related pin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，再写一次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-from 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正常的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related pin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compute_timing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crash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extLst>
                  <a:ext uri="{0D108BD9-81ED-4DB2-BD59-A6C34878D82A}">
                    <a16:rowId xmlns:a16="http://schemas.microsoft.com/office/drawing/2014/main" val="462186970"/>
                  </a:ext>
                </a:extLst>
              </a:tr>
              <a:tr h="4318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15120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set_data_check -from 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clk_out_reg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/q -to U_STD_SDFSYNC/d -clock [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get_clocks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400M]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report_ta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crash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Local bin</a:t>
                      </a: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Done</a:t>
                      </a:r>
                    </a:p>
                  </a:txBody>
                  <a:tcPr marL="3702" marR="3702" marT="3702" marB="0" anchor="b"/>
                </a:tc>
                <a:extLst>
                  <a:ext uri="{0D108BD9-81ED-4DB2-BD59-A6C34878D82A}">
                    <a16:rowId xmlns:a16="http://schemas.microsoft.com/office/drawing/2014/main" val="3194936238"/>
                  </a:ext>
                </a:extLst>
              </a:tr>
              <a:tr h="4318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15143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与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15083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相似。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gclock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400M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通过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FF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（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clk_out_reg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）连接下一级的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FF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（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U_STD_SDFSYNC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），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clk_out_reg/q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创建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gclock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38M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clk_out_reg/q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直连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U_STD_SDFSYNC/d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。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set_data_check -from clk_out_reg/q -to U_STD_SDFSYNC/d -clock [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get_clocks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38M]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report_ta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错误报出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38M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同时作为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launch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和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capture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的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path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，有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slack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，同时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check_timing_setup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没有报出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U_STD_SDFSYNC/d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作为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uncons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。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注意：</a:t>
                      </a:r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q pin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作为</a:t>
                      </a:r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related pin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，它获取</a:t>
                      </a:r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data signal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对应的</a:t>
                      </a:r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clock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是前面经过</a:t>
                      </a:r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FF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的</a:t>
                      </a:r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400M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d pin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作为</a:t>
                      </a:r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constrained pin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，它获取</a:t>
                      </a:r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data signal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对应的</a:t>
                      </a:r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clock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是</a:t>
                      </a:r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38M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，正确行为</a:t>
                      </a:r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-clock</a:t>
                      </a:r>
                      <a:r>
                        <a:rPr lang="zh-CN" alt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指定</a:t>
                      </a:r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400M</a:t>
                      </a:r>
                      <a:endParaRPr lang="zh-CN" altLang="en-US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L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ocal bin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Done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extLst>
                  <a:ext uri="{0D108BD9-81ED-4DB2-BD59-A6C34878D82A}">
                    <a16:rowId xmlns:a16="http://schemas.microsoft.com/office/drawing/2014/main" val="3222764871"/>
                  </a:ext>
                </a:extLst>
              </a:tr>
              <a:tr h="4318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15083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对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data2data check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的特殊情况处理。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clk1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通过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FF1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连接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mux/i0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clk2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通过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FF2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连接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mux/i1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set_data_check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-from mux/i1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-to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mux/i0 -clock [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get_clocks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clk1]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mux/i1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是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related pin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mux/i0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是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constrained pin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-clock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指定的是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related pin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获取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data signal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对应的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clock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，但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verilog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描述的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mux/i1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和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clk1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无关联性，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CHT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没有正确报出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mux/i0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作为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uncons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。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22/12/16</a:t>
                      </a: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Done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extLst>
                  <a:ext uri="{0D108BD9-81ED-4DB2-BD59-A6C34878D82A}">
                    <a16:rowId xmlns:a16="http://schemas.microsoft.com/office/drawing/2014/main" val="3015732398"/>
                  </a:ext>
                </a:extLst>
              </a:tr>
              <a:tr h="4318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14751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在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lib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定义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cell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的两个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pin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构成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timing type: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 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non_seg_setup_rising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，这两个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pin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构成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data to data check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，如果这两个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pin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都来自于同一个时钟，且满足时序约束，无时序例外，这两个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pin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都不是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uncons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。</a:t>
                      </a:r>
                      <a:endParaRPr lang="en-US" altLang="zh-CN" sz="1200" b="0" i="0" u="none" strike="noStrike" dirty="0">
                        <a:solidFill>
                          <a:srgbClr val="FF6699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22/11/25</a:t>
                      </a:r>
                    </a:p>
                  </a:txBody>
                  <a:tcPr marL="3702" marR="3702" marT="37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D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-128"/>
                          <a:ea typeface="Calibri" panose="020F0502020204030204" pitchFamily="34" charset="-128"/>
                          <a:cs typeface="Calibri" panose="020F0502020204030204" pitchFamily="34" charset="-128"/>
                        </a:rPr>
                        <a:t>one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-128"/>
                        <a:ea typeface="Calibri" panose="020F0502020204030204" pitchFamily="34" charset="-128"/>
                        <a:cs typeface="Calibri" panose="020F0502020204030204" pitchFamily="34" charset="-128"/>
                      </a:endParaRPr>
                    </a:p>
                  </a:txBody>
                  <a:tcPr marL="3702" marR="3702" marT="3702" marB="0" anchor="b"/>
                </a:tc>
                <a:extLst>
                  <a:ext uri="{0D108BD9-81ED-4DB2-BD59-A6C34878D82A}">
                    <a16:rowId xmlns:a16="http://schemas.microsoft.com/office/drawing/2014/main" val="1102228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796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07504" y="2204864"/>
            <a:ext cx="6826696" cy="2671936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Thanks</a:t>
            </a:r>
            <a:endParaRPr lang="zh-CN" altLang="en-US" sz="4800" b="1" i="1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6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Calibri" panose="020B0503020204020204" pitchFamily="34" charset="-122"/>
                <a:cs typeface="Times New Roman" panose="02020603050405020304" pitchFamily="18" charset="0"/>
              </a:rPr>
              <a:t>Introduction</a:t>
            </a:r>
            <a:endParaRPr lang="zh-CN" altLang="en-US" dirty="0">
              <a:latin typeface="Times New Roman" panose="02020603050405020304" pitchFamily="18" charset="0"/>
              <a:ea typeface="Calibr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A1FCAC5-7F05-47E9-A012-AB475EC61CC8}"/>
              </a:ext>
            </a:extLst>
          </p:cNvPr>
          <p:cNvSpPr txBox="1"/>
          <p:nvPr/>
        </p:nvSpPr>
        <p:spPr>
          <a:xfrm>
            <a:off x="633499" y="1027907"/>
            <a:ext cx="80732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Data check: setup/hold check between two data pins</a:t>
            </a:r>
          </a:p>
          <a:p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The setting of data check: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By lib using timing type: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non_seq_setup_rising</a:t>
            </a:r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non_seq_setup_falling</a:t>
            </a:r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non_seq_hold_rising</a:t>
            </a:r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non_seq_hold_falling</a:t>
            </a:r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lvl="2"/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By SDC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set_data_check</a:t>
            </a:r>
            <a:endParaRPr lang="en-US" altLang="zh-CN" dirty="0">
              <a:solidFill>
                <a:srgbClr val="00B050"/>
              </a:solidFill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lvl="2"/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420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Calibri" panose="020B0503020204020204" pitchFamily="34" charset="-122"/>
                <a:cs typeface="Times New Roman" panose="02020603050405020304" pitchFamily="18" charset="0"/>
              </a:rPr>
              <a:t>Data Check by lib</a:t>
            </a:r>
            <a:endParaRPr lang="zh-CN" altLang="en-US" dirty="0">
              <a:latin typeface="Times New Roman" panose="02020603050405020304" pitchFamily="18" charset="0"/>
              <a:ea typeface="Calibr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4943071-7329-485A-A53C-8459A95E7C7F}"/>
              </a:ext>
            </a:extLst>
          </p:cNvPr>
          <p:cNvGrpSpPr/>
          <p:nvPr/>
        </p:nvGrpSpPr>
        <p:grpSpPr>
          <a:xfrm>
            <a:off x="241118" y="1282821"/>
            <a:ext cx="8661763" cy="4292357"/>
            <a:chOff x="802110" y="1916832"/>
            <a:chExt cx="8023778" cy="397620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D5DDF10-BCB2-4B53-923D-FE48F41A9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110" y="1916832"/>
              <a:ext cx="3819835" cy="397620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017A869-AD4D-42E5-B477-4FAF22457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241" y="1916832"/>
              <a:ext cx="4221647" cy="3976202"/>
            </a:xfrm>
            <a:prstGeom prst="rect">
              <a:avLst/>
            </a:prstGeom>
          </p:spPr>
        </p:pic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31B9D758-37C0-46BF-8F72-298BFE5AA12D}"/>
              </a:ext>
            </a:extLst>
          </p:cNvPr>
          <p:cNvSpPr/>
          <p:nvPr/>
        </p:nvSpPr>
        <p:spPr>
          <a:xfrm>
            <a:off x="1691680" y="2348880"/>
            <a:ext cx="1440160" cy="14401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C2D2418-9C6B-44E9-A133-E8C443BD66B4}"/>
              </a:ext>
            </a:extLst>
          </p:cNvPr>
          <p:cNvSpPr/>
          <p:nvPr/>
        </p:nvSpPr>
        <p:spPr>
          <a:xfrm>
            <a:off x="1691680" y="4095224"/>
            <a:ext cx="1440160" cy="14401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6952548-7F48-4E27-B5B1-198F70C19E31}"/>
              </a:ext>
            </a:extLst>
          </p:cNvPr>
          <p:cNvSpPr/>
          <p:nvPr/>
        </p:nvSpPr>
        <p:spPr>
          <a:xfrm>
            <a:off x="5967259" y="3501008"/>
            <a:ext cx="1470094" cy="14401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AE53168-265A-402A-A2E6-EBE0FB050502}"/>
              </a:ext>
            </a:extLst>
          </p:cNvPr>
          <p:cNvSpPr/>
          <p:nvPr/>
        </p:nvSpPr>
        <p:spPr>
          <a:xfrm>
            <a:off x="5967259" y="1570854"/>
            <a:ext cx="1470094" cy="14401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953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Calibri" panose="020B0503020204020204" pitchFamily="34" charset="-122"/>
                <a:cs typeface="Times New Roman" panose="02020603050405020304" pitchFamily="18" charset="0"/>
              </a:rPr>
              <a:t>Data Check by SDC</a:t>
            </a:r>
            <a:endParaRPr lang="zh-CN" altLang="en-US" dirty="0">
              <a:latin typeface="Times New Roman" panose="02020603050405020304" pitchFamily="18" charset="0"/>
              <a:ea typeface="Calibr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A1FCAC5-7F05-47E9-A012-AB475EC61CC8}"/>
              </a:ext>
            </a:extLst>
          </p:cNvPr>
          <p:cNvSpPr txBox="1"/>
          <p:nvPr/>
        </p:nvSpPr>
        <p:spPr>
          <a:xfrm>
            <a:off x="628650" y="1052736"/>
            <a:ext cx="807321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set_data_check: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-setup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-hold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check_value</a:t>
            </a:r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-from/-</a:t>
            </a:r>
            <a:r>
              <a:rPr lang="en-US" altLang="zh-CN" dirty="0" err="1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rise_from</a:t>
            </a: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/-</a:t>
            </a:r>
            <a:r>
              <a:rPr lang="en-US" altLang="zh-CN" dirty="0" err="1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fall_from</a:t>
            </a: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: specify the related pin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-to/-</a:t>
            </a:r>
            <a:r>
              <a:rPr lang="en-US" altLang="zh-CN" dirty="0" err="1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rise_to</a:t>
            </a: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/-</a:t>
            </a:r>
            <a:r>
              <a:rPr lang="en-US" altLang="zh-CN" dirty="0" err="1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fall_to</a:t>
            </a: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: specify the constrained pin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-clock: specify a clock domain at the related 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-from -to normally specify data-path pins.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B050"/>
                </a:solidFill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Tool does not prevent you from defining a data check in the clock network, but the results might be incorrect.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lvl="2"/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0219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6293CD5D-1BA0-4A0C-B6FF-87F8AAA14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93" y="1841983"/>
            <a:ext cx="5969307" cy="266713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8407379" cy="471417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Calibri" panose="020B0503020204020204" pitchFamily="34" charset="-122"/>
                <a:cs typeface="Times New Roman" panose="02020603050405020304" pitchFamily="18" charset="0"/>
              </a:rPr>
              <a:t>Case 1: Timing Exception by data check</a:t>
            </a:r>
            <a:endParaRPr lang="zh-CN" altLang="en-US" dirty="0">
              <a:latin typeface="Times New Roman" panose="02020603050405020304" pitchFamily="18" charset="0"/>
              <a:ea typeface="Calibr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8E710D-23C0-425A-8C19-5C8715CC4F26}"/>
              </a:ext>
            </a:extLst>
          </p:cNvPr>
          <p:cNvSpPr txBox="1"/>
          <p:nvPr/>
        </p:nvSpPr>
        <p:spPr>
          <a:xfrm>
            <a:off x="179512" y="716503"/>
            <a:ext cx="360140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800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Data check can be false path using: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-from capture sink pin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-through pins at capture data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Example: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rgbClr val="00B050"/>
                </a:solidFill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-from ff1/phi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-through cell6/</a:t>
            </a:r>
            <a:r>
              <a:rPr lang="en-US" altLang="zh-CN" sz="1800" dirty="0" err="1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i</a:t>
            </a:r>
            <a:endParaRPr lang="en-US" altLang="zh-CN" sz="1800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rgbClr val="00B050"/>
                </a:solidFill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-through cell6/o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-from ff2/phi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-through cell8/</a:t>
            </a:r>
            <a:r>
              <a:rPr lang="en-US" altLang="zh-CN" sz="1800" dirty="0" err="1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i</a:t>
            </a:r>
            <a:endParaRPr lang="en-US" altLang="zh-CN" sz="1800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-to cell8/o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Different with false path, multicycle and max or min delay can only be set at launch paths.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For normal setup check, in1 -&gt; ff1/d is not false path by </a:t>
            </a:r>
            <a:r>
              <a:rPr lang="en-US" altLang="zh-CN" sz="1800" dirty="0" err="1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set_false_path</a:t>
            </a:r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 -from ff1/phi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800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1800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1800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1800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55A0C8A-A7BF-44A1-981A-422EB0133487}"/>
              </a:ext>
            </a:extLst>
          </p:cNvPr>
          <p:cNvSpPr txBox="1"/>
          <p:nvPr/>
        </p:nvSpPr>
        <p:spPr>
          <a:xfrm>
            <a:off x="4025482" y="4509120"/>
            <a:ext cx="415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set_data_check 1 -from cell6/o -to cell8/o</a:t>
            </a:r>
            <a:endParaRPr lang="zh-CN" altLang="en-US" sz="1800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557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8407379" cy="471417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Calibri" panose="020B0503020204020204" pitchFamily="34" charset="-122"/>
                <a:cs typeface="Times New Roman" panose="02020603050405020304" pitchFamily="18" charset="0"/>
              </a:rPr>
              <a:t>Case 2: Path not break by data check </a:t>
            </a:r>
            <a:endParaRPr lang="zh-CN" altLang="en-US" dirty="0">
              <a:latin typeface="Times New Roman" panose="02020603050405020304" pitchFamily="18" charset="0"/>
              <a:ea typeface="Calibr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D0C1F37-356C-45F1-B953-FD12551AD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92" y="3688234"/>
            <a:ext cx="3514168" cy="218590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5EF8CCD-8816-41BF-9D77-64A79EA656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48" y="1059013"/>
            <a:ext cx="3516255" cy="236998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13096F4-C9E1-43E7-809C-3EBBBFA3ADDA}"/>
              </a:ext>
            </a:extLst>
          </p:cNvPr>
          <p:cNvSpPr txBox="1"/>
          <p:nvPr/>
        </p:nvSpPr>
        <p:spPr>
          <a:xfrm>
            <a:off x="179512" y="716503"/>
            <a:ext cx="51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Data check is non-sequential.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Path does not break at the related and constrained pins.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4DD621C-803F-4E2E-BECA-155EEA78726F}"/>
              </a:ext>
            </a:extLst>
          </p:cNvPr>
          <p:cNvSpPr txBox="1"/>
          <p:nvPr/>
        </p:nvSpPr>
        <p:spPr>
          <a:xfrm>
            <a:off x="6404467" y="1161611"/>
            <a:ext cx="19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Path by data check</a:t>
            </a:r>
            <a:endParaRPr lang="zh-CN" altLang="en-US" sz="1800" b="1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C5DA34E-43C2-4C1D-B7BA-FBF56FACEB75}"/>
              </a:ext>
            </a:extLst>
          </p:cNvPr>
          <p:cNvSpPr txBox="1"/>
          <p:nvPr/>
        </p:nvSpPr>
        <p:spPr>
          <a:xfrm>
            <a:off x="6404467" y="3791601"/>
            <a:ext cx="1370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Path to out2</a:t>
            </a:r>
            <a:endParaRPr lang="zh-CN" altLang="en-US" sz="1800" b="1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1D15DA4-0AFC-49A4-9C06-DE3DA813B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" y="2954371"/>
            <a:ext cx="5209292" cy="208371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498A6A3-0145-4342-B8F7-CEA4292E03AF}"/>
              </a:ext>
            </a:extLst>
          </p:cNvPr>
          <p:cNvSpPr txBox="1"/>
          <p:nvPr/>
        </p:nvSpPr>
        <p:spPr>
          <a:xfrm>
            <a:off x="700878" y="5038088"/>
            <a:ext cx="451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set_data_check 1.021 -from cell6/o -to cell8/o</a:t>
            </a:r>
            <a:endParaRPr lang="zh-CN" altLang="en-US" sz="1800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468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715D8F3-59B4-40C7-83FF-A72CD774F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52" y="3391533"/>
            <a:ext cx="4985006" cy="23178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8407379" cy="471417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Calibri" panose="020B0503020204020204" pitchFamily="34" charset="-122"/>
                <a:cs typeface="Times New Roman" panose="02020603050405020304" pitchFamily="18" charset="0"/>
              </a:rPr>
              <a:t>Case 3: Zero-cycle data check</a:t>
            </a:r>
            <a:endParaRPr lang="zh-CN" altLang="en-US" dirty="0">
              <a:latin typeface="Times New Roman" panose="02020603050405020304" pitchFamily="18" charset="0"/>
              <a:ea typeface="Calibr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8E710D-23C0-425A-8C19-5C8715CC4F26}"/>
              </a:ext>
            </a:extLst>
          </p:cNvPr>
          <p:cNvSpPr txBox="1"/>
          <p:nvPr/>
        </p:nvSpPr>
        <p:spPr>
          <a:xfrm>
            <a:off x="179512" y="908720"/>
            <a:ext cx="8964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#17034, an example to derive the edges by data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Both constrained and related pins are </a:t>
            </a:r>
            <a:r>
              <a:rPr lang="en-US" altLang="zh-CN" dirty="0">
                <a:solidFill>
                  <a:srgbClr val="FF6699"/>
                </a:solidFill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at clock network </a:t>
            </a: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with period 2 and waveform {0 1}.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For the launch clk2 and the capture clk1, they can be rise edge or fall edge to propagate.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The relationship of launch</a:t>
            </a:r>
            <a:r>
              <a:rPr lang="zh-CN" altLang="en-US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 </a:t>
            </a: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clk2 and capture clk1 is: </a:t>
            </a:r>
            <a:r>
              <a:rPr lang="en-US" altLang="zh-CN" dirty="0">
                <a:solidFill>
                  <a:srgbClr val="00B050"/>
                </a:solidFill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rise/rise, fall/fall,</a:t>
            </a:r>
            <a:r>
              <a:rPr lang="zh-CN" altLang="en-US" dirty="0">
                <a:solidFill>
                  <a:srgbClr val="00B050"/>
                </a:solidFill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 </a:t>
            </a:r>
            <a:r>
              <a:rPr lang="en-US" altLang="zh-CN" dirty="0">
                <a:solidFill>
                  <a:srgbClr val="00B050"/>
                </a:solidFill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fall/rise, rise/fall</a:t>
            </a: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10C07B8-55CD-48B6-96F5-2FC846E759C5}"/>
              </a:ext>
            </a:extLst>
          </p:cNvPr>
          <p:cNvSpPr txBox="1"/>
          <p:nvPr/>
        </p:nvSpPr>
        <p:spPr>
          <a:xfrm>
            <a:off x="2502423" y="5709402"/>
            <a:ext cx="451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set_data_check 1.021 -from cell6/o -to cell8/o</a:t>
            </a:r>
            <a:endParaRPr lang="zh-CN" altLang="en-US" sz="1800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3950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D8E710D-23C0-425A-8C19-5C8715CC4F26}"/>
              </a:ext>
            </a:extLst>
          </p:cNvPr>
          <p:cNvSpPr txBox="1"/>
          <p:nvPr/>
        </p:nvSpPr>
        <p:spPr>
          <a:xfrm>
            <a:off x="567633" y="561454"/>
            <a:ext cx="80732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800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#17034 </a:t>
            </a: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The relationship of launch</a:t>
            </a:r>
            <a:r>
              <a:rPr lang="zh-CN" altLang="en-US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 </a:t>
            </a: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clk2 and capture clk1:</a:t>
            </a:r>
          </a:p>
        </p:txBody>
      </p: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345080BE-2884-4F5B-9BCA-76924CC9B4BE}"/>
              </a:ext>
            </a:extLst>
          </p:cNvPr>
          <p:cNvGrpSpPr/>
          <p:nvPr/>
        </p:nvGrpSpPr>
        <p:grpSpPr>
          <a:xfrm>
            <a:off x="-47909" y="2165505"/>
            <a:ext cx="9191909" cy="3783775"/>
            <a:chOff x="-47909" y="1638008"/>
            <a:chExt cx="9191909" cy="3783775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930AAC94-257E-4252-9D42-2687079EF3B4}"/>
                </a:ext>
              </a:extLst>
            </p:cNvPr>
            <p:cNvGrpSpPr/>
            <p:nvPr/>
          </p:nvGrpSpPr>
          <p:grpSpPr>
            <a:xfrm>
              <a:off x="539552" y="2004882"/>
              <a:ext cx="4104456" cy="1081349"/>
              <a:chOff x="1403648" y="1520719"/>
              <a:chExt cx="4104456" cy="1081349"/>
            </a:xfrm>
          </p:grpSpPr>
          <p:cxnSp>
            <p:nvCxnSpPr>
              <p:cNvPr id="5" name="连接符: 肘形 4">
                <a:extLst>
                  <a:ext uri="{FF2B5EF4-FFF2-40B4-BE49-F238E27FC236}">
                    <a16:creationId xmlns:a16="http://schemas.microsoft.com/office/drawing/2014/main" id="{98C0F706-12E8-4AC8-9237-305BB689C9C2}"/>
                  </a:ext>
                </a:extLst>
              </p:cNvPr>
              <p:cNvCxnSpPr/>
              <p:nvPr/>
            </p:nvCxnSpPr>
            <p:spPr>
              <a:xfrm>
                <a:off x="2771800" y="1521948"/>
                <a:ext cx="1368152" cy="108012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连接符: 肘形 7">
                <a:extLst>
                  <a:ext uri="{FF2B5EF4-FFF2-40B4-BE49-F238E27FC236}">
                    <a16:creationId xmlns:a16="http://schemas.microsoft.com/office/drawing/2014/main" id="{4334A47C-6EA8-476C-B50C-11A59455A260}"/>
                  </a:ext>
                </a:extLst>
              </p:cNvPr>
              <p:cNvCxnSpPr/>
              <p:nvPr/>
            </p:nvCxnSpPr>
            <p:spPr>
              <a:xfrm>
                <a:off x="4139952" y="1521948"/>
                <a:ext cx="1368152" cy="108012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连接符: 肘形 8">
                <a:extLst>
                  <a:ext uri="{FF2B5EF4-FFF2-40B4-BE49-F238E27FC236}">
                    <a16:creationId xmlns:a16="http://schemas.microsoft.com/office/drawing/2014/main" id="{F939FB38-A979-48FA-B878-33D937398239}"/>
                  </a:ext>
                </a:extLst>
              </p:cNvPr>
              <p:cNvCxnSpPr/>
              <p:nvPr/>
            </p:nvCxnSpPr>
            <p:spPr>
              <a:xfrm>
                <a:off x="1403648" y="1520719"/>
                <a:ext cx="1368152" cy="108012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EB9C523E-2326-4AC8-81C6-9DA1706398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1800" y="1520719"/>
                <a:ext cx="0" cy="108012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8DFD275F-6398-4F30-BF5E-F23C661676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3648" y="1520719"/>
                <a:ext cx="0" cy="108012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6C67370D-35A3-486F-A1E2-DF8B89209F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952" y="1520719"/>
                <a:ext cx="0" cy="108012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5FE30B25-94DA-4A33-BC8B-410ABBE894C2}"/>
                </a:ext>
              </a:extLst>
            </p:cNvPr>
            <p:cNvGrpSpPr/>
            <p:nvPr/>
          </p:nvGrpSpPr>
          <p:grpSpPr>
            <a:xfrm>
              <a:off x="539552" y="3940983"/>
              <a:ext cx="4104456" cy="1081349"/>
              <a:chOff x="1403648" y="1520719"/>
              <a:chExt cx="4104456" cy="1081349"/>
            </a:xfrm>
          </p:grpSpPr>
          <p:cxnSp>
            <p:nvCxnSpPr>
              <p:cNvPr id="19" name="连接符: 肘形 18">
                <a:extLst>
                  <a:ext uri="{FF2B5EF4-FFF2-40B4-BE49-F238E27FC236}">
                    <a16:creationId xmlns:a16="http://schemas.microsoft.com/office/drawing/2014/main" id="{BB167B45-BB3A-43F9-80E6-8B7FBE4AD61B}"/>
                  </a:ext>
                </a:extLst>
              </p:cNvPr>
              <p:cNvCxnSpPr/>
              <p:nvPr/>
            </p:nvCxnSpPr>
            <p:spPr>
              <a:xfrm>
                <a:off x="2771800" y="1521948"/>
                <a:ext cx="1368152" cy="108012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连接符: 肘形 19">
                <a:extLst>
                  <a:ext uri="{FF2B5EF4-FFF2-40B4-BE49-F238E27FC236}">
                    <a16:creationId xmlns:a16="http://schemas.microsoft.com/office/drawing/2014/main" id="{258B1B75-064C-472A-B02D-AFA44691B82E}"/>
                  </a:ext>
                </a:extLst>
              </p:cNvPr>
              <p:cNvCxnSpPr/>
              <p:nvPr/>
            </p:nvCxnSpPr>
            <p:spPr>
              <a:xfrm>
                <a:off x="4139952" y="1521948"/>
                <a:ext cx="1368152" cy="108012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连接符: 肘形 20">
                <a:extLst>
                  <a:ext uri="{FF2B5EF4-FFF2-40B4-BE49-F238E27FC236}">
                    <a16:creationId xmlns:a16="http://schemas.microsoft.com/office/drawing/2014/main" id="{D6B8FFF9-BCFD-4337-A456-C14F0CEC719B}"/>
                  </a:ext>
                </a:extLst>
              </p:cNvPr>
              <p:cNvCxnSpPr/>
              <p:nvPr/>
            </p:nvCxnSpPr>
            <p:spPr>
              <a:xfrm>
                <a:off x="1403648" y="1520719"/>
                <a:ext cx="1368152" cy="108012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FEDD6826-369D-4620-ABFD-E3ED9F8D4E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1800" y="1520719"/>
                <a:ext cx="0" cy="108012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FBB5FCDD-975E-4DDA-94A6-388D27D1B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3648" y="1520719"/>
                <a:ext cx="0" cy="108012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14E86D6E-C383-419A-A725-8B3DF21BA1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952" y="1520719"/>
                <a:ext cx="0" cy="108012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473084E-0B82-47C9-A106-AD25F8CB7EB0}"/>
                </a:ext>
              </a:extLst>
            </p:cNvPr>
            <p:cNvSpPr txBox="1"/>
            <p:nvPr/>
          </p:nvSpPr>
          <p:spPr>
            <a:xfrm>
              <a:off x="-1998" y="1638008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launch clk2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EE477E9-398C-4995-BE65-339AC8EDBF98}"/>
                </a:ext>
              </a:extLst>
            </p:cNvPr>
            <p:cNvSpPr txBox="1"/>
            <p:nvPr/>
          </p:nvSpPr>
          <p:spPr>
            <a:xfrm>
              <a:off x="-47909" y="3571651"/>
              <a:ext cx="1328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capture clk1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4EA61A35-655B-42C9-B5E0-7C6E747A0BF2}"/>
                </a:ext>
              </a:extLst>
            </p:cNvPr>
            <p:cNvGrpSpPr/>
            <p:nvPr/>
          </p:nvGrpSpPr>
          <p:grpSpPr>
            <a:xfrm>
              <a:off x="4932040" y="2006111"/>
              <a:ext cx="4104456" cy="1081349"/>
              <a:chOff x="1403648" y="1520719"/>
              <a:chExt cx="4104456" cy="1081349"/>
            </a:xfrm>
          </p:grpSpPr>
          <p:cxnSp>
            <p:nvCxnSpPr>
              <p:cNvPr id="28" name="连接符: 肘形 27">
                <a:extLst>
                  <a:ext uri="{FF2B5EF4-FFF2-40B4-BE49-F238E27FC236}">
                    <a16:creationId xmlns:a16="http://schemas.microsoft.com/office/drawing/2014/main" id="{98358376-19B0-4876-A15F-D490FB5E3AA4}"/>
                  </a:ext>
                </a:extLst>
              </p:cNvPr>
              <p:cNvCxnSpPr/>
              <p:nvPr/>
            </p:nvCxnSpPr>
            <p:spPr>
              <a:xfrm>
                <a:off x="2771800" y="1521948"/>
                <a:ext cx="1368152" cy="108012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连接符: 肘形 28">
                <a:extLst>
                  <a:ext uri="{FF2B5EF4-FFF2-40B4-BE49-F238E27FC236}">
                    <a16:creationId xmlns:a16="http://schemas.microsoft.com/office/drawing/2014/main" id="{C5F1BF34-DDAB-4BEA-994A-390B77A78694}"/>
                  </a:ext>
                </a:extLst>
              </p:cNvPr>
              <p:cNvCxnSpPr/>
              <p:nvPr/>
            </p:nvCxnSpPr>
            <p:spPr>
              <a:xfrm>
                <a:off x="4139952" y="1521948"/>
                <a:ext cx="1368152" cy="108012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连接符: 肘形 29">
                <a:extLst>
                  <a:ext uri="{FF2B5EF4-FFF2-40B4-BE49-F238E27FC236}">
                    <a16:creationId xmlns:a16="http://schemas.microsoft.com/office/drawing/2014/main" id="{8D85641E-7217-4FA8-B35F-7BD56AA50754}"/>
                  </a:ext>
                </a:extLst>
              </p:cNvPr>
              <p:cNvCxnSpPr/>
              <p:nvPr/>
            </p:nvCxnSpPr>
            <p:spPr>
              <a:xfrm>
                <a:off x="1403648" y="1520719"/>
                <a:ext cx="1368152" cy="108012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FF19D618-1CA8-4B78-9BA5-DAD09BEA3F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1800" y="1520719"/>
                <a:ext cx="0" cy="108012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F500EBF6-9EA6-43D0-937C-58E760D8A6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3648" y="1520719"/>
                <a:ext cx="0" cy="108012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374A0C59-32E2-49F9-BB90-D25294BE93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952" y="1520719"/>
                <a:ext cx="0" cy="108012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CD628D84-DA3E-42FC-9FC5-6EAF62CECA77}"/>
                </a:ext>
              </a:extLst>
            </p:cNvPr>
            <p:cNvGrpSpPr/>
            <p:nvPr/>
          </p:nvGrpSpPr>
          <p:grpSpPr>
            <a:xfrm>
              <a:off x="4932040" y="3942212"/>
              <a:ext cx="4104456" cy="1081349"/>
              <a:chOff x="1403648" y="1520719"/>
              <a:chExt cx="4104456" cy="1081349"/>
            </a:xfrm>
          </p:grpSpPr>
          <p:cxnSp>
            <p:nvCxnSpPr>
              <p:cNvPr id="35" name="连接符: 肘形 34">
                <a:extLst>
                  <a:ext uri="{FF2B5EF4-FFF2-40B4-BE49-F238E27FC236}">
                    <a16:creationId xmlns:a16="http://schemas.microsoft.com/office/drawing/2014/main" id="{87444E4A-29A3-4FF1-A3F9-2DD8F2C246C4}"/>
                  </a:ext>
                </a:extLst>
              </p:cNvPr>
              <p:cNvCxnSpPr/>
              <p:nvPr/>
            </p:nvCxnSpPr>
            <p:spPr>
              <a:xfrm>
                <a:off x="2771800" y="1521948"/>
                <a:ext cx="1368152" cy="108012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连接符: 肘形 35">
                <a:extLst>
                  <a:ext uri="{FF2B5EF4-FFF2-40B4-BE49-F238E27FC236}">
                    <a16:creationId xmlns:a16="http://schemas.microsoft.com/office/drawing/2014/main" id="{18F7141B-DBBE-4847-AC60-AFB43216A721}"/>
                  </a:ext>
                </a:extLst>
              </p:cNvPr>
              <p:cNvCxnSpPr/>
              <p:nvPr/>
            </p:nvCxnSpPr>
            <p:spPr>
              <a:xfrm>
                <a:off x="4139952" y="1521948"/>
                <a:ext cx="1368152" cy="108012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连接符: 肘形 36">
                <a:extLst>
                  <a:ext uri="{FF2B5EF4-FFF2-40B4-BE49-F238E27FC236}">
                    <a16:creationId xmlns:a16="http://schemas.microsoft.com/office/drawing/2014/main" id="{1CBD4352-990A-4676-9D13-A7B894DA7C33}"/>
                  </a:ext>
                </a:extLst>
              </p:cNvPr>
              <p:cNvCxnSpPr/>
              <p:nvPr/>
            </p:nvCxnSpPr>
            <p:spPr>
              <a:xfrm>
                <a:off x="1403648" y="1520719"/>
                <a:ext cx="1368152" cy="1080120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E37EDE2A-7D5B-4532-9D64-5C87396E5B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1800" y="1520719"/>
                <a:ext cx="0" cy="108012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C56AD306-47ED-4DA1-80FD-6E07C0FEC7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3648" y="1520719"/>
                <a:ext cx="0" cy="108012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DC77FC32-E584-4962-9985-408DCE641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952" y="1520719"/>
                <a:ext cx="0" cy="108012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EFD60EAB-C1F6-47B2-B6D3-6BED00210C88}"/>
                </a:ext>
              </a:extLst>
            </p:cNvPr>
            <p:cNvGrpSpPr/>
            <p:nvPr/>
          </p:nvGrpSpPr>
          <p:grpSpPr>
            <a:xfrm>
              <a:off x="332938" y="3078915"/>
              <a:ext cx="4427756" cy="393101"/>
              <a:chOff x="332938" y="3035899"/>
              <a:chExt cx="4427756" cy="393101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678B206-9345-4566-AA1E-B9CF6D92E3F7}"/>
                  </a:ext>
                </a:extLst>
              </p:cNvPr>
              <p:cNvSpPr txBox="1"/>
              <p:nvPr/>
            </p:nvSpPr>
            <p:spPr>
              <a:xfrm>
                <a:off x="1758512" y="305966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0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5492EDFC-F6B7-4137-9AD4-1F223508CFE5}"/>
                  </a:ext>
                </a:extLst>
              </p:cNvPr>
              <p:cNvSpPr txBox="1"/>
              <p:nvPr/>
            </p:nvSpPr>
            <p:spPr>
              <a:xfrm>
                <a:off x="2436923" y="303919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1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F9811092-E580-4831-9C2B-1D36327DA835}"/>
                  </a:ext>
                </a:extLst>
              </p:cNvPr>
              <p:cNvSpPr txBox="1"/>
              <p:nvPr/>
            </p:nvSpPr>
            <p:spPr>
              <a:xfrm>
                <a:off x="3122552" y="303919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2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67EE0E3D-8324-4149-A695-5E4A6D79BDED}"/>
                  </a:ext>
                </a:extLst>
              </p:cNvPr>
              <p:cNvSpPr txBox="1"/>
              <p:nvPr/>
            </p:nvSpPr>
            <p:spPr>
              <a:xfrm>
                <a:off x="3805074" y="303919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3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8EE0FC5-E6BE-487D-A160-65E7039BE65C}"/>
                  </a:ext>
                </a:extLst>
              </p:cNvPr>
              <p:cNvSpPr txBox="1"/>
              <p:nvPr/>
            </p:nvSpPr>
            <p:spPr>
              <a:xfrm>
                <a:off x="4447788" y="303919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4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7F0301C9-9F16-485C-ABB8-DFF162961DA3}"/>
                  </a:ext>
                </a:extLst>
              </p:cNvPr>
              <p:cNvSpPr txBox="1"/>
              <p:nvPr/>
            </p:nvSpPr>
            <p:spPr>
              <a:xfrm>
                <a:off x="1035281" y="303589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-1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54F58170-89E0-4CF6-A32C-0009F3DD97CB}"/>
                  </a:ext>
                </a:extLst>
              </p:cNvPr>
              <p:cNvSpPr txBox="1"/>
              <p:nvPr/>
            </p:nvSpPr>
            <p:spPr>
              <a:xfrm>
                <a:off x="332938" y="303589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-2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4FF212EF-9D8A-4F4E-BD0A-F057B8647E3A}"/>
                </a:ext>
              </a:extLst>
            </p:cNvPr>
            <p:cNvGrpSpPr/>
            <p:nvPr/>
          </p:nvGrpSpPr>
          <p:grpSpPr>
            <a:xfrm>
              <a:off x="332938" y="5025388"/>
              <a:ext cx="4427756" cy="393101"/>
              <a:chOff x="332938" y="3035899"/>
              <a:chExt cx="4427756" cy="393101"/>
            </a:xfrm>
          </p:grpSpPr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03E86BCD-270C-4266-ADA2-3E08BC800853}"/>
                  </a:ext>
                </a:extLst>
              </p:cNvPr>
              <p:cNvSpPr txBox="1"/>
              <p:nvPr/>
            </p:nvSpPr>
            <p:spPr>
              <a:xfrm>
                <a:off x="1758512" y="305966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0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FFAF2E7-3B87-42C3-A30C-4A5662B2B54C}"/>
                  </a:ext>
                </a:extLst>
              </p:cNvPr>
              <p:cNvSpPr txBox="1"/>
              <p:nvPr/>
            </p:nvSpPr>
            <p:spPr>
              <a:xfrm>
                <a:off x="2436923" y="303919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1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71860F19-E068-4446-B39D-5E4801891A87}"/>
                  </a:ext>
                </a:extLst>
              </p:cNvPr>
              <p:cNvSpPr txBox="1"/>
              <p:nvPr/>
            </p:nvSpPr>
            <p:spPr>
              <a:xfrm>
                <a:off x="3122552" y="303919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2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18D26916-0833-4495-A119-CA7C3FA95A21}"/>
                  </a:ext>
                </a:extLst>
              </p:cNvPr>
              <p:cNvSpPr txBox="1"/>
              <p:nvPr/>
            </p:nvSpPr>
            <p:spPr>
              <a:xfrm>
                <a:off x="3805074" y="303919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3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6B368A62-C35F-4CAE-84F4-41D7E0AE8A86}"/>
                  </a:ext>
                </a:extLst>
              </p:cNvPr>
              <p:cNvSpPr txBox="1"/>
              <p:nvPr/>
            </p:nvSpPr>
            <p:spPr>
              <a:xfrm>
                <a:off x="4447788" y="303919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4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73873F1D-984B-41A9-9390-0534825BBE42}"/>
                  </a:ext>
                </a:extLst>
              </p:cNvPr>
              <p:cNvSpPr txBox="1"/>
              <p:nvPr/>
            </p:nvSpPr>
            <p:spPr>
              <a:xfrm>
                <a:off x="1035281" y="303589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-1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AAE6180E-094A-4445-926B-88848F1D68A5}"/>
                  </a:ext>
                </a:extLst>
              </p:cNvPr>
              <p:cNvSpPr txBox="1"/>
              <p:nvPr/>
            </p:nvSpPr>
            <p:spPr>
              <a:xfrm>
                <a:off x="332938" y="303589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-2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4E213CAA-E151-487F-A721-F254AE164FC3}"/>
                </a:ext>
              </a:extLst>
            </p:cNvPr>
            <p:cNvGrpSpPr/>
            <p:nvPr/>
          </p:nvGrpSpPr>
          <p:grpSpPr>
            <a:xfrm>
              <a:off x="4716244" y="3082209"/>
              <a:ext cx="4427756" cy="393101"/>
              <a:chOff x="332938" y="3035899"/>
              <a:chExt cx="4427756" cy="393101"/>
            </a:xfrm>
          </p:grpSpPr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15F47B25-0FAF-4547-A6F5-85DBF89A72F5}"/>
                  </a:ext>
                </a:extLst>
              </p:cNvPr>
              <p:cNvSpPr txBox="1"/>
              <p:nvPr/>
            </p:nvSpPr>
            <p:spPr>
              <a:xfrm>
                <a:off x="1758512" y="305966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0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3FAEBB2A-897B-4DC7-8E82-93FF439A2AFA}"/>
                  </a:ext>
                </a:extLst>
              </p:cNvPr>
              <p:cNvSpPr txBox="1"/>
              <p:nvPr/>
            </p:nvSpPr>
            <p:spPr>
              <a:xfrm>
                <a:off x="2436923" y="303919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1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DA465140-D102-45AF-A4E9-48C38B6E6961}"/>
                  </a:ext>
                </a:extLst>
              </p:cNvPr>
              <p:cNvSpPr txBox="1"/>
              <p:nvPr/>
            </p:nvSpPr>
            <p:spPr>
              <a:xfrm>
                <a:off x="3122552" y="303919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2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07A95C6C-27CC-42AB-BF30-5C63DF2B0C81}"/>
                  </a:ext>
                </a:extLst>
              </p:cNvPr>
              <p:cNvSpPr txBox="1"/>
              <p:nvPr/>
            </p:nvSpPr>
            <p:spPr>
              <a:xfrm>
                <a:off x="3805074" y="303919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3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2592C215-BE8C-4EBD-8C6C-6C955B7ED766}"/>
                  </a:ext>
                </a:extLst>
              </p:cNvPr>
              <p:cNvSpPr txBox="1"/>
              <p:nvPr/>
            </p:nvSpPr>
            <p:spPr>
              <a:xfrm>
                <a:off x="4447788" y="303919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4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9B335985-B9AA-4A2B-B47C-AF04B7629C57}"/>
                  </a:ext>
                </a:extLst>
              </p:cNvPr>
              <p:cNvSpPr txBox="1"/>
              <p:nvPr/>
            </p:nvSpPr>
            <p:spPr>
              <a:xfrm>
                <a:off x="1035281" y="303589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-1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59D72712-8E68-4553-B6C6-8BAE6D40C38F}"/>
                  </a:ext>
                </a:extLst>
              </p:cNvPr>
              <p:cNvSpPr txBox="1"/>
              <p:nvPr/>
            </p:nvSpPr>
            <p:spPr>
              <a:xfrm>
                <a:off x="332938" y="303589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-2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6A0327FE-8F6D-44E2-88D8-54AB234CF599}"/>
                </a:ext>
              </a:extLst>
            </p:cNvPr>
            <p:cNvGrpSpPr/>
            <p:nvPr/>
          </p:nvGrpSpPr>
          <p:grpSpPr>
            <a:xfrm>
              <a:off x="4716244" y="5028682"/>
              <a:ext cx="4427756" cy="393101"/>
              <a:chOff x="332938" y="3035899"/>
              <a:chExt cx="4427756" cy="393101"/>
            </a:xfrm>
          </p:grpSpPr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78DC7DA4-BB64-479B-8B85-DBAD8B95C97B}"/>
                  </a:ext>
                </a:extLst>
              </p:cNvPr>
              <p:cNvSpPr txBox="1"/>
              <p:nvPr/>
            </p:nvSpPr>
            <p:spPr>
              <a:xfrm>
                <a:off x="1758512" y="305966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0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ECB7B6EA-7C98-4976-B0E0-74CC62878F86}"/>
                  </a:ext>
                </a:extLst>
              </p:cNvPr>
              <p:cNvSpPr txBox="1"/>
              <p:nvPr/>
            </p:nvSpPr>
            <p:spPr>
              <a:xfrm>
                <a:off x="2436923" y="303919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1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F07AFE77-623A-42BD-BDC2-BB5235C6C64F}"/>
                  </a:ext>
                </a:extLst>
              </p:cNvPr>
              <p:cNvSpPr txBox="1"/>
              <p:nvPr/>
            </p:nvSpPr>
            <p:spPr>
              <a:xfrm>
                <a:off x="3122552" y="303919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2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2B9875D3-82FD-4C20-B785-1334AB3757F6}"/>
                  </a:ext>
                </a:extLst>
              </p:cNvPr>
              <p:cNvSpPr txBox="1"/>
              <p:nvPr/>
            </p:nvSpPr>
            <p:spPr>
              <a:xfrm>
                <a:off x="3805074" y="303919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3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045B20D7-60ED-4778-98A0-2649EC819846}"/>
                  </a:ext>
                </a:extLst>
              </p:cNvPr>
              <p:cNvSpPr txBox="1"/>
              <p:nvPr/>
            </p:nvSpPr>
            <p:spPr>
              <a:xfrm>
                <a:off x="4447788" y="303919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4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7746DB60-E74D-4C7B-869A-8CA41D31A799}"/>
                  </a:ext>
                </a:extLst>
              </p:cNvPr>
              <p:cNvSpPr txBox="1"/>
              <p:nvPr/>
            </p:nvSpPr>
            <p:spPr>
              <a:xfrm>
                <a:off x="1035281" y="303589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-1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417A378C-537A-48EC-9507-327CCA5E7318}"/>
                  </a:ext>
                </a:extLst>
              </p:cNvPr>
              <p:cNvSpPr txBox="1"/>
              <p:nvPr/>
            </p:nvSpPr>
            <p:spPr>
              <a:xfrm>
                <a:off x="332938" y="303589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Calibri" panose="020F0502020204030204" pitchFamily="34" charset="-128"/>
                    <a:ea typeface="Calibri" panose="020F0502020204030204" pitchFamily="34" charset="-128"/>
                    <a:cs typeface="Calibri" panose="020F0502020204030204" pitchFamily="34" charset="-128"/>
                  </a:rPr>
                  <a:t>-2</a:t>
                </a:r>
                <a:endParaRPr lang="zh-CN" altLang="en-US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endParaRPr>
              </a:p>
            </p:txBody>
          </p:sp>
        </p:grpSp>
        <p:cxnSp>
          <p:nvCxnSpPr>
            <p:cNvPr id="80" name="连接符: 曲线 79">
              <a:extLst>
                <a:ext uri="{FF2B5EF4-FFF2-40B4-BE49-F238E27FC236}">
                  <a16:creationId xmlns:a16="http://schemas.microsoft.com/office/drawing/2014/main" id="{EAEBF360-0237-46C0-A1AE-E36682D34747}"/>
                </a:ext>
              </a:extLst>
            </p:cNvPr>
            <p:cNvCxnSpPr>
              <a:endCxn id="52" idx="0"/>
            </p:cNvCxnSpPr>
            <p:nvPr/>
          </p:nvCxnSpPr>
          <p:spPr>
            <a:xfrm rot="16200000" flipH="1">
              <a:off x="1081454" y="2831131"/>
              <a:ext cx="3023800" cy="1371301"/>
            </a:xfrm>
            <a:prstGeom prst="curvedConnector3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连接符: 曲线 104">
              <a:extLst>
                <a:ext uri="{FF2B5EF4-FFF2-40B4-BE49-F238E27FC236}">
                  <a16:creationId xmlns:a16="http://schemas.microsoft.com/office/drawing/2014/main" id="{BF3B7DFF-58EF-4EB8-B170-8F82F2462B4A}"/>
                </a:ext>
              </a:extLst>
            </p:cNvPr>
            <p:cNvCxnSpPr>
              <a:endCxn id="50" idx="0"/>
            </p:cNvCxnSpPr>
            <p:nvPr/>
          </p:nvCxnSpPr>
          <p:spPr>
            <a:xfrm rot="16200000" flipH="1">
              <a:off x="389196" y="3523388"/>
              <a:ext cx="3044276" cy="7262"/>
            </a:xfrm>
            <a:prstGeom prst="curvedConnector3">
              <a:avLst/>
            </a:prstGeom>
            <a:ln w="1905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连接符: 曲线 105">
              <a:extLst>
                <a:ext uri="{FF2B5EF4-FFF2-40B4-BE49-F238E27FC236}">
                  <a16:creationId xmlns:a16="http://schemas.microsoft.com/office/drawing/2014/main" id="{ED283787-315C-4E06-9F6A-D7B9847E924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67805" y="3521964"/>
              <a:ext cx="3041817" cy="12570"/>
            </a:xfrm>
            <a:prstGeom prst="curvedConnector3">
              <a:avLst/>
            </a:prstGeom>
            <a:ln w="1905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连接符: 曲线 106">
              <a:extLst>
                <a:ext uri="{FF2B5EF4-FFF2-40B4-BE49-F238E27FC236}">
                  <a16:creationId xmlns:a16="http://schemas.microsoft.com/office/drawing/2014/main" id="{1E9981A3-48C6-4FA5-80A2-E273D1039D50}"/>
                </a:ext>
              </a:extLst>
            </p:cNvPr>
            <p:cNvCxnSpPr/>
            <p:nvPr/>
          </p:nvCxnSpPr>
          <p:spPr>
            <a:xfrm rot="16200000" flipH="1">
              <a:off x="1768680" y="2837482"/>
              <a:ext cx="3023800" cy="1371301"/>
            </a:xfrm>
            <a:prstGeom prst="curvedConnector3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连接符: 曲线 107">
              <a:extLst>
                <a:ext uri="{FF2B5EF4-FFF2-40B4-BE49-F238E27FC236}">
                  <a16:creationId xmlns:a16="http://schemas.microsoft.com/office/drawing/2014/main" id="{C49E5CDC-A72D-4840-A464-E3C4A34B8BE3}"/>
                </a:ext>
              </a:extLst>
            </p:cNvPr>
            <p:cNvCxnSpPr/>
            <p:nvPr/>
          </p:nvCxnSpPr>
          <p:spPr>
            <a:xfrm rot="16200000" flipH="1">
              <a:off x="2455906" y="2826011"/>
              <a:ext cx="3023800" cy="1371301"/>
            </a:xfrm>
            <a:prstGeom prst="curvedConnector3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连接符: 曲线 108">
              <a:extLst>
                <a:ext uri="{FF2B5EF4-FFF2-40B4-BE49-F238E27FC236}">
                  <a16:creationId xmlns:a16="http://schemas.microsoft.com/office/drawing/2014/main" id="{061CD8BE-E722-434E-A379-B53DB0BDCC8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55079" y="3508822"/>
              <a:ext cx="3041817" cy="12570"/>
            </a:xfrm>
            <a:prstGeom prst="curvedConnector3">
              <a:avLst/>
            </a:prstGeom>
            <a:ln w="19050">
              <a:solidFill>
                <a:srgbClr val="FF66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连接符: 曲线 112">
              <a:extLst>
                <a:ext uri="{FF2B5EF4-FFF2-40B4-BE49-F238E27FC236}">
                  <a16:creationId xmlns:a16="http://schemas.microsoft.com/office/drawing/2014/main" id="{45977523-EF5E-4C76-B0F0-6739EF35D1F2}"/>
                </a:ext>
              </a:extLst>
            </p:cNvPr>
            <p:cNvCxnSpPr>
              <a:endCxn id="71" idx="0"/>
            </p:cNvCxnSpPr>
            <p:nvPr/>
          </p:nvCxnSpPr>
          <p:spPr>
            <a:xfrm rot="5400000">
              <a:off x="4442759" y="3173170"/>
              <a:ext cx="3017450" cy="693575"/>
            </a:xfrm>
            <a:prstGeom prst="curvedConnector3">
              <a:avLst/>
            </a:prstGeom>
            <a:ln w="19050">
              <a:solidFill>
                <a:srgbClr val="FF66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连接符: 曲线 113">
              <a:extLst>
                <a:ext uri="{FF2B5EF4-FFF2-40B4-BE49-F238E27FC236}">
                  <a16:creationId xmlns:a16="http://schemas.microsoft.com/office/drawing/2014/main" id="{9BF03CAD-8E75-4BDE-985D-F69D71CD87C4}"/>
                </a:ext>
              </a:extLst>
            </p:cNvPr>
            <p:cNvCxnSpPr/>
            <p:nvPr/>
          </p:nvCxnSpPr>
          <p:spPr>
            <a:xfrm rot="16200000" flipH="1">
              <a:off x="6490482" y="3198098"/>
              <a:ext cx="3032215" cy="676490"/>
            </a:xfrm>
            <a:prstGeom prst="curvedConnector3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连接符: 曲线 114">
              <a:extLst>
                <a:ext uri="{FF2B5EF4-FFF2-40B4-BE49-F238E27FC236}">
                  <a16:creationId xmlns:a16="http://schemas.microsoft.com/office/drawing/2014/main" id="{45D9CF31-8A9E-43DA-8E7E-C1B250AAC728}"/>
                </a:ext>
              </a:extLst>
            </p:cNvPr>
            <p:cNvCxnSpPr/>
            <p:nvPr/>
          </p:nvCxnSpPr>
          <p:spPr>
            <a:xfrm rot="5400000">
              <a:off x="5820890" y="3179521"/>
              <a:ext cx="3017450" cy="693575"/>
            </a:xfrm>
            <a:prstGeom prst="curvedConnector3">
              <a:avLst/>
            </a:prstGeom>
            <a:ln w="19050">
              <a:solidFill>
                <a:srgbClr val="FF6699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连接符: 曲线 115">
              <a:extLst>
                <a:ext uri="{FF2B5EF4-FFF2-40B4-BE49-F238E27FC236}">
                  <a16:creationId xmlns:a16="http://schemas.microsoft.com/office/drawing/2014/main" id="{8539B18B-91D4-468A-ADA2-31B922117C5D}"/>
                </a:ext>
              </a:extLst>
            </p:cNvPr>
            <p:cNvCxnSpPr/>
            <p:nvPr/>
          </p:nvCxnSpPr>
          <p:spPr>
            <a:xfrm rot="16200000" flipH="1">
              <a:off x="5809073" y="3174331"/>
              <a:ext cx="3032215" cy="676490"/>
            </a:xfrm>
            <a:prstGeom prst="curvedConnector3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连接符: 曲线 116">
              <a:extLst>
                <a:ext uri="{FF2B5EF4-FFF2-40B4-BE49-F238E27FC236}">
                  <a16:creationId xmlns:a16="http://schemas.microsoft.com/office/drawing/2014/main" id="{F48E8E6A-A32F-492B-BF5F-86B5FE197976}"/>
                </a:ext>
              </a:extLst>
            </p:cNvPr>
            <p:cNvCxnSpPr/>
            <p:nvPr/>
          </p:nvCxnSpPr>
          <p:spPr>
            <a:xfrm rot="5400000">
              <a:off x="5128755" y="3168049"/>
              <a:ext cx="3017450" cy="693575"/>
            </a:xfrm>
            <a:prstGeom prst="curvedConnector3">
              <a:avLst/>
            </a:prstGeom>
            <a:ln w="19050">
              <a:solidFill>
                <a:srgbClr val="FF6699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D01DE448-FD9F-4298-893F-97272A420B44}"/>
              </a:ext>
            </a:extLst>
          </p:cNvPr>
          <p:cNvGrpSpPr/>
          <p:nvPr/>
        </p:nvGrpSpPr>
        <p:grpSpPr>
          <a:xfrm>
            <a:off x="4951659" y="1268760"/>
            <a:ext cx="3940821" cy="1036343"/>
            <a:chOff x="5790805" y="1196752"/>
            <a:chExt cx="3940821" cy="1036343"/>
          </a:xfrm>
        </p:grpSpPr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DDBF1BBD-DD03-4514-8C20-9E3C7B683C5A}"/>
                </a:ext>
              </a:extLst>
            </p:cNvPr>
            <p:cNvSpPr txBox="1"/>
            <p:nvPr/>
          </p:nvSpPr>
          <p:spPr>
            <a:xfrm>
              <a:off x="6141818" y="1196752"/>
              <a:ext cx="2347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Traditional setup check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5FE20AD0-D8CC-4929-9672-CAB2C8A287EF}"/>
                </a:ext>
              </a:extLst>
            </p:cNvPr>
            <p:cNvSpPr txBox="1"/>
            <p:nvPr/>
          </p:nvSpPr>
          <p:spPr>
            <a:xfrm>
              <a:off x="6147119" y="1530257"/>
              <a:ext cx="2522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Data-to-data setup check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9A4F7DE4-7309-42C7-8132-DE625D2FD008}"/>
                </a:ext>
              </a:extLst>
            </p:cNvPr>
            <p:cNvCxnSpPr/>
            <p:nvPr/>
          </p:nvCxnSpPr>
          <p:spPr>
            <a:xfrm>
              <a:off x="5790805" y="1389881"/>
              <a:ext cx="356314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17C3AAD4-6F6E-4A18-B227-F732685206E2}"/>
                </a:ext>
              </a:extLst>
            </p:cNvPr>
            <p:cNvCxnSpPr/>
            <p:nvPr/>
          </p:nvCxnSpPr>
          <p:spPr>
            <a:xfrm>
              <a:off x="5790805" y="1714923"/>
              <a:ext cx="356314" cy="0"/>
            </a:xfrm>
            <a:prstGeom prst="line">
              <a:avLst/>
            </a:prstGeom>
            <a:ln w="19050">
              <a:solidFill>
                <a:srgbClr val="FF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id="{D473C352-9390-460B-A8EF-0C8E0B81A230}"/>
                </a:ext>
              </a:extLst>
            </p:cNvPr>
            <p:cNvCxnSpPr/>
            <p:nvPr/>
          </p:nvCxnSpPr>
          <p:spPr>
            <a:xfrm>
              <a:off x="5790805" y="2050132"/>
              <a:ext cx="356314" cy="0"/>
            </a:xfrm>
            <a:prstGeom prst="line">
              <a:avLst/>
            </a:prstGeom>
            <a:ln w="19050">
              <a:solidFill>
                <a:srgbClr val="FF66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CEB07A8E-FC75-40A6-AA22-443670845A24}"/>
                </a:ext>
              </a:extLst>
            </p:cNvPr>
            <p:cNvSpPr txBox="1"/>
            <p:nvPr/>
          </p:nvSpPr>
          <p:spPr>
            <a:xfrm>
              <a:off x="6147119" y="1863763"/>
              <a:ext cx="3584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-128"/>
                  <a:ea typeface="Calibri" panose="020F0502020204030204" pitchFamily="34" charset="-128"/>
                  <a:cs typeface="Calibri" panose="020F0502020204030204" pitchFamily="34" charset="-128"/>
                </a:rPr>
                <a:t>Data-to-data setup check (repeated)</a:t>
              </a:r>
              <a:endPara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endParaRPr>
            </a:p>
          </p:txBody>
        </p:sp>
      </p:grpSp>
      <p:sp>
        <p:nvSpPr>
          <p:cNvPr id="128" name="文本框 127">
            <a:extLst>
              <a:ext uri="{FF2B5EF4-FFF2-40B4-BE49-F238E27FC236}">
                <a16:creationId xmlns:a16="http://schemas.microsoft.com/office/drawing/2014/main" id="{8EBCBA16-92C8-4497-AF04-54699807E76B}"/>
              </a:ext>
            </a:extLst>
          </p:cNvPr>
          <p:cNvSpPr txBox="1"/>
          <p:nvPr/>
        </p:nvSpPr>
        <p:spPr>
          <a:xfrm>
            <a:off x="1357911" y="1196752"/>
            <a:ext cx="2975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Launch 0 (r) and capture 0 (r) </a:t>
            </a:r>
          </a:p>
          <a:p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Launch 1</a:t>
            </a:r>
            <a:r>
              <a: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 </a:t>
            </a:r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(f)</a:t>
            </a:r>
            <a:r>
              <a: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 </a:t>
            </a:r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and capture 1 (f)</a:t>
            </a:r>
          </a:p>
          <a:p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Launch 1 (f)</a:t>
            </a:r>
            <a:r>
              <a:rPr lang="zh-CN" altLang="en-US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 </a:t>
            </a:r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and capture 0 (r) </a:t>
            </a:r>
          </a:p>
          <a:p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Launch 2 (r) and capture 1 (f)</a:t>
            </a:r>
            <a:endParaRPr lang="zh-CN" altLang="en-US" sz="1800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</p:txBody>
      </p:sp>
      <p:cxnSp>
        <p:nvCxnSpPr>
          <p:cNvPr id="129" name="连接符: 曲线 128">
            <a:extLst>
              <a:ext uri="{FF2B5EF4-FFF2-40B4-BE49-F238E27FC236}">
                <a16:creationId xmlns:a16="http://schemas.microsoft.com/office/drawing/2014/main" id="{732F9B7A-0FA8-43CC-8250-23B88DFDA1A6}"/>
              </a:ext>
            </a:extLst>
          </p:cNvPr>
          <p:cNvCxnSpPr/>
          <p:nvPr/>
        </p:nvCxnSpPr>
        <p:spPr>
          <a:xfrm rot="16200000" flipH="1">
            <a:off x="5122330" y="3705120"/>
            <a:ext cx="3032215" cy="676490"/>
          </a:xfrm>
          <a:prstGeom prst="curvedConnector3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标题 1">
            <a:extLst>
              <a:ext uri="{FF2B5EF4-FFF2-40B4-BE49-F238E27FC236}">
                <a16:creationId xmlns:a16="http://schemas.microsoft.com/office/drawing/2014/main" id="{B256F738-AD48-48E2-BAD4-55DE1D09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09" y="178068"/>
            <a:ext cx="8407379" cy="471417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Calibri" panose="020B0503020204020204" pitchFamily="34" charset="-122"/>
                <a:cs typeface="Times New Roman" panose="02020603050405020304" pitchFamily="18" charset="0"/>
              </a:rPr>
              <a:t>Case 3: Zero-cycle data check</a:t>
            </a:r>
            <a:endParaRPr lang="zh-CN" altLang="en-US" dirty="0">
              <a:latin typeface="Times New Roman" panose="02020603050405020304" pitchFamily="18" charset="0"/>
              <a:ea typeface="Calibr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1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3A76FB-F329-4674-8DDA-F8E5E39E7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75" y="2708920"/>
            <a:ext cx="5429529" cy="2952902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DC786C48-1D45-45E9-891C-814FB66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09" y="178068"/>
            <a:ext cx="8407379" cy="471417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Calibri" panose="020B0503020204020204" pitchFamily="34" charset="-122"/>
                <a:cs typeface="Times New Roman" panose="02020603050405020304" pitchFamily="18" charset="0"/>
              </a:rPr>
              <a:t>Case 4: Zero-cycle data check</a:t>
            </a:r>
            <a:endParaRPr lang="zh-CN" altLang="en-US" dirty="0">
              <a:latin typeface="Times New Roman" panose="02020603050405020304" pitchFamily="18" charset="0"/>
              <a:ea typeface="Calibr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40A67B7-CD82-45A8-9F27-9CE77F7BC2F6}"/>
              </a:ext>
            </a:extLst>
          </p:cNvPr>
          <p:cNvSpPr txBox="1"/>
          <p:nvPr/>
        </p:nvSpPr>
        <p:spPr>
          <a:xfrm>
            <a:off x="1339757" y="5627471"/>
            <a:ext cx="652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set_data_check -1.0272 -from </a:t>
            </a:r>
            <a:r>
              <a:rPr lang="en-US" altLang="zh-CN" sz="1800" dirty="0" err="1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clk_out_reg</a:t>
            </a:r>
            <a:r>
              <a:rPr lang="en-US" altLang="zh-CN" sz="1800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/o -to U_STD_SDFSYNC/d</a:t>
            </a:r>
            <a:endParaRPr lang="zh-CN" altLang="en-US" sz="1800" dirty="0">
              <a:latin typeface="Calibri" panose="020F0502020204030204" pitchFamily="34" charset="-128"/>
              <a:ea typeface="Calibri" panose="020F0502020204030204" pitchFamily="34" charset="-128"/>
              <a:cs typeface="Calibri" panose="020F0502020204030204" pitchFamily="34" charset="-128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AC441BE-9E5E-4BAC-841E-55C68E3B1AA4}"/>
              </a:ext>
            </a:extLst>
          </p:cNvPr>
          <p:cNvSpPr txBox="1"/>
          <p:nvPr/>
        </p:nvSpPr>
        <p:spPr>
          <a:xfrm>
            <a:off x="179512" y="908720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#16648, another example to derive the edges by data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Both constrained and related pins are </a:t>
            </a:r>
            <a:r>
              <a:rPr lang="en-US" altLang="zh-CN" dirty="0">
                <a:solidFill>
                  <a:srgbClr val="FF6699"/>
                </a:solidFill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at clock network </a:t>
            </a: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with period 2.5.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The launch clock 38M has waveform {1.25 2.5} and the capture clock 400M has</a:t>
            </a:r>
            <a:r>
              <a:rPr lang="zh-CN" altLang="en-US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 </a:t>
            </a: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waveform</a:t>
            </a:r>
            <a:r>
              <a:rPr lang="zh-CN" altLang="en-US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 </a:t>
            </a: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{0</a:t>
            </a:r>
            <a:r>
              <a:rPr lang="zh-CN" altLang="en-US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 </a:t>
            </a:r>
            <a:r>
              <a:rPr lang="en-US" altLang="zh-CN" dirty="0">
                <a:latin typeface="Calibri" panose="020F0502020204030204" pitchFamily="34" charset="-128"/>
                <a:ea typeface="Calibri" panose="020F0502020204030204" pitchFamily="34" charset="-128"/>
                <a:cs typeface="Calibri" panose="020F0502020204030204" pitchFamily="34" charset="-128"/>
              </a:rPr>
              <a:t>1.25}.</a:t>
            </a:r>
          </a:p>
        </p:txBody>
      </p:sp>
    </p:spTree>
    <p:extLst>
      <p:ext uri="{BB962C8B-B14F-4D97-AF65-F5344CB8AC3E}">
        <p14:creationId xmlns:p14="http://schemas.microsoft.com/office/powerpoint/2010/main" val="416752814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鸿芯微纳母版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iga_external_present.pptx" id="{929ADE32-256C-4B43-92D8-DEF9EBCA4734}" vid="{E4ADDAC7-3917-47B0-91D4-03A9FAB1ADCB}"/>
    </a:ext>
  </a:extLst>
</a:theme>
</file>

<file path=ppt/theme/theme2.xml><?xml version="1.0" encoding="utf-8"?>
<a:theme xmlns:a="http://schemas.openxmlformats.org/drawingml/2006/main" name="国微EDA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iga_external_present.pptx" id="{929ADE32-256C-4B43-92D8-DEF9EBCA4734}" vid="{E56B0E24-994B-4BC0-9228-F4657A61BCA3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鸿芯微纳</Template>
  <TotalTime>56383</TotalTime>
  <Words>1941</Words>
  <Application>Microsoft Office PowerPoint</Application>
  <PresentationFormat>全屏显示(4:3)</PresentationFormat>
  <Paragraphs>206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等线</vt:lpstr>
      <vt:lpstr>等线 Light</vt:lpstr>
      <vt:lpstr>黑体</vt:lpstr>
      <vt:lpstr>微软雅黑</vt:lpstr>
      <vt:lpstr>Arial</vt:lpstr>
      <vt:lpstr>Calibri</vt:lpstr>
      <vt:lpstr>Cambria</vt:lpstr>
      <vt:lpstr>Times</vt:lpstr>
      <vt:lpstr>Times New Roman</vt:lpstr>
      <vt:lpstr>Wingdings</vt:lpstr>
      <vt:lpstr>Wingdings 2</vt:lpstr>
      <vt:lpstr>1_鸿芯微纳母版​​</vt:lpstr>
      <vt:lpstr>国微EDA</vt:lpstr>
      <vt:lpstr>Office 主题​​</vt:lpstr>
      <vt:lpstr>PowerPoint 演示文稿</vt:lpstr>
      <vt:lpstr>Introduction</vt:lpstr>
      <vt:lpstr>Data Check by lib</vt:lpstr>
      <vt:lpstr>Data Check by SDC</vt:lpstr>
      <vt:lpstr>Case 1: Timing Exception by data check</vt:lpstr>
      <vt:lpstr>Case 2: Path not break by data check </vt:lpstr>
      <vt:lpstr>Case 3: Zero-cycle data check</vt:lpstr>
      <vt:lpstr>Case 3: Zero-cycle data check</vt:lpstr>
      <vt:lpstr>Case 4: Zero-cycle data check</vt:lpstr>
      <vt:lpstr>Case 4: Zero-cycle data check</vt:lpstr>
      <vt:lpstr>Test Summary</vt:lpstr>
      <vt:lpstr>Ticket Summary</vt:lpstr>
      <vt:lpstr>Ticket Summary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Luo Yesheng;A</dc:creator>
  <cp:lastModifiedBy>jun chen</cp:lastModifiedBy>
  <cp:revision>503</cp:revision>
  <cp:lastPrinted>2017-05-24T17:48:09Z</cp:lastPrinted>
  <dcterms:created xsi:type="dcterms:W3CDTF">2021-07-05T18:29:47Z</dcterms:created>
  <dcterms:modified xsi:type="dcterms:W3CDTF">2025-02-17T18:46:44Z</dcterms:modified>
</cp:coreProperties>
</file>