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9" r:id="rId3"/>
    <p:sldMasterId id="2147483721" r:id="rId4"/>
  </p:sldMasterIdLst>
  <p:notesMasterIdLst>
    <p:notesMasterId r:id="rId41"/>
  </p:notesMasterIdLst>
  <p:handoutMasterIdLst>
    <p:handoutMasterId r:id="rId42"/>
  </p:handoutMasterIdLst>
  <p:sldIdLst>
    <p:sldId id="4200" r:id="rId5"/>
    <p:sldId id="4224" r:id="rId6"/>
    <p:sldId id="6628" r:id="rId7"/>
    <p:sldId id="6629" r:id="rId8"/>
    <p:sldId id="6630" r:id="rId9"/>
    <p:sldId id="6607" r:id="rId10"/>
    <p:sldId id="3149" r:id="rId11"/>
    <p:sldId id="6532" r:id="rId12"/>
    <p:sldId id="6608" r:id="rId13"/>
    <p:sldId id="6609" r:id="rId14"/>
    <p:sldId id="438" r:id="rId15"/>
    <p:sldId id="430" r:id="rId16"/>
    <p:sldId id="6632" r:id="rId17"/>
    <p:sldId id="347" r:id="rId18"/>
    <p:sldId id="451" r:id="rId19"/>
    <p:sldId id="6640" r:id="rId20"/>
    <p:sldId id="316" r:id="rId21"/>
    <p:sldId id="6641" r:id="rId22"/>
    <p:sldId id="351" r:id="rId23"/>
    <p:sldId id="6125" r:id="rId24"/>
    <p:sldId id="476" r:id="rId25"/>
    <p:sldId id="480" r:id="rId26"/>
    <p:sldId id="6642" r:id="rId27"/>
    <p:sldId id="370" r:id="rId28"/>
    <p:sldId id="6643" r:id="rId29"/>
    <p:sldId id="6128" r:id="rId30"/>
    <p:sldId id="329" r:id="rId31"/>
    <p:sldId id="330" r:id="rId32"/>
    <p:sldId id="331" r:id="rId33"/>
    <p:sldId id="332" r:id="rId34"/>
    <p:sldId id="333" r:id="rId35"/>
    <p:sldId id="334" r:id="rId36"/>
    <p:sldId id="4254" r:id="rId37"/>
    <p:sldId id="6645" r:id="rId38"/>
    <p:sldId id="6644" r:id="rId39"/>
    <p:sldId id="4178" r:id="rId40"/>
  </p:sldIdLst>
  <p:sldSz cx="12192000" cy="6858000"/>
  <p:notesSz cx="6797675" cy="9926638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7F7F7F"/>
    <a:srgbClr val="0A3F78"/>
    <a:srgbClr val="C70F22"/>
    <a:srgbClr val="17479E"/>
    <a:srgbClr val="14B5C7"/>
    <a:srgbClr val="94EBF4"/>
    <a:srgbClr val="52F3FF"/>
    <a:srgbClr val="EB6206"/>
    <a:srgbClr val="B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602" autoAdjust="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644-4EFD-4AF6-93FF-77C38B012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2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644-4EFD-4AF6-93FF-77C38B012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0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60644-4EFD-4AF6-93FF-77C38B012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F1B71060-4BED-264E-B5AB-5D060FC9E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F3B43675-ED60-3540-9853-82CA7DDDC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A100 fine-grained structured sparsity prunes trained weights with a 2-out-of-4 non-zero pattern, followed by a simple and universal recipe for fine-tuning the non-zero weights. The weights are compressed for a 2x reduction in data footprint and bandwidth, and the A100 Sparse Tensor Core doubles math throughput by skipping the zeros (see </a:t>
            </a:r>
            <a:r>
              <a:rPr lang="en-US" sz="1200" dirty="0"/>
              <a:t>https://</a:t>
            </a:r>
            <a:r>
              <a:rPr lang="en-US" sz="1200" dirty="0" err="1"/>
              <a:t>developer.nvidia.com</a:t>
            </a:r>
            <a:r>
              <a:rPr lang="en-US" sz="1200" dirty="0"/>
              <a:t>/blog/</a:t>
            </a:r>
            <a:r>
              <a:rPr lang="en-US" sz="1200" dirty="0" err="1"/>
              <a:t>nvidia</a:t>
            </a:r>
            <a:r>
              <a:rPr lang="en-US" sz="1200" dirty="0"/>
              <a:t>-ampere-architecture-in-depth/</a:t>
            </a:r>
            <a:r>
              <a:rPr lang="en-US" sz="1200" i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DA2FEC94-CE7C-7F4D-9AEB-C4F824521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A8C3D-9B74-7A43-B7E8-1232C63E8C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480644-A8ED-3EF9-F65D-C3B0A0654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2F8B90-B564-6F4F-8C7E-3DCAEDC2A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D7C462-2E83-596A-311B-D66B1A496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D546CB-B36A-371A-05C4-965B80360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852B9C-9725-E9A3-1F11-51DFA5DAB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EF9FA2-F972-4E86-51D1-7A9B12ADA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25E0C8-E13D-64BD-64E0-0CA53ADCB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AAF9AB-4A9D-E2D2-F29D-EBC46FF1B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DB17008-CAE4-6851-E8BB-7F2C3CFDB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44A8AA-A127-0FEC-E123-82F778716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1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943E3E-C631-59EB-55DB-519882D2C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84A8E91-4A5A-83F0-B5CB-026A661441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57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64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79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5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123950"/>
            <a:ext cx="10972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09600" y="337185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115824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24744"/>
            <a:ext cx="105664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04592"/>
            <a:ext cx="104648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6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49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72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08720"/>
            <a:ext cx="56388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08720"/>
            <a:ext cx="56388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49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8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42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806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134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82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52400"/>
            <a:ext cx="2870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407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0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  <p:sldLayoutId id="2147483701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11480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8720"/>
            <a:ext cx="11480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304800" y="6381328"/>
            <a:ext cx="11480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304800" y="914400"/>
            <a:ext cx="11480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122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6" y="1092200"/>
            <a:ext cx="6855953" cy="155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Advanced Tiling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For Matrix Multiplication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1D Convolution Kernel </a:t>
            </a:r>
            <a:br>
              <a:rPr lang="en-US" sz="3600" dirty="0"/>
            </a:br>
            <a:r>
              <a:rPr lang="en-US" sz="2400" dirty="0"/>
              <a:t>with Boundary Condition Handling and Constant Cache for </a:t>
            </a:r>
            <a:r>
              <a:rPr lang="en-US" sz="2400" dirty="0">
                <a:latin typeface="Courier" pitchFamily="2" charset="0"/>
              </a:rPr>
              <a:t>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9862B98-ED88-B94C-8AB0-DBB31DBC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844" y="908720"/>
            <a:ext cx="8762652" cy="4616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r>
              <a:rPr lang="en-US" sz="1400" dirty="0">
                <a:solidFill>
                  <a:srgbClr val="7030A0"/>
                </a:solidFill>
                <a:latin typeface="Courier"/>
                <a:cs typeface="Courier"/>
              </a:rPr>
              <a:t>#define</a:t>
            </a:r>
            <a:r>
              <a:rPr lang="en-US" sz="1400" dirty="0">
                <a:latin typeface="Courier"/>
                <a:cs typeface="Courier"/>
              </a:rPr>
              <a:t> MASK_WIDTH 5</a:t>
            </a:r>
          </a:p>
          <a:p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__constant__ float </a:t>
            </a:r>
            <a:r>
              <a:rPr lang="en-US" sz="1400" dirty="0">
                <a:latin typeface="Courier"/>
                <a:cs typeface="Courier"/>
              </a:rPr>
              <a:t>M[MASK_WIDTH];</a:t>
            </a:r>
            <a:endParaRPr lang="en-US" sz="1400" dirty="0"/>
          </a:p>
          <a:p>
            <a:endParaRPr lang="en-US" sz="1400" dirty="0">
              <a:solidFill>
                <a:srgbClr val="00B050"/>
              </a:solidFill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__global__ void 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convolution_1D_basic_kernel(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*N,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*P,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                                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Width) {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Index of output element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0;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- (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/2);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Index of first neighbor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for 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j = 0; j &lt;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j++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) {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Check the boundaries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if (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 &gt;= 0 &amp;&amp;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 &lt; Width) {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+= N[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j] * M[j];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Multiply and accumulate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}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}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P[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]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Store output element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E7563-BAC7-7749-BE3D-97E76A0C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4653136"/>
            <a:ext cx="4424733" cy="169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56BBC9-F14D-3F4F-9149-B6C874A88D28}"/>
              </a:ext>
            </a:extLst>
          </p:cNvPr>
          <p:cNvSpPr txBox="1"/>
          <p:nvPr/>
        </p:nvSpPr>
        <p:spPr>
          <a:xfrm>
            <a:off x="1847529" y="5550332"/>
            <a:ext cx="442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it with caution! </a:t>
            </a:r>
            <a:r>
              <a:rPr lang="en-US" sz="2400" dirty="0">
                <a:solidFill>
                  <a:srgbClr val="C00000"/>
                </a:solidFill>
              </a:rPr>
              <a:t>Constant cache is small</a:t>
            </a:r>
            <a:r>
              <a:rPr lang="en-US" sz="2400" dirty="0"/>
              <a:t> (e.g., 64 KB)</a:t>
            </a:r>
          </a:p>
        </p:txBody>
      </p:sp>
    </p:spTree>
    <p:extLst>
      <p:ext uri="{BB962C8B-B14F-4D97-AF65-F5344CB8AC3E}">
        <p14:creationId xmlns:p14="http://schemas.microsoft.com/office/powerpoint/2010/main" val="39490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36"/>
          <p:cNvSpPr txBox="1">
            <a:spLocks noChangeArrowheads="1"/>
          </p:cNvSpPr>
          <p:nvPr/>
        </p:nvSpPr>
        <p:spPr bwMode="auto">
          <a:xfrm>
            <a:off x="2063552" y="2236802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14015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75342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36669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97996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59323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20650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681977" y="254635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43304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04631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65958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27285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988612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449939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911266" y="254635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452688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372600" y="25463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1D Convolution Basic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BFC335-8AC9-4C4F-8F08-44EA6E182D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2914015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375342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836669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297996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759323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5220650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5681977" y="152400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6143304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6604631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065958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7527285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988612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449939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911266" y="152400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452688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9372600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3552" y="1123890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DCA76C-EBE3-5D42-9461-AC0AA4CBA08C}"/>
              </a:ext>
            </a:extLst>
          </p:cNvPr>
          <p:cNvSpPr/>
          <p:nvPr/>
        </p:nvSpPr>
        <p:spPr>
          <a:xfrm>
            <a:off x="2452689" y="1329200"/>
            <a:ext cx="1819275" cy="8034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EDA74A7-C8FF-5F4E-9682-E12E40BEA28E}"/>
              </a:ext>
            </a:extLst>
          </p:cNvPr>
          <p:cNvSpPr/>
          <p:nvPr/>
        </p:nvSpPr>
        <p:spPr>
          <a:xfrm>
            <a:off x="4279901" y="1329200"/>
            <a:ext cx="1819275" cy="8034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BD1F47-5D90-424B-9B41-043729B1C68C}"/>
              </a:ext>
            </a:extLst>
          </p:cNvPr>
          <p:cNvSpPr/>
          <p:nvPr/>
        </p:nvSpPr>
        <p:spPr>
          <a:xfrm>
            <a:off x="6130926" y="1329200"/>
            <a:ext cx="1819275" cy="8034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DB58126-7F64-3C46-AC3E-0C1C3D15D2BB}"/>
              </a:ext>
            </a:extLst>
          </p:cNvPr>
          <p:cNvSpPr/>
          <p:nvPr/>
        </p:nvSpPr>
        <p:spPr>
          <a:xfrm>
            <a:off x="7968208" y="1329200"/>
            <a:ext cx="1861592" cy="8034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81266B-503E-C548-8C81-97DAEA741B4F}"/>
              </a:ext>
            </a:extLst>
          </p:cNvPr>
          <p:cNvSpPr txBox="1"/>
          <p:nvPr/>
        </p:nvSpPr>
        <p:spPr>
          <a:xfrm>
            <a:off x="2855641" y="98072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C046B3-F6BE-F748-8AF3-1E46E9B0AA08}"/>
              </a:ext>
            </a:extLst>
          </p:cNvPr>
          <p:cNvSpPr txBox="1"/>
          <p:nvPr/>
        </p:nvSpPr>
        <p:spPr>
          <a:xfrm>
            <a:off x="4704910" y="9714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48867ED-0399-3743-AF31-50417D0BDFDD}"/>
              </a:ext>
            </a:extLst>
          </p:cNvPr>
          <p:cNvSpPr txBox="1"/>
          <p:nvPr/>
        </p:nvSpPr>
        <p:spPr>
          <a:xfrm>
            <a:off x="6528049" y="97143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100502-8A57-AC4A-90B6-2D838C01E63D}"/>
              </a:ext>
            </a:extLst>
          </p:cNvPr>
          <p:cNvSpPr txBox="1"/>
          <p:nvPr/>
        </p:nvSpPr>
        <p:spPr>
          <a:xfrm>
            <a:off x="8400257" y="97143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3</a:t>
            </a:r>
          </a:p>
        </p:txBody>
      </p:sp>
      <p:sp>
        <p:nvSpPr>
          <p:cNvPr id="104" name="CuadroTexto 26">
            <a:extLst>
              <a:ext uri="{FF2B5EF4-FFF2-40B4-BE49-F238E27FC236}">
                <a16:creationId xmlns:a16="http://schemas.microsoft.com/office/drawing/2014/main" id="{D5731F22-725E-7649-BBFA-009C6C7A2888}"/>
              </a:ext>
            </a:extLst>
          </p:cNvPr>
          <p:cNvSpPr txBox="1"/>
          <p:nvPr/>
        </p:nvSpPr>
        <p:spPr>
          <a:xfrm>
            <a:off x="1752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  <p:sp>
        <p:nvSpPr>
          <p:cNvPr id="92" name="Rectangle 20">
            <a:extLst>
              <a:ext uri="{FF2B5EF4-FFF2-40B4-BE49-F238E27FC236}">
                <a16:creationId xmlns:a16="http://schemas.microsoft.com/office/drawing/2014/main" id="{298184FF-9C64-4799-B9FB-F17DE5B7CAD1}"/>
              </a:ext>
            </a:extLst>
          </p:cNvPr>
          <p:cNvSpPr/>
          <p:nvPr/>
        </p:nvSpPr>
        <p:spPr bwMode="auto">
          <a:xfrm>
            <a:off x="4972050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3" name="Rectangle 21">
            <a:extLst>
              <a:ext uri="{FF2B5EF4-FFF2-40B4-BE49-F238E27FC236}">
                <a16:creationId xmlns:a16="http://schemas.microsoft.com/office/drawing/2014/main" id="{E28AB7A9-BAA0-4D93-A4ED-384278482643}"/>
              </a:ext>
            </a:extLst>
          </p:cNvPr>
          <p:cNvSpPr/>
          <p:nvPr/>
        </p:nvSpPr>
        <p:spPr bwMode="auto">
          <a:xfrm>
            <a:off x="5429250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4" name="Rectangle 22">
            <a:extLst>
              <a:ext uri="{FF2B5EF4-FFF2-40B4-BE49-F238E27FC236}">
                <a16:creationId xmlns:a16="http://schemas.microsoft.com/office/drawing/2014/main" id="{844124CC-AD7E-44FC-9C76-8CFD9B3711B9}"/>
              </a:ext>
            </a:extLst>
          </p:cNvPr>
          <p:cNvSpPr/>
          <p:nvPr/>
        </p:nvSpPr>
        <p:spPr bwMode="auto">
          <a:xfrm>
            <a:off x="5876925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1010142D-0F5C-4826-8352-F747482D58D8}"/>
              </a:ext>
            </a:extLst>
          </p:cNvPr>
          <p:cNvSpPr/>
          <p:nvPr/>
        </p:nvSpPr>
        <p:spPr bwMode="auto">
          <a:xfrm>
            <a:off x="6343650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06" name="Rectangle 24">
            <a:extLst>
              <a:ext uri="{FF2B5EF4-FFF2-40B4-BE49-F238E27FC236}">
                <a16:creationId xmlns:a16="http://schemas.microsoft.com/office/drawing/2014/main" id="{4299C5AA-398B-44A4-A140-D4FC54685546}"/>
              </a:ext>
            </a:extLst>
          </p:cNvPr>
          <p:cNvSpPr/>
          <p:nvPr/>
        </p:nvSpPr>
        <p:spPr bwMode="auto">
          <a:xfrm>
            <a:off x="6800850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07" name="Rectangle 27">
            <a:extLst>
              <a:ext uri="{FF2B5EF4-FFF2-40B4-BE49-F238E27FC236}">
                <a16:creationId xmlns:a16="http://schemas.microsoft.com/office/drawing/2014/main" id="{B88511A4-2266-42E0-8AD0-941EB698113C}"/>
              </a:ext>
            </a:extLst>
          </p:cNvPr>
          <p:cNvSpPr/>
          <p:nvPr/>
        </p:nvSpPr>
        <p:spPr bwMode="auto">
          <a:xfrm>
            <a:off x="4514850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08" name="Rectangle 28">
            <a:extLst>
              <a:ext uri="{FF2B5EF4-FFF2-40B4-BE49-F238E27FC236}">
                <a16:creationId xmlns:a16="http://schemas.microsoft.com/office/drawing/2014/main" id="{5F7DC3CA-8D07-4633-A519-41BBB9075268}"/>
              </a:ext>
            </a:extLst>
          </p:cNvPr>
          <p:cNvSpPr/>
          <p:nvPr/>
        </p:nvSpPr>
        <p:spPr bwMode="auto">
          <a:xfrm>
            <a:off x="4972050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09" name="Rectangle 29">
            <a:extLst>
              <a:ext uri="{FF2B5EF4-FFF2-40B4-BE49-F238E27FC236}">
                <a16:creationId xmlns:a16="http://schemas.microsoft.com/office/drawing/2014/main" id="{CBBAE806-3765-4E88-8EF6-2F45996A3FCC}"/>
              </a:ext>
            </a:extLst>
          </p:cNvPr>
          <p:cNvSpPr/>
          <p:nvPr/>
        </p:nvSpPr>
        <p:spPr bwMode="auto">
          <a:xfrm>
            <a:off x="5419725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10" name="Rectangle 30">
            <a:extLst>
              <a:ext uri="{FF2B5EF4-FFF2-40B4-BE49-F238E27FC236}">
                <a16:creationId xmlns:a16="http://schemas.microsoft.com/office/drawing/2014/main" id="{D1A76BE7-3E09-446D-BCB6-31F9C2C6A9B0}"/>
              </a:ext>
            </a:extLst>
          </p:cNvPr>
          <p:cNvSpPr/>
          <p:nvPr/>
        </p:nvSpPr>
        <p:spPr bwMode="auto">
          <a:xfrm>
            <a:off x="5886450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11" name="Rectangle 31">
            <a:extLst>
              <a:ext uri="{FF2B5EF4-FFF2-40B4-BE49-F238E27FC236}">
                <a16:creationId xmlns:a16="http://schemas.microsoft.com/office/drawing/2014/main" id="{38A993CB-BD22-4A4D-9CFE-2A5223485484}"/>
              </a:ext>
            </a:extLst>
          </p:cNvPr>
          <p:cNvSpPr/>
          <p:nvPr/>
        </p:nvSpPr>
        <p:spPr bwMode="auto">
          <a:xfrm>
            <a:off x="6343650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12" name="Rectangle 32">
            <a:extLst>
              <a:ext uri="{FF2B5EF4-FFF2-40B4-BE49-F238E27FC236}">
                <a16:creationId xmlns:a16="http://schemas.microsoft.com/office/drawing/2014/main" id="{F2691FBB-E51C-48C8-A605-69391F62407F}"/>
              </a:ext>
            </a:extLst>
          </p:cNvPr>
          <p:cNvSpPr/>
          <p:nvPr/>
        </p:nvSpPr>
        <p:spPr bwMode="auto">
          <a:xfrm>
            <a:off x="6810375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113" name="Rectangle 34">
            <a:extLst>
              <a:ext uri="{FF2B5EF4-FFF2-40B4-BE49-F238E27FC236}">
                <a16:creationId xmlns:a16="http://schemas.microsoft.com/office/drawing/2014/main" id="{6FEC6607-1857-41BB-A40A-BCF23BB5379B}"/>
              </a:ext>
            </a:extLst>
          </p:cNvPr>
          <p:cNvSpPr/>
          <p:nvPr/>
        </p:nvSpPr>
        <p:spPr bwMode="auto">
          <a:xfrm>
            <a:off x="4514850" y="356393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4" name="Rectangle 53">
            <a:extLst>
              <a:ext uri="{FF2B5EF4-FFF2-40B4-BE49-F238E27FC236}">
                <a16:creationId xmlns:a16="http://schemas.microsoft.com/office/drawing/2014/main" id="{AE8BCED5-C401-4801-A201-02ADA5D77C0D}"/>
              </a:ext>
            </a:extLst>
          </p:cNvPr>
          <p:cNvSpPr/>
          <p:nvPr/>
        </p:nvSpPr>
        <p:spPr bwMode="auto">
          <a:xfrm>
            <a:off x="4057650" y="490855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15" name="Rectangle 54">
            <a:extLst>
              <a:ext uri="{FF2B5EF4-FFF2-40B4-BE49-F238E27FC236}">
                <a16:creationId xmlns:a16="http://schemas.microsoft.com/office/drawing/2014/main" id="{C28C4CAE-D27C-469B-BAEA-518AA496EFBB}"/>
              </a:ext>
            </a:extLst>
          </p:cNvPr>
          <p:cNvSpPr/>
          <p:nvPr/>
        </p:nvSpPr>
        <p:spPr bwMode="auto">
          <a:xfrm>
            <a:off x="3600450" y="490855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6" name="Rectangle 56">
            <a:extLst>
              <a:ext uri="{FF2B5EF4-FFF2-40B4-BE49-F238E27FC236}">
                <a16:creationId xmlns:a16="http://schemas.microsoft.com/office/drawing/2014/main" id="{0857DCEE-78BC-44FC-B97F-78AF8B67E2BA}"/>
              </a:ext>
            </a:extLst>
          </p:cNvPr>
          <p:cNvSpPr/>
          <p:nvPr/>
        </p:nvSpPr>
        <p:spPr bwMode="auto">
          <a:xfrm>
            <a:off x="4059238" y="3563938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TextBox 60">
            <a:extLst>
              <a:ext uri="{FF2B5EF4-FFF2-40B4-BE49-F238E27FC236}">
                <a16:creationId xmlns:a16="http://schemas.microsoft.com/office/drawing/2014/main" id="{BDE722E8-2FB7-4759-9B87-AB4C6D03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622675"/>
            <a:ext cx="681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Tile 0</a:t>
            </a:r>
          </a:p>
        </p:txBody>
      </p:sp>
      <p:sp>
        <p:nvSpPr>
          <p:cNvPr id="118" name="TextBox 61">
            <a:extLst>
              <a:ext uri="{FF2B5EF4-FFF2-40B4-BE49-F238E27FC236}">
                <a16:creationId xmlns:a16="http://schemas.microsoft.com/office/drawing/2014/main" id="{8D536DCB-E71B-4A74-A84A-9F13D8DB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4908550"/>
            <a:ext cx="681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Tile 2</a:t>
            </a:r>
          </a:p>
        </p:txBody>
      </p:sp>
      <p:sp>
        <p:nvSpPr>
          <p:cNvPr id="119" name="Rectangle 64">
            <a:extLst>
              <a:ext uri="{FF2B5EF4-FFF2-40B4-BE49-F238E27FC236}">
                <a16:creationId xmlns:a16="http://schemas.microsoft.com/office/drawing/2014/main" id="{08D1B937-0BC1-48A5-A64C-4C6FE7C8B562}"/>
              </a:ext>
            </a:extLst>
          </p:cNvPr>
          <p:cNvSpPr/>
          <p:nvPr/>
        </p:nvSpPr>
        <p:spPr bwMode="auto">
          <a:xfrm>
            <a:off x="3619500" y="42068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0" name="Rectangle 65">
            <a:extLst>
              <a:ext uri="{FF2B5EF4-FFF2-40B4-BE49-F238E27FC236}">
                <a16:creationId xmlns:a16="http://schemas.microsoft.com/office/drawing/2014/main" id="{A6AC2FA8-AB4E-4DED-9884-6CBB20EA4352}"/>
              </a:ext>
            </a:extLst>
          </p:cNvPr>
          <p:cNvSpPr/>
          <p:nvPr/>
        </p:nvSpPr>
        <p:spPr bwMode="auto">
          <a:xfrm>
            <a:off x="4067175" y="42068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1" name="Rectangle 66">
            <a:extLst>
              <a:ext uri="{FF2B5EF4-FFF2-40B4-BE49-F238E27FC236}">
                <a16:creationId xmlns:a16="http://schemas.microsoft.com/office/drawing/2014/main" id="{2B911004-18B9-4675-8129-C927DDD2AFC1}"/>
              </a:ext>
            </a:extLst>
          </p:cNvPr>
          <p:cNvSpPr/>
          <p:nvPr/>
        </p:nvSpPr>
        <p:spPr bwMode="auto">
          <a:xfrm>
            <a:off x="4524375" y="42195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2" name="Rectangle 67">
            <a:extLst>
              <a:ext uri="{FF2B5EF4-FFF2-40B4-BE49-F238E27FC236}">
                <a16:creationId xmlns:a16="http://schemas.microsoft.com/office/drawing/2014/main" id="{0CE05537-71D1-4601-BB84-693EA5D792F6}"/>
              </a:ext>
            </a:extLst>
          </p:cNvPr>
          <p:cNvSpPr/>
          <p:nvPr/>
        </p:nvSpPr>
        <p:spPr bwMode="auto">
          <a:xfrm>
            <a:off x="4981575" y="42195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3" name="Rectangle 68">
            <a:extLst>
              <a:ext uri="{FF2B5EF4-FFF2-40B4-BE49-F238E27FC236}">
                <a16:creationId xmlns:a16="http://schemas.microsoft.com/office/drawing/2014/main" id="{77320C4A-0CBE-4498-BEB4-7FA173226B4B}"/>
              </a:ext>
            </a:extLst>
          </p:cNvPr>
          <p:cNvSpPr/>
          <p:nvPr/>
        </p:nvSpPr>
        <p:spPr bwMode="auto">
          <a:xfrm>
            <a:off x="5448300" y="42195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24" name="Rectangle 69">
            <a:extLst>
              <a:ext uri="{FF2B5EF4-FFF2-40B4-BE49-F238E27FC236}">
                <a16:creationId xmlns:a16="http://schemas.microsoft.com/office/drawing/2014/main" id="{B220B726-7DBC-4910-BF98-5CF218C7C889}"/>
              </a:ext>
            </a:extLst>
          </p:cNvPr>
          <p:cNvSpPr/>
          <p:nvPr/>
        </p:nvSpPr>
        <p:spPr bwMode="auto">
          <a:xfrm>
            <a:off x="5902325" y="4219575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25" name="Rectangle 71">
            <a:extLst>
              <a:ext uri="{FF2B5EF4-FFF2-40B4-BE49-F238E27FC236}">
                <a16:creationId xmlns:a16="http://schemas.microsoft.com/office/drawing/2014/main" id="{AAE78474-9A9A-4BC4-8C5F-293544BD3B5B}"/>
              </a:ext>
            </a:extLst>
          </p:cNvPr>
          <p:cNvSpPr/>
          <p:nvPr/>
        </p:nvSpPr>
        <p:spPr bwMode="auto">
          <a:xfrm>
            <a:off x="6359525" y="42195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26" name="Rectangle 72">
            <a:extLst>
              <a:ext uri="{FF2B5EF4-FFF2-40B4-BE49-F238E27FC236}">
                <a16:creationId xmlns:a16="http://schemas.microsoft.com/office/drawing/2014/main" id="{F88C4C81-4168-4531-8378-4E2097371AC7}"/>
              </a:ext>
            </a:extLst>
          </p:cNvPr>
          <p:cNvSpPr/>
          <p:nvPr/>
        </p:nvSpPr>
        <p:spPr bwMode="auto">
          <a:xfrm>
            <a:off x="6807200" y="421957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27" name="TextBox 75">
            <a:extLst>
              <a:ext uri="{FF2B5EF4-FFF2-40B4-BE49-F238E27FC236}">
                <a16:creationId xmlns:a16="http://schemas.microsoft.com/office/drawing/2014/main" id="{276F2EE5-840B-4722-93A7-71E1B09F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67200"/>
            <a:ext cx="681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Tile 1</a:t>
            </a:r>
          </a:p>
        </p:txBody>
      </p:sp>
      <p:sp>
        <p:nvSpPr>
          <p:cNvPr id="128" name="Rectangle 78">
            <a:extLst>
              <a:ext uri="{FF2B5EF4-FFF2-40B4-BE49-F238E27FC236}">
                <a16:creationId xmlns:a16="http://schemas.microsoft.com/office/drawing/2014/main" id="{FA78FB0E-7613-4F1F-B470-208B79D09F16}"/>
              </a:ext>
            </a:extLst>
          </p:cNvPr>
          <p:cNvSpPr/>
          <p:nvPr/>
        </p:nvSpPr>
        <p:spPr bwMode="auto">
          <a:xfrm>
            <a:off x="3584575" y="5664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29" name="Rectangle 79">
            <a:extLst>
              <a:ext uri="{FF2B5EF4-FFF2-40B4-BE49-F238E27FC236}">
                <a16:creationId xmlns:a16="http://schemas.microsoft.com/office/drawing/2014/main" id="{C2B9F50F-D2BF-4051-8BA5-4A765AA8C067}"/>
              </a:ext>
            </a:extLst>
          </p:cNvPr>
          <p:cNvSpPr/>
          <p:nvPr/>
        </p:nvSpPr>
        <p:spPr bwMode="auto">
          <a:xfrm>
            <a:off x="4051300" y="5664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30" name="Rectangle 80">
            <a:extLst>
              <a:ext uri="{FF2B5EF4-FFF2-40B4-BE49-F238E27FC236}">
                <a16:creationId xmlns:a16="http://schemas.microsoft.com/office/drawing/2014/main" id="{8518F998-0551-413B-B697-2C4BD623BC79}"/>
              </a:ext>
            </a:extLst>
          </p:cNvPr>
          <p:cNvSpPr/>
          <p:nvPr/>
        </p:nvSpPr>
        <p:spPr bwMode="auto">
          <a:xfrm>
            <a:off x="4508500" y="5664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31" name="Rectangle 81">
            <a:extLst>
              <a:ext uri="{FF2B5EF4-FFF2-40B4-BE49-F238E27FC236}">
                <a16:creationId xmlns:a16="http://schemas.microsoft.com/office/drawing/2014/main" id="{9AFD5EF4-C5C2-4C55-9E8E-1B1AC3BE9FD8}"/>
              </a:ext>
            </a:extLst>
          </p:cNvPr>
          <p:cNvSpPr/>
          <p:nvPr/>
        </p:nvSpPr>
        <p:spPr bwMode="auto">
          <a:xfrm>
            <a:off x="4975225" y="5664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132" name="Rectangle 82">
            <a:extLst>
              <a:ext uri="{FF2B5EF4-FFF2-40B4-BE49-F238E27FC236}">
                <a16:creationId xmlns:a16="http://schemas.microsoft.com/office/drawing/2014/main" id="{CFF51143-69FB-4B8E-A537-2FABBAD511C0}"/>
              </a:ext>
            </a:extLst>
          </p:cNvPr>
          <p:cNvSpPr/>
          <p:nvPr/>
        </p:nvSpPr>
        <p:spPr bwMode="auto">
          <a:xfrm>
            <a:off x="5432425" y="566420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33" name="Rectangle 83">
            <a:extLst>
              <a:ext uri="{FF2B5EF4-FFF2-40B4-BE49-F238E27FC236}">
                <a16:creationId xmlns:a16="http://schemas.microsoft.com/office/drawing/2014/main" id="{AC6E71A2-BBCC-497B-B8C9-814748A87CC5}"/>
              </a:ext>
            </a:extLst>
          </p:cNvPr>
          <p:cNvSpPr/>
          <p:nvPr/>
        </p:nvSpPr>
        <p:spPr bwMode="auto">
          <a:xfrm>
            <a:off x="5889625" y="5664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34" name="Rectangle 86">
            <a:extLst>
              <a:ext uri="{FF2B5EF4-FFF2-40B4-BE49-F238E27FC236}">
                <a16:creationId xmlns:a16="http://schemas.microsoft.com/office/drawing/2014/main" id="{ED72FB49-ECA2-4AA7-9E25-9A2CD8E6B725}"/>
              </a:ext>
            </a:extLst>
          </p:cNvPr>
          <p:cNvSpPr/>
          <p:nvPr/>
        </p:nvSpPr>
        <p:spPr bwMode="auto">
          <a:xfrm>
            <a:off x="6816080" y="566420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87">
            <a:extLst>
              <a:ext uri="{FF2B5EF4-FFF2-40B4-BE49-F238E27FC236}">
                <a16:creationId xmlns:a16="http://schemas.microsoft.com/office/drawing/2014/main" id="{ECEF85B0-4CEC-4B28-8A19-692D971A49A5}"/>
              </a:ext>
            </a:extLst>
          </p:cNvPr>
          <p:cNvSpPr/>
          <p:nvPr/>
        </p:nvSpPr>
        <p:spPr bwMode="auto">
          <a:xfrm>
            <a:off x="6343650" y="566420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Box 88">
            <a:extLst>
              <a:ext uri="{FF2B5EF4-FFF2-40B4-BE49-F238E27FC236}">
                <a16:creationId xmlns:a16="http://schemas.microsoft.com/office/drawing/2014/main" id="{EBF776B1-4E6E-4E56-90C0-A2EA29DF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664200"/>
            <a:ext cx="681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Tile 3</a:t>
            </a:r>
          </a:p>
        </p:txBody>
      </p:sp>
      <p:sp>
        <p:nvSpPr>
          <p:cNvPr id="137" name="TextBox 33">
            <a:extLst>
              <a:ext uri="{FF2B5EF4-FFF2-40B4-BE49-F238E27FC236}">
                <a16:creationId xmlns:a16="http://schemas.microsoft.com/office/drawing/2014/main" id="{7D4633E2-B9F1-4566-B52E-5C38D3E10F6A}"/>
              </a:ext>
            </a:extLst>
          </p:cNvPr>
          <p:cNvSpPr txBox="1"/>
          <p:nvPr/>
        </p:nvSpPr>
        <p:spPr>
          <a:xfrm>
            <a:off x="8428038" y="4206875"/>
            <a:ext cx="6126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halo</a:t>
            </a:r>
          </a:p>
        </p:txBody>
      </p:sp>
      <p:cxnSp>
        <p:nvCxnSpPr>
          <p:cNvPr id="138" name="Straight Arrow Connector 36">
            <a:extLst>
              <a:ext uri="{FF2B5EF4-FFF2-40B4-BE49-F238E27FC236}">
                <a16:creationId xmlns:a16="http://schemas.microsoft.com/office/drawing/2014/main" id="{7F2AB206-670E-4BAC-B766-15F6B97078E1}"/>
              </a:ext>
            </a:extLst>
          </p:cNvPr>
          <p:cNvCxnSpPr>
            <a:stCxn id="137" idx="1"/>
          </p:cNvCxnSpPr>
          <p:nvPr/>
        </p:nvCxnSpPr>
        <p:spPr>
          <a:xfrm flipH="1" flipV="1">
            <a:off x="7275514" y="3792539"/>
            <a:ext cx="1152524" cy="59900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38">
            <a:extLst>
              <a:ext uri="{FF2B5EF4-FFF2-40B4-BE49-F238E27FC236}">
                <a16:creationId xmlns:a16="http://schemas.microsoft.com/office/drawing/2014/main" id="{9215894D-2676-4034-8A2D-87EDF6F97037}"/>
              </a:ext>
            </a:extLst>
          </p:cNvPr>
          <p:cNvCxnSpPr>
            <a:stCxn id="137" idx="1"/>
            <a:endCxn id="126" idx="3"/>
          </p:cNvCxnSpPr>
          <p:nvPr/>
        </p:nvCxnSpPr>
        <p:spPr>
          <a:xfrm flipH="1">
            <a:off x="7264400" y="4391541"/>
            <a:ext cx="1163638" cy="5663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40">
            <a:extLst>
              <a:ext uri="{FF2B5EF4-FFF2-40B4-BE49-F238E27FC236}">
                <a16:creationId xmlns:a16="http://schemas.microsoft.com/office/drawing/2014/main" id="{5E9D1091-AEEC-4260-8532-2953455CF747}"/>
              </a:ext>
            </a:extLst>
          </p:cNvPr>
          <p:cNvCxnSpPr>
            <a:stCxn id="137" idx="1"/>
            <a:endCxn id="112" idx="3"/>
          </p:cNvCxnSpPr>
          <p:nvPr/>
        </p:nvCxnSpPr>
        <p:spPr>
          <a:xfrm flipH="1">
            <a:off x="7267576" y="4391542"/>
            <a:ext cx="1160463" cy="745609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42">
            <a:extLst>
              <a:ext uri="{FF2B5EF4-FFF2-40B4-BE49-F238E27FC236}">
                <a16:creationId xmlns:a16="http://schemas.microsoft.com/office/drawing/2014/main" id="{13D61EF3-4B31-4680-B10E-123724AE932B}"/>
              </a:ext>
            </a:extLst>
          </p:cNvPr>
          <p:cNvCxnSpPr>
            <a:stCxn id="137" idx="1"/>
          </p:cNvCxnSpPr>
          <p:nvPr/>
        </p:nvCxnSpPr>
        <p:spPr>
          <a:xfrm flipH="1">
            <a:off x="4271964" y="4391541"/>
            <a:ext cx="4156074" cy="5663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44">
            <a:extLst>
              <a:ext uri="{FF2B5EF4-FFF2-40B4-BE49-F238E27FC236}">
                <a16:creationId xmlns:a16="http://schemas.microsoft.com/office/drawing/2014/main" id="{FA9D8FBE-0BC5-4FCA-9261-3A542E25C1C5}"/>
              </a:ext>
            </a:extLst>
          </p:cNvPr>
          <p:cNvCxnSpPr/>
          <p:nvPr/>
        </p:nvCxnSpPr>
        <p:spPr>
          <a:xfrm flipH="1">
            <a:off x="4271964" y="4376152"/>
            <a:ext cx="4156075" cy="76099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46">
            <a:extLst>
              <a:ext uri="{FF2B5EF4-FFF2-40B4-BE49-F238E27FC236}">
                <a16:creationId xmlns:a16="http://schemas.microsoft.com/office/drawing/2014/main" id="{E5D0DFF6-DBD8-47FB-8F22-55278188F736}"/>
              </a:ext>
            </a:extLst>
          </p:cNvPr>
          <p:cNvCxnSpPr>
            <a:stCxn id="137" idx="1"/>
          </p:cNvCxnSpPr>
          <p:nvPr/>
        </p:nvCxnSpPr>
        <p:spPr>
          <a:xfrm flipH="1">
            <a:off x="4295776" y="4391541"/>
            <a:ext cx="4132262" cy="144172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95">
            <a:extLst>
              <a:ext uri="{FF2B5EF4-FFF2-40B4-BE49-F238E27FC236}">
                <a16:creationId xmlns:a16="http://schemas.microsoft.com/office/drawing/2014/main" id="{53E5CDCC-A2BC-481E-A1B2-C09A00DE6900}"/>
              </a:ext>
            </a:extLst>
          </p:cNvPr>
          <p:cNvSpPr/>
          <p:nvPr/>
        </p:nvSpPr>
        <p:spPr bwMode="auto">
          <a:xfrm>
            <a:off x="3622576" y="3563144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94">
            <a:extLst>
              <a:ext uri="{FF2B5EF4-FFF2-40B4-BE49-F238E27FC236}">
                <a16:creationId xmlns:a16="http://schemas.microsoft.com/office/drawing/2014/main" id="{C5D1A591-6A5A-45F4-BBB9-9CAA8688C412}"/>
              </a:ext>
            </a:extLst>
          </p:cNvPr>
          <p:cNvSpPr/>
          <p:nvPr/>
        </p:nvSpPr>
        <p:spPr bwMode="auto">
          <a:xfrm>
            <a:off x="6453982" y="5664200"/>
            <a:ext cx="693737" cy="4572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ghost</a:t>
            </a:r>
          </a:p>
        </p:txBody>
      </p:sp>
      <p:sp>
        <p:nvSpPr>
          <p:cNvPr id="146" name="Rectangle 57">
            <a:extLst>
              <a:ext uri="{FF2B5EF4-FFF2-40B4-BE49-F238E27FC236}">
                <a16:creationId xmlns:a16="http://schemas.microsoft.com/office/drawing/2014/main" id="{C33BB2FB-1B9E-42EC-8A73-35F5E388B1CA}"/>
              </a:ext>
            </a:extLst>
          </p:cNvPr>
          <p:cNvSpPr/>
          <p:nvPr/>
        </p:nvSpPr>
        <p:spPr bwMode="auto">
          <a:xfrm>
            <a:off x="3704432" y="3587723"/>
            <a:ext cx="693737" cy="4572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ghost</a:t>
            </a:r>
          </a:p>
        </p:txBody>
      </p:sp>
    </p:spTree>
    <p:extLst>
      <p:ext uri="{BB962C8B-B14F-4D97-AF65-F5344CB8AC3E}">
        <p14:creationId xmlns:p14="http://schemas.microsoft.com/office/powerpoint/2010/main" val="24857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36" grpId="0"/>
      <p:bldP spid="101" grpId="0"/>
      <p:bldP spid="102" grpId="0"/>
      <p:bldP spid="103" grpId="0"/>
      <p:bldP spid="92" grpId="0" animBg="1"/>
      <p:bldP spid="93" grpId="0" animBg="1"/>
      <p:bldP spid="9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44" grpId="0" animBg="1"/>
      <p:bldP spid="145" grpId="0" animBg="1"/>
      <p:bldP spid="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fld id="{D19ACCD9-2618-4915-8053-FEFD4259DFE4}" type="slidenum">
              <a:rPr lang="en-US" sz="1400">
                <a:latin typeface="Times New Roman" pitchFamily="18" charset="0"/>
              </a:rPr>
              <a:pPr eaLnBrk="1" hangingPunct="1"/>
              <a:t>12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797051" y="908721"/>
            <a:ext cx="8596313" cy="5401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defRPr/>
            </a:pP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__global__ void 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convolution_1D_basic_kernel(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*N,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*P,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,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Width) {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=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*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;  </a:t>
            </a: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Index of output element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__shared__ float 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N_ds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[TILE_SIZE + MAX_MASK_WIDTH - 1];  </a:t>
            </a: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Shared memory tile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n =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/2;  </a:t>
            </a: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Halo width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  // Load left halo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 err="1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halo_index_left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= 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- 1)*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CC9900"/>
                </a:solidFill>
                <a:latin typeface="Courier" pitchFamily="2" charset="0"/>
                <a:cs typeface="Courier New" pitchFamily="49" charset="0"/>
              </a:rPr>
              <a:t>if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&gt;=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- n) {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N_ds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- 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- n)] = 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halo_index_left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&lt; 0) ? 0 : N[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halo_index_left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}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  // Load internal elements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N_ds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[n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 = N[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*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];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  // Load right halo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 err="1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halo_index_right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= 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+ 1)*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CC9900"/>
                </a:solidFill>
                <a:latin typeface="Courier" pitchFamily="2" charset="0"/>
                <a:cs typeface="Courier New" pitchFamily="49" charset="0"/>
              </a:rPr>
              <a:t>if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&lt; n) {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N_ds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[n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 = 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halo_index_right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&gt;= Width) ? 0 : N[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halo_index_right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}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__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syncthreads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();  </a:t>
            </a: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Intra-block synchronization</a:t>
            </a:r>
          </a:p>
          <a:p>
            <a:pPr eaLnBrk="1" hangingPunct="1">
              <a:defRPr/>
            </a:pPr>
            <a:endParaRPr lang="en-US" sz="115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= 0;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150" dirty="0">
                <a:solidFill>
                  <a:srgbClr val="CC9900"/>
                </a:solidFill>
                <a:latin typeface="Courier" pitchFamily="2" charset="0"/>
                <a:cs typeface="Courier New" pitchFamily="49" charset="0"/>
              </a:rPr>
              <a:t>for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(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j = 0; j &lt;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; j++) {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+=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N_ds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 + j] * M[j];  </a:t>
            </a:r>
            <a:r>
              <a:rPr lang="en-US" sz="115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Convolution result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}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  P[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] = </a:t>
            </a:r>
            <a:r>
              <a:rPr lang="en-US" sz="115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150" dirty="0">
                <a:latin typeface="Courier" pitchFamily="2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1150" dirty="0">
                <a:latin typeface="Courier" pitchFamily="2" charset="0"/>
                <a:cs typeface="Courier New" pitchFamily="49" charset="0"/>
              </a:rPr>
              <a:t>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B54A36-EBF7-1946-B36B-B14B24EC86B1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8610600" cy="90872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kern="0" dirty="0"/>
              <a:t>Tiled 1D Convolution Kernel</a:t>
            </a:r>
          </a:p>
        </p:txBody>
      </p:sp>
      <p:sp>
        <p:nvSpPr>
          <p:cNvPr id="6" name="CuadroTexto 26">
            <a:extLst>
              <a:ext uri="{FF2B5EF4-FFF2-40B4-BE49-F238E27FC236}">
                <a16:creationId xmlns:a16="http://schemas.microsoft.com/office/drawing/2014/main" id="{700A0A8B-535B-DE4D-9D2F-D84C716437CD}"/>
              </a:ext>
            </a:extLst>
          </p:cNvPr>
          <p:cNvSpPr txBox="1"/>
          <p:nvPr/>
        </p:nvSpPr>
        <p:spPr>
          <a:xfrm>
            <a:off x="1752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281754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实操演示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文件位置：</a:t>
            </a:r>
            <a:endParaRPr lang="en-US" altLang="zh-CN" dirty="0"/>
          </a:p>
          <a:p>
            <a:pPr lvl="1"/>
            <a:r>
              <a:rPr lang="en-US" altLang="zh-CN" dirty="0"/>
              <a:t>/scratch02/rnd/qzhang/test/cuda/oneDimConvolution.cu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3EB1F4-0EDC-4435-9A1D-9682E4B7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2072779"/>
            <a:ext cx="11635530" cy="40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" b="3351"/>
          <a:stretch/>
        </p:blipFill>
        <p:spPr bwMode="auto">
          <a:xfrm>
            <a:off x="2354558" y="4077072"/>
            <a:ext cx="7845899" cy="224530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08720"/>
            <a:ext cx="8610600" cy="3312368"/>
          </a:xfrm>
        </p:spPr>
        <p:txBody>
          <a:bodyPr>
            <a:normAutofit/>
          </a:bodyPr>
          <a:lstStyle/>
          <a:p>
            <a:r>
              <a:rPr lang="en-US" dirty="0"/>
              <a:t>The amount of </a:t>
            </a:r>
            <a:r>
              <a:rPr lang="en-US" dirty="0">
                <a:solidFill>
                  <a:srgbClr val="0070C0"/>
                </a:solidFill>
              </a:rPr>
              <a:t>parallelism is quite high </a:t>
            </a:r>
            <a:r>
              <a:rPr lang="en-US" dirty="0"/>
              <a:t>as long as the total number of pixels across all output feature maps is large</a:t>
            </a:r>
          </a:p>
          <a:p>
            <a:pPr lvl="1"/>
            <a:r>
              <a:rPr lang="en-US" dirty="0"/>
              <a:t>For early stages, there are </a:t>
            </a:r>
            <a:r>
              <a:rPr lang="en-US" dirty="0">
                <a:solidFill>
                  <a:srgbClr val="7030A0"/>
                </a:solidFill>
              </a:rPr>
              <a:t>fewer but larger </a:t>
            </a:r>
            <a:r>
              <a:rPr lang="en-US" dirty="0"/>
              <a:t>output feature maps (large Y dimension)</a:t>
            </a:r>
          </a:p>
          <a:p>
            <a:pPr lvl="1"/>
            <a:r>
              <a:rPr lang="en-US" dirty="0"/>
              <a:t>For later stages, there are </a:t>
            </a:r>
            <a:r>
              <a:rPr lang="en-US" dirty="0">
                <a:solidFill>
                  <a:srgbClr val="C00000"/>
                </a:solidFill>
              </a:rPr>
              <a:t>more but smaller </a:t>
            </a:r>
            <a:r>
              <a:rPr lang="en-US" dirty="0"/>
              <a:t>output feature maps (large X dimension)</a:t>
            </a:r>
          </a:p>
          <a:p>
            <a:pPr lvl="1"/>
            <a:r>
              <a:rPr lang="en-US" dirty="0"/>
              <a:t>This scheme keeps the </a:t>
            </a:r>
            <a:r>
              <a:rPr lang="en-US" dirty="0">
                <a:solidFill>
                  <a:srgbClr val="00B050"/>
                </a:solidFill>
              </a:rPr>
              <a:t>total number of threads stable across the stages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EC0C-1148-D148-94DC-C48078FD9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D08DD-C480-314A-B0DC-348AD77D843E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40488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08720"/>
            <a:ext cx="8610600" cy="4752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Each input tile is loaded from global memory multiple times</a:t>
            </a:r>
            <a:r>
              <a:rPr lang="en-US" dirty="0"/>
              <a:t> (by multiple blocks), once for each block that calculates the output tile that requires the input tile</a:t>
            </a:r>
          </a:p>
          <a:p>
            <a:endParaRPr lang="en-US" dirty="0"/>
          </a:p>
          <a:p>
            <a:pPr lvl="1"/>
            <a:r>
              <a:rPr lang="en-US" dirty="0"/>
              <a:t>Not very efficient in global memory bandwidth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B33D2-91F7-1045-84A6-AA0427082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20A8F-5232-734E-8554-33BC72C09326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2050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DA9F-9159-4686-B6AC-6ED0F33B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layers are the </a:t>
            </a:r>
            <a:r>
              <a:rPr lang="en-US" dirty="0">
                <a:solidFill>
                  <a:srgbClr val="C00000"/>
                </a:solidFill>
              </a:rPr>
              <a:t>compute intensive </a:t>
            </a:r>
            <a:r>
              <a:rPr lang="en-US" dirty="0"/>
              <a:t>parts of a CNN</a:t>
            </a:r>
          </a:p>
          <a:p>
            <a:endParaRPr lang="en-US" dirty="0"/>
          </a:p>
          <a:p>
            <a:r>
              <a:rPr lang="en-US" dirty="0"/>
              <a:t>GPUs have extremely </a:t>
            </a:r>
            <a:r>
              <a:rPr lang="en-US" dirty="0">
                <a:solidFill>
                  <a:srgbClr val="0070C0"/>
                </a:solidFill>
              </a:rPr>
              <a:t>high-performance implementations of matrix multiplications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Tiling techniques for matrix multiplication </a:t>
            </a:r>
            <a:r>
              <a:rPr lang="en-US" dirty="0"/>
              <a:t>naturally reuse input features across output feature maps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Converting convolutions </a:t>
            </a:r>
            <a:r>
              <a:rPr lang="en-US" dirty="0"/>
              <a:t>in a convolution layer </a:t>
            </a:r>
            <a:r>
              <a:rPr lang="en-US" dirty="0">
                <a:solidFill>
                  <a:srgbClr val="00B050"/>
                </a:solidFill>
              </a:rPr>
              <a:t>to a matrix multiplication </a:t>
            </a:r>
            <a:r>
              <a:rPr lang="en-US" dirty="0"/>
              <a:t>helps to keep the level of parallelism stable across CNN layers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0CBC8-1D62-7E49-A3B6-C27163199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2662B4-8324-A54E-974D-1325FBD6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Convolution Layers </a:t>
            </a:r>
            <a:br>
              <a:rPr lang="en-US" dirty="0"/>
            </a:br>
            <a:r>
              <a:rPr lang="en-US" dirty="0"/>
              <a:t>to Matrix Multiplications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D8745-BBB0-D149-9B56-39FF4A483D27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8337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1"/>
          <a:stretch/>
        </p:blipFill>
        <p:spPr>
          <a:xfrm>
            <a:off x="1551602" y="1268760"/>
            <a:ext cx="9008895" cy="481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223720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the Forward Path of a Convolutional 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A8055-649A-4853-9CBA-521D1946D152}"/>
              </a:ext>
            </a:extLst>
          </p:cNvPr>
          <p:cNvSpPr txBox="1"/>
          <p:nvPr/>
        </p:nvSpPr>
        <p:spPr>
          <a:xfrm>
            <a:off x="8349508" y="5661248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</a:t>
            </a:r>
            <a:r>
              <a:rPr lang="en-US" baseline="-25000" dirty="0"/>
              <a:t>1 </a:t>
            </a:r>
            <a:r>
              <a:rPr lang="en-US" dirty="0"/>
              <a:t>x N</a:t>
            </a:r>
            <a:r>
              <a:rPr lang="en-US" baseline="-25000" dirty="0"/>
              <a:t>2</a:t>
            </a:r>
            <a:r>
              <a:rPr lang="en-US" dirty="0"/>
              <a:t>) pixels 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C6196-A18A-4BB0-9043-E3390AF38A8C}"/>
              </a:ext>
            </a:extLst>
          </p:cNvPr>
          <p:cNvSpPr txBox="1"/>
          <p:nvPr/>
        </p:nvSpPr>
        <p:spPr>
          <a:xfrm>
            <a:off x="8328248" y="407707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</a:t>
            </a:r>
            <a:r>
              <a:rPr lang="en-US" baseline="-25000" dirty="0"/>
              <a:t>1 </a:t>
            </a:r>
            <a:r>
              <a:rPr lang="en-US" dirty="0"/>
              <a:t>x K</a:t>
            </a:r>
            <a:r>
              <a:rPr lang="en-US" baseline="-25000" dirty="0"/>
              <a:t>2</a:t>
            </a:r>
            <a:r>
              <a:rPr lang="en-US" dirty="0"/>
              <a:t>) pixels 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E8F07-71EE-411B-A24F-46C51AA1184A}"/>
              </a:ext>
            </a:extLst>
          </p:cNvPr>
          <p:cNvSpPr txBox="1"/>
          <p:nvPr/>
        </p:nvSpPr>
        <p:spPr>
          <a:xfrm>
            <a:off x="7824193" y="2060849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((N</a:t>
            </a:r>
            <a:r>
              <a:rPr lang="en-US" baseline="-25000" dirty="0"/>
              <a:t>1 </a:t>
            </a:r>
            <a:r>
              <a:rPr lang="en-US" dirty="0"/>
              <a:t>- K</a:t>
            </a:r>
            <a:r>
              <a:rPr lang="en-US" baseline="-25000" dirty="0"/>
              <a:t>1</a:t>
            </a:r>
            <a:r>
              <a:rPr lang="en-US" dirty="0"/>
              <a:t>+1) x (N</a:t>
            </a:r>
            <a:r>
              <a:rPr lang="en-US" baseline="-25000" dirty="0"/>
              <a:t>2 </a:t>
            </a:r>
            <a:r>
              <a:rPr lang="en-US" dirty="0"/>
              <a:t>- K</a:t>
            </a:r>
            <a:r>
              <a:rPr lang="en-US" baseline="-25000" dirty="0"/>
              <a:t>2</a:t>
            </a:r>
            <a:r>
              <a:rPr lang="en-US" dirty="0"/>
              <a:t>+1))</a:t>
            </a:r>
          </a:p>
          <a:p>
            <a:pPr algn="ctr"/>
            <a:r>
              <a:rPr lang="en-US" dirty="0"/>
              <a:t>pixels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C3E98-7DDC-4543-AFA1-4F0CF0E0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DFF4A-1D03-F84C-8A9B-9092BF28C26B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140418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A6A117-B8D5-504C-8881-42785F5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610600" cy="90805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ea typeface="Arial"/>
                <a:cs typeface="Arial"/>
                <a:sym typeface="Arial"/>
              </a:rPr>
              <a:t>Implementing a Convolutional Layer 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ea typeface="Arial"/>
                <a:cs typeface="Arial"/>
                <a:sym typeface="Arial"/>
              </a:rPr>
              <a:t>with Matrix Multiplication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12" y="990600"/>
            <a:ext cx="5024060" cy="5867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8B96A-8B93-CA44-B928-F6BCDFA9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91276-1F26-CE45-9407-3C2C4A4C5ED8}"/>
              </a:ext>
            </a:extLst>
          </p:cNvPr>
          <p:cNvSpPr txBox="1"/>
          <p:nvPr/>
        </p:nvSpPr>
        <p:spPr>
          <a:xfrm>
            <a:off x="3404196" y="346946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C =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39514-AB89-B747-AC3C-025AD69FC185}"/>
              </a:ext>
            </a:extLst>
          </p:cNvPr>
          <p:cNvSpPr/>
          <p:nvPr/>
        </p:nvSpPr>
        <p:spPr>
          <a:xfrm>
            <a:off x="6706220" y="1139070"/>
            <a:ext cx="3961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unroll(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X,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   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 c = 0; c &lt; C;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r>
              <a:rPr lang="en-US" sz="10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beginning row index of the section for channel </a:t>
            </a:r>
          </a:p>
          <a:p>
            <a:r>
              <a:rPr lang="en-US" sz="1000" dirty="0">
                <a:solidFill>
                  <a:srgbClr val="9DC3E6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 input feature map in the unrolled matrix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  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 * (K*K);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p++)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q++) { 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w_base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p*K + q;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  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 = 0; h &lt;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h++)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  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w ++) {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      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*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w;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           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w_unroll</a:t>
            </a: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X(c, h + p, w + q); 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          }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        }</a:t>
            </a:r>
          </a:p>
          <a:p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    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marL="342900" indent="-342900">
              <a:buAutoNum type="arabicPlain" startAt="16"/>
            </a:pPr>
            <a:r>
              <a:rPr lang="en-US" sz="1000" dirty="0"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000" dirty="0">
              <a:latin typeface="Courier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FD01B-3D0F-C941-A54B-84E4A17C9E6D}"/>
              </a:ext>
            </a:extLst>
          </p:cNvPr>
          <p:cNvSpPr txBox="1"/>
          <p:nvPr/>
        </p:nvSpPr>
        <p:spPr>
          <a:xfrm>
            <a:off x="5735590" y="2525400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K*K=2*2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E25D1-73F3-9E48-B5A8-9DA5CEE7C9B3}"/>
              </a:ext>
            </a:extLst>
          </p:cNvPr>
          <p:cNvSpPr txBox="1"/>
          <p:nvPr/>
        </p:nvSpPr>
        <p:spPr>
          <a:xfrm>
            <a:off x="5163190" y="1413024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H_out</a:t>
            </a:r>
            <a:r>
              <a:rPr lang="en-US" sz="1400" dirty="0">
                <a:latin typeface="Courier" pitchFamily="2" charset="0"/>
              </a:rPr>
              <a:t>=</a:t>
            </a:r>
            <a:r>
              <a:rPr lang="en-US" sz="1400" dirty="0" err="1">
                <a:latin typeface="Courier" pitchFamily="2" charset="0"/>
              </a:rPr>
              <a:t>W_out</a:t>
            </a:r>
            <a:r>
              <a:rPr lang="en-US" sz="1400" dirty="0">
                <a:latin typeface="Courier" pitchFamily="2" charset="0"/>
              </a:rPr>
              <a:t>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62781-7ECC-1146-A711-1F2C54D4215C}"/>
              </a:ext>
            </a:extLst>
          </p:cNvPr>
          <p:cNvCxnSpPr>
            <a:cxnSpLocks/>
          </p:cNvCxnSpPr>
          <p:nvPr/>
        </p:nvCxnSpPr>
        <p:spPr>
          <a:xfrm>
            <a:off x="2608086" y="3325461"/>
            <a:ext cx="1837791" cy="11414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627F34-DBD9-C84A-BBF9-85CCF4B3D932}"/>
              </a:ext>
            </a:extLst>
          </p:cNvPr>
          <p:cNvCxnSpPr>
            <a:cxnSpLocks/>
          </p:cNvCxnSpPr>
          <p:nvPr/>
        </p:nvCxnSpPr>
        <p:spPr>
          <a:xfrm flipH="1">
            <a:off x="4435367" y="3331780"/>
            <a:ext cx="441435" cy="23858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3E2FDF-AC28-DC42-8C26-AF159B51CA0D}"/>
              </a:ext>
            </a:extLst>
          </p:cNvPr>
          <p:cNvCxnSpPr>
            <a:cxnSpLocks/>
          </p:cNvCxnSpPr>
          <p:nvPr/>
        </p:nvCxnSpPr>
        <p:spPr>
          <a:xfrm>
            <a:off x="3744079" y="3324293"/>
            <a:ext cx="680777" cy="17732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8170" y="55327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24293" y="9906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8767518" y="288902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Feature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9669" y="15035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3830" y="297928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3830" y="44958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7702" y="5075892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Convolution Filters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9427" y="544522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9427" y="583688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3373802" y="5589241"/>
            <a:ext cx="4191000" cy="14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7968208" y="1005184"/>
            <a:ext cx="0" cy="4481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919536" y="2240616"/>
            <a:ext cx="5640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product matrix element is an output feature map pixel</a:t>
            </a:r>
          </a:p>
          <a:p>
            <a:endParaRPr lang="en-US" sz="2400" dirty="0"/>
          </a:p>
          <a:p>
            <a:r>
              <a:rPr lang="en-US" sz="2400" dirty="0"/>
              <a:t>This inner product generates element 0 of output feature map 0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724293" y="5527699"/>
          <a:ext cx="1447800" cy="6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AE6C1DA-3396-2B46-A72F-45D7F47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Matrix Multiplication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C35E4-23BA-684C-8DD4-796D9F010EC8}"/>
              </a:ext>
            </a:extLst>
          </p:cNvPr>
          <p:cNvSpPr txBox="1"/>
          <p:nvPr/>
        </p:nvSpPr>
        <p:spPr>
          <a:xfrm>
            <a:off x="9336361" y="5385990"/>
            <a:ext cx="129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Feature Maps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A5D78-3A72-4545-8B93-AB325382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A0A6B-B22A-9043-AC8B-858E29C8DC68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18829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1D Convolution</a:t>
            </a:r>
          </a:p>
          <a:p>
            <a:r>
              <a:rPr lang="en-US" altLang="zh-CN" dirty="0"/>
              <a:t>Convert Convolution to Matrix Multiplication</a:t>
            </a:r>
          </a:p>
          <a:p>
            <a:r>
              <a:rPr lang="en-US" altLang="zh-CN" dirty="0"/>
              <a:t>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58595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8170" y="5532780"/>
          <a:ext cx="396322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9">
                  <a:extLst>
                    <a:ext uri="{9D8B030D-6E8A-4147-A177-3AD203B41FA5}">
                      <a16:colId xmlns:a16="http://schemas.microsoft.com/office/drawing/2014/main" val="1146997160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302253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06264671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297503166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24533678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32057338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944491751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247059232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4002742777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575564883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275573685"/>
                    </a:ext>
                  </a:extLst>
                </a:gridCol>
                <a:gridCol w="330269">
                  <a:extLst>
                    <a:ext uri="{9D8B030D-6E8A-4147-A177-3AD203B41FA5}">
                      <a16:colId xmlns:a16="http://schemas.microsoft.com/office/drawing/2014/main" val="1331903311"/>
                    </a:ext>
                  </a:extLst>
                </a:gridCol>
              </a:tblGrid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1369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87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24293" y="990600"/>
          <a:ext cx="144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311357563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6810791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37548389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4178644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8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8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0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8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3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1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8767518" y="288902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Feature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9669" y="15035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3830" y="297928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3830" y="44958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7702" y="5075892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Convolution Filters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9427" y="544522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9427" y="583688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3373802" y="5589241"/>
            <a:ext cx="4191000" cy="14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7968208" y="1005184"/>
            <a:ext cx="0" cy="44812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919537" y="930201"/>
            <a:ext cx="5430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block calculates </a:t>
            </a:r>
            <a:r>
              <a:rPr lang="en-US" sz="2000" dirty="0">
                <a:solidFill>
                  <a:srgbClr val="7030A0"/>
                </a:solidFill>
              </a:rPr>
              <a:t>one 2x2 output tile </a:t>
            </a:r>
            <a:r>
              <a:rPr lang="en-US" sz="2000" dirty="0"/>
              <a:t>– 2 elements from each output map</a:t>
            </a:r>
          </a:p>
          <a:p>
            <a:endParaRPr lang="en-US" sz="2000" dirty="0"/>
          </a:p>
          <a:p>
            <a:r>
              <a:rPr lang="en-US" sz="2000" dirty="0"/>
              <a:t>Each block loads </a:t>
            </a:r>
            <a:r>
              <a:rPr lang="en-US" sz="2000" dirty="0">
                <a:solidFill>
                  <a:srgbClr val="FF9300"/>
                </a:solidFill>
              </a:rPr>
              <a:t>one 2x2 filter tile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one 2x2 input tile</a:t>
            </a:r>
            <a:r>
              <a:rPr lang="en-US" sz="2000" dirty="0"/>
              <a:t> into the shared memory and performs two dot product steps for all its 2x2 output elements</a:t>
            </a:r>
          </a:p>
          <a:p>
            <a:endParaRPr lang="en-US" sz="2000" dirty="0"/>
          </a:p>
          <a:p>
            <a:r>
              <a:rPr lang="en-US" sz="2000" dirty="0"/>
              <a:t>Each input element is </a:t>
            </a:r>
            <a:r>
              <a:rPr lang="en-US" sz="2000" dirty="0">
                <a:solidFill>
                  <a:srgbClr val="00B050"/>
                </a:solidFill>
              </a:rPr>
              <a:t>reused 2 times in the shared memory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724293" y="5527699"/>
          <a:ext cx="1447800" cy="6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>
                  <a:extLst>
                    <a:ext uri="{9D8B030D-6E8A-4147-A177-3AD203B41FA5}">
                      <a16:colId xmlns:a16="http://schemas.microsoft.com/office/drawing/2014/main" val="272187137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010161261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6831667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81762708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024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70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AE6C1DA-3396-2B46-A72F-45D7F47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Matrix Multiplication 2x2 Shared-Memory Tiling (Toy Example)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C35E4-23BA-684C-8DD4-796D9F010EC8}"/>
              </a:ext>
            </a:extLst>
          </p:cNvPr>
          <p:cNvSpPr txBox="1"/>
          <p:nvPr/>
        </p:nvSpPr>
        <p:spPr>
          <a:xfrm>
            <a:off x="9336361" y="5385990"/>
            <a:ext cx="1297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Feature Maps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2F382-5EF3-E140-8E47-C0BC86F96D9C}"/>
              </a:ext>
            </a:extLst>
          </p:cNvPr>
          <p:cNvSpPr/>
          <p:nvPr/>
        </p:nvSpPr>
        <p:spPr bwMode="auto">
          <a:xfrm>
            <a:off x="7730299" y="1016251"/>
            <a:ext cx="698400" cy="73634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9E782D-EE71-8242-9405-7E2723C1C81E}"/>
              </a:ext>
            </a:extLst>
          </p:cNvPr>
          <p:cNvSpPr/>
          <p:nvPr/>
        </p:nvSpPr>
        <p:spPr bwMode="auto">
          <a:xfrm>
            <a:off x="8482476" y="1016251"/>
            <a:ext cx="663598" cy="736349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3C1B1-7077-024F-B492-D19BF382A65D}"/>
              </a:ext>
            </a:extLst>
          </p:cNvPr>
          <p:cNvSpPr/>
          <p:nvPr/>
        </p:nvSpPr>
        <p:spPr bwMode="auto">
          <a:xfrm>
            <a:off x="7749441" y="5512051"/>
            <a:ext cx="698400" cy="6303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128609-8626-3045-ADD4-DA9519E913E1}"/>
              </a:ext>
            </a:extLst>
          </p:cNvPr>
          <p:cNvSpPr/>
          <p:nvPr/>
        </p:nvSpPr>
        <p:spPr bwMode="auto">
          <a:xfrm>
            <a:off x="8482477" y="5512051"/>
            <a:ext cx="682739" cy="630329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2019A-EFBC-1A47-9873-232ECF0C1018}"/>
              </a:ext>
            </a:extLst>
          </p:cNvPr>
          <p:cNvSpPr/>
          <p:nvPr/>
        </p:nvSpPr>
        <p:spPr bwMode="auto">
          <a:xfrm>
            <a:off x="3410881" y="5532491"/>
            <a:ext cx="676822" cy="630329"/>
          </a:xfrm>
          <a:prstGeom prst="rect">
            <a:avLst/>
          </a:prstGeom>
          <a:noFill/>
          <a:ln w="5715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6DC26-AD80-4149-8C65-1996A38F6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A7077-2B78-4FB5-8F56-24239751AEF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900618-F785-2D48-990F-7AD9EC40970B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  <p:extLst>
      <p:ext uri="{BB962C8B-B14F-4D97-AF65-F5344CB8AC3E}">
        <p14:creationId xmlns:p14="http://schemas.microsoft.com/office/powerpoint/2010/main" val="6696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48164" y="3962507"/>
            <a:ext cx="94578" cy="2077284"/>
            <a:chOff x="4513607" y="3721867"/>
            <a:chExt cx="94578" cy="207728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1637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13607" y="4668176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7452" y="3762418"/>
            <a:ext cx="2011680" cy="169277"/>
            <a:chOff x="4648200" y="3521102"/>
            <a:chExt cx="2011680" cy="169277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7171" y="3521102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73676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Tiled Matrix-Matrix Multiplication 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7319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5221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47319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</a:rPr>
              <a:t>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49767" y="1668556"/>
            <a:ext cx="94578" cy="2077284"/>
            <a:chOff x="4513483" y="3721867"/>
            <a:chExt cx="94578" cy="207728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545543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13483" y="4668176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08120" y="3762418"/>
            <a:ext cx="2011680" cy="169277"/>
            <a:chOff x="4648200" y="3521102"/>
            <a:chExt cx="2011680" cy="169277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17171" y="3521102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70724" y="1688440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006644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170724" y="1499280"/>
            <a:ext cx="2011680" cy="169277"/>
            <a:chOff x="4648200" y="3521102"/>
            <a:chExt cx="2011680" cy="169277"/>
          </a:xfrm>
        </p:grpSpPr>
        <p:cxnSp>
          <p:nvCxnSpPr>
            <p:cNvPr id="46" name="Straight Arrow Connector 45"/>
            <p:cNvCxnSpPr/>
            <p:nvPr/>
          </p:nvCxnSpPr>
          <p:spPr>
            <a:xfrm rot="16200000">
              <a:off x="5654040" y="2599901"/>
              <a:ext cx="0" cy="20116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17171" y="3521102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64116" y="3962507"/>
            <a:ext cx="94578" cy="2077284"/>
            <a:chOff x="4513607" y="3721867"/>
            <a:chExt cx="94578" cy="2077284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561637" y="3721867"/>
              <a:ext cx="0" cy="207728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513607" y="4668176"/>
              <a:ext cx="94578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  <a:latin typeface="Tahoma"/>
                </a:rPr>
                <a:t>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688289" y="2924945"/>
            <a:ext cx="1931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000000"/>
                </a:solidFill>
                <a:latin typeface="Tahoma"/>
              </a:rPr>
              <a:t>Step 1:</a:t>
            </a:r>
            <a:r>
              <a:rPr lang="en-US" sz="2000" dirty="0">
                <a:solidFill>
                  <a:srgbClr val="000000"/>
                </a:solidFill>
                <a:latin typeface="Tahoma"/>
              </a:rPr>
              <a:t> Load the first tile of each input matrix to shared memory (each thread loads one element)</a:t>
            </a:r>
          </a:p>
        </p:txBody>
      </p:sp>
      <p:sp>
        <p:nvSpPr>
          <p:cNvPr id="31" name="TextBox 610">
            <a:extLst>
              <a:ext uri="{FF2B5EF4-FFF2-40B4-BE49-F238E27FC236}">
                <a16:creationId xmlns:a16="http://schemas.microsoft.com/office/drawing/2014/main" id="{A9969577-3015-2C4B-895B-7CEFC109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41585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Slide credit: Izzat El Hajj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C967F-7377-FC4B-B85D-CB0CEA00A75B}"/>
              </a:ext>
            </a:extLst>
          </p:cNvPr>
          <p:cNvSpPr txBox="1"/>
          <p:nvPr/>
        </p:nvSpPr>
        <p:spPr>
          <a:xfrm>
            <a:off x="2855640" y="2413710"/>
            <a:ext cx="224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Tahoma"/>
              </a:rPr>
              <a:t>C = A x B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BC4F237-A923-5548-BB5A-DE408FE3B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77E7AE0-EC71-4D48-959A-8A23F1B0388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21</a:t>
            </a:fld>
            <a:endParaRPr lang="en-US" altLang="en-US" sz="16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70724" y="1688440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73676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Tiled Matrix-Matrix Multiplication (II)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3050" y="2413710"/>
            <a:ext cx="346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</a:t>
            </a:r>
            <a:r>
              <a:rPr lang="en-US" sz="3600" baseline="-25000" dirty="0" err="1"/>
              <a:t>tile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baseline="-25000" dirty="0" err="1"/>
              <a:t>tile</a:t>
            </a:r>
            <a:r>
              <a:rPr lang="en-US" sz="3600" dirty="0"/>
              <a:t> x </a:t>
            </a:r>
            <a:r>
              <a:rPr lang="en-US" sz="3600" dirty="0" err="1"/>
              <a:t>B</a:t>
            </a:r>
            <a:r>
              <a:rPr lang="en-US" sz="3600" baseline="-25000" dirty="0" err="1"/>
              <a:t>tile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20038" y="4731976"/>
            <a:ext cx="94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02554" y="1750389"/>
            <a:ext cx="67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554" y="4762366"/>
            <a:ext cx="67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</a:t>
            </a:r>
            <a:r>
              <a:rPr lang="en-US" sz="2400" baseline="-25000" dirty="0" err="1"/>
              <a:t>tile</a:t>
            </a:r>
            <a:endParaRPr lang="en-US" sz="24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006644" y="3954556"/>
          <a:ext cx="2011680" cy="207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7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10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1910" marR="41910" marT="20955" marB="20955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8607062" y="2726918"/>
            <a:ext cx="2025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Step 2:</a:t>
            </a:r>
            <a:r>
              <a:rPr lang="en-US" sz="2000" dirty="0"/>
              <a:t> Each thread computes its partial sum from the tiles in shared memory (threads wait for each other to finish)</a:t>
            </a:r>
          </a:p>
        </p:txBody>
      </p:sp>
      <p:sp>
        <p:nvSpPr>
          <p:cNvPr id="11" name="TextBox 610">
            <a:extLst>
              <a:ext uri="{FF2B5EF4-FFF2-40B4-BE49-F238E27FC236}">
                <a16:creationId xmlns:a16="http://schemas.microsoft.com/office/drawing/2014/main" id="{F7246574-211F-344F-B607-1830B663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41585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Slide credit: Izzat El Hajj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1501FC7-C537-9F4B-841D-115457124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77E7AE0-EC71-4D48-959A-8A23F1B0388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22</a:t>
            </a:fld>
            <a:endParaRPr lang="en-US" altLang="en-US" sz="16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实操演示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文件位置：</a:t>
            </a:r>
            <a:endParaRPr lang="en-US" altLang="zh-CN" dirty="0"/>
          </a:p>
          <a:p>
            <a:pPr lvl="1"/>
            <a:r>
              <a:rPr lang="en-US" altLang="zh-CN" dirty="0"/>
              <a:t>/scratch02/rnd/qzhang/test/cuda/matrixMultiplication.cu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CC7A44-109B-4D8D-AEEB-A58F3DD6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09" y="2615583"/>
            <a:ext cx="100107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F2111F-A113-AE4E-82BF-D33F79D5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</a:rPr>
              <a:t>Registers</a:t>
            </a:r>
            <a:r>
              <a:rPr lang="en-US" altLang="en-US" dirty="0"/>
              <a:t> are accessed at extremely high throughput but</a:t>
            </a:r>
          </a:p>
          <a:p>
            <a:pPr lvl="1"/>
            <a:r>
              <a:rPr lang="en-US" altLang="en-US" dirty="0"/>
              <a:t>Private to each thread </a:t>
            </a:r>
          </a:p>
          <a:p>
            <a:pPr lvl="1"/>
            <a:r>
              <a:rPr lang="en-US" altLang="en-US" dirty="0"/>
              <a:t>Register tiling needs thread coarsening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Shared memory </a:t>
            </a:r>
            <a:r>
              <a:rPr lang="en-US" altLang="en-US" dirty="0"/>
              <a:t>is accessed at lower throughput than registers but still much higher than global memory</a:t>
            </a:r>
          </a:p>
          <a:p>
            <a:pPr lvl="1"/>
            <a:r>
              <a:rPr lang="en-US" altLang="en-US" dirty="0"/>
              <a:t>Visible to all threads in a block</a:t>
            </a:r>
          </a:p>
          <a:p>
            <a:pPr lvl="1"/>
            <a:r>
              <a:rPr lang="en-US" altLang="en-US" dirty="0"/>
              <a:t>Does not need thread coarsening</a:t>
            </a:r>
          </a:p>
          <a:p>
            <a:pPr lvl="1"/>
            <a:r>
              <a:rPr lang="en-US" altLang="en-US" dirty="0"/>
              <a:t>Still needs to be first loaded into registers before used by compute units</a:t>
            </a:r>
          </a:p>
          <a:p>
            <a:r>
              <a:rPr lang="en-US" altLang="en-US" dirty="0"/>
              <a:t>We typically </a:t>
            </a:r>
            <a:r>
              <a:rPr lang="en-US" altLang="en-US" dirty="0">
                <a:solidFill>
                  <a:srgbClr val="7030A0"/>
                </a:solidFill>
              </a:rPr>
              <a:t>use both for tiling different dimensions of a multidimensional data</a:t>
            </a:r>
          </a:p>
          <a:p>
            <a:r>
              <a:rPr lang="en-US" altLang="en-US" dirty="0"/>
              <a:t>One can use registers even more aggressively with </a:t>
            </a:r>
            <a:r>
              <a:rPr lang="en-US" altLang="en-US" dirty="0">
                <a:solidFill>
                  <a:srgbClr val="C00000"/>
                </a:solidFill>
              </a:rPr>
              <a:t>warp programming and tensor cores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CED589-E124-2148-A897-3875DFE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Register and Shared-Memory Tiling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D94B3-CCF6-3B48-AE96-56F383CE5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40C7E-C64D-0E4B-B146-9238C7127DDD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in CUDA Programs</a:t>
            </a:r>
          </a:p>
        </p:txBody>
      </p:sp>
      <p:pic>
        <p:nvPicPr>
          <p:cNvPr id="6" name="Imagen 5" descr="CUDA_progmode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32" y="1187864"/>
            <a:ext cx="6694965" cy="4680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871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8">
            <a:extLst>
              <a:ext uri="{FF2B5EF4-FFF2-40B4-BE49-F238E27FC236}">
                <a16:creationId xmlns:a16="http://schemas.microsoft.com/office/drawing/2014/main" id="{58DB09E0-4C0B-46AA-A9CD-13CF8DDBC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 bwMode="auto">
          <a:xfrm>
            <a:off x="5879976" y="2060849"/>
            <a:ext cx="4788024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C8D424A4-01E9-453F-8AD3-76628B865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5776" y="980729"/>
            <a:ext cx="4340224" cy="5245447"/>
          </a:xfrm>
        </p:spPr>
        <p:txBody>
          <a:bodyPr/>
          <a:lstStyle/>
          <a:p>
            <a:r>
              <a:rPr lang="en-US" altLang="en-US" sz="2000" dirty="0"/>
              <a:t>Store input M tile and output P tile elements in registers</a:t>
            </a:r>
          </a:p>
          <a:p>
            <a:r>
              <a:rPr lang="en-US" altLang="en-US" sz="2000" dirty="0">
                <a:solidFill>
                  <a:srgbClr val="FF9300"/>
                </a:solidFill>
              </a:rPr>
              <a:t>Store input N tile </a:t>
            </a:r>
            <a:r>
              <a:rPr lang="en-US" altLang="en-US" sz="2000" dirty="0"/>
              <a:t>elements in </a:t>
            </a:r>
            <a:r>
              <a:rPr lang="en-US" altLang="en-US" sz="2000" dirty="0">
                <a:solidFill>
                  <a:srgbClr val="FF9300"/>
                </a:solidFill>
              </a:rPr>
              <a:t>shared memory</a:t>
            </a:r>
          </a:p>
          <a:p>
            <a:r>
              <a:rPr lang="en-US" altLang="en-US" sz="2000" dirty="0"/>
              <a:t>Decouple of M and N input tile widths</a:t>
            </a:r>
          </a:p>
          <a:p>
            <a:pPr lvl="1"/>
            <a:r>
              <a:rPr lang="en-US" altLang="en-US" sz="1600" dirty="0"/>
              <a:t>TILE_WIDTH_M , TILE_WIDTH_N</a:t>
            </a:r>
          </a:p>
          <a:p>
            <a:r>
              <a:rPr lang="en-US" altLang="en-US" sz="2000" dirty="0"/>
              <a:t>Key quantities</a:t>
            </a:r>
          </a:p>
          <a:p>
            <a:pPr lvl="1"/>
            <a:r>
              <a:rPr lang="en-US" altLang="en-US" sz="1600" dirty="0"/>
              <a:t>Number of threads = TILE_WIDTH_M</a:t>
            </a:r>
          </a:p>
          <a:p>
            <a:pPr lvl="1"/>
            <a:r>
              <a:rPr lang="en-US" altLang="en-US" sz="1600" dirty="0"/>
              <a:t>Output tile size = TILE_WIDTH_M * TILE_WIDTH_N</a:t>
            </a:r>
          </a:p>
          <a:p>
            <a:pPr lvl="1"/>
            <a:r>
              <a:rPr lang="en-US" altLang="en-US" sz="1600" dirty="0">
                <a:solidFill>
                  <a:srgbClr val="FF9300"/>
                </a:solidFill>
              </a:rPr>
              <a:t>Reuses for each N element = TILE_WIDTH_M </a:t>
            </a:r>
          </a:p>
          <a:p>
            <a:pPr lvl="1"/>
            <a:r>
              <a:rPr lang="en-US" altLang="en-US" sz="1600" dirty="0">
                <a:solidFill>
                  <a:srgbClr val="C00000"/>
                </a:solidFill>
              </a:rPr>
              <a:t>Reuses for each M element = TILE_WIDTH_N</a:t>
            </a:r>
          </a:p>
          <a:p>
            <a:pPr lvl="1"/>
            <a:r>
              <a:rPr lang="en-US" altLang="en-US" sz="1600" dirty="0">
                <a:solidFill>
                  <a:srgbClr val="C00000"/>
                </a:solidFill>
              </a:rPr>
              <a:t>Each thread calculates TILE_WIDTH_N P elements</a:t>
            </a:r>
          </a:p>
          <a:p>
            <a:pPr lvl="1"/>
            <a:endParaRPr lang="en-US" altLang="en-US" sz="1600" dirty="0"/>
          </a:p>
        </p:txBody>
      </p:sp>
      <p:sp>
        <p:nvSpPr>
          <p:cNvPr id="16391" name="TextBox 130">
            <a:extLst>
              <a:ext uri="{FF2B5EF4-FFF2-40B4-BE49-F238E27FC236}">
                <a16:creationId xmlns:a16="http://schemas.microsoft.com/office/drawing/2014/main" id="{2BD5527C-C86E-4EF4-A484-28C70627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1" y="921495"/>
            <a:ext cx="2949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TILE_WIDTH_M =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TILE_WIDTH_N = 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0D7F29-2154-1549-B908-9C4F01A9C286}"/>
              </a:ext>
            </a:extLst>
          </p:cNvPr>
          <p:cNvCxnSpPr>
            <a:cxnSpLocks/>
          </p:cNvCxnSpPr>
          <p:nvPr/>
        </p:nvCxnSpPr>
        <p:spPr>
          <a:xfrm>
            <a:off x="8544272" y="4941168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F44F0F-F975-A440-AAE2-EE36A55F5A32}"/>
              </a:ext>
            </a:extLst>
          </p:cNvPr>
          <p:cNvCxnSpPr>
            <a:cxnSpLocks/>
          </p:cNvCxnSpPr>
          <p:nvPr/>
        </p:nvCxnSpPr>
        <p:spPr>
          <a:xfrm>
            <a:off x="8544272" y="1916832"/>
            <a:ext cx="540000" cy="0"/>
          </a:xfrm>
          <a:prstGeom prst="straightConnector1">
            <a:avLst/>
          </a:prstGeom>
          <a:ln w="38100">
            <a:solidFill>
              <a:srgbClr val="FF9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5B2474-403B-0141-B1CC-09CB45573AD4}"/>
              </a:ext>
            </a:extLst>
          </p:cNvPr>
          <p:cNvCxnSpPr>
            <a:cxnSpLocks/>
          </p:cNvCxnSpPr>
          <p:nvPr/>
        </p:nvCxnSpPr>
        <p:spPr>
          <a:xfrm flipV="1">
            <a:off x="5735960" y="5157193"/>
            <a:ext cx="0" cy="99050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79DD4A7-7404-BE42-8946-0F6EB9790543}"/>
              </a:ext>
            </a:extLst>
          </p:cNvPr>
          <p:cNvSpPr/>
          <p:nvPr/>
        </p:nvSpPr>
        <p:spPr>
          <a:xfrm>
            <a:off x="8577773" y="5109199"/>
            <a:ext cx="504000" cy="9360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7BD88-C504-3D4D-ACFC-90BF6472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Joint Register and Shared Memory Tiling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873AC-447B-F24A-B97F-A9964DC28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591A6-3623-B648-A3BA-207C1D157B4E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AC0B5B-E5BC-0C49-8900-FA93E855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each thread to calculate a horizontal strip of TILE_WIDTH_N P elements </a:t>
            </a:r>
          </a:p>
          <a:p>
            <a:r>
              <a:rPr lang="en-US" altLang="en-US" dirty="0"/>
              <a:t>Data loaded from M can be reused TILE_WIDTH_N times through registers</a:t>
            </a:r>
          </a:p>
          <a:p>
            <a:pPr lvl="1"/>
            <a:r>
              <a:rPr lang="en-US" altLang="en-US" sz="2200" dirty="0"/>
              <a:t>Register tiling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957C5-B12E-4AF2-BF88-1EEDCFD3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3722265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400" dirty="0"/>
              <a:t>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2664F-9CAF-4257-B661-7E0E8F14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077990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7415" name="Straight Connector 6">
            <a:extLst>
              <a:ext uri="{FF2B5EF4-FFF2-40B4-BE49-F238E27FC236}">
                <a16:creationId xmlns:a16="http://schemas.microsoft.com/office/drawing/2014/main" id="{42B58F0C-E4E0-4BF5-AC69-52841ECF29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69444" y="52184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Straight Connector 7">
            <a:extLst>
              <a:ext uri="{FF2B5EF4-FFF2-40B4-BE49-F238E27FC236}">
                <a16:creationId xmlns:a16="http://schemas.microsoft.com/office/drawing/2014/main" id="{4D118AE2-E317-44D6-9FD1-5E4856FECD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77419" y="52121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Connector 8">
            <a:extLst>
              <a:ext uri="{FF2B5EF4-FFF2-40B4-BE49-F238E27FC236}">
                <a16:creationId xmlns:a16="http://schemas.microsoft.com/office/drawing/2014/main" id="{99FA935D-B279-43C5-B015-3CF53D6260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80631" y="5218484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9">
            <a:extLst>
              <a:ext uri="{FF2B5EF4-FFF2-40B4-BE49-F238E27FC236}">
                <a16:creationId xmlns:a16="http://schemas.microsoft.com/office/drawing/2014/main" id="{CE658639-CF3B-48D5-B544-7C8FE84625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87019" y="5212134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Connector 10">
            <a:extLst>
              <a:ext uri="{FF2B5EF4-FFF2-40B4-BE49-F238E27FC236}">
                <a16:creationId xmlns:a16="http://schemas.microsoft.com/office/drawing/2014/main" id="{95107A2B-C359-4D3C-B34D-110CEFC4C99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03725" y="523039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Connector 11">
            <a:extLst>
              <a:ext uri="{FF2B5EF4-FFF2-40B4-BE49-F238E27FC236}">
                <a16:creationId xmlns:a16="http://schemas.microsoft.com/office/drawing/2014/main" id="{797AE6DE-2370-4E8C-A033-BC1F357BCDC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10113" y="52240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Connector 12">
            <a:extLst>
              <a:ext uri="{FF2B5EF4-FFF2-40B4-BE49-F238E27FC236}">
                <a16:creationId xmlns:a16="http://schemas.microsoft.com/office/drawing/2014/main" id="{B5349CED-A394-43CE-9E56-2DD0ED13E4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13325" y="5230390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3">
            <a:extLst>
              <a:ext uri="{FF2B5EF4-FFF2-40B4-BE49-F238E27FC236}">
                <a16:creationId xmlns:a16="http://schemas.microsoft.com/office/drawing/2014/main" id="{CDE44E7D-C010-4864-8F1B-15E2C7A616C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21300" y="52240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F2339-13F6-41E9-BBAB-6E8CE0EC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065290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7424" name="Rectangle 15">
            <a:extLst>
              <a:ext uri="{FF2B5EF4-FFF2-40B4-BE49-F238E27FC236}">
                <a16:creationId xmlns:a16="http://schemas.microsoft.com/office/drawing/2014/main" id="{472DEE6C-23C2-4FA1-B2F6-AC6CF5BB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01478"/>
            <a:ext cx="3240088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7FA82B-9967-4B26-9532-97DD99C8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6" y="2501478"/>
            <a:ext cx="1190625" cy="10715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17426" name="Straight Arrow Connector 19">
            <a:extLst>
              <a:ext uri="{FF2B5EF4-FFF2-40B4-BE49-F238E27FC236}">
                <a16:creationId xmlns:a16="http://schemas.microsoft.com/office/drawing/2014/main" id="{310FD305-F15F-45FF-8A4B-B602928FD4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6" y="2730079"/>
            <a:ext cx="11906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Arrow Connector 22">
            <a:extLst>
              <a:ext uri="{FF2B5EF4-FFF2-40B4-BE49-F238E27FC236}">
                <a16:creationId xmlns:a16="http://schemas.microsoft.com/office/drawing/2014/main" id="{98C2124D-CCCE-4EF4-9848-4641E0D33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6" y="2957090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Arrow Connector 23">
            <a:extLst>
              <a:ext uri="{FF2B5EF4-FFF2-40B4-BE49-F238E27FC236}">
                <a16:creationId xmlns:a16="http://schemas.microsoft.com/office/drawing/2014/main" id="{4C4E6D96-9A82-42A1-BF2E-0D8A827DB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9714" y="3204740"/>
            <a:ext cx="1169987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24">
            <a:extLst>
              <a:ext uri="{FF2B5EF4-FFF2-40B4-BE49-F238E27FC236}">
                <a16:creationId xmlns:a16="http://schemas.microsoft.com/office/drawing/2014/main" id="{567CCF8F-D8F7-4F71-A659-128444F579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6" y="3452390"/>
            <a:ext cx="11779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B19FC-276D-4153-9D6F-A259F1CA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6" y="5077990"/>
            <a:ext cx="1190625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7431" name="Straight Connector 27">
            <a:extLst>
              <a:ext uri="{FF2B5EF4-FFF2-40B4-BE49-F238E27FC236}">
                <a16:creationId xmlns:a16="http://schemas.microsoft.com/office/drawing/2014/main" id="{52096945-9987-4B8C-BD63-895C46B2F0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11950" y="52224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Straight Connector 28">
            <a:extLst>
              <a:ext uri="{FF2B5EF4-FFF2-40B4-BE49-F238E27FC236}">
                <a16:creationId xmlns:a16="http://schemas.microsoft.com/office/drawing/2014/main" id="{0EA9BE20-619B-42E2-97F1-854B0FE689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2782" y="5226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Connector 29">
            <a:extLst>
              <a:ext uri="{FF2B5EF4-FFF2-40B4-BE49-F238E27FC236}">
                <a16:creationId xmlns:a16="http://schemas.microsoft.com/office/drawing/2014/main" id="{87E486F3-9388-46DB-B319-872ABD1BA3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25520" y="5226422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CA17-5909-47D9-A552-56DA5A36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251259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105E31-D492-4237-8907-D96E70C5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2512590"/>
            <a:ext cx="306388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71E5A5-A8B8-4501-B210-441345E5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2512590"/>
            <a:ext cx="304800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99B75-A734-4B80-B54E-F89D2640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4" y="2512590"/>
            <a:ext cx="306387" cy="28098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7438" name="Straight Arrow Connector 40">
            <a:extLst>
              <a:ext uri="{FF2B5EF4-FFF2-40B4-BE49-F238E27FC236}">
                <a16:creationId xmlns:a16="http://schemas.microsoft.com/office/drawing/2014/main" id="{FC91F99C-28E2-4D9F-9DC6-4D2FE98907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57539" y="4212804"/>
            <a:ext cx="3190875" cy="1000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Arrow Connector 48">
            <a:extLst>
              <a:ext uri="{FF2B5EF4-FFF2-40B4-BE49-F238E27FC236}">
                <a16:creationId xmlns:a16="http://schemas.microsoft.com/office/drawing/2014/main" id="{16151BD2-8C81-4204-8277-BBCC82E35C8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7826" y="5503440"/>
            <a:ext cx="1266825" cy="387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51">
            <a:extLst>
              <a:ext uri="{FF2B5EF4-FFF2-40B4-BE49-F238E27FC236}">
                <a16:creationId xmlns:a16="http://schemas.microsoft.com/office/drawing/2014/main" id="{826CB877-8F24-41A1-9CB8-60B2E0FE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556" y="4625554"/>
            <a:ext cx="264794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r1 can be reused to compute 4 intermediate results for P</a:t>
            </a:r>
            <a:b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P[0] += r1 * n1;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P[1] += r1 * n2;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P[2] += r1 * n3;</a:t>
            </a:r>
            <a:br>
              <a:rPr lang="en-US" altLang="en-US" sz="1200" dirty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ndale Mono" charset="0"/>
              </a:rPr>
              <a:t>P[3] += r1 * n4;</a:t>
            </a:r>
            <a:endParaRPr lang="en-US" altLang="en-US" sz="2400" dirty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D785DA-563B-47A6-B741-8C4D607E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ACD823-7439-4F21-BAFA-B05FB429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DA83C7-2315-4746-9FF7-5F421F08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83BA33-CAEF-41EC-81A7-B75D4905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097040"/>
            <a:ext cx="304800" cy="28098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/>
          </a:p>
        </p:txBody>
      </p:sp>
      <p:sp>
        <p:nvSpPr>
          <p:cNvPr id="17446" name="Rectangle 2">
            <a:extLst>
              <a:ext uri="{FF2B5EF4-FFF2-40B4-BE49-F238E27FC236}">
                <a16:creationId xmlns:a16="http://schemas.microsoft.com/office/drawing/2014/main" id="{CCD669F8-B256-4DC7-A9CA-471DA260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84316"/>
            <a:ext cx="1574800" cy="72866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7" name="Rectangle 2">
            <a:extLst>
              <a:ext uri="{FF2B5EF4-FFF2-40B4-BE49-F238E27FC236}">
                <a16:creationId xmlns:a16="http://schemas.microsoft.com/office/drawing/2014/main" id="{367BD5A9-3C8C-4A27-923C-908619EF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2706266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7448" name="TextBox 42">
            <a:extLst>
              <a:ext uri="{FF2B5EF4-FFF2-40B4-BE49-F238E27FC236}">
                <a16:creationId xmlns:a16="http://schemas.microsoft.com/office/drawing/2014/main" id="{0594C1CD-BCA8-4BE2-AD15-686F86CE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877840"/>
            <a:ext cx="380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Load 1 value from M into r1</a:t>
            </a:r>
            <a:endParaRPr lang="en-US" altLang="en-US" sz="2000" dirty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3ECF4-E2E1-0D4A-B584-DF36EA78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Register and Shared Memory Tiling</a:t>
            </a:r>
            <a:br>
              <a:rPr lang="en-US" dirty="0"/>
            </a:br>
            <a:r>
              <a:rPr lang="en-US" dirty="0"/>
              <a:t>Optimization 1: Thread Coarsening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056A6-3E43-7A4C-AEE8-79E2D1B7D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084D5-CF24-1B49-AA3F-283C6C839665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74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599E77-8413-8540-A1A2-A7953FC4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Multiple threads collaborate to load TILE_WIDTH_N N elements into shared memory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BD5F0-A7C7-42EA-9DB6-D1A014A78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3353644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400" dirty="0"/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FEF1C-B5E2-4781-896E-8BA9A7AD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470937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8438" name="Straight Connector 5">
            <a:extLst>
              <a:ext uri="{FF2B5EF4-FFF2-40B4-BE49-F238E27FC236}">
                <a16:creationId xmlns:a16="http://schemas.microsoft.com/office/drawing/2014/main" id="{E9C0575F-1E23-46FA-A407-158A04E460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69445" y="48498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6">
            <a:extLst>
              <a:ext uri="{FF2B5EF4-FFF2-40B4-BE49-F238E27FC236}">
                <a16:creationId xmlns:a16="http://schemas.microsoft.com/office/drawing/2014/main" id="{7BE3E515-45EF-452C-92DE-976409C5C7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77420" y="48435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7">
            <a:extLst>
              <a:ext uri="{FF2B5EF4-FFF2-40B4-BE49-F238E27FC236}">
                <a16:creationId xmlns:a16="http://schemas.microsoft.com/office/drawing/2014/main" id="{4457D0E0-6FF7-4528-8B99-A05DE592D6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80632" y="48498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8">
            <a:extLst>
              <a:ext uri="{FF2B5EF4-FFF2-40B4-BE49-F238E27FC236}">
                <a16:creationId xmlns:a16="http://schemas.microsoft.com/office/drawing/2014/main" id="{AC98B85B-7747-4CF0-864F-EF41827198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87020" y="48435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Connector 9">
            <a:extLst>
              <a:ext uri="{FF2B5EF4-FFF2-40B4-BE49-F238E27FC236}">
                <a16:creationId xmlns:a16="http://schemas.microsoft.com/office/drawing/2014/main" id="{B6E4E7FB-3799-4377-8F77-10AEEA6F886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03725" y="4861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Connector 10">
            <a:extLst>
              <a:ext uri="{FF2B5EF4-FFF2-40B4-BE49-F238E27FC236}">
                <a16:creationId xmlns:a16="http://schemas.microsoft.com/office/drawing/2014/main" id="{CFFF6D9F-79BD-4149-B8B3-8096D98BA4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10113" y="48554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Connector 11">
            <a:extLst>
              <a:ext uri="{FF2B5EF4-FFF2-40B4-BE49-F238E27FC236}">
                <a16:creationId xmlns:a16="http://schemas.microsoft.com/office/drawing/2014/main" id="{04CBD30B-8678-451A-8BD0-0573F21E05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13325" y="4861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Connector 12">
            <a:extLst>
              <a:ext uri="{FF2B5EF4-FFF2-40B4-BE49-F238E27FC236}">
                <a16:creationId xmlns:a16="http://schemas.microsoft.com/office/drawing/2014/main" id="{709CD6D1-F8A7-4658-9CE7-785C3630860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21300" y="48554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36C36-9EE6-450D-AEBB-9971815A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469667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EDC92-BFDD-41D8-A977-710A0B97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2857"/>
            <a:ext cx="3240088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0913C-85E5-4FA1-96BE-02363836C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6" y="2132857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18449" name="Straight Arrow Connector 16">
            <a:extLst>
              <a:ext uri="{FF2B5EF4-FFF2-40B4-BE49-F238E27FC236}">
                <a16:creationId xmlns:a16="http://schemas.microsoft.com/office/drawing/2014/main" id="{0B7449DB-C2FB-45CB-B4F4-C9BE2CE741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6" y="2361456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Arrow Connector 17">
            <a:extLst>
              <a:ext uri="{FF2B5EF4-FFF2-40B4-BE49-F238E27FC236}">
                <a16:creationId xmlns:a16="http://schemas.microsoft.com/office/drawing/2014/main" id="{52898620-FC8A-4D4E-995F-6D2AC584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6" y="2588470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Arrow Connector 18">
            <a:extLst>
              <a:ext uri="{FF2B5EF4-FFF2-40B4-BE49-F238E27FC236}">
                <a16:creationId xmlns:a16="http://schemas.microsoft.com/office/drawing/2014/main" id="{0B22B579-870B-4C0E-8A5A-0D597EF3FE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9714" y="2836120"/>
            <a:ext cx="1169987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Arrow Connector 19">
            <a:extLst>
              <a:ext uri="{FF2B5EF4-FFF2-40B4-BE49-F238E27FC236}">
                <a16:creationId xmlns:a16="http://schemas.microsoft.com/office/drawing/2014/main" id="{61194516-895F-40C9-B3BE-F1C008E3E9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6" y="3083770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A662D62-BAB4-4311-8843-DF97A9D1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6" y="4668095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8454" name="Straight Connector 21">
            <a:extLst>
              <a:ext uri="{FF2B5EF4-FFF2-40B4-BE49-F238E27FC236}">
                <a16:creationId xmlns:a16="http://schemas.microsoft.com/office/drawing/2014/main" id="{817B947F-6D12-4793-AA51-B122C0F70A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11950" y="481255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Straight Connector 22">
            <a:extLst>
              <a:ext uri="{FF2B5EF4-FFF2-40B4-BE49-F238E27FC236}">
                <a16:creationId xmlns:a16="http://schemas.microsoft.com/office/drawing/2014/main" id="{CCC1359E-546A-43CE-87C7-7A9D2E070C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2781" y="481652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Straight Connector 23">
            <a:extLst>
              <a:ext uri="{FF2B5EF4-FFF2-40B4-BE49-F238E27FC236}">
                <a16:creationId xmlns:a16="http://schemas.microsoft.com/office/drawing/2014/main" id="{9FBF3454-1405-4E67-83D9-46C15E93ED2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25519" y="481652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14DDC-D138-45F8-BF01-AB3FECD4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2143970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68302B-D884-4669-8FC9-6294AAF2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2143970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E2AEF-0E82-4590-A676-DC0D5B1A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2143970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B20FBB-5C34-4503-A221-62F82FAE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4" y="2143970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8461" name="Straight Arrow Connector 29">
            <a:extLst>
              <a:ext uri="{FF2B5EF4-FFF2-40B4-BE49-F238E27FC236}">
                <a16:creationId xmlns:a16="http://schemas.microsoft.com/office/drawing/2014/main" id="{62FB06B3-F580-401B-AA97-D475071284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589714" y="2424956"/>
            <a:ext cx="1893887" cy="10541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2" name="TextBox 30">
            <a:extLst>
              <a:ext uri="{FF2B5EF4-FFF2-40B4-BE49-F238E27FC236}">
                <a16:creationId xmlns:a16="http://schemas.microsoft.com/office/drawing/2014/main" id="{D1A59FD2-4652-460A-80D3-CF7B941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401170"/>
            <a:ext cx="2932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</a:rPr>
              <a:t>T1-T4 cooperatively load 4 values from N, say n1~n4 into shared memory so T1-T4 can all use them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C1DBB0-81C0-4761-9C9A-560C7D70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026870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8464" name="Straight Connector 34">
            <a:extLst>
              <a:ext uri="{FF2B5EF4-FFF2-40B4-BE49-F238E27FC236}">
                <a16:creationId xmlns:a16="http://schemas.microsoft.com/office/drawing/2014/main" id="{2A758E80-2DA1-4C8F-929C-77D88532B0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64682" y="51673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Straight Connector 35">
            <a:extLst>
              <a:ext uri="{FF2B5EF4-FFF2-40B4-BE49-F238E27FC236}">
                <a16:creationId xmlns:a16="http://schemas.microsoft.com/office/drawing/2014/main" id="{2364E869-A219-4D92-80F9-8B7C7889E1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72657" y="51610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Straight Connector 36">
            <a:extLst>
              <a:ext uri="{FF2B5EF4-FFF2-40B4-BE49-F238E27FC236}">
                <a16:creationId xmlns:a16="http://schemas.microsoft.com/office/drawing/2014/main" id="{EEAE46E8-7E13-4897-95AD-8D1164D60D7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75870" y="5167363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Straight Connector 37">
            <a:extLst>
              <a:ext uri="{FF2B5EF4-FFF2-40B4-BE49-F238E27FC236}">
                <a16:creationId xmlns:a16="http://schemas.microsoft.com/office/drawing/2014/main" id="{422E3D5C-9484-4B19-AC51-398FE60FC8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82257" y="5161013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8" name="Straight Connector 38">
            <a:extLst>
              <a:ext uri="{FF2B5EF4-FFF2-40B4-BE49-F238E27FC236}">
                <a16:creationId xmlns:a16="http://schemas.microsoft.com/office/drawing/2014/main" id="{14164822-8EDA-4208-894E-AD26A06189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98963" y="51792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9" name="Straight Connector 39">
            <a:extLst>
              <a:ext uri="{FF2B5EF4-FFF2-40B4-BE49-F238E27FC236}">
                <a16:creationId xmlns:a16="http://schemas.microsoft.com/office/drawing/2014/main" id="{BE095BCF-1E48-475C-8E02-64B4179238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05350" y="51729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Straight Connector 40">
            <a:extLst>
              <a:ext uri="{FF2B5EF4-FFF2-40B4-BE49-F238E27FC236}">
                <a16:creationId xmlns:a16="http://schemas.microsoft.com/office/drawing/2014/main" id="{F58B34E8-4E79-4875-A378-EEF95CBD9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8563" y="51792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1" name="Straight Connector 41">
            <a:extLst>
              <a:ext uri="{FF2B5EF4-FFF2-40B4-BE49-F238E27FC236}">
                <a16:creationId xmlns:a16="http://schemas.microsoft.com/office/drawing/2014/main" id="{AB08E361-755B-49BA-9BAF-8D293DDC81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6538" y="517291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8EF6D99-4B19-4AE6-8751-400CB6E5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014170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DC2A-155B-4F5D-8B7B-F592C418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339606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8474" name="Straight Connector 44">
            <a:extLst>
              <a:ext uri="{FF2B5EF4-FFF2-40B4-BE49-F238E27FC236}">
                <a16:creationId xmlns:a16="http://schemas.microsoft.com/office/drawing/2014/main" id="{FA9AE0F4-F8BF-4762-8511-8B9C77EB26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64681" y="54801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5" name="Straight Connector 45">
            <a:extLst>
              <a:ext uri="{FF2B5EF4-FFF2-40B4-BE49-F238E27FC236}">
                <a16:creationId xmlns:a16="http://schemas.microsoft.com/office/drawing/2014/main" id="{82030366-C0C8-4DB7-A4F5-11B97FD95CF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73450" y="547454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6" name="Straight Connector 46">
            <a:extLst>
              <a:ext uri="{FF2B5EF4-FFF2-40B4-BE49-F238E27FC236}">
                <a16:creationId xmlns:a16="http://schemas.microsoft.com/office/drawing/2014/main" id="{FC038994-A291-40BF-8722-3461E3FA9D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75869" y="54801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7" name="Straight Connector 47">
            <a:extLst>
              <a:ext uri="{FF2B5EF4-FFF2-40B4-BE49-F238E27FC236}">
                <a16:creationId xmlns:a16="http://schemas.microsoft.com/office/drawing/2014/main" id="{94EB41EF-5086-4EDF-86F8-5163CE48B5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83050" y="547454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8" name="Straight Connector 48">
            <a:extLst>
              <a:ext uri="{FF2B5EF4-FFF2-40B4-BE49-F238E27FC236}">
                <a16:creationId xmlns:a16="http://schemas.microsoft.com/office/drawing/2014/main" id="{7B10A392-A896-42C5-BB04-FA661C0F55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9816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9" name="Straight Connector 49">
            <a:extLst>
              <a:ext uri="{FF2B5EF4-FFF2-40B4-BE49-F238E27FC236}">
                <a16:creationId xmlns:a16="http://schemas.microsoft.com/office/drawing/2014/main" id="{2CF88198-D3F3-491B-9892-88748A29AD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04556" y="5486450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0" name="Straight Connector 50">
            <a:extLst>
              <a:ext uri="{FF2B5EF4-FFF2-40B4-BE49-F238E27FC236}">
                <a16:creationId xmlns:a16="http://schemas.microsoft.com/office/drawing/2014/main" id="{5BED3581-C827-400D-90C4-F27493712E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0776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1" name="Straight Connector 51">
            <a:extLst>
              <a:ext uri="{FF2B5EF4-FFF2-40B4-BE49-F238E27FC236}">
                <a16:creationId xmlns:a16="http://schemas.microsoft.com/office/drawing/2014/main" id="{A8EA6AEB-6191-4458-A904-037D7C0EE74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15744" y="5486450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3D9FDAD-A96F-4896-8375-F144E4F3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32849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CDBB33-9D56-4556-AE58-7490D19B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5677745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8484" name="Straight Connector 54">
            <a:extLst>
              <a:ext uri="{FF2B5EF4-FFF2-40B4-BE49-F238E27FC236}">
                <a16:creationId xmlns:a16="http://schemas.microsoft.com/office/drawing/2014/main" id="{E090C7D9-D3A3-43C6-BCD7-A8C1CFE6803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74207" y="58182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5" name="Straight Connector 55">
            <a:extLst>
              <a:ext uri="{FF2B5EF4-FFF2-40B4-BE49-F238E27FC236}">
                <a16:creationId xmlns:a16="http://schemas.microsoft.com/office/drawing/2014/main" id="{85EE35B1-3A6F-4CC8-BCC3-1D406EC093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81388" y="5812681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6" name="Straight Connector 56">
            <a:extLst>
              <a:ext uri="{FF2B5EF4-FFF2-40B4-BE49-F238E27FC236}">
                <a16:creationId xmlns:a16="http://schemas.microsoft.com/office/drawing/2014/main" id="{6E7F13F8-6E91-4AF0-961A-A5F87A9E6A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83807" y="58182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7" name="Straight Connector 57">
            <a:extLst>
              <a:ext uri="{FF2B5EF4-FFF2-40B4-BE49-F238E27FC236}">
                <a16:creationId xmlns:a16="http://schemas.microsoft.com/office/drawing/2014/main" id="{F7B16968-980E-4470-A24B-521520B92B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90988" y="5812681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8" name="Straight Connector 58">
            <a:extLst>
              <a:ext uri="{FF2B5EF4-FFF2-40B4-BE49-F238E27FC236}">
                <a16:creationId xmlns:a16="http://schemas.microsoft.com/office/drawing/2014/main" id="{624D3E9A-DFA7-40D7-9271-C81731DFF25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06107" y="58309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9" name="Straight Connector 59">
            <a:extLst>
              <a:ext uri="{FF2B5EF4-FFF2-40B4-BE49-F238E27FC236}">
                <a16:creationId xmlns:a16="http://schemas.microsoft.com/office/drawing/2014/main" id="{110E0887-3EA9-44C3-85CA-E45858609B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14082" y="5824588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0" name="Straight Connector 60">
            <a:extLst>
              <a:ext uri="{FF2B5EF4-FFF2-40B4-BE49-F238E27FC236}">
                <a16:creationId xmlns:a16="http://schemas.microsoft.com/office/drawing/2014/main" id="{06069C54-3084-4B1F-82B7-6D91B55460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17295" y="5830938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1" name="Straight Connector 61">
            <a:extLst>
              <a:ext uri="{FF2B5EF4-FFF2-40B4-BE49-F238E27FC236}">
                <a16:creationId xmlns:a16="http://schemas.microsoft.com/office/drawing/2014/main" id="{7DE71BB6-C48A-441E-B63E-EE5C38179A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23682" y="5824588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656A80D-CF4B-445D-9D77-D2D59E19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4" y="5666631"/>
            <a:ext cx="306387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5EDDF0-9BC2-4625-A416-88BA380F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9" y="5018931"/>
            <a:ext cx="1189037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8494" name="Straight Connector 64">
            <a:extLst>
              <a:ext uri="{FF2B5EF4-FFF2-40B4-BE49-F238E27FC236}">
                <a16:creationId xmlns:a16="http://schemas.microsoft.com/office/drawing/2014/main" id="{85946F84-9A30-4BC3-96E7-639F244FEC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15919" y="51626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5" name="Straight Connector 65">
            <a:extLst>
              <a:ext uri="{FF2B5EF4-FFF2-40B4-BE49-F238E27FC236}">
                <a16:creationId xmlns:a16="http://schemas.microsoft.com/office/drawing/2014/main" id="{8B8E9E8F-5AEB-444E-8695-612BDD06EE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6750" y="51665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6" name="Straight Connector 66">
            <a:extLst>
              <a:ext uri="{FF2B5EF4-FFF2-40B4-BE49-F238E27FC236}">
                <a16:creationId xmlns:a16="http://schemas.microsoft.com/office/drawing/2014/main" id="{4E87CC9F-F206-49EF-A30A-1D1C884C46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31075" y="51665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0D725D4D-6CC3-4D93-97FB-AAADCB25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9" y="5347545"/>
            <a:ext cx="1189037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8498" name="Straight Connector 68">
            <a:extLst>
              <a:ext uri="{FF2B5EF4-FFF2-40B4-BE49-F238E27FC236}">
                <a16:creationId xmlns:a16="http://schemas.microsoft.com/office/drawing/2014/main" id="{5BB2B1F8-81FB-4882-8F29-EE0A16D1EAE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15919" y="54928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9" name="Straight Connector 69">
            <a:extLst>
              <a:ext uri="{FF2B5EF4-FFF2-40B4-BE49-F238E27FC236}">
                <a16:creationId xmlns:a16="http://schemas.microsoft.com/office/drawing/2014/main" id="{D390FB96-8369-4118-8025-EBEA87A402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16750" y="5496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0" name="Straight Connector 70">
            <a:extLst>
              <a:ext uri="{FF2B5EF4-FFF2-40B4-BE49-F238E27FC236}">
                <a16:creationId xmlns:a16="http://schemas.microsoft.com/office/drawing/2014/main" id="{D245D9F8-B0B0-4230-9974-FBAC7BA086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31075" y="549676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F2E44E9-3F77-47A8-87EF-BD3F9CAD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6" y="5677745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8502" name="Straight Connector 72">
            <a:extLst>
              <a:ext uri="{FF2B5EF4-FFF2-40B4-BE49-F238E27FC236}">
                <a16:creationId xmlns:a16="http://schemas.microsoft.com/office/drawing/2014/main" id="{38E5B61A-026E-4609-86F5-7B3CBBF092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23856" y="5823000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3" name="Straight Connector 73">
            <a:extLst>
              <a:ext uri="{FF2B5EF4-FFF2-40B4-BE49-F238E27FC236}">
                <a16:creationId xmlns:a16="http://schemas.microsoft.com/office/drawing/2014/main" id="{B39BC860-1157-4858-97AC-59A3C244EC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25481" y="582617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4" name="Straight Connector 74">
            <a:extLst>
              <a:ext uri="{FF2B5EF4-FFF2-40B4-BE49-F238E27FC236}">
                <a16:creationId xmlns:a16="http://schemas.microsoft.com/office/drawing/2014/main" id="{1D692AC6-2BF1-4CC8-92AA-DD8DF802660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38219" y="5826175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5" name="TextBox 75">
            <a:extLst>
              <a:ext uri="{FF2B5EF4-FFF2-40B4-BE49-F238E27FC236}">
                <a16:creationId xmlns:a16="http://schemas.microsoft.com/office/drawing/2014/main" id="{49AB2059-D3D1-4D4B-BEFA-66F138F3C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6" y="4653807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18506" name="TextBox 76">
            <a:extLst>
              <a:ext uri="{FF2B5EF4-FFF2-40B4-BE49-F238E27FC236}">
                <a16:creationId xmlns:a16="http://schemas.microsoft.com/office/drawing/2014/main" id="{B7DDB9B8-C914-445A-A109-D91DE69D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1" y="5003057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63CB57B-DB59-46C4-A5F2-DBD9EBA1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4653806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18510" name="TextBox 2">
            <a:extLst>
              <a:ext uri="{FF2B5EF4-FFF2-40B4-BE49-F238E27FC236}">
                <a16:creationId xmlns:a16="http://schemas.microsoft.com/office/drawing/2014/main" id="{13763780-FD55-496A-A11F-5CA71D85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2375744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153DD-78A8-6349-BC8A-F5EBB025B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A47FF2-6B10-0149-BED4-CCD8AFEA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Register and Shared Memory Tiling</a:t>
            </a:r>
            <a:br>
              <a:rPr lang="en-US" dirty="0"/>
            </a:br>
            <a:r>
              <a:rPr lang="en-US" dirty="0"/>
              <a:t>Optimization 2: Shared Memory Tiling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1A2E4-FA36-E147-BABD-17FF5513E7A4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84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8BE668-68EE-F342-95FC-2BFF29F2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/>
              <a:t>Accesses one M element from register, accesses TILE_WIDTH_N N elements from shared memory</a:t>
            </a:r>
          </a:p>
          <a:p>
            <a:pPr lvl="1"/>
            <a:r>
              <a:rPr lang="en-US" altLang="en-US" dirty="0"/>
              <a:t>Calculates one step for TILE_WIDTH_N P elements</a:t>
            </a:r>
          </a:p>
          <a:p>
            <a:pPr lvl="1"/>
            <a:r>
              <a:rPr lang="en-US" altLang="en-US" dirty="0"/>
              <a:t>TILE_WIDTH_N = ~16 in practice (limited by registers needed for P elements)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01B16-B5CE-4CF5-A978-FF18E9082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19524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400" dirty="0">
                <a:solidFill>
                  <a:srgbClr val="004990"/>
                </a:solidFill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983B3-7A8C-485A-ACD2-45240AE4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975249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9462" name="Straight Connector 5">
            <a:extLst>
              <a:ext uri="{FF2B5EF4-FFF2-40B4-BE49-F238E27FC236}">
                <a16:creationId xmlns:a16="http://schemas.microsoft.com/office/drawing/2014/main" id="{566BCC46-CB99-49E7-8721-56B749258B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36106" y="51157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6">
            <a:extLst>
              <a:ext uri="{FF2B5EF4-FFF2-40B4-BE49-F238E27FC236}">
                <a16:creationId xmlns:a16="http://schemas.microsoft.com/office/drawing/2014/main" id="{A94B236B-E0BF-41AA-BA4E-C418217AF7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44081" y="51093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7">
            <a:extLst>
              <a:ext uri="{FF2B5EF4-FFF2-40B4-BE49-F238E27FC236}">
                <a16:creationId xmlns:a16="http://schemas.microsoft.com/office/drawing/2014/main" id="{A7C6BCE4-DEF0-4F83-B267-B06CFE78FF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7294" y="51157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Connector 8">
            <a:extLst>
              <a:ext uri="{FF2B5EF4-FFF2-40B4-BE49-F238E27FC236}">
                <a16:creationId xmlns:a16="http://schemas.microsoft.com/office/drawing/2014/main" id="{FC282CDA-A813-4BB9-ADD2-41DD63C01F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53681" y="51093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9">
            <a:extLst>
              <a:ext uri="{FF2B5EF4-FFF2-40B4-BE49-F238E27FC236}">
                <a16:creationId xmlns:a16="http://schemas.microsoft.com/office/drawing/2014/main" id="{B22E615A-5241-4516-8D04-EB1522938CC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70388" y="51276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Connector 10">
            <a:extLst>
              <a:ext uri="{FF2B5EF4-FFF2-40B4-BE49-F238E27FC236}">
                <a16:creationId xmlns:a16="http://schemas.microsoft.com/office/drawing/2014/main" id="{FBB930BB-0824-46DB-82F3-89532E93B4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76775" y="51212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Connector 11">
            <a:extLst>
              <a:ext uri="{FF2B5EF4-FFF2-40B4-BE49-F238E27FC236}">
                <a16:creationId xmlns:a16="http://schemas.microsoft.com/office/drawing/2014/main" id="{84741CD3-719E-467B-A2CB-132A715657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9988" y="51276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Connector 12">
            <a:extLst>
              <a:ext uri="{FF2B5EF4-FFF2-40B4-BE49-F238E27FC236}">
                <a16:creationId xmlns:a16="http://schemas.microsoft.com/office/drawing/2014/main" id="{2539CBB1-C83A-4BAB-B2FE-E57497FF853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7963" y="51212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353EAA-52EA-491A-A67D-D66D0DC6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962549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74F6D-D4EC-4AB5-A7A6-D0B7A20C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2564905"/>
            <a:ext cx="3240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D1D860-3899-4046-BC98-6B5A8193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2564905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19473" name="Straight Arrow Connector 16">
            <a:extLst>
              <a:ext uri="{FF2B5EF4-FFF2-40B4-BE49-F238E27FC236}">
                <a16:creationId xmlns:a16="http://schemas.microsoft.com/office/drawing/2014/main" id="{EC898994-D8E1-4A2C-9DFA-9BCE178CF1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2263" y="2793504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Arrow Connector 17">
            <a:extLst>
              <a:ext uri="{FF2B5EF4-FFF2-40B4-BE49-F238E27FC236}">
                <a16:creationId xmlns:a16="http://schemas.microsoft.com/office/drawing/2014/main" id="{8687E2E8-C535-4ADC-8265-C27D8B7015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4963" y="3020518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Arrow Connector 18">
            <a:extLst>
              <a:ext uri="{FF2B5EF4-FFF2-40B4-BE49-F238E27FC236}">
                <a16:creationId xmlns:a16="http://schemas.microsoft.com/office/drawing/2014/main" id="{F4E1FD25-1B67-49D5-8791-8DEE4C6D3D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2899" y="3268168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Arrow Connector 19">
            <a:extLst>
              <a:ext uri="{FF2B5EF4-FFF2-40B4-BE49-F238E27FC236}">
                <a16:creationId xmlns:a16="http://schemas.microsoft.com/office/drawing/2014/main" id="{736DAF4F-37B6-405E-B774-29BBDB2DA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4963" y="3515818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D65F5-4DA3-4004-945F-3E1210AD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4" y="4913338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9478" name="Straight Connector 21">
            <a:extLst>
              <a:ext uri="{FF2B5EF4-FFF2-40B4-BE49-F238E27FC236}">
                <a16:creationId xmlns:a16="http://schemas.microsoft.com/office/drawing/2014/main" id="{BEDBBE0B-D3D5-4FAC-AFBC-08AAF7DD3F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97688" y="505779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Straight Connector 22">
            <a:extLst>
              <a:ext uri="{FF2B5EF4-FFF2-40B4-BE49-F238E27FC236}">
                <a16:creationId xmlns:a16="http://schemas.microsoft.com/office/drawing/2014/main" id="{E52D1923-3DBF-4ADF-9D18-AF7C57BDCA5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98519" y="506176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Straight Connector 23">
            <a:extLst>
              <a:ext uri="{FF2B5EF4-FFF2-40B4-BE49-F238E27FC236}">
                <a16:creationId xmlns:a16="http://schemas.microsoft.com/office/drawing/2014/main" id="{0E015AB6-C648-4749-ADB8-4501197718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11256" y="506176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FBCEED2-420E-47FE-97B1-3BF48FB3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7" y="257601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7DB428-FE96-4516-975A-C49AC372B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2576018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11F1B-19C6-4CFB-AD13-DF490246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399" y="2576018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3E5B4-D234-4C32-8007-DCCF52F69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199" y="2576018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9485" name="Straight Arrow Connector 29">
            <a:extLst>
              <a:ext uri="{FF2B5EF4-FFF2-40B4-BE49-F238E27FC236}">
                <a16:creationId xmlns:a16="http://schemas.microsoft.com/office/drawing/2014/main" id="{81BDA42A-32FE-46C3-BAF9-880746D171C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692899" y="2857004"/>
            <a:ext cx="1893888" cy="105410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6" name="TextBox 30">
            <a:extLst>
              <a:ext uri="{FF2B5EF4-FFF2-40B4-BE49-F238E27FC236}">
                <a16:creationId xmlns:a16="http://schemas.microsoft.com/office/drawing/2014/main" id="{081A9FD5-1E36-45C6-BE6B-3025CE77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2" y="3887293"/>
            <a:ext cx="251231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n1~n4 accessed from shared memory</a:t>
            </a:r>
          </a:p>
        </p:txBody>
      </p:sp>
      <p:cxnSp>
        <p:nvCxnSpPr>
          <p:cNvPr id="19487" name="Straight Arrow Connector 31">
            <a:extLst>
              <a:ext uri="{FF2B5EF4-FFF2-40B4-BE49-F238E27FC236}">
                <a16:creationId xmlns:a16="http://schemas.microsoft.com/office/drawing/2014/main" id="{402EB1EE-AAEC-4305-9A1E-6D4946E651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58139" y="5078438"/>
            <a:ext cx="1209675" cy="28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TextBox 32">
            <a:extLst>
              <a:ext uri="{FF2B5EF4-FFF2-40B4-BE49-F238E27FC236}">
                <a16:creationId xmlns:a16="http://schemas.microsoft.com/office/drawing/2014/main" id="{A58CA8D7-7F7D-4111-ABC9-00FC1BDB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6" y="5296175"/>
            <a:ext cx="229244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Intermediate results computed by T1; stored in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registers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44371C-33E3-4A16-83A7-FBF23069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5292749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9490" name="Straight Connector 34">
            <a:extLst>
              <a:ext uri="{FF2B5EF4-FFF2-40B4-BE49-F238E27FC236}">
                <a16:creationId xmlns:a16="http://schemas.microsoft.com/office/drawing/2014/main" id="{CEE2DE70-D083-41CE-B14C-9EE612C810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31344" y="5433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35">
            <a:extLst>
              <a:ext uri="{FF2B5EF4-FFF2-40B4-BE49-F238E27FC236}">
                <a16:creationId xmlns:a16="http://schemas.microsoft.com/office/drawing/2014/main" id="{F9865980-AF72-4604-8317-6B13EDACDAF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39319" y="54268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36">
            <a:extLst>
              <a:ext uri="{FF2B5EF4-FFF2-40B4-BE49-F238E27FC236}">
                <a16:creationId xmlns:a16="http://schemas.microsoft.com/office/drawing/2014/main" id="{2CFA920B-0F04-4D8A-B3B1-27AF21F49D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2531" y="5433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37">
            <a:extLst>
              <a:ext uri="{FF2B5EF4-FFF2-40B4-BE49-F238E27FC236}">
                <a16:creationId xmlns:a16="http://schemas.microsoft.com/office/drawing/2014/main" id="{21985E51-9427-4543-BC02-44C641F272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8919" y="5426893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Straight Connector 38">
            <a:extLst>
              <a:ext uri="{FF2B5EF4-FFF2-40B4-BE49-F238E27FC236}">
                <a16:creationId xmlns:a16="http://schemas.microsoft.com/office/drawing/2014/main" id="{6DD3C9CC-DE87-46E0-804B-2F6D6E8B771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65625" y="54451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Straight Connector 39">
            <a:extLst>
              <a:ext uri="{FF2B5EF4-FFF2-40B4-BE49-F238E27FC236}">
                <a16:creationId xmlns:a16="http://schemas.microsoft.com/office/drawing/2014/main" id="{9A6A424A-A8FA-484B-AA79-C968F5B221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72013" y="54387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Straight Connector 40">
            <a:extLst>
              <a:ext uri="{FF2B5EF4-FFF2-40B4-BE49-F238E27FC236}">
                <a16:creationId xmlns:a16="http://schemas.microsoft.com/office/drawing/2014/main" id="{4723156D-2DF5-4483-AAB0-DC31F7648E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5225" y="5445149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Straight Connector 41">
            <a:extLst>
              <a:ext uri="{FF2B5EF4-FFF2-40B4-BE49-F238E27FC236}">
                <a16:creationId xmlns:a16="http://schemas.microsoft.com/office/drawing/2014/main" id="{8D5506C3-E6AE-49EE-9B30-419F28E2D9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3200" y="5438799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9FB0C5-303E-41C1-AFA6-FBCEA016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5280049"/>
            <a:ext cx="304800" cy="280988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05EFFE-9337-40C8-93B5-55605A2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5605488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9500" name="Straight Connector 44">
            <a:extLst>
              <a:ext uri="{FF2B5EF4-FFF2-40B4-BE49-F238E27FC236}">
                <a16:creationId xmlns:a16="http://schemas.microsoft.com/office/drawing/2014/main" id="{56B0C06D-27A3-4331-88AB-D3889963CD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31345" y="57459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1" name="Straight Connector 45">
            <a:extLst>
              <a:ext uri="{FF2B5EF4-FFF2-40B4-BE49-F238E27FC236}">
                <a16:creationId xmlns:a16="http://schemas.microsoft.com/office/drawing/2014/main" id="{2A9F5EED-B421-4BB4-8CC4-657E2FF5F4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40113" y="574042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2" name="Straight Connector 46">
            <a:extLst>
              <a:ext uri="{FF2B5EF4-FFF2-40B4-BE49-F238E27FC236}">
                <a16:creationId xmlns:a16="http://schemas.microsoft.com/office/drawing/2014/main" id="{17E564BB-9FB8-47BF-841D-607A1AD809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42532" y="57459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3" name="Straight Connector 47">
            <a:extLst>
              <a:ext uri="{FF2B5EF4-FFF2-40B4-BE49-F238E27FC236}">
                <a16:creationId xmlns:a16="http://schemas.microsoft.com/office/drawing/2014/main" id="{60BA98FA-0094-4E9B-AA44-9F64668FB9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9713" y="5740424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4" name="Straight Connector 48">
            <a:extLst>
              <a:ext uri="{FF2B5EF4-FFF2-40B4-BE49-F238E27FC236}">
                <a16:creationId xmlns:a16="http://schemas.microsoft.com/office/drawing/2014/main" id="{C5A01646-6D58-4BB5-809F-B92EF5EE65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64832" y="57586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Straight Connector 49">
            <a:extLst>
              <a:ext uri="{FF2B5EF4-FFF2-40B4-BE49-F238E27FC236}">
                <a16:creationId xmlns:a16="http://schemas.microsoft.com/office/drawing/2014/main" id="{70C8A623-67F7-4CE5-9C11-23822DD8C5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71220" y="5752331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Connector 50">
            <a:extLst>
              <a:ext uri="{FF2B5EF4-FFF2-40B4-BE49-F238E27FC236}">
                <a16:creationId xmlns:a16="http://schemas.microsoft.com/office/drawing/2014/main" id="{2C1B39EE-D11C-4668-A4D9-45007F961C4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74432" y="5758681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7" name="Straight Connector 51">
            <a:extLst>
              <a:ext uri="{FF2B5EF4-FFF2-40B4-BE49-F238E27FC236}">
                <a16:creationId xmlns:a16="http://schemas.microsoft.com/office/drawing/2014/main" id="{A5748B00-6027-4C9F-90EE-B4482A4BAD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82407" y="5752331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8C219D8-82D7-48DC-BEFF-B326C9A5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5594374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5B9388-E253-4187-BA54-7511F7A7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43624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9510" name="Straight Connector 54">
            <a:extLst>
              <a:ext uri="{FF2B5EF4-FFF2-40B4-BE49-F238E27FC236}">
                <a16:creationId xmlns:a16="http://schemas.microsoft.com/office/drawing/2014/main" id="{F5AEDF2C-C8D7-41E7-A38B-D6293B4E601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40869" y="60841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1" name="Straight Connector 55">
            <a:extLst>
              <a:ext uri="{FF2B5EF4-FFF2-40B4-BE49-F238E27FC236}">
                <a16:creationId xmlns:a16="http://schemas.microsoft.com/office/drawing/2014/main" id="{1C31CEE5-2F3B-4F0F-9A70-636B676BED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48050" y="607856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2" name="Straight Connector 56">
            <a:extLst>
              <a:ext uri="{FF2B5EF4-FFF2-40B4-BE49-F238E27FC236}">
                <a16:creationId xmlns:a16="http://schemas.microsoft.com/office/drawing/2014/main" id="{B8F15906-12CB-4484-9F6A-F7FC4A3825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50469" y="60841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3" name="Straight Connector 57">
            <a:extLst>
              <a:ext uri="{FF2B5EF4-FFF2-40B4-BE49-F238E27FC236}">
                <a16:creationId xmlns:a16="http://schemas.microsoft.com/office/drawing/2014/main" id="{8BD8C382-AF81-4CD6-B30B-83FBD00A290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57650" y="6078562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Connector 58">
            <a:extLst>
              <a:ext uri="{FF2B5EF4-FFF2-40B4-BE49-F238E27FC236}">
                <a16:creationId xmlns:a16="http://schemas.microsoft.com/office/drawing/2014/main" id="{DAB07CC5-6DED-4381-A81F-C99F20EFB4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72769" y="60968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5" name="Straight Connector 59">
            <a:extLst>
              <a:ext uri="{FF2B5EF4-FFF2-40B4-BE49-F238E27FC236}">
                <a16:creationId xmlns:a16="http://schemas.microsoft.com/office/drawing/2014/main" id="{B8D1FE3E-4456-4287-8E85-527DF3C2B6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80744" y="6090468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6" name="Straight Connector 60">
            <a:extLst>
              <a:ext uri="{FF2B5EF4-FFF2-40B4-BE49-F238E27FC236}">
                <a16:creationId xmlns:a16="http://schemas.microsoft.com/office/drawing/2014/main" id="{416A3158-F6EF-4420-A818-C4CD75D7A5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83956" y="60968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7" name="Straight Connector 61">
            <a:extLst>
              <a:ext uri="{FF2B5EF4-FFF2-40B4-BE49-F238E27FC236}">
                <a16:creationId xmlns:a16="http://schemas.microsoft.com/office/drawing/2014/main" id="{4C639FA2-B150-4531-AFF0-959B44DF1B1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90344" y="6090468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9F28156-D8C3-4D1C-9AE6-77AC4CCA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32512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3E9FB2-9C96-406C-A51F-7D425BCB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5264174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9520" name="Straight Connector 64">
            <a:extLst>
              <a:ext uri="{FF2B5EF4-FFF2-40B4-BE49-F238E27FC236}">
                <a16:creationId xmlns:a16="http://schemas.microsoft.com/office/drawing/2014/main" id="{257FF800-94A8-4B4E-864C-5225B71D6C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01656" y="54078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1" name="Straight Connector 65">
            <a:extLst>
              <a:ext uri="{FF2B5EF4-FFF2-40B4-BE49-F238E27FC236}">
                <a16:creationId xmlns:a16="http://schemas.microsoft.com/office/drawing/2014/main" id="{A5F6EFCC-97C1-4D78-BF28-593051530F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202488" y="54118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Connector 66">
            <a:extLst>
              <a:ext uri="{FF2B5EF4-FFF2-40B4-BE49-F238E27FC236}">
                <a16:creationId xmlns:a16="http://schemas.microsoft.com/office/drawing/2014/main" id="{C19C5B4C-7D89-4A78-8476-CA6D758DF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16813" y="54118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6438335-FF57-45FA-9712-4C0AC62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5592788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9524" name="Straight Connector 68">
            <a:extLst>
              <a:ext uri="{FF2B5EF4-FFF2-40B4-BE49-F238E27FC236}">
                <a16:creationId xmlns:a16="http://schemas.microsoft.com/office/drawing/2014/main" id="{02A5D4B8-C297-4F06-A52B-4AADAD1579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01656" y="57380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5" name="Straight Connector 69">
            <a:extLst>
              <a:ext uri="{FF2B5EF4-FFF2-40B4-BE49-F238E27FC236}">
                <a16:creationId xmlns:a16="http://schemas.microsoft.com/office/drawing/2014/main" id="{E63F831C-D290-43B3-9DFD-490745C7D2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202488" y="57420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6" name="Straight Connector 70">
            <a:extLst>
              <a:ext uri="{FF2B5EF4-FFF2-40B4-BE49-F238E27FC236}">
                <a16:creationId xmlns:a16="http://schemas.microsoft.com/office/drawing/2014/main" id="{1D0D3C3D-7D7D-4094-998F-09837B0DAC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16813" y="5742012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FDED372-DBD8-4A26-9BAA-18F8BFA4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4" y="5922988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/>
              <a:t>P</a:t>
            </a:r>
          </a:p>
        </p:txBody>
      </p:sp>
      <p:cxnSp>
        <p:nvCxnSpPr>
          <p:cNvPr id="19528" name="Straight Connector 72">
            <a:extLst>
              <a:ext uri="{FF2B5EF4-FFF2-40B4-BE49-F238E27FC236}">
                <a16:creationId xmlns:a16="http://schemas.microsoft.com/office/drawing/2014/main" id="{7A6F5B04-A27B-4AA6-9572-0DAF7FD9D0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09594" y="6068243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9" name="Straight Connector 73">
            <a:extLst>
              <a:ext uri="{FF2B5EF4-FFF2-40B4-BE49-F238E27FC236}">
                <a16:creationId xmlns:a16="http://schemas.microsoft.com/office/drawing/2014/main" id="{CD69D9E1-36ED-4970-9BEB-891754D75A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211219" y="60714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Straight Connector 74">
            <a:extLst>
              <a:ext uri="{FF2B5EF4-FFF2-40B4-BE49-F238E27FC236}">
                <a16:creationId xmlns:a16="http://schemas.microsoft.com/office/drawing/2014/main" id="{D4D77776-C672-41DF-8421-D71442CF7E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23956" y="6071418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1" name="TextBox 75">
            <a:extLst>
              <a:ext uri="{FF2B5EF4-FFF2-40B4-BE49-F238E27FC236}">
                <a16:creationId xmlns:a16="http://schemas.microsoft.com/office/drawing/2014/main" id="{A2DEDE97-67F4-49C2-8E52-685C7CE3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9" y="4919687"/>
            <a:ext cx="228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19532" name="TextBox 76">
            <a:extLst>
              <a:ext uri="{FF2B5EF4-FFF2-40B4-BE49-F238E27FC236}">
                <a16:creationId xmlns:a16="http://schemas.microsoft.com/office/drawing/2014/main" id="{17912453-303A-4D12-B9B0-936B6844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4" y="5268937"/>
            <a:ext cx="213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cxnSp>
        <p:nvCxnSpPr>
          <p:cNvPr id="19533" name="Straight Arrow Connector 78">
            <a:extLst>
              <a:ext uri="{FF2B5EF4-FFF2-40B4-BE49-F238E27FC236}">
                <a16:creationId xmlns:a16="http://schemas.microsoft.com/office/drawing/2014/main" id="{C86AB069-55B7-46D3-A6F4-12E52E10D4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09939" y="5181625"/>
            <a:ext cx="2490787" cy="23813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00935F75-57C0-4C97-8E3E-66322E98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99049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6C190-8233-4D42-A602-27D6E8A0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One Iteration, Each Thread…</a:t>
            </a:r>
            <a:endParaRPr lang="en-US" dirty="0"/>
          </a:p>
        </p:txBody>
      </p:sp>
      <p:sp>
        <p:nvSpPr>
          <p:cNvPr id="86" name="TextBox 2">
            <a:extLst>
              <a:ext uri="{FF2B5EF4-FFF2-40B4-BE49-F238E27FC236}">
                <a16:creationId xmlns:a16="http://schemas.microsoft.com/office/drawing/2014/main" id="{014818E6-EFDA-AB44-9C44-311F7EC1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305" y="2679006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D8CE6-FC87-0B46-AA49-62DFBFD69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A2704A-964F-0249-8F02-CDF897D88DB1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194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Convolution </a:t>
            </a:r>
            <a:r>
              <a:rPr lang="en-US" dirty="0"/>
              <a:t>is a widely-used operation in signal processing, image processing, video processing, and computer vision</a:t>
            </a:r>
          </a:p>
          <a:p>
            <a:endParaRPr lang="en-US" dirty="0"/>
          </a:p>
          <a:p>
            <a:r>
              <a:rPr lang="en-US" dirty="0"/>
              <a:t>Convolution applies a </a:t>
            </a:r>
            <a:r>
              <a:rPr lang="en-US" dirty="0">
                <a:solidFill>
                  <a:srgbClr val="0070C0"/>
                </a:solidFill>
              </a:rPr>
              <a:t>filter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mask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kernel*</a:t>
            </a:r>
            <a:r>
              <a:rPr lang="en-US" dirty="0"/>
              <a:t> on each element of the input (e.g., a signal, an image, a frame) to obtain a new value, which is a </a:t>
            </a:r>
            <a:r>
              <a:rPr lang="en-US" dirty="0">
                <a:solidFill>
                  <a:srgbClr val="00B050"/>
                </a:solidFill>
              </a:rPr>
              <a:t>weighted sum of a set of neighboring input elements</a:t>
            </a:r>
          </a:p>
          <a:p>
            <a:pPr lvl="1"/>
            <a:r>
              <a:rPr lang="en-US" dirty="0"/>
              <a:t>Smoothing, sharpening, or blurring an image</a:t>
            </a:r>
          </a:p>
          <a:p>
            <a:pPr lvl="1"/>
            <a:r>
              <a:rPr lang="en-US" dirty="0"/>
              <a:t>Finding edges in an image</a:t>
            </a:r>
          </a:p>
          <a:p>
            <a:pPr lvl="1"/>
            <a:r>
              <a:rPr lang="en-US" dirty="0"/>
              <a:t>Removing noise, etc.</a:t>
            </a:r>
          </a:p>
          <a:p>
            <a:endParaRPr lang="en-US" dirty="0"/>
          </a:p>
          <a:p>
            <a:r>
              <a:rPr lang="en-US" dirty="0"/>
              <a:t>Applications in machine learning and artificial intelligence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Convolutional Neural Networks</a:t>
            </a:r>
            <a:r>
              <a:rPr lang="en-US" dirty="0"/>
              <a:t> (CNN or </a:t>
            </a:r>
            <a:r>
              <a:rPr lang="en-US" dirty="0" err="1"/>
              <a:t>ConvNets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29689-3D95-1949-A69B-D66D15E08CBF}"/>
              </a:ext>
            </a:extLst>
          </p:cNvPr>
          <p:cNvSpPr txBox="1"/>
          <p:nvPr/>
        </p:nvSpPr>
        <p:spPr>
          <a:xfrm>
            <a:off x="1716954" y="6407750"/>
            <a:ext cx="8627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Tahoma"/>
              </a:rPr>
              <a:t>* The term “kernel” may create confusion in the context of GPUs (recall a CUDA/GPU kernel is a function executed by a GPU)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4BCA7-AEB7-8F4C-96A4-E95433F6E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69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419AC-3363-2E43-81CD-7E4432BA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One Iteration, Each Block…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8C6AA-8035-ED45-8B92-751F2F4E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980728"/>
            <a:ext cx="7560840" cy="5184576"/>
          </a:xfrm>
        </p:spPr>
        <p:txBody>
          <a:bodyPr/>
          <a:lstStyle/>
          <a:p>
            <a:r>
              <a:rPr lang="en-US" altLang="en-US" dirty="0"/>
              <a:t>Has TILE_WIDTH_M threads </a:t>
            </a:r>
          </a:p>
          <a:p>
            <a:pPr lvl="1"/>
            <a:r>
              <a:rPr lang="en-US" altLang="en-US" sz="2200" dirty="0"/>
              <a:t>64 or more in practice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Loads TILE_WIDTH_M M elements into registers, loads TILE_WIDTH_N N elements into shared memory</a:t>
            </a:r>
          </a:p>
          <a:p>
            <a:pPr lvl="1"/>
            <a:r>
              <a:rPr lang="en-US" altLang="en-US" sz="2200" dirty="0"/>
              <a:t>TILE_WIDTH_N is number of threads folded into one thread in thread coarsening (16 or more in practice)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However, loading of N will involve only a subset of threads (divergence)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B50B1-A895-AB41-8E7F-3CCCD771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96" y="3812816"/>
            <a:ext cx="2880508" cy="2568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0B993-CDE6-8B47-B3D9-4B1B2DBD2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88896-11FF-1A44-988E-A75FD5D4F5CF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C795C-85E9-A74F-8699-F872C06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More Balanced Approach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B3126-F800-B644-B887-B502A292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/>
              <a:t>In each iteration, </a:t>
            </a:r>
            <a:r>
              <a:rPr lang="en-US" altLang="en-US" sz="1800" dirty="0">
                <a:solidFill>
                  <a:srgbClr val="0070C0"/>
                </a:solidFill>
              </a:rPr>
              <a:t>all threads in a block collaborate to load a TILE_WIDTH_N * K tile of N into shared memory</a:t>
            </a:r>
          </a:p>
          <a:p>
            <a:pPr lvl="1"/>
            <a:r>
              <a:rPr lang="en-US" altLang="en-US" sz="1800" dirty="0"/>
              <a:t>K is set so that TILE_WIDTH_M = TILE_WIDTH_N * K</a:t>
            </a:r>
          </a:p>
          <a:p>
            <a:pPr lvl="1"/>
            <a:r>
              <a:rPr lang="en-US" altLang="en-US" sz="1800" dirty="0"/>
              <a:t>Every thread loads one N element, no divergence</a:t>
            </a:r>
          </a:p>
          <a:p>
            <a:r>
              <a:rPr lang="en-US" altLang="en-US" sz="1800" dirty="0">
                <a:solidFill>
                  <a:srgbClr val="0070C0"/>
                </a:solidFill>
              </a:rPr>
              <a:t>Each thread loads K M elements into registers</a:t>
            </a:r>
          </a:p>
          <a:p>
            <a:pPr lvl="1"/>
            <a:r>
              <a:rPr lang="en-US" altLang="en-US" sz="1800" dirty="0"/>
              <a:t>Value of K is limited by the number of registers</a:t>
            </a:r>
          </a:p>
          <a:p>
            <a:pPr lvl="1"/>
            <a:r>
              <a:rPr lang="en-US" altLang="en-US" sz="1800" dirty="0"/>
              <a:t>Each thread needs to use </a:t>
            </a:r>
          </a:p>
          <a:p>
            <a:pPr lvl="2"/>
            <a:r>
              <a:rPr lang="en-US" altLang="en-US" dirty="0"/>
              <a:t>TILE_WIDTH_N registers for output elements</a:t>
            </a:r>
          </a:p>
          <a:p>
            <a:pPr lvl="2"/>
            <a:r>
              <a:rPr lang="en-US" altLang="en-US" dirty="0"/>
              <a:t>K registers for M elements</a:t>
            </a:r>
          </a:p>
          <a:p>
            <a:r>
              <a:rPr lang="en-US" altLang="en-US" sz="1800" dirty="0">
                <a:solidFill>
                  <a:srgbClr val="00B050"/>
                </a:solidFill>
              </a:rPr>
              <a:t>Each block calculates K steps for 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   TILE_WIDTH_N * TILE_WIDTH_M P elements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74015-7F02-9F4E-B3F2-EDE6022F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10" y="3837933"/>
            <a:ext cx="2880508" cy="25685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5B78E-95FD-9F45-94F6-F60A653A9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696B0-6106-C747-A9BE-C817E85A2C4A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E8B97E-187E-0F45-BA23-4C3027E8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/>
              <a:t>Each block has TILE_WIDTH_M threads</a:t>
            </a:r>
          </a:p>
          <a:p>
            <a:r>
              <a:rPr lang="en-US" altLang="en-US" sz="2200" dirty="0"/>
              <a:t>Each thread coarsened by TILE_WIDTH_N  times</a:t>
            </a:r>
          </a:p>
          <a:p>
            <a:r>
              <a:rPr lang="en-US" altLang="en-US" sz="2200" dirty="0"/>
              <a:t>Each thread loads</a:t>
            </a:r>
          </a:p>
          <a:p>
            <a:pPr lvl="1"/>
            <a:r>
              <a:rPr lang="en-US" altLang="en-US" dirty="0"/>
              <a:t>One N element into the shared memory</a:t>
            </a:r>
          </a:p>
          <a:p>
            <a:pPr lvl="1"/>
            <a:r>
              <a:rPr lang="en-US" altLang="en-US" dirty="0"/>
              <a:t>K = TILE_WIDTH_M/TILE_WIDTH_N M elements</a:t>
            </a:r>
          </a:p>
          <a:p>
            <a:pPr lvl="1"/>
            <a:r>
              <a:rPr lang="en-US" altLang="en-US" dirty="0"/>
              <a:t>To calculate K steps of TILE_WIDTH_N P elements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D4EFB-08D1-43BA-A7D0-E1694DBD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89040"/>
            <a:ext cx="2647950" cy="23495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400" dirty="0"/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27B6F-8631-47B2-AC3B-EB690E62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44766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22535" name="Straight Connector 5">
            <a:extLst>
              <a:ext uri="{FF2B5EF4-FFF2-40B4-BE49-F238E27FC236}">
                <a16:creationId xmlns:a16="http://schemas.microsoft.com/office/drawing/2014/main" id="{811F13F2-ED21-45BF-9942-8BD7588503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69707" y="52852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Connector 6">
            <a:extLst>
              <a:ext uri="{FF2B5EF4-FFF2-40B4-BE49-F238E27FC236}">
                <a16:creationId xmlns:a16="http://schemas.microsoft.com/office/drawing/2014/main" id="{A563519A-13BF-4D5A-AAE8-2B98601F50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77682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Connector 7">
            <a:extLst>
              <a:ext uri="{FF2B5EF4-FFF2-40B4-BE49-F238E27FC236}">
                <a16:creationId xmlns:a16="http://schemas.microsoft.com/office/drawing/2014/main" id="{36ABCA41-502D-42A8-90F0-D7DF09AEFC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80895" y="52852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Connector 8">
            <a:extLst>
              <a:ext uri="{FF2B5EF4-FFF2-40B4-BE49-F238E27FC236}">
                <a16:creationId xmlns:a16="http://schemas.microsoft.com/office/drawing/2014/main" id="{EE32282F-DFB6-499C-BB2A-DC05B91F71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87282" y="52789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Connector 9">
            <a:extLst>
              <a:ext uri="{FF2B5EF4-FFF2-40B4-BE49-F238E27FC236}">
                <a16:creationId xmlns:a16="http://schemas.microsoft.com/office/drawing/2014/main" id="{D953709F-AA2E-4E75-A77A-41370E64F1F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03988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0">
            <a:extLst>
              <a:ext uri="{FF2B5EF4-FFF2-40B4-BE49-F238E27FC236}">
                <a16:creationId xmlns:a16="http://schemas.microsoft.com/office/drawing/2014/main" id="{96B16F7E-1F5E-4E7C-B766-405F2E5FBD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10375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11">
            <a:extLst>
              <a:ext uri="{FF2B5EF4-FFF2-40B4-BE49-F238E27FC236}">
                <a16:creationId xmlns:a16="http://schemas.microsoft.com/office/drawing/2014/main" id="{921CC262-C94F-4432-B7DD-1D8E56EA7E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13588" y="52971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Connector 12">
            <a:extLst>
              <a:ext uri="{FF2B5EF4-FFF2-40B4-BE49-F238E27FC236}">
                <a16:creationId xmlns:a16="http://schemas.microsoft.com/office/drawing/2014/main" id="{BA9B1D62-02E0-456C-B421-06B6899F1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1563" y="52908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06FCE-447E-4F09-BC86-17FBD24C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32066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5C901-974B-4AC7-8365-4D774B04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7" y="3738984"/>
            <a:ext cx="2478087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953BC-CD71-41E5-A85D-1730671CA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492" y="3738984"/>
            <a:ext cx="1190625" cy="10715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46C0A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22546" name="Straight Arrow Connector 16">
            <a:extLst>
              <a:ext uri="{FF2B5EF4-FFF2-40B4-BE49-F238E27FC236}">
                <a16:creationId xmlns:a16="http://schemas.microsoft.com/office/drawing/2014/main" id="{0FE5A175-A221-486B-99DC-F97011D36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89492" y="3967583"/>
            <a:ext cx="1190625" cy="158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Straight Arrow Connector 17">
            <a:extLst>
              <a:ext uri="{FF2B5EF4-FFF2-40B4-BE49-F238E27FC236}">
                <a16:creationId xmlns:a16="http://schemas.microsoft.com/office/drawing/2014/main" id="{8A897B4C-E9CC-4CCA-8591-6AF3A423E4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02192" y="4194597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Straight Arrow Connector 18">
            <a:extLst>
              <a:ext uri="{FF2B5EF4-FFF2-40B4-BE49-F238E27FC236}">
                <a16:creationId xmlns:a16="http://schemas.microsoft.com/office/drawing/2014/main" id="{E4114608-410F-44BF-8530-AAE07D8E27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10128" y="4442247"/>
            <a:ext cx="1169988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Straight Arrow Connector 19">
            <a:extLst>
              <a:ext uri="{FF2B5EF4-FFF2-40B4-BE49-F238E27FC236}">
                <a16:creationId xmlns:a16="http://schemas.microsoft.com/office/drawing/2014/main" id="{595944F1-0D38-4D87-81DB-C0F00C1F66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02192" y="4689897"/>
            <a:ext cx="11779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7ACF7-5AE0-4A10-8275-2AA609454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498" y="5077992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P</a:t>
            </a:r>
          </a:p>
        </p:txBody>
      </p:sp>
      <p:cxnSp>
        <p:nvCxnSpPr>
          <p:cNvPr id="22551" name="Straight Connector 21">
            <a:extLst>
              <a:ext uri="{FF2B5EF4-FFF2-40B4-BE49-F238E27FC236}">
                <a16:creationId xmlns:a16="http://schemas.microsoft.com/office/drawing/2014/main" id="{3FE2C8C8-AB6A-458E-998B-329FC3D333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709372" y="5222453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Straight Connector 22">
            <a:extLst>
              <a:ext uri="{FF2B5EF4-FFF2-40B4-BE49-F238E27FC236}">
                <a16:creationId xmlns:a16="http://schemas.microsoft.com/office/drawing/2014/main" id="{A5458934-526D-40FD-80CC-5C89DB6762B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010203" y="522642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Straight Connector 23">
            <a:extLst>
              <a:ext uri="{FF2B5EF4-FFF2-40B4-BE49-F238E27FC236}">
                <a16:creationId xmlns:a16="http://schemas.microsoft.com/office/drawing/2014/main" id="{36614B84-5D70-418F-9F8A-B4F61AC09D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322940" y="522642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2E6E53F-60EF-4905-9A01-6E57089C3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266" y="3750097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77F820-70A4-46C8-93AB-FF1AFB39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067" y="3750097"/>
            <a:ext cx="306387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C02A8D-E887-4CD5-B4AA-5EA9B2FB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628" y="3750097"/>
            <a:ext cx="304800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5A0466-C276-468F-9082-CE4E7DD7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428" y="3750097"/>
            <a:ext cx="306388" cy="2809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9BE8D2-FA96-4DCE-878C-329AB097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462266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22560" name="Straight Connector 34">
            <a:extLst>
              <a:ext uri="{FF2B5EF4-FFF2-40B4-BE49-F238E27FC236}">
                <a16:creationId xmlns:a16="http://schemas.microsoft.com/office/drawing/2014/main" id="{2A71B7CB-171F-4CD7-B3B1-4BD569841D5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64945" y="56027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Straight Connector 35">
            <a:extLst>
              <a:ext uri="{FF2B5EF4-FFF2-40B4-BE49-F238E27FC236}">
                <a16:creationId xmlns:a16="http://schemas.microsoft.com/office/drawing/2014/main" id="{D38D8BE5-769F-4CD8-85C0-5AA127D4AC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72920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Straight Connector 36">
            <a:extLst>
              <a:ext uri="{FF2B5EF4-FFF2-40B4-BE49-F238E27FC236}">
                <a16:creationId xmlns:a16="http://schemas.microsoft.com/office/drawing/2014/main" id="{2DAC8725-72EA-4B53-8443-E29718B524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76132" y="5602759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Straight Connector 37">
            <a:extLst>
              <a:ext uri="{FF2B5EF4-FFF2-40B4-BE49-F238E27FC236}">
                <a16:creationId xmlns:a16="http://schemas.microsoft.com/office/drawing/2014/main" id="{168219DE-7AFD-415B-8896-747DF0CA48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82520" y="5596409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Straight Connector 38">
            <a:extLst>
              <a:ext uri="{FF2B5EF4-FFF2-40B4-BE49-F238E27FC236}">
                <a16:creationId xmlns:a16="http://schemas.microsoft.com/office/drawing/2014/main" id="{4540F06D-FA2C-48B2-9942-FCB9C18B8A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99225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Straight Connector 39">
            <a:extLst>
              <a:ext uri="{FF2B5EF4-FFF2-40B4-BE49-F238E27FC236}">
                <a16:creationId xmlns:a16="http://schemas.microsoft.com/office/drawing/2014/main" id="{7E3C741B-47DE-4158-A3A3-EE988BF11F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05613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Straight Connector 40">
            <a:extLst>
              <a:ext uri="{FF2B5EF4-FFF2-40B4-BE49-F238E27FC236}">
                <a16:creationId xmlns:a16="http://schemas.microsoft.com/office/drawing/2014/main" id="{BF242771-11F8-4F49-8A46-ECBC62AACD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08825" y="5614665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Straight Connector 41">
            <a:extLst>
              <a:ext uri="{FF2B5EF4-FFF2-40B4-BE49-F238E27FC236}">
                <a16:creationId xmlns:a16="http://schemas.microsoft.com/office/drawing/2014/main" id="{B7734801-D41B-47B8-99B6-036556D8CF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16800" y="5608315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D58EDE9-7300-4BB2-A2E1-2B8D0762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449566"/>
            <a:ext cx="304800" cy="280987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9D18FC-0782-4EB8-8C18-D5175DF30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775002"/>
            <a:ext cx="2647950" cy="280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22570" name="Straight Connector 44">
            <a:extLst>
              <a:ext uri="{FF2B5EF4-FFF2-40B4-BE49-F238E27FC236}">
                <a16:creationId xmlns:a16="http://schemas.microsoft.com/office/drawing/2014/main" id="{342A3300-1F5F-40EA-BB71-0BF440C97D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64944" y="59154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Straight Connector 45">
            <a:extLst>
              <a:ext uri="{FF2B5EF4-FFF2-40B4-BE49-F238E27FC236}">
                <a16:creationId xmlns:a16="http://schemas.microsoft.com/office/drawing/2014/main" id="{2806EA05-DC8A-4DA7-8822-B1BC8F9E9E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73713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Straight Connector 46">
            <a:extLst>
              <a:ext uri="{FF2B5EF4-FFF2-40B4-BE49-F238E27FC236}">
                <a16:creationId xmlns:a16="http://schemas.microsoft.com/office/drawing/2014/main" id="{AEFCFADE-6919-4E28-B720-76859E3D75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76131" y="59154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3" name="Straight Connector 47">
            <a:extLst>
              <a:ext uri="{FF2B5EF4-FFF2-40B4-BE49-F238E27FC236}">
                <a16:creationId xmlns:a16="http://schemas.microsoft.com/office/drawing/2014/main" id="{81ED04E3-1F3D-4859-BF43-31C52F7C6EB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83313" y="5909940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4" name="Straight Connector 48">
            <a:extLst>
              <a:ext uri="{FF2B5EF4-FFF2-40B4-BE49-F238E27FC236}">
                <a16:creationId xmlns:a16="http://schemas.microsoft.com/office/drawing/2014/main" id="{309C8DE7-DD6F-4032-9786-8743BADE99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98431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5" name="Straight Connector 49">
            <a:extLst>
              <a:ext uri="{FF2B5EF4-FFF2-40B4-BE49-F238E27FC236}">
                <a16:creationId xmlns:a16="http://schemas.microsoft.com/office/drawing/2014/main" id="{80F227CE-8B96-4A05-8225-A323F21B34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04819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6" name="Straight Connector 50">
            <a:extLst>
              <a:ext uri="{FF2B5EF4-FFF2-40B4-BE49-F238E27FC236}">
                <a16:creationId xmlns:a16="http://schemas.microsoft.com/office/drawing/2014/main" id="{55319A4E-FC7F-42F2-9796-A62CB20C9A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08031" y="5928196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7" name="Straight Connector 51">
            <a:extLst>
              <a:ext uri="{FF2B5EF4-FFF2-40B4-BE49-F238E27FC236}">
                <a16:creationId xmlns:a16="http://schemas.microsoft.com/office/drawing/2014/main" id="{7B1532B7-5558-473A-B6A9-0BEC6B9D7B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16006" y="5921846"/>
            <a:ext cx="293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9CE733A-12BF-4476-923D-81222112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763890"/>
            <a:ext cx="304800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FCB91E-EC18-47D3-9D3F-4BED602F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6113141"/>
            <a:ext cx="2647950" cy="2809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22580" name="Straight Connector 54">
            <a:extLst>
              <a:ext uri="{FF2B5EF4-FFF2-40B4-BE49-F238E27FC236}">
                <a16:creationId xmlns:a16="http://schemas.microsoft.com/office/drawing/2014/main" id="{9C3F26D6-3C0D-4EE8-9D41-0A17029D93C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74470" y="62536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1" name="Straight Connector 55">
            <a:extLst>
              <a:ext uri="{FF2B5EF4-FFF2-40B4-BE49-F238E27FC236}">
                <a16:creationId xmlns:a16="http://schemas.microsoft.com/office/drawing/2014/main" id="{B2A2AFFE-BBE5-48D6-9375-4152AD5A0F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81650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2" name="Straight Connector 56">
            <a:extLst>
              <a:ext uri="{FF2B5EF4-FFF2-40B4-BE49-F238E27FC236}">
                <a16:creationId xmlns:a16="http://schemas.microsoft.com/office/drawing/2014/main" id="{A1B39330-73EE-4E9E-92F4-B8E0C02DDC1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84070" y="62536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3" name="Straight Connector 57">
            <a:extLst>
              <a:ext uri="{FF2B5EF4-FFF2-40B4-BE49-F238E27FC236}">
                <a16:creationId xmlns:a16="http://schemas.microsoft.com/office/drawing/2014/main" id="{8CE68936-51EE-45E9-887B-5EB59FF9C1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91250" y="6248077"/>
            <a:ext cx="29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4" name="Straight Connector 58">
            <a:extLst>
              <a:ext uri="{FF2B5EF4-FFF2-40B4-BE49-F238E27FC236}">
                <a16:creationId xmlns:a16="http://schemas.microsoft.com/office/drawing/2014/main" id="{1DDECC11-96A2-4B72-9D25-CC1F4919EE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06370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5" name="Straight Connector 59">
            <a:extLst>
              <a:ext uri="{FF2B5EF4-FFF2-40B4-BE49-F238E27FC236}">
                <a16:creationId xmlns:a16="http://schemas.microsoft.com/office/drawing/2014/main" id="{E44EAC04-6033-4965-839A-FE2D039127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14345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6" name="Straight Connector 60">
            <a:extLst>
              <a:ext uri="{FF2B5EF4-FFF2-40B4-BE49-F238E27FC236}">
                <a16:creationId xmlns:a16="http://schemas.microsoft.com/office/drawing/2014/main" id="{8B6BB930-3ECA-42D1-B884-2F473650DC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17557" y="6266334"/>
            <a:ext cx="2809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7" name="Straight Connector 61">
            <a:extLst>
              <a:ext uri="{FF2B5EF4-FFF2-40B4-BE49-F238E27FC236}">
                <a16:creationId xmlns:a16="http://schemas.microsoft.com/office/drawing/2014/main" id="{0AA078CF-AC3B-4149-A4B6-49B90FB9CB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3945" y="6259984"/>
            <a:ext cx="2936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5145C21-0A04-4943-AF0B-5A8CD1A9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6102027"/>
            <a:ext cx="306388" cy="279400"/>
          </a:xfrm>
          <a:prstGeom prst="rect">
            <a:avLst/>
          </a:prstGeom>
          <a:noFill/>
          <a:ln w="76200">
            <a:solidFill>
              <a:srgbClr val="DBEEF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78DDA5-2FC8-427E-8B4B-CDC43342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259" y="5428828"/>
            <a:ext cx="1189038" cy="292100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P</a:t>
            </a:r>
          </a:p>
        </p:txBody>
      </p:sp>
      <p:cxnSp>
        <p:nvCxnSpPr>
          <p:cNvPr id="22590" name="Straight Connector 64">
            <a:extLst>
              <a:ext uri="{FF2B5EF4-FFF2-40B4-BE49-F238E27FC236}">
                <a16:creationId xmlns:a16="http://schemas.microsoft.com/office/drawing/2014/main" id="{AE1EA4F5-3ABB-4D49-BDE1-DBFF3D2F0F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713340" y="55724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1" name="Straight Connector 65">
            <a:extLst>
              <a:ext uri="{FF2B5EF4-FFF2-40B4-BE49-F238E27FC236}">
                <a16:creationId xmlns:a16="http://schemas.microsoft.com/office/drawing/2014/main" id="{532348BC-F689-4AF5-A29F-2DE2403F2C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014172" y="55764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2" name="Straight Connector 66">
            <a:extLst>
              <a:ext uri="{FF2B5EF4-FFF2-40B4-BE49-F238E27FC236}">
                <a16:creationId xmlns:a16="http://schemas.microsoft.com/office/drawing/2014/main" id="{27FC983E-3ED6-4AC1-A458-2965700DBB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328497" y="55764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9EFDDCE-F31E-4E27-AF56-38C123F8B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259" y="5757442"/>
            <a:ext cx="1189038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P</a:t>
            </a:r>
          </a:p>
        </p:txBody>
      </p:sp>
      <p:cxnSp>
        <p:nvCxnSpPr>
          <p:cNvPr id="22594" name="Straight Connector 68">
            <a:extLst>
              <a:ext uri="{FF2B5EF4-FFF2-40B4-BE49-F238E27FC236}">
                <a16:creationId xmlns:a16="http://schemas.microsoft.com/office/drawing/2014/main" id="{2046B2EF-B9E1-455C-B7D1-23F4936F0D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713340" y="59026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5" name="Straight Connector 69">
            <a:extLst>
              <a:ext uri="{FF2B5EF4-FFF2-40B4-BE49-F238E27FC236}">
                <a16:creationId xmlns:a16="http://schemas.microsoft.com/office/drawing/2014/main" id="{FFEBF3D4-D2D9-423A-AE84-672F06761B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014172" y="59066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6" name="Straight Connector 70">
            <a:extLst>
              <a:ext uri="{FF2B5EF4-FFF2-40B4-BE49-F238E27FC236}">
                <a16:creationId xmlns:a16="http://schemas.microsoft.com/office/drawing/2014/main" id="{5790A321-C184-4521-A3B8-A7F6476B79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328497" y="5906666"/>
            <a:ext cx="279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8B63951F-31F3-40A7-9126-F05D6120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198" y="6087642"/>
            <a:ext cx="1190625" cy="293687"/>
          </a:xfrm>
          <a:prstGeom prst="rect">
            <a:avLst/>
          </a:prstGeom>
          <a:gradFill rotWithShape="1">
            <a:gsLst>
              <a:gs pos="0">
                <a:srgbClr val="EBF1DE"/>
              </a:gs>
              <a:gs pos="100000">
                <a:srgbClr val="77933C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lt1"/>
                </a:solidFill>
              </a:rPr>
              <a:t>P</a:t>
            </a:r>
          </a:p>
        </p:txBody>
      </p:sp>
      <p:cxnSp>
        <p:nvCxnSpPr>
          <p:cNvPr id="22598" name="Straight Connector 72">
            <a:extLst>
              <a:ext uri="{FF2B5EF4-FFF2-40B4-BE49-F238E27FC236}">
                <a16:creationId xmlns:a16="http://schemas.microsoft.com/office/drawing/2014/main" id="{8A742C0A-D6F3-4A6B-B5F8-8ADFFAE0B5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721278" y="6232897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9" name="Straight Connector 73">
            <a:extLst>
              <a:ext uri="{FF2B5EF4-FFF2-40B4-BE49-F238E27FC236}">
                <a16:creationId xmlns:a16="http://schemas.microsoft.com/office/drawing/2014/main" id="{B4E1D287-63DE-4DD4-8F4E-9A68F3A82A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022903" y="623607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00" name="Straight Connector 74">
            <a:extLst>
              <a:ext uri="{FF2B5EF4-FFF2-40B4-BE49-F238E27FC236}">
                <a16:creationId xmlns:a16="http://schemas.microsoft.com/office/drawing/2014/main" id="{209E1ADA-DF70-48AD-9520-F2A95079BF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335640" y="6236072"/>
            <a:ext cx="2809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01" name="TextBox 75">
            <a:extLst>
              <a:ext uri="{FF2B5EF4-FFF2-40B4-BE49-F238E27FC236}">
                <a16:creationId xmlns:a16="http://schemas.microsoft.com/office/drawing/2014/main" id="{27D30268-9FDF-4DAB-AC0A-C2304070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9" y="5089203"/>
            <a:ext cx="228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T1</a:t>
            </a:r>
          </a:p>
        </p:txBody>
      </p:sp>
      <p:sp>
        <p:nvSpPr>
          <p:cNvPr id="22602" name="TextBox 76">
            <a:extLst>
              <a:ext uri="{FF2B5EF4-FFF2-40B4-BE49-F238E27FC236}">
                <a16:creationId xmlns:a16="http://schemas.microsoft.com/office/drawing/2014/main" id="{0C169D72-C7B3-4BA9-8BDB-970E14F8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438453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Accessed by T2</a:t>
            </a:r>
          </a:p>
        </p:txBody>
      </p:sp>
      <p:cxnSp>
        <p:nvCxnSpPr>
          <p:cNvPr id="22603" name="Straight Arrow Connector 78">
            <a:extLst>
              <a:ext uri="{FF2B5EF4-FFF2-40B4-BE49-F238E27FC236}">
                <a16:creationId xmlns:a16="http://schemas.microsoft.com/office/drawing/2014/main" id="{F70142F9-A970-416E-B90B-7D218FF683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3539" y="5351140"/>
            <a:ext cx="2490787" cy="23812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C307AF0-DB76-44A0-902A-CB20B1E3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5063703"/>
            <a:ext cx="1225550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2605" name="TextBox 80">
            <a:extLst>
              <a:ext uri="{FF2B5EF4-FFF2-40B4-BE49-F238E27FC236}">
                <a16:creationId xmlns:a16="http://schemas.microsoft.com/office/drawing/2014/main" id="{D8B5BE31-23C2-4C91-B255-DC4BB90CE8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75316" y="5212771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TILE_WIDTH_M</a:t>
            </a:r>
          </a:p>
        </p:txBody>
      </p:sp>
      <p:sp>
        <p:nvSpPr>
          <p:cNvPr id="22606" name="TextBox 81">
            <a:extLst>
              <a:ext uri="{FF2B5EF4-FFF2-40B4-BE49-F238E27FC236}">
                <a16:creationId xmlns:a16="http://schemas.microsoft.com/office/drawing/2014/main" id="{D6AAA92D-26B8-4CEE-9366-29B8A214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16" y="3316922"/>
            <a:ext cx="2039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TILE_WIDTH_N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64E65-D15D-9D4E-B89A-23BF26DA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Joint Register and Shared Memory Tiling</a:t>
            </a:r>
            <a:endParaRPr lang="en-US" dirty="0"/>
          </a:p>
        </p:txBody>
      </p:sp>
      <p:sp>
        <p:nvSpPr>
          <p:cNvPr id="85" name="TextBox 2">
            <a:extLst>
              <a:ext uri="{FF2B5EF4-FFF2-40B4-BE49-F238E27FC236}">
                <a16:creationId xmlns:a16="http://schemas.microsoft.com/office/drawing/2014/main" id="{99FC3164-4DAF-534B-A84A-1C00E88D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126" y="3775720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BAFA7-579E-4348-A573-92321BE29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7A4FD5-7968-E041-ACF5-BC831BC7F845}"/>
              </a:ext>
            </a:extLst>
          </p:cNvPr>
          <p:cNvSpPr txBox="1"/>
          <p:nvPr/>
        </p:nvSpPr>
        <p:spPr>
          <a:xfrm>
            <a:off x="1647973" y="6499227"/>
            <a:ext cx="2169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&amp; Kirk &amp; PUMPS+AI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内存使用总结</a:t>
            </a:r>
            <a:endParaRPr lang="en-US" altLang="zh-CN" dirty="0"/>
          </a:p>
        </p:txBody>
      </p:sp>
      <p:graphicFrame>
        <p:nvGraphicFramePr>
          <p:cNvPr id="4" name="Group 48">
            <a:extLst>
              <a:ext uri="{FF2B5EF4-FFF2-40B4-BE49-F238E27FC236}">
                <a16:creationId xmlns:a16="http://schemas.microsoft.com/office/drawing/2014/main" id="{077B7758-09D6-481E-A595-32450594C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22557"/>
              </p:ext>
            </p:extLst>
          </p:nvPr>
        </p:nvGraphicFramePr>
        <p:xfrm>
          <a:off x="1189078" y="4071668"/>
          <a:ext cx="8758936" cy="2302735"/>
        </p:xfrm>
        <a:graphic>
          <a:graphicData uri="http://schemas.openxmlformats.org/drawingml/2006/table">
            <a:tbl>
              <a:tblPr/>
              <a:tblGrid>
                <a:gridCol w="518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Variable declaration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Scope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Lifetime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LocalVar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;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register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localArr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local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078450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-111" charset="0"/>
                        </a:rPr>
                        <a:t>__device__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-111" charset="0"/>
                        </a:rPr>
                        <a:t>__shared__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SharedVar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-111" charset="0"/>
                        </a:rPr>
                        <a:t>__device__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            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GlobalVar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-111" charset="0"/>
                        </a:rPr>
                        <a:t>__device__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-111" charset="0"/>
                        </a:rPr>
                        <a:t>__constant__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ConstantVar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1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constant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56EBBC07-64D3-44C2-AB2B-AE2C73B7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57" y="14672"/>
            <a:ext cx="8343900" cy="38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4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内存使用总结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Constant Memory vs Global Memory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访问速度：</a:t>
            </a:r>
            <a:r>
              <a:rPr lang="en-US" altLang="zh-CN" dirty="0"/>
              <a:t> Constant Memory  &gt; Global Memory</a:t>
            </a:r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存储容量：</a:t>
            </a:r>
            <a:r>
              <a:rPr lang="en-US" altLang="zh-CN" dirty="0"/>
              <a:t> Global Memory &gt; Constant Memory </a:t>
            </a:r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读写属性：</a:t>
            </a:r>
            <a:r>
              <a:rPr lang="en-US" altLang="zh-CN" dirty="0"/>
              <a:t> Constant Memory </a:t>
            </a:r>
            <a:r>
              <a:rPr lang="zh-CN" altLang="en-US" dirty="0"/>
              <a:t>只读，</a:t>
            </a:r>
            <a:r>
              <a:rPr lang="en-US" altLang="zh-CN" dirty="0"/>
              <a:t> Global Memory</a:t>
            </a:r>
            <a:r>
              <a:rPr lang="zh-CN" altLang="en-US" dirty="0"/>
              <a:t>可读写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可见性：对所有</a:t>
            </a:r>
            <a:r>
              <a:rPr lang="en-US" altLang="zh-CN" dirty="0"/>
              <a:t>grid</a:t>
            </a:r>
            <a:r>
              <a:rPr lang="zh-CN" altLang="en-US" dirty="0"/>
              <a:t>均可见</a:t>
            </a:r>
            <a:endParaRPr lang="en-US" altLang="zh-CN" dirty="0"/>
          </a:p>
          <a:p>
            <a:r>
              <a:rPr lang="en-US" altLang="zh-CN" dirty="0"/>
              <a:t>Register vs Shared Memory vs Global Memory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访问速度：</a:t>
            </a:r>
            <a:r>
              <a:rPr lang="en-US" altLang="zh-CN" dirty="0"/>
              <a:t> Register &gt; Shared Memory  &gt; Global Memory</a:t>
            </a:r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存储容量：</a:t>
            </a:r>
            <a:r>
              <a:rPr lang="en-US" altLang="zh-CN" dirty="0"/>
              <a:t> Global Memory &gt; Shared Memory &gt; Register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可见性：</a:t>
            </a:r>
            <a:r>
              <a:rPr lang="en-US" altLang="zh-CN" dirty="0"/>
              <a:t> Global Memory</a:t>
            </a:r>
            <a:r>
              <a:rPr lang="zh-CN" altLang="en-US" dirty="0"/>
              <a:t>对所有</a:t>
            </a:r>
            <a:r>
              <a:rPr lang="en-US" altLang="zh-CN" dirty="0"/>
              <a:t>grid</a:t>
            </a:r>
            <a:r>
              <a:rPr lang="zh-CN" altLang="en-US" dirty="0"/>
              <a:t>均可见</a:t>
            </a:r>
            <a:r>
              <a:rPr lang="en-US" altLang="zh-CN" dirty="0"/>
              <a:t>; Shared Memory</a:t>
            </a:r>
            <a:r>
              <a:rPr lang="zh-CN" altLang="en-US" dirty="0"/>
              <a:t>对同一个</a:t>
            </a:r>
            <a:r>
              <a:rPr lang="en-US" altLang="zh-CN" dirty="0"/>
              <a:t>block</a:t>
            </a:r>
            <a:r>
              <a:rPr lang="zh-CN" altLang="en-US" dirty="0"/>
              <a:t>中的所有</a:t>
            </a:r>
            <a:r>
              <a:rPr lang="en-US" altLang="zh-CN" dirty="0"/>
              <a:t>Thread</a:t>
            </a:r>
            <a:r>
              <a:rPr lang="zh-CN" altLang="en-US" dirty="0"/>
              <a:t>可见；</a:t>
            </a:r>
            <a:r>
              <a:rPr lang="en-US" altLang="zh-CN" dirty="0"/>
              <a:t> Register</a:t>
            </a:r>
            <a:r>
              <a:rPr lang="zh-CN" altLang="en-US" dirty="0"/>
              <a:t>仅</a:t>
            </a:r>
            <a:r>
              <a:rPr lang="en-US" altLang="zh-CN" dirty="0"/>
              <a:t>Thread</a:t>
            </a:r>
            <a:r>
              <a:rPr lang="zh-CN" altLang="en-US" dirty="0"/>
              <a:t>自己可见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036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卷积在图像识别</a:t>
            </a:r>
            <a:r>
              <a:rPr lang="en-US" altLang="zh-CN" dirty="0"/>
              <a:t>/</a:t>
            </a:r>
            <a:r>
              <a:rPr lang="zh-CN" altLang="en-US" dirty="0"/>
              <a:t>显示中的应用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727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93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for audio processing</a:t>
            </a:r>
          </a:p>
          <a:p>
            <a:r>
              <a:rPr lang="en-US" dirty="0"/>
              <a:t>Mask size is usually </a:t>
            </a:r>
            <a:r>
              <a:rPr lang="en-US" dirty="0">
                <a:solidFill>
                  <a:srgbClr val="0070C0"/>
                </a:solidFill>
              </a:rPr>
              <a:t>an odd number of elements </a:t>
            </a:r>
            <a:r>
              <a:rPr lang="en-US" dirty="0"/>
              <a:t>for symmetry (5 in this example)</a:t>
            </a:r>
          </a:p>
          <a:p>
            <a:r>
              <a:rPr lang="en-US" dirty="0"/>
              <a:t>Calculation of P[2]: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66B84C-C0B6-5849-B5BA-A41513E4F591}"/>
              </a:ext>
            </a:extLst>
          </p:cNvPr>
          <p:cNvGrpSpPr/>
          <p:nvPr/>
        </p:nvGrpSpPr>
        <p:grpSpPr>
          <a:xfrm>
            <a:off x="4915597" y="5492080"/>
            <a:ext cx="2286000" cy="457200"/>
            <a:chOff x="3391597" y="5492080"/>
            <a:chExt cx="2286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125DFC-D87B-F449-B6A4-C1CFD1CCF233}"/>
                </a:ext>
              </a:extLst>
            </p:cNvPr>
            <p:cNvSpPr/>
            <p:nvPr/>
          </p:nvSpPr>
          <p:spPr bwMode="auto">
            <a:xfrm>
              <a:off x="33915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A75C7-98C6-6F43-A91C-3E187D285F78}"/>
                </a:ext>
              </a:extLst>
            </p:cNvPr>
            <p:cNvSpPr/>
            <p:nvPr/>
          </p:nvSpPr>
          <p:spPr bwMode="auto">
            <a:xfrm>
              <a:off x="38487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B3B81-5D5B-0B45-833E-3CDA1BF5CC2A}"/>
                </a:ext>
              </a:extLst>
            </p:cNvPr>
            <p:cNvSpPr/>
            <p:nvPr/>
          </p:nvSpPr>
          <p:spPr bwMode="auto">
            <a:xfrm>
              <a:off x="4305997" y="549208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955B58-D621-3046-9CD5-ACB86651801A}"/>
                </a:ext>
              </a:extLst>
            </p:cNvPr>
            <p:cNvSpPr/>
            <p:nvPr/>
          </p:nvSpPr>
          <p:spPr bwMode="auto">
            <a:xfrm>
              <a:off x="47631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260E6F-63BB-B24C-9492-5BF807E65055}"/>
                </a:ext>
              </a:extLst>
            </p:cNvPr>
            <p:cNvSpPr/>
            <p:nvPr/>
          </p:nvSpPr>
          <p:spPr bwMode="auto">
            <a:xfrm>
              <a:off x="52203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F37141-09E8-DD44-B5AA-E181B7515024}"/>
              </a:ext>
            </a:extLst>
          </p:cNvPr>
          <p:cNvCxnSpPr/>
          <p:nvPr/>
        </p:nvCxnSpPr>
        <p:spPr bwMode="auto">
          <a:xfrm>
            <a:off x="3785297" y="5785767"/>
            <a:ext cx="838200" cy="127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2E455-FCF4-9249-B910-8AE61696671E}"/>
              </a:ext>
            </a:extLst>
          </p:cNvPr>
          <p:cNvCxnSpPr/>
          <p:nvPr/>
        </p:nvCxnSpPr>
        <p:spPr bwMode="auto">
          <a:xfrm flipV="1">
            <a:off x="7429623" y="3992786"/>
            <a:ext cx="874713" cy="16684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A9CD1E-D863-7E41-B74C-6F31E5B2D906}"/>
              </a:ext>
            </a:extLst>
          </p:cNvPr>
          <p:cNvCxnSpPr/>
          <p:nvPr/>
        </p:nvCxnSpPr>
        <p:spPr bwMode="auto">
          <a:xfrm>
            <a:off x="3431285" y="3998242"/>
            <a:ext cx="1268412" cy="149383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50D24-2F40-9641-A2D0-40A1B6D0FA39}"/>
              </a:ext>
            </a:extLst>
          </p:cNvPr>
          <p:cNvGrpSpPr/>
          <p:nvPr/>
        </p:nvGrpSpPr>
        <p:grpSpPr>
          <a:xfrm>
            <a:off x="2233867" y="2996953"/>
            <a:ext cx="3678012" cy="828253"/>
            <a:chOff x="709867" y="2996952"/>
            <a:chExt cx="3678012" cy="828253"/>
          </a:xfrm>
        </p:grpSpPr>
        <p:sp>
          <p:nvSpPr>
            <p:cNvPr id="20" name="TextBox 136">
              <a:extLst>
                <a:ext uri="{FF2B5EF4-FFF2-40B4-BE49-F238E27FC236}">
                  <a16:creationId xmlns:a16="http://schemas.microsoft.com/office/drawing/2014/main" id="{EFED48BA-DE27-2D4A-B6AC-93427BA42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880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N[0]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6BA930-8922-6341-92EC-61E42DB42DE4}"/>
                </a:ext>
              </a:extLst>
            </p:cNvPr>
            <p:cNvSpPr/>
            <p:nvPr/>
          </p:nvSpPr>
          <p:spPr bwMode="auto">
            <a:xfrm>
              <a:off x="1118297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D73F50-FB98-C742-BFE1-FC729C959DFE}"/>
                </a:ext>
              </a:extLst>
            </p:cNvPr>
            <p:cNvSpPr/>
            <p:nvPr/>
          </p:nvSpPr>
          <p:spPr bwMode="auto">
            <a:xfrm>
              <a:off x="1580789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A8E206-C721-A246-A9A7-696ED281CD0F}"/>
                </a:ext>
              </a:extLst>
            </p:cNvPr>
            <p:cNvSpPr/>
            <p:nvPr/>
          </p:nvSpPr>
          <p:spPr bwMode="auto">
            <a:xfrm>
              <a:off x="2043281" y="3368005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FAA7FF-2322-8E42-8430-96087CD1FCF8}"/>
                </a:ext>
              </a:extLst>
            </p:cNvPr>
            <p:cNvSpPr/>
            <p:nvPr/>
          </p:nvSpPr>
          <p:spPr bwMode="auto">
            <a:xfrm>
              <a:off x="2505773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4071DA-A9EE-9446-8795-8D9933A6DC86}"/>
                </a:ext>
              </a:extLst>
            </p:cNvPr>
            <p:cNvSpPr/>
            <p:nvPr/>
          </p:nvSpPr>
          <p:spPr bwMode="auto">
            <a:xfrm>
              <a:off x="2968265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D46F8D-F985-8844-BECD-75C8FD54AE91}"/>
                </a:ext>
              </a:extLst>
            </p:cNvPr>
            <p:cNvSpPr/>
            <p:nvPr/>
          </p:nvSpPr>
          <p:spPr bwMode="auto">
            <a:xfrm>
              <a:off x="3430757" y="33680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E72763-7CF5-0E40-AD66-0ED059F269C3}"/>
                </a:ext>
              </a:extLst>
            </p:cNvPr>
            <p:cNvSpPr/>
            <p:nvPr/>
          </p:nvSpPr>
          <p:spPr bwMode="auto">
            <a:xfrm>
              <a:off x="3893247" y="3368005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7" name="TextBox 136">
              <a:extLst>
                <a:ext uri="{FF2B5EF4-FFF2-40B4-BE49-F238E27FC236}">
                  <a16:creationId xmlns:a16="http://schemas.microsoft.com/office/drawing/2014/main" id="{A59C0125-B84C-D34A-9461-12EE1D17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73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N[3]</a:t>
              </a:r>
            </a:p>
          </p:txBody>
        </p:sp>
        <p:sp>
          <p:nvSpPr>
            <p:cNvPr id="38" name="TextBox 136">
              <a:extLst>
                <a:ext uri="{FF2B5EF4-FFF2-40B4-BE49-F238E27FC236}">
                  <a16:creationId xmlns:a16="http://schemas.microsoft.com/office/drawing/2014/main" id="{62E301CB-08AE-A243-873E-993A0878D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0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N[1]</a:t>
              </a:r>
            </a:p>
          </p:txBody>
        </p:sp>
        <p:sp>
          <p:nvSpPr>
            <p:cNvPr id="39" name="TextBox 136">
              <a:extLst>
                <a:ext uri="{FF2B5EF4-FFF2-40B4-BE49-F238E27FC236}">
                  <a16:creationId xmlns:a16="http://schemas.microsoft.com/office/drawing/2014/main" id="{D92CA51E-4172-C24A-AD9C-2EC56E90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726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N[2]</a:t>
              </a:r>
            </a:p>
          </p:txBody>
        </p:sp>
        <p:sp>
          <p:nvSpPr>
            <p:cNvPr id="40" name="TextBox 136">
              <a:extLst>
                <a:ext uri="{FF2B5EF4-FFF2-40B4-BE49-F238E27FC236}">
                  <a16:creationId xmlns:a16="http://schemas.microsoft.com/office/drawing/2014/main" id="{3F4FD03D-F696-9C42-9749-47447330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17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N[5]</a:t>
              </a:r>
            </a:p>
          </p:txBody>
        </p:sp>
        <p:sp>
          <p:nvSpPr>
            <p:cNvPr id="41" name="TextBox 136">
              <a:extLst>
                <a:ext uri="{FF2B5EF4-FFF2-40B4-BE49-F238E27FC236}">
                  <a16:creationId xmlns:a16="http://schemas.microsoft.com/office/drawing/2014/main" id="{56F3D2B0-C01D-9C42-B5AF-5A595803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161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N[4]</a:t>
              </a:r>
            </a:p>
          </p:txBody>
        </p:sp>
        <p:sp>
          <p:nvSpPr>
            <p:cNvPr id="42" name="TextBox 136">
              <a:extLst>
                <a:ext uri="{FF2B5EF4-FFF2-40B4-BE49-F238E27FC236}">
                  <a16:creationId xmlns:a16="http://schemas.microsoft.com/office/drawing/2014/main" id="{8A35500B-B60B-184C-BD74-C02C6357E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59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N[6]</a:t>
              </a:r>
            </a:p>
          </p:txBody>
        </p:sp>
        <p:sp>
          <p:nvSpPr>
            <p:cNvPr id="55" name="TextBox 137">
              <a:extLst>
                <a:ext uri="{FF2B5EF4-FFF2-40B4-BE49-F238E27FC236}">
                  <a16:creationId xmlns:a16="http://schemas.microsoft.com/office/drawing/2014/main" id="{94745754-AFD7-FB47-993A-3410F6A25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67" y="2996952"/>
              <a:ext cx="381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6BA0B6-3168-3947-8407-3FBF8CF1C704}"/>
              </a:ext>
            </a:extLst>
          </p:cNvPr>
          <p:cNvGrpSpPr/>
          <p:nvPr/>
        </p:nvGrpSpPr>
        <p:grpSpPr>
          <a:xfrm>
            <a:off x="1684953" y="5235998"/>
            <a:ext cx="2010871" cy="713283"/>
            <a:chOff x="160952" y="5235997"/>
            <a:chExt cx="2010871" cy="7132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0B717-DA3F-6C48-9C04-DBA2EEC8B1ED}"/>
                </a:ext>
              </a:extLst>
            </p:cNvPr>
            <p:cNvSpPr/>
            <p:nvPr/>
          </p:nvSpPr>
          <p:spPr bwMode="auto">
            <a:xfrm>
              <a:off x="5797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2DF5FF-5E0C-CA46-AB4F-F702207881BD}"/>
                </a:ext>
              </a:extLst>
            </p:cNvPr>
            <p:cNvSpPr/>
            <p:nvPr/>
          </p:nvSpPr>
          <p:spPr bwMode="auto">
            <a:xfrm>
              <a:off x="8845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1305C-2933-1047-B6AF-BB79C34287E9}"/>
                </a:ext>
              </a:extLst>
            </p:cNvPr>
            <p:cNvSpPr/>
            <p:nvPr/>
          </p:nvSpPr>
          <p:spPr bwMode="auto">
            <a:xfrm>
              <a:off x="1189308" y="5644480"/>
              <a:ext cx="304800" cy="304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ED2D20-6916-BF45-9BCC-5A19E8090F57}"/>
                </a:ext>
              </a:extLst>
            </p:cNvPr>
            <p:cNvSpPr/>
            <p:nvPr/>
          </p:nvSpPr>
          <p:spPr bwMode="auto">
            <a:xfrm>
              <a:off x="14941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CE39D0-E3B5-3947-8E19-7B9D15AF72A6}"/>
                </a:ext>
              </a:extLst>
            </p:cNvPr>
            <p:cNvSpPr/>
            <p:nvPr/>
          </p:nvSpPr>
          <p:spPr bwMode="auto">
            <a:xfrm>
              <a:off x="17989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3" name="TextBox 136">
              <a:extLst>
                <a:ext uri="{FF2B5EF4-FFF2-40B4-BE49-F238E27FC236}">
                  <a16:creationId xmlns:a16="http://schemas.microsoft.com/office/drawing/2014/main" id="{BE492FEB-D623-774D-9B0F-59FD260E1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44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M[0]</a:t>
              </a:r>
            </a:p>
          </p:txBody>
        </p:sp>
        <p:sp>
          <p:nvSpPr>
            <p:cNvPr id="44" name="TextBox 136">
              <a:extLst>
                <a:ext uri="{FF2B5EF4-FFF2-40B4-BE49-F238E27FC236}">
                  <a16:creationId xmlns:a16="http://schemas.microsoft.com/office/drawing/2014/main" id="{E613BABA-5AB6-9A48-8142-F0A05584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71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M[3]</a:t>
              </a:r>
            </a:p>
          </p:txBody>
        </p:sp>
        <p:sp>
          <p:nvSpPr>
            <p:cNvPr id="45" name="TextBox 136">
              <a:extLst>
                <a:ext uri="{FF2B5EF4-FFF2-40B4-BE49-F238E27FC236}">
                  <a16:creationId xmlns:a16="http://schemas.microsoft.com/office/drawing/2014/main" id="{EB6A5D1C-D7F4-594C-BDC8-55044AC9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320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M[1]</a:t>
              </a:r>
            </a:p>
          </p:txBody>
        </p:sp>
        <p:sp>
          <p:nvSpPr>
            <p:cNvPr id="46" name="TextBox 136">
              <a:extLst>
                <a:ext uri="{FF2B5EF4-FFF2-40B4-BE49-F238E27FC236}">
                  <a16:creationId xmlns:a16="http://schemas.microsoft.com/office/drawing/2014/main" id="{316A5A9B-AD66-8C47-ADB2-57EFE85D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095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M[2]</a:t>
              </a:r>
            </a:p>
          </p:txBody>
        </p:sp>
        <p:sp>
          <p:nvSpPr>
            <p:cNvPr id="47" name="TextBox 136">
              <a:extLst>
                <a:ext uri="{FF2B5EF4-FFF2-40B4-BE49-F238E27FC236}">
                  <a16:creationId xmlns:a16="http://schemas.microsoft.com/office/drawing/2014/main" id="{7E400EE5-ACDA-A54C-9499-C829C6EF3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647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M[4]</a:t>
              </a:r>
            </a:p>
          </p:txBody>
        </p:sp>
        <p:sp>
          <p:nvSpPr>
            <p:cNvPr id="56" name="TextBox 137">
              <a:extLst>
                <a:ext uri="{FF2B5EF4-FFF2-40B4-BE49-F238E27FC236}">
                  <a16:creationId xmlns:a16="http://schemas.microsoft.com/office/drawing/2014/main" id="{38EBC76D-426B-D04E-9C59-AF53460B8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52" y="5235997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895186-32CB-7140-B809-BD49457E33BC}"/>
              </a:ext>
            </a:extLst>
          </p:cNvPr>
          <p:cNvGrpSpPr/>
          <p:nvPr/>
        </p:nvGrpSpPr>
        <p:grpSpPr>
          <a:xfrm>
            <a:off x="6792168" y="2996953"/>
            <a:ext cx="3624313" cy="864765"/>
            <a:chOff x="5268167" y="2996952"/>
            <a:chExt cx="3624313" cy="864765"/>
          </a:xfrm>
        </p:grpSpPr>
        <p:sp>
          <p:nvSpPr>
            <p:cNvPr id="21" name="TextBox 137">
              <a:extLst>
                <a:ext uri="{FF2B5EF4-FFF2-40B4-BE49-F238E27FC236}">
                  <a16:creationId xmlns:a16="http://schemas.microsoft.com/office/drawing/2014/main" id="{B2EF5628-46D4-8043-9AD4-DB57043B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167" y="2996952"/>
              <a:ext cx="352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18B871-37CA-A44B-A3CD-381D88A42C6C}"/>
                </a:ext>
              </a:extLst>
            </p:cNvPr>
            <p:cNvSpPr/>
            <p:nvPr/>
          </p:nvSpPr>
          <p:spPr bwMode="auto">
            <a:xfrm>
              <a:off x="5668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28CF28-2C1F-4944-AB46-BBF7123EC3CC}"/>
                </a:ext>
              </a:extLst>
            </p:cNvPr>
            <p:cNvSpPr/>
            <p:nvPr/>
          </p:nvSpPr>
          <p:spPr bwMode="auto">
            <a:xfrm>
              <a:off x="6125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3F7271-971F-B546-91A9-91B4A6EDE4F1}"/>
                </a:ext>
              </a:extLst>
            </p:cNvPr>
            <p:cNvSpPr/>
            <p:nvPr/>
          </p:nvSpPr>
          <p:spPr bwMode="auto">
            <a:xfrm>
              <a:off x="70396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50733-01CF-8A4E-B0E8-3C7899472D9F}"/>
                </a:ext>
              </a:extLst>
            </p:cNvPr>
            <p:cNvSpPr/>
            <p:nvPr/>
          </p:nvSpPr>
          <p:spPr bwMode="auto">
            <a:xfrm>
              <a:off x="74968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B6821-95C8-AB44-A1D3-39AFA17854F3}"/>
                </a:ext>
              </a:extLst>
            </p:cNvPr>
            <p:cNvSpPr/>
            <p:nvPr/>
          </p:nvSpPr>
          <p:spPr bwMode="auto">
            <a:xfrm>
              <a:off x="7954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BFF528-3A4F-4045-A749-B97C7BDC1DF4}"/>
                </a:ext>
              </a:extLst>
            </p:cNvPr>
            <p:cNvSpPr/>
            <p:nvPr/>
          </p:nvSpPr>
          <p:spPr bwMode="auto">
            <a:xfrm>
              <a:off x="8411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TextBox 136">
              <a:extLst>
                <a:ext uri="{FF2B5EF4-FFF2-40B4-BE49-F238E27FC236}">
                  <a16:creationId xmlns:a16="http://schemas.microsoft.com/office/drawing/2014/main" id="{7C6D47D3-272F-1F49-A654-F13BC83C6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637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P[0]</a:t>
              </a:r>
            </a:p>
          </p:txBody>
        </p:sp>
        <p:sp>
          <p:nvSpPr>
            <p:cNvPr id="49" name="TextBox 136">
              <a:extLst>
                <a:ext uri="{FF2B5EF4-FFF2-40B4-BE49-F238E27FC236}">
                  <a16:creationId xmlns:a16="http://schemas.microsoft.com/office/drawing/2014/main" id="{97263AF7-7D7D-8A45-A412-E4EFF40B8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711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P[3]</a:t>
              </a:r>
            </a:p>
          </p:txBody>
        </p:sp>
        <p:sp>
          <p:nvSpPr>
            <p:cNvPr id="50" name="TextBox 136">
              <a:extLst>
                <a:ext uri="{FF2B5EF4-FFF2-40B4-BE49-F238E27FC236}">
                  <a16:creationId xmlns:a16="http://schemas.microsoft.com/office/drawing/2014/main" id="{52790C9D-4C48-3745-AA5D-0F9853283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95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P[1]</a:t>
              </a:r>
            </a:p>
          </p:txBody>
        </p:sp>
        <p:sp>
          <p:nvSpPr>
            <p:cNvPr id="51" name="TextBox 136">
              <a:extLst>
                <a:ext uri="{FF2B5EF4-FFF2-40B4-BE49-F238E27FC236}">
                  <a16:creationId xmlns:a16="http://schemas.microsoft.com/office/drawing/2014/main" id="{25344B8C-0897-DF43-B291-7189DE3F4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9353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P[2]</a:t>
              </a:r>
            </a:p>
          </p:txBody>
        </p:sp>
        <p:sp>
          <p:nvSpPr>
            <p:cNvPr id="52" name="TextBox 136">
              <a:extLst>
                <a:ext uri="{FF2B5EF4-FFF2-40B4-BE49-F238E27FC236}">
                  <a16:creationId xmlns:a16="http://schemas.microsoft.com/office/drawing/2014/main" id="{3D90D43D-3279-9A4C-B7EE-21C31EAD6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942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P[5]</a:t>
              </a:r>
            </a:p>
          </p:txBody>
        </p:sp>
        <p:sp>
          <p:nvSpPr>
            <p:cNvPr id="53" name="TextBox 136">
              <a:extLst>
                <a:ext uri="{FF2B5EF4-FFF2-40B4-BE49-F238E27FC236}">
                  <a16:creationId xmlns:a16="http://schemas.microsoft.com/office/drawing/2014/main" id="{F585A668-1739-EC4D-846E-1620CB8B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069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P[4]</a:t>
              </a:r>
            </a:p>
          </p:txBody>
        </p:sp>
        <p:sp>
          <p:nvSpPr>
            <p:cNvPr id="54" name="TextBox 136">
              <a:extLst>
                <a:ext uri="{FF2B5EF4-FFF2-40B4-BE49-F238E27FC236}">
                  <a16:creationId xmlns:a16="http://schemas.microsoft.com/office/drawing/2014/main" id="{88A72245-8A3F-7842-B20A-80766B0D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278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P[6]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3447A1-E17C-DA43-BFCF-C623EDEB9AB2}"/>
                </a:ext>
              </a:extLst>
            </p:cNvPr>
            <p:cNvSpPr/>
            <p:nvPr/>
          </p:nvSpPr>
          <p:spPr bwMode="auto">
            <a:xfrm>
              <a:off x="6588224" y="3403848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F810A02-5BA2-6741-821B-5DEBC11DDE6C}"/>
              </a:ext>
            </a:extLst>
          </p:cNvPr>
          <p:cNvSpPr/>
          <p:nvPr/>
        </p:nvSpPr>
        <p:spPr bwMode="auto">
          <a:xfrm>
            <a:off x="8110937" y="3403972"/>
            <a:ext cx="457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1D62B3-553B-5640-ACC8-454297B8403F}"/>
              </a:ext>
            </a:extLst>
          </p:cNvPr>
          <p:cNvSpPr txBox="1"/>
          <p:nvPr/>
        </p:nvSpPr>
        <p:spPr>
          <a:xfrm>
            <a:off x="5375921" y="5949281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CH" sz="1400" dirty="0">
                <a:solidFill>
                  <a:srgbClr val="000000"/>
                </a:solidFill>
                <a:latin typeface="Tahoma"/>
              </a:rPr>
              <a:t>Partial products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AF5397-5CD9-6D43-9FA8-BC7C904EE4F0}"/>
              </a:ext>
            </a:extLst>
          </p:cNvPr>
          <p:cNvSpPr txBox="1"/>
          <p:nvPr/>
        </p:nvSpPr>
        <p:spPr>
          <a:xfrm>
            <a:off x="7877873" y="476976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CH" sz="1400" dirty="0">
                <a:solidFill>
                  <a:srgbClr val="000000"/>
                </a:solidFill>
                <a:latin typeface="Tahoma"/>
              </a:rPr>
              <a:t>Sum</a:t>
            </a:r>
          </a:p>
        </p:txBody>
      </p:sp>
      <p:sp>
        <p:nvSpPr>
          <p:cNvPr id="65" name="CuadroTexto 26">
            <a:extLst>
              <a:ext uri="{FF2B5EF4-FFF2-40B4-BE49-F238E27FC236}">
                <a16:creationId xmlns:a16="http://schemas.microsoft.com/office/drawing/2014/main" id="{4F7451A3-E80C-3B46-B4F2-123E7A8BF6CA}"/>
              </a:ext>
            </a:extLst>
          </p:cNvPr>
          <p:cNvSpPr txBox="1"/>
          <p:nvPr/>
        </p:nvSpPr>
        <p:spPr>
          <a:xfrm>
            <a:off x="1752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Tahoma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Tahoma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Tahoma"/>
              </a:rPr>
              <a:t> &amp; Kirk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E2D8-4FE7-3C4E-9839-415A4DA4D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0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Boundary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Calculaton</a:t>
            </a:r>
            <a:r>
              <a:rPr lang="en-US" dirty="0"/>
              <a:t> of output elements near the boundaries of the input array need to deal with “ghost” elements</a:t>
            </a:r>
          </a:p>
          <a:p>
            <a:r>
              <a:rPr lang="en-US" dirty="0"/>
              <a:t>Different policies(0, replicates of boundary values, etc.)</a:t>
            </a:r>
          </a:p>
          <a:p>
            <a:r>
              <a:rPr lang="en-US" dirty="0"/>
              <a:t>Calculation of P[1]: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66B84C-C0B6-5849-B5BA-A41513E4F591}"/>
              </a:ext>
            </a:extLst>
          </p:cNvPr>
          <p:cNvGrpSpPr/>
          <p:nvPr/>
        </p:nvGrpSpPr>
        <p:grpSpPr>
          <a:xfrm>
            <a:off x="4915597" y="5492080"/>
            <a:ext cx="2286000" cy="457200"/>
            <a:chOff x="3391597" y="5492080"/>
            <a:chExt cx="2286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125DFC-D87B-F449-B6A4-C1CFD1CCF233}"/>
                </a:ext>
              </a:extLst>
            </p:cNvPr>
            <p:cNvSpPr/>
            <p:nvPr/>
          </p:nvSpPr>
          <p:spPr bwMode="auto">
            <a:xfrm>
              <a:off x="33915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A75C7-98C6-6F43-A91C-3E187D285F78}"/>
                </a:ext>
              </a:extLst>
            </p:cNvPr>
            <p:cNvSpPr/>
            <p:nvPr/>
          </p:nvSpPr>
          <p:spPr bwMode="auto">
            <a:xfrm>
              <a:off x="38487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B3B81-5D5B-0B45-833E-3CDA1BF5CC2A}"/>
                </a:ext>
              </a:extLst>
            </p:cNvPr>
            <p:cNvSpPr/>
            <p:nvPr/>
          </p:nvSpPr>
          <p:spPr bwMode="auto">
            <a:xfrm>
              <a:off x="4305997" y="549208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955B58-D621-3046-9CD5-ACB86651801A}"/>
                </a:ext>
              </a:extLst>
            </p:cNvPr>
            <p:cNvSpPr/>
            <p:nvPr/>
          </p:nvSpPr>
          <p:spPr bwMode="auto">
            <a:xfrm>
              <a:off x="47631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260E6F-63BB-B24C-9492-5BF807E65055}"/>
                </a:ext>
              </a:extLst>
            </p:cNvPr>
            <p:cNvSpPr/>
            <p:nvPr/>
          </p:nvSpPr>
          <p:spPr bwMode="auto">
            <a:xfrm>
              <a:off x="52203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F37141-09E8-DD44-B5AA-E181B7515024}"/>
              </a:ext>
            </a:extLst>
          </p:cNvPr>
          <p:cNvCxnSpPr/>
          <p:nvPr/>
        </p:nvCxnSpPr>
        <p:spPr bwMode="auto">
          <a:xfrm>
            <a:off x="3785297" y="5785767"/>
            <a:ext cx="838200" cy="127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2E455-FCF4-9249-B910-8AE61696671E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flipV="1">
            <a:off x="6649299" y="3861718"/>
            <a:ext cx="1228574" cy="160768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A9CD1E-D863-7E41-B74C-6F31E5B2D906}"/>
              </a:ext>
            </a:extLst>
          </p:cNvPr>
          <p:cNvCxnSpPr/>
          <p:nvPr/>
        </p:nvCxnSpPr>
        <p:spPr bwMode="auto">
          <a:xfrm>
            <a:off x="3431285" y="3998242"/>
            <a:ext cx="1268412" cy="149383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50D24-2F40-9641-A2D0-40A1B6D0FA39}"/>
              </a:ext>
            </a:extLst>
          </p:cNvPr>
          <p:cNvGrpSpPr/>
          <p:nvPr/>
        </p:nvGrpSpPr>
        <p:grpSpPr>
          <a:xfrm>
            <a:off x="2233867" y="2996953"/>
            <a:ext cx="3678012" cy="835993"/>
            <a:chOff x="709867" y="2996952"/>
            <a:chExt cx="3678012" cy="835993"/>
          </a:xfrm>
        </p:grpSpPr>
        <p:sp>
          <p:nvSpPr>
            <p:cNvPr id="20" name="TextBox 136">
              <a:extLst>
                <a:ext uri="{FF2B5EF4-FFF2-40B4-BE49-F238E27FC236}">
                  <a16:creationId xmlns:a16="http://schemas.microsoft.com/office/drawing/2014/main" id="{EFED48BA-DE27-2D4A-B6AC-93427BA42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880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N[0]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6BA930-8922-6341-92EC-61E42DB42DE4}"/>
                </a:ext>
              </a:extLst>
            </p:cNvPr>
            <p:cNvSpPr/>
            <p:nvPr/>
          </p:nvSpPr>
          <p:spPr bwMode="auto">
            <a:xfrm>
              <a:off x="1118297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D73F50-FB98-C742-BFE1-FC729C959DFE}"/>
                </a:ext>
              </a:extLst>
            </p:cNvPr>
            <p:cNvSpPr/>
            <p:nvPr/>
          </p:nvSpPr>
          <p:spPr bwMode="auto">
            <a:xfrm>
              <a:off x="2059617" y="337574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A8E206-C721-A246-A9A7-696ED281CD0F}"/>
                </a:ext>
              </a:extLst>
            </p:cNvPr>
            <p:cNvSpPr/>
            <p:nvPr/>
          </p:nvSpPr>
          <p:spPr bwMode="auto">
            <a:xfrm>
              <a:off x="1579109" y="3346537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FAA7FF-2322-8E42-8430-96087CD1FCF8}"/>
                </a:ext>
              </a:extLst>
            </p:cNvPr>
            <p:cNvSpPr/>
            <p:nvPr/>
          </p:nvSpPr>
          <p:spPr bwMode="auto">
            <a:xfrm>
              <a:off x="2505773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4071DA-A9EE-9446-8795-8D9933A6DC86}"/>
                </a:ext>
              </a:extLst>
            </p:cNvPr>
            <p:cNvSpPr/>
            <p:nvPr/>
          </p:nvSpPr>
          <p:spPr bwMode="auto">
            <a:xfrm>
              <a:off x="2968265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D46F8D-F985-8844-BECD-75C8FD54AE91}"/>
                </a:ext>
              </a:extLst>
            </p:cNvPr>
            <p:cNvSpPr/>
            <p:nvPr/>
          </p:nvSpPr>
          <p:spPr bwMode="auto">
            <a:xfrm>
              <a:off x="3430757" y="33680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E72763-7CF5-0E40-AD66-0ED059F269C3}"/>
                </a:ext>
              </a:extLst>
            </p:cNvPr>
            <p:cNvSpPr/>
            <p:nvPr/>
          </p:nvSpPr>
          <p:spPr bwMode="auto">
            <a:xfrm>
              <a:off x="3893247" y="3368005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7" name="TextBox 136">
              <a:extLst>
                <a:ext uri="{FF2B5EF4-FFF2-40B4-BE49-F238E27FC236}">
                  <a16:creationId xmlns:a16="http://schemas.microsoft.com/office/drawing/2014/main" id="{A59C0125-B84C-D34A-9461-12EE1D17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73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N[3]</a:t>
              </a:r>
            </a:p>
          </p:txBody>
        </p:sp>
        <p:sp>
          <p:nvSpPr>
            <p:cNvPr id="38" name="TextBox 136">
              <a:extLst>
                <a:ext uri="{FF2B5EF4-FFF2-40B4-BE49-F238E27FC236}">
                  <a16:creationId xmlns:a16="http://schemas.microsoft.com/office/drawing/2014/main" id="{62E301CB-08AE-A243-873E-993A0878D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0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N[1]</a:t>
              </a:r>
            </a:p>
          </p:txBody>
        </p:sp>
        <p:sp>
          <p:nvSpPr>
            <p:cNvPr id="39" name="TextBox 136">
              <a:extLst>
                <a:ext uri="{FF2B5EF4-FFF2-40B4-BE49-F238E27FC236}">
                  <a16:creationId xmlns:a16="http://schemas.microsoft.com/office/drawing/2014/main" id="{D92CA51E-4172-C24A-AD9C-2EC56E90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726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N[2]</a:t>
              </a:r>
            </a:p>
          </p:txBody>
        </p:sp>
        <p:sp>
          <p:nvSpPr>
            <p:cNvPr id="40" name="TextBox 136">
              <a:extLst>
                <a:ext uri="{FF2B5EF4-FFF2-40B4-BE49-F238E27FC236}">
                  <a16:creationId xmlns:a16="http://schemas.microsoft.com/office/drawing/2014/main" id="{3F4FD03D-F696-9C42-9749-47447330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17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N[5]</a:t>
              </a:r>
            </a:p>
          </p:txBody>
        </p:sp>
        <p:sp>
          <p:nvSpPr>
            <p:cNvPr id="41" name="TextBox 136">
              <a:extLst>
                <a:ext uri="{FF2B5EF4-FFF2-40B4-BE49-F238E27FC236}">
                  <a16:creationId xmlns:a16="http://schemas.microsoft.com/office/drawing/2014/main" id="{56F3D2B0-C01D-9C42-B5AF-5A595803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161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N[4]</a:t>
              </a:r>
            </a:p>
          </p:txBody>
        </p:sp>
        <p:sp>
          <p:nvSpPr>
            <p:cNvPr id="42" name="TextBox 136">
              <a:extLst>
                <a:ext uri="{FF2B5EF4-FFF2-40B4-BE49-F238E27FC236}">
                  <a16:creationId xmlns:a16="http://schemas.microsoft.com/office/drawing/2014/main" id="{8A35500B-B60B-184C-BD74-C02C6357E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59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N[6]</a:t>
              </a:r>
            </a:p>
          </p:txBody>
        </p:sp>
        <p:sp>
          <p:nvSpPr>
            <p:cNvPr id="55" name="TextBox 137">
              <a:extLst>
                <a:ext uri="{FF2B5EF4-FFF2-40B4-BE49-F238E27FC236}">
                  <a16:creationId xmlns:a16="http://schemas.microsoft.com/office/drawing/2014/main" id="{94745754-AFD7-FB47-993A-3410F6A25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67" y="2996952"/>
              <a:ext cx="381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6BA0B6-3168-3947-8407-3FBF8CF1C704}"/>
              </a:ext>
            </a:extLst>
          </p:cNvPr>
          <p:cNvGrpSpPr/>
          <p:nvPr/>
        </p:nvGrpSpPr>
        <p:grpSpPr>
          <a:xfrm>
            <a:off x="1684953" y="5235998"/>
            <a:ext cx="2010871" cy="713283"/>
            <a:chOff x="160952" y="5235997"/>
            <a:chExt cx="2010871" cy="7132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0B717-DA3F-6C48-9C04-DBA2EEC8B1ED}"/>
                </a:ext>
              </a:extLst>
            </p:cNvPr>
            <p:cNvSpPr/>
            <p:nvPr/>
          </p:nvSpPr>
          <p:spPr bwMode="auto">
            <a:xfrm>
              <a:off x="5797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2DF5FF-5E0C-CA46-AB4F-F702207881BD}"/>
                </a:ext>
              </a:extLst>
            </p:cNvPr>
            <p:cNvSpPr/>
            <p:nvPr/>
          </p:nvSpPr>
          <p:spPr bwMode="auto">
            <a:xfrm>
              <a:off x="8845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1305C-2933-1047-B6AF-BB79C34287E9}"/>
                </a:ext>
              </a:extLst>
            </p:cNvPr>
            <p:cNvSpPr/>
            <p:nvPr/>
          </p:nvSpPr>
          <p:spPr bwMode="auto">
            <a:xfrm>
              <a:off x="1189308" y="5644480"/>
              <a:ext cx="304800" cy="304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ED2D20-6916-BF45-9BCC-5A19E8090F57}"/>
                </a:ext>
              </a:extLst>
            </p:cNvPr>
            <p:cNvSpPr/>
            <p:nvPr/>
          </p:nvSpPr>
          <p:spPr bwMode="auto">
            <a:xfrm>
              <a:off x="14941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CE39D0-E3B5-3947-8E19-7B9D15AF72A6}"/>
                </a:ext>
              </a:extLst>
            </p:cNvPr>
            <p:cNvSpPr/>
            <p:nvPr/>
          </p:nvSpPr>
          <p:spPr bwMode="auto">
            <a:xfrm>
              <a:off x="17989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3" name="TextBox 136">
              <a:extLst>
                <a:ext uri="{FF2B5EF4-FFF2-40B4-BE49-F238E27FC236}">
                  <a16:creationId xmlns:a16="http://schemas.microsoft.com/office/drawing/2014/main" id="{BE492FEB-D623-774D-9B0F-59FD260E1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44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M[0]</a:t>
              </a:r>
            </a:p>
          </p:txBody>
        </p:sp>
        <p:sp>
          <p:nvSpPr>
            <p:cNvPr id="44" name="TextBox 136">
              <a:extLst>
                <a:ext uri="{FF2B5EF4-FFF2-40B4-BE49-F238E27FC236}">
                  <a16:creationId xmlns:a16="http://schemas.microsoft.com/office/drawing/2014/main" id="{E613BABA-5AB6-9A48-8142-F0A05584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71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M[3]</a:t>
              </a:r>
            </a:p>
          </p:txBody>
        </p:sp>
        <p:sp>
          <p:nvSpPr>
            <p:cNvPr id="45" name="TextBox 136">
              <a:extLst>
                <a:ext uri="{FF2B5EF4-FFF2-40B4-BE49-F238E27FC236}">
                  <a16:creationId xmlns:a16="http://schemas.microsoft.com/office/drawing/2014/main" id="{EB6A5D1C-D7F4-594C-BDC8-55044AC9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320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M[1]</a:t>
              </a:r>
            </a:p>
          </p:txBody>
        </p:sp>
        <p:sp>
          <p:nvSpPr>
            <p:cNvPr id="46" name="TextBox 136">
              <a:extLst>
                <a:ext uri="{FF2B5EF4-FFF2-40B4-BE49-F238E27FC236}">
                  <a16:creationId xmlns:a16="http://schemas.microsoft.com/office/drawing/2014/main" id="{316A5A9B-AD66-8C47-ADB2-57EFE85D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095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M[2]</a:t>
              </a:r>
            </a:p>
          </p:txBody>
        </p:sp>
        <p:sp>
          <p:nvSpPr>
            <p:cNvPr id="47" name="TextBox 136">
              <a:extLst>
                <a:ext uri="{FF2B5EF4-FFF2-40B4-BE49-F238E27FC236}">
                  <a16:creationId xmlns:a16="http://schemas.microsoft.com/office/drawing/2014/main" id="{7E400EE5-ACDA-A54C-9499-C829C6EF3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647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M[4]</a:t>
              </a:r>
            </a:p>
          </p:txBody>
        </p:sp>
        <p:sp>
          <p:nvSpPr>
            <p:cNvPr id="56" name="TextBox 137">
              <a:extLst>
                <a:ext uri="{FF2B5EF4-FFF2-40B4-BE49-F238E27FC236}">
                  <a16:creationId xmlns:a16="http://schemas.microsoft.com/office/drawing/2014/main" id="{38EBC76D-426B-D04E-9C59-AF53460B8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52" y="5235997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895186-32CB-7140-B809-BD49457E33BC}"/>
              </a:ext>
            </a:extLst>
          </p:cNvPr>
          <p:cNvGrpSpPr/>
          <p:nvPr/>
        </p:nvGrpSpPr>
        <p:grpSpPr>
          <a:xfrm>
            <a:off x="6792168" y="2996953"/>
            <a:ext cx="3624313" cy="864765"/>
            <a:chOff x="5268167" y="2996952"/>
            <a:chExt cx="3624313" cy="864765"/>
          </a:xfrm>
        </p:grpSpPr>
        <p:sp>
          <p:nvSpPr>
            <p:cNvPr id="21" name="TextBox 137">
              <a:extLst>
                <a:ext uri="{FF2B5EF4-FFF2-40B4-BE49-F238E27FC236}">
                  <a16:creationId xmlns:a16="http://schemas.microsoft.com/office/drawing/2014/main" id="{B2EF5628-46D4-8043-9AD4-DB57043B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167" y="2996952"/>
              <a:ext cx="352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18B871-37CA-A44B-A3CD-381D88A42C6C}"/>
                </a:ext>
              </a:extLst>
            </p:cNvPr>
            <p:cNvSpPr/>
            <p:nvPr/>
          </p:nvSpPr>
          <p:spPr bwMode="auto">
            <a:xfrm>
              <a:off x="5668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28CF28-2C1F-4944-AB46-BBF7123EC3CC}"/>
                </a:ext>
              </a:extLst>
            </p:cNvPr>
            <p:cNvSpPr/>
            <p:nvPr/>
          </p:nvSpPr>
          <p:spPr bwMode="auto">
            <a:xfrm>
              <a:off x="6125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3F7271-971F-B546-91A9-91B4A6EDE4F1}"/>
                </a:ext>
              </a:extLst>
            </p:cNvPr>
            <p:cNvSpPr/>
            <p:nvPr/>
          </p:nvSpPr>
          <p:spPr bwMode="auto">
            <a:xfrm>
              <a:off x="70396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50733-01CF-8A4E-B0E8-3C7899472D9F}"/>
                </a:ext>
              </a:extLst>
            </p:cNvPr>
            <p:cNvSpPr/>
            <p:nvPr/>
          </p:nvSpPr>
          <p:spPr bwMode="auto">
            <a:xfrm>
              <a:off x="74968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B6821-95C8-AB44-A1D3-39AFA17854F3}"/>
                </a:ext>
              </a:extLst>
            </p:cNvPr>
            <p:cNvSpPr/>
            <p:nvPr/>
          </p:nvSpPr>
          <p:spPr bwMode="auto">
            <a:xfrm>
              <a:off x="7954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BFF528-3A4F-4045-A749-B97C7BDC1DF4}"/>
                </a:ext>
              </a:extLst>
            </p:cNvPr>
            <p:cNvSpPr/>
            <p:nvPr/>
          </p:nvSpPr>
          <p:spPr bwMode="auto">
            <a:xfrm>
              <a:off x="8411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TextBox 136">
              <a:extLst>
                <a:ext uri="{FF2B5EF4-FFF2-40B4-BE49-F238E27FC236}">
                  <a16:creationId xmlns:a16="http://schemas.microsoft.com/office/drawing/2014/main" id="{7C6D47D3-272F-1F49-A654-F13BC83C6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637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P[0]</a:t>
              </a:r>
            </a:p>
          </p:txBody>
        </p:sp>
        <p:sp>
          <p:nvSpPr>
            <p:cNvPr id="49" name="TextBox 136">
              <a:extLst>
                <a:ext uri="{FF2B5EF4-FFF2-40B4-BE49-F238E27FC236}">
                  <a16:creationId xmlns:a16="http://schemas.microsoft.com/office/drawing/2014/main" id="{97263AF7-7D7D-8A45-A412-E4EFF40B8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711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P[3]</a:t>
              </a:r>
            </a:p>
          </p:txBody>
        </p:sp>
        <p:sp>
          <p:nvSpPr>
            <p:cNvPr id="50" name="TextBox 136">
              <a:extLst>
                <a:ext uri="{FF2B5EF4-FFF2-40B4-BE49-F238E27FC236}">
                  <a16:creationId xmlns:a16="http://schemas.microsoft.com/office/drawing/2014/main" id="{52790C9D-4C48-3745-AA5D-0F9853283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95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P[1]</a:t>
              </a:r>
            </a:p>
          </p:txBody>
        </p:sp>
        <p:sp>
          <p:nvSpPr>
            <p:cNvPr id="51" name="TextBox 136">
              <a:extLst>
                <a:ext uri="{FF2B5EF4-FFF2-40B4-BE49-F238E27FC236}">
                  <a16:creationId xmlns:a16="http://schemas.microsoft.com/office/drawing/2014/main" id="{25344B8C-0897-DF43-B291-7189DE3F4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9353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P[2]</a:t>
              </a:r>
            </a:p>
          </p:txBody>
        </p:sp>
        <p:sp>
          <p:nvSpPr>
            <p:cNvPr id="52" name="TextBox 136">
              <a:extLst>
                <a:ext uri="{FF2B5EF4-FFF2-40B4-BE49-F238E27FC236}">
                  <a16:creationId xmlns:a16="http://schemas.microsoft.com/office/drawing/2014/main" id="{3D90D43D-3279-9A4C-B7EE-21C31EAD6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942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P[5]</a:t>
              </a:r>
            </a:p>
          </p:txBody>
        </p:sp>
        <p:sp>
          <p:nvSpPr>
            <p:cNvPr id="53" name="TextBox 136">
              <a:extLst>
                <a:ext uri="{FF2B5EF4-FFF2-40B4-BE49-F238E27FC236}">
                  <a16:creationId xmlns:a16="http://schemas.microsoft.com/office/drawing/2014/main" id="{F585A668-1739-EC4D-846E-1620CB8B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069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P[4]</a:t>
              </a:r>
            </a:p>
          </p:txBody>
        </p:sp>
        <p:sp>
          <p:nvSpPr>
            <p:cNvPr id="54" name="TextBox 136">
              <a:extLst>
                <a:ext uri="{FF2B5EF4-FFF2-40B4-BE49-F238E27FC236}">
                  <a16:creationId xmlns:a16="http://schemas.microsoft.com/office/drawing/2014/main" id="{88A72245-8A3F-7842-B20A-80766B0D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278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P[6]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3447A1-E17C-DA43-BFCF-C623EDEB9AB2}"/>
                </a:ext>
              </a:extLst>
            </p:cNvPr>
            <p:cNvSpPr/>
            <p:nvPr/>
          </p:nvSpPr>
          <p:spPr bwMode="auto">
            <a:xfrm>
              <a:off x="6588224" y="3403848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F810A02-5BA2-6741-821B-5DEBC11DDE6C}"/>
              </a:ext>
            </a:extLst>
          </p:cNvPr>
          <p:cNvSpPr/>
          <p:nvPr/>
        </p:nvSpPr>
        <p:spPr bwMode="auto">
          <a:xfrm>
            <a:off x="8110937" y="3403972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1D62B3-553B-5640-ACC8-454297B8403F}"/>
              </a:ext>
            </a:extLst>
          </p:cNvPr>
          <p:cNvSpPr txBox="1"/>
          <p:nvPr/>
        </p:nvSpPr>
        <p:spPr>
          <a:xfrm>
            <a:off x="5375921" y="5949281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CH" sz="1400" dirty="0">
                <a:solidFill>
                  <a:srgbClr val="000000"/>
                </a:solidFill>
                <a:latin typeface="Tahoma"/>
              </a:rPr>
              <a:t>Partial products</a:t>
            </a:r>
          </a:p>
        </p:txBody>
      </p:sp>
      <p:sp>
        <p:nvSpPr>
          <p:cNvPr id="65" name="CuadroTexto 26">
            <a:extLst>
              <a:ext uri="{FF2B5EF4-FFF2-40B4-BE49-F238E27FC236}">
                <a16:creationId xmlns:a16="http://schemas.microsoft.com/office/drawing/2014/main" id="{4F7451A3-E80C-3B46-B4F2-123E7A8BF6CA}"/>
              </a:ext>
            </a:extLst>
          </p:cNvPr>
          <p:cNvSpPr txBox="1"/>
          <p:nvPr/>
        </p:nvSpPr>
        <p:spPr>
          <a:xfrm>
            <a:off x="1752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Tahoma"/>
              </a:rPr>
              <a:t>Slide credit: </a:t>
            </a:r>
            <a:r>
              <a:rPr lang="en-US" sz="800" dirty="0" err="1">
                <a:solidFill>
                  <a:srgbClr val="000000"/>
                </a:solidFill>
                <a:latin typeface="Tahoma"/>
              </a:rPr>
              <a:t>Hwu</a:t>
            </a:r>
            <a:r>
              <a:rPr lang="en-US" sz="800" dirty="0">
                <a:solidFill>
                  <a:srgbClr val="000000"/>
                </a:solidFill>
                <a:latin typeface="Tahoma"/>
              </a:rPr>
              <a:t> &amp; Kirk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E2D8-4FE7-3C4E-9839-415A4DA4D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6" name="Rectangle 26">
            <a:extLst>
              <a:ext uri="{FF2B5EF4-FFF2-40B4-BE49-F238E27FC236}">
                <a16:creationId xmlns:a16="http://schemas.microsoft.com/office/drawing/2014/main" id="{96A853B9-9860-4DAC-A26B-6FBE0BD0ED14}"/>
              </a:ext>
            </a:extLst>
          </p:cNvPr>
          <p:cNvSpPr/>
          <p:nvPr/>
        </p:nvSpPr>
        <p:spPr bwMode="auto">
          <a:xfrm>
            <a:off x="2196141" y="3368006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1C457F08-C047-40B7-A456-26E2C23EB6ED}"/>
              </a:ext>
            </a:extLst>
          </p:cNvPr>
          <p:cNvSpPr/>
          <p:nvPr/>
        </p:nvSpPr>
        <p:spPr bwMode="auto">
          <a:xfrm>
            <a:off x="7629753" y="3400791"/>
            <a:ext cx="457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23725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1D Convolution Kernel </a:t>
            </a:r>
            <a:br>
              <a:rPr lang="en-US" sz="3600" dirty="0"/>
            </a:br>
            <a:r>
              <a:rPr lang="en-US" sz="2400" dirty="0"/>
              <a:t>with Boundary Condition Handling*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9862B98-ED88-B94C-8AB0-DBB31DBC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844" y="1124745"/>
            <a:ext cx="8762652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__global__ void 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convolution_1D_basic_kernel(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*N,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*M,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*P,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                                      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Width) {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blockIdx.x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*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blockDim.x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threadIdx.x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Index of output element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float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0;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- (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/2);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Index of first neighbor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rgbClr val="CC9900"/>
                </a:solidFill>
                <a:latin typeface="Courier" pitchFamily="2" charset="0"/>
                <a:cs typeface="Courier New" pitchFamily="49" charset="0"/>
              </a:rPr>
              <a:t>for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cs typeface="Courier New" pitchFamily="49" charset="0"/>
              </a:rPr>
              <a:t>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j = 0; j &lt;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Mask_Width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j++) {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Check the boundaries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rgbClr val="CC9900"/>
                </a:solidFill>
                <a:latin typeface="Courier" pitchFamily="2" charset="0"/>
                <a:cs typeface="Courier New" pitchFamily="49" charset="0"/>
              </a:rPr>
              <a:t>if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 &gt;= 0 &amp;&amp;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 &lt; Width) {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+= N[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N_start_point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 + j] * M[j];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Multiply and accumulate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  }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}</a:t>
            </a:r>
          </a:p>
          <a:p>
            <a:pPr eaLnBrk="1" hangingPunct="1">
              <a:defRPr/>
            </a:pPr>
            <a:endParaRPr lang="en-US" sz="1400" dirty="0">
              <a:latin typeface="Courier" pitchFamily="2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  P[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i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] = </a:t>
            </a:r>
            <a:r>
              <a:rPr lang="en-US" sz="1400" dirty="0" err="1">
                <a:latin typeface="Courier" pitchFamily="2" charset="0"/>
                <a:cs typeface="Courier New" pitchFamily="49" charset="0"/>
              </a:rPr>
              <a:t>Pvalue</a:t>
            </a:r>
            <a:r>
              <a:rPr lang="en-US" sz="1400" dirty="0">
                <a:latin typeface="Courier" pitchFamily="2" charset="0"/>
                <a:cs typeface="Courier New" pitchFamily="49" charset="0"/>
              </a:rPr>
              <a:t>;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cs typeface="Courier New" pitchFamily="49" charset="0"/>
              </a:rPr>
              <a:t>// Store output element</a:t>
            </a:r>
          </a:p>
          <a:p>
            <a:pPr eaLnBrk="1" hangingPunct="1">
              <a:defRPr/>
            </a:pPr>
            <a:r>
              <a:rPr lang="en-US" sz="1400" dirty="0">
                <a:latin typeface="Courier" pitchFamily="2" charset="0"/>
                <a:cs typeface="Courier New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E7563-BAC7-7749-BE3D-97E76A0C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4653136"/>
            <a:ext cx="4424733" cy="169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2EBA8-FB33-9F42-9C09-E58A35522B8B}"/>
              </a:ext>
            </a:extLst>
          </p:cNvPr>
          <p:cNvSpPr txBox="1"/>
          <p:nvPr/>
        </p:nvSpPr>
        <p:spPr>
          <a:xfrm>
            <a:off x="1716954" y="6407750"/>
            <a:ext cx="8627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All elements outside the image are 0 in this kernel</a:t>
            </a:r>
          </a:p>
        </p:txBody>
      </p:sp>
    </p:spTree>
    <p:extLst>
      <p:ext uri="{BB962C8B-B14F-4D97-AF65-F5344CB8AC3E}">
        <p14:creationId xmlns:p14="http://schemas.microsoft.com/office/powerpoint/2010/main" val="37596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in CUDA Programs</a:t>
            </a:r>
          </a:p>
        </p:txBody>
      </p:sp>
      <p:pic>
        <p:nvPicPr>
          <p:cNvPr id="6" name="Imagen 5" descr="CUDA_progmode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32" y="1187864"/>
            <a:ext cx="6694965" cy="4680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C33311-B3EC-4586-B325-BFF3FA8C7164}"/>
              </a:ext>
            </a:extLst>
          </p:cNvPr>
          <p:cNvSpPr txBox="1"/>
          <p:nvPr/>
        </p:nvSpPr>
        <p:spPr>
          <a:xfrm>
            <a:off x="7842919" y="4189200"/>
            <a:ext cx="295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 </a:t>
            </a:r>
            <a:r>
              <a:rPr lang="en-US" altLang="zh-CN" dirty="0"/>
              <a:t>CUDA </a:t>
            </a:r>
            <a:r>
              <a:rPr lang="zh-CN" altLang="en-US" dirty="0"/>
              <a:t>运行时知道在内核执行期间不会修改常量内存变量，并且不存在缓存一致性问题。因此它会指示硬件在内核执行期间主动缓存常量内存变量</a:t>
            </a:r>
          </a:p>
        </p:txBody>
      </p:sp>
    </p:spTree>
    <p:extLst>
      <p:ext uri="{BB962C8B-B14F-4D97-AF65-F5344CB8AC3E}">
        <p14:creationId xmlns:p14="http://schemas.microsoft.com/office/powerpoint/2010/main" val="68809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37341F1E-EEC5-5E40-B8E1-F001AF08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Memory in the GPU Architecture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C5739B9-63E5-1E41-8390-7E8804EBC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1038" y="631825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31A252-A455-7E4D-8859-45EB22A1C42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600" dirty="0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245DBE-7C74-8D4D-B2B4-CA3B77ABE474}"/>
              </a:ext>
            </a:extLst>
          </p:cNvPr>
          <p:cNvGrpSpPr/>
          <p:nvPr/>
        </p:nvGrpSpPr>
        <p:grpSpPr>
          <a:xfrm>
            <a:off x="2783632" y="1398687"/>
            <a:ext cx="7242546" cy="3149329"/>
            <a:chOff x="950727" y="1690048"/>
            <a:chExt cx="7242546" cy="3149329"/>
          </a:xfrm>
        </p:grpSpPr>
        <p:sp>
          <p:nvSpPr>
            <p:cNvPr id="82" name="TextBox 8">
              <a:extLst>
                <a:ext uri="{FF2B5EF4-FFF2-40B4-BE49-F238E27FC236}">
                  <a16:creationId xmlns:a16="http://schemas.microsoft.com/office/drawing/2014/main" id="{9B6461DD-DB21-AC41-9D23-C2997A61866D}"/>
                </a:ext>
              </a:extLst>
            </p:cNvPr>
            <p:cNvSpPr txBox="1"/>
            <p:nvPr/>
          </p:nvSpPr>
          <p:spPr>
            <a:xfrm>
              <a:off x="5513115" y="2759047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280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…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76F10E9-5D35-C047-9389-5743472286EE}"/>
                </a:ext>
              </a:extLst>
            </p:cNvPr>
            <p:cNvSpPr/>
            <p:nvPr/>
          </p:nvSpPr>
          <p:spPr>
            <a:xfrm>
              <a:off x="950727" y="1690689"/>
              <a:ext cx="1979133" cy="3148688"/>
            </a:xfrm>
            <a:prstGeom prst="rect">
              <a:avLst/>
            </a:prstGeom>
            <a:solidFill>
              <a:srgbClr val="9DC3E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6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SM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9252F14-ED24-A44E-AE4B-2FA08A12D044}"/>
                </a:ext>
              </a:extLst>
            </p:cNvPr>
            <p:cNvSpPr/>
            <p:nvPr/>
          </p:nvSpPr>
          <p:spPr>
            <a:xfrm>
              <a:off x="1033577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4C3374C-D071-BF40-B124-324BE482074B}"/>
                </a:ext>
              </a:extLst>
            </p:cNvPr>
            <p:cNvSpPr/>
            <p:nvPr/>
          </p:nvSpPr>
          <p:spPr>
            <a:xfrm>
              <a:off x="1033576" y="1984867"/>
              <a:ext cx="1784276" cy="31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Control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E6141C9-64F2-E147-84F7-633ACB5BDBAD}"/>
                </a:ext>
              </a:extLst>
            </p:cNvPr>
            <p:cNvSpPr/>
            <p:nvPr/>
          </p:nvSpPr>
          <p:spPr>
            <a:xfrm>
              <a:off x="1491653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28492C-83A0-4647-A270-788F43A78BE2}"/>
                </a:ext>
              </a:extLst>
            </p:cNvPr>
            <p:cNvSpPr/>
            <p:nvPr/>
          </p:nvSpPr>
          <p:spPr>
            <a:xfrm>
              <a:off x="1033577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6E8CECF-E44C-3B41-81A4-E8BB527DD0EC}"/>
                </a:ext>
              </a:extLst>
            </p:cNvPr>
            <p:cNvSpPr/>
            <p:nvPr/>
          </p:nvSpPr>
          <p:spPr>
            <a:xfrm>
              <a:off x="1491653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BB399AC-5271-0547-B4DA-7E31FFD6E600}"/>
                </a:ext>
              </a:extLst>
            </p:cNvPr>
            <p:cNvSpPr/>
            <p:nvPr/>
          </p:nvSpPr>
          <p:spPr>
            <a:xfrm>
              <a:off x="1967140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A2CC834-1C86-A94E-8BED-E36D3646CAFE}"/>
                </a:ext>
              </a:extLst>
            </p:cNvPr>
            <p:cNvSpPr/>
            <p:nvPr/>
          </p:nvSpPr>
          <p:spPr>
            <a:xfrm>
              <a:off x="2425216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48F5E5D-EDE9-5E44-B22F-F550402F88BC}"/>
                </a:ext>
              </a:extLst>
            </p:cNvPr>
            <p:cNvSpPr/>
            <p:nvPr/>
          </p:nvSpPr>
          <p:spPr>
            <a:xfrm>
              <a:off x="1967140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79CC606-64F2-4342-ACF7-7D83EE7C99C9}"/>
                </a:ext>
              </a:extLst>
            </p:cNvPr>
            <p:cNvSpPr/>
            <p:nvPr/>
          </p:nvSpPr>
          <p:spPr>
            <a:xfrm>
              <a:off x="2425216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29EB8B4-E204-ED40-9A82-549AE665578D}"/>
                </a:ext>
              </a:extLst>
            </p:cNvPr>
            <p:cNvSpPr/>
            <p:nvPr/>
          </p:nvSpPr>
          <p:spPr>
            <a:xfrm>
              <a:off x="3266089" y="1690689"/>
              <a:ext cx="1979133" cy="3148688"/>
            </a:xfrm>
            <a:prstGeom prst="rect">
              <a:avLst/>
            </a:prstGeom>
            <a:solidFill>
              <a:srgbClr val="9DC3E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6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SM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AB37EEF-8791-604D-A12A-0020B3041BC9}"/>
                </a:ext>
              </a:extLst>
            </p:cNvPr>
            <p:cNvSpPr/>
            <p:nvPr/>
          </p:nvSpPr>
          <p:spPr>
            <a:xfrm>
              <a:off x="3348939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5B6CF63-28E6-D54A-8BE2-1F8970674969}"/>
                </a:ext>
              </a:extLst>
            </p:cNvPr>
            <p:cNvSpPr/>
            <p:nvPr/>
          </p:nvSpPr>
          <p:spPr>
            <a:xfrm>
              <a:off x="3348938" y="1984867"/>
              <a:ext cx="1784276" cy="31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Control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AB2EDD4-18B0-6748-B011-5DE9473ABE98}"/>
                </a:ext>
              </a:extLst>
            </p:cNvPr>
            <p:cNvSpPr/>
            <p:nvPr/>
          </p:nvSpPr>
          <p:spPr>
            <a:xfrm>
              <a:off x="3807015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063EF20-87FE-184C-BF14-BE5283318C73}"/>
                </a:ext>
              </a:extLst>
            </p:cNvPr>
            <p:cNvSpPr/>
            <p:nvPr/>
          </p:nvSpPr>
          <p:spPr>
            <a:xfrm>
              <a:off x="3348939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87F15DC-FDE8-9442-B96F-AF488046ED3F}"/>
                </a:ext>
              </a:extLst>
            </p:cNvPr>
            <p:cNvSpPr/>
            <p:nvPr/>
          </p:nvSpPr>
          <p:spPr>
            <a:xfrm>
              <a:off x="3807015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3D13E7C-C4C0-CC48-BB6D-A771402F9107}"/>
                </a:ext>
              </a:extLst>
            </p:cNvPr>
            <p:cNvSpPr/>
            <p:nvPr/>
          </p:nvSpPr>
          <p:spPr>
            <a:xfrm>
              <a:off x="4282502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ED4E492-ECDE-7041-881A-2DBB5A5725B8}"/>
                </a:ext>
              </a:extLst>
            </p:cNvPr>
            <p:cNvSpPr/>
            <p:nvPr/>
          </p:nvSpPr>
          <p:spPr>
            <a:xfrm>
              <a:off x="4740578" y="2787425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2E2DD78-7217-F34D-B659-194F79BEBD94}"/>
                </a:ext>
              </a:extLst>
            </p:cNvPr>
            <p:cNvSpPr/>
            <p:nvPr/>
          </p:nvSpPr>
          <p:spPr>
            <a:xfrm>
              <a:off x="4282502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70FEEA3-1AF2-5F46-B191-1A68475050D8}"/>
                </a:ext>
              </a:extLst>
            </p:cNvPr>
            <p:cNvSpPr/>
            <p:nvPr/>
          </p:nvSpPr>
          <p:spPr>
            <a:xfrm>
              <a:off x="4740578" y="3264392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17D7F92-E9B4-344E-922D-6D81B757D30A}"/>
                </a:ext>
              </a:extLst>
            </p:cNvPr>
            <p:cNvSpPr/>
            <p:nvPr/>
          </p:nvSpPr>
          <p:spPr>
            <a:xfrm>
              <a:off x="6214140" y="1690048"/>
              <a:ext cx="1979133" cy="3148688"/>
            </a:xfrm>
            <a:prstGeom prst="rect">
              <a:avLst/>
            </a:prstGeom>
            <a:solidFill>
              <a:srgbClr val="9DC3E6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6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SM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9C54632-5F4F-554C-BFA2-22B2ADFFC70E}"/>
                </a:ext>
              </a:extLst>
            </p:cNvPr>
            <p:cNvSpPr/>
            <p:nvPr/>
          </p:nvSpPr>
          <p:spPr>
            <a:xfrm>
              <a:off x="6296990" y="2786784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BFA02BD-561A-F541-B829-72AF45BF74D2}"/>
                </a:ext>
              </a:extLst>
            </p:cNvPr>
            <p:cNvSpPr/>
            <p:nvPr/>
          </p:nvSpPr>
          <p:spPr>
            <a:xfrm>
              <a:off x="6296989" y="1984226"/>
              <a:ext cx="1784276" cy="31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Control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A72C4F9-4AA4-2241-8E79-BEF6AE2A976C}"/>
                </a:ext>
              </a:extLst>
            </p:cNvPr>
            <p:cNvSpPr/>
            <p:nvPr/>
          </p:nvSpPr>
          <p:spPr>
            <a:xfrm>
              <a:off x="6755066" y="2786784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D0E92AA-56BD-AA45-991D-854ACE7D3AB4}"/>
                </a:ext>
              </a:extLst>
            </p:cNvPr>
            <p:cNvSpPr/>
            <p:nvPr/>
          </p:nvSpPr>
          <p:spPr>
            <a:xfrm>
              <a:off x="6296990" y="3263751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0D9F448-AFA4-CD4B-BAF5-B48E7B828724}"/>
                </a:ext>
              </a:extLst>
            </p:cNvPr>
            <p:cNvSpPr/>
            <p:nvPr/>
          </p:nvSpPr>
          <p:spPr>
            <a:xfrm>
              <a:off x="6755066" y="3263751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9BAD530-052E-1C44-B297-8AF5EBAE88E3}"/>
                </a:ext>
              </a:extLst>
            </p:cNvPr>
            <p:cNvSpPr/>
            <p:nvPr/>
          </p:nvSpPr>
          <p:spPr>
            <a:xfrm>
              <a:off x="7230553" y="2786784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77ABFD0-D5BA-204E-8066-9BC981D8675F}"/>
                </a:ext>
              </a:extLst>
            </p:cNvPr>
            <p:cNvSpPr/>
            <p:nvPr/>
          </p:nvSpPr>
          <p:spPr>
            <a:xfrm>
              <a:off x="7688629" y="2786784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345AE44-BF72-E44F-9369-D5A2755D6554}"/>
                </a:ext>
              </a:extLst>
            </p:cNvPr>
            <p:cNvSpPr/>
            <p:nvPr/>
          </p:nvSpPr>
          <p:spPr>
            <a:xfrm>
              <a:off x="7230553" y="3263751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DD253A9-B06E-B845-B50A-93C5ED4AE6C1}"/>
                </a:ext>
              </a:extLst>
            </p:cNvPr>
            <p:cNvSpPr/>
            <p:nvPr/>
          </p:nvSpPr>
          <p:spPr>
            <a:xfrm>
              <a:off x="7688629" y="3263751"/>
              <a:ext cx="392637" cy="3926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2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Core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D66953F-B35D-E040-851C-E3C567972493}"/>
              </a:ext>
            </a:extLst>
          </p:cNvPr>
          <p:cNvSpPr/>
          <p:nvPr/>
        </p:nvSpPr>
        <p:spPr>
          <a:xfrm>
            <a:off x="2783632" y="4769487"/>
            <a:ext cx="7242546" cy="4593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L2 Cache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A88796A-D381-194A-BE32-B2D70843F2D9}"/>
              </a:ext>
            </a:extLst>
          </p:cNvPr>
          <p:cNvSpPr/>
          <p:nvPr/>
        </p:nvSpPr>
        <p:spPr>
          <a:xfrm>
            <a:off x="2783632" y="5418266"/>
            <a:ext cx="7242546" cy="459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Global Memory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111E92-112A-9749-9269-9CD6EE367E89}"/>
              </a:ext>
            </a:extLst>
          </p:cNvPr>
          <p:cNvSpPr/>
          <p:nvPr/>
        </p:nvSpPr>
        <p:spPr>
          <a:xfrm>
            <a:off x="2866481" y="2095031"/>
            <a:ext cx="1784276" cy="3131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Registers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543D13-A204-EB40-BFE5-BDF253B7DC5A}"/>
              </a:ext>
            </a:extLst>
          </p:cNvPr>
          <p:cNvSpPr/>
          <p:nvPr/>
        </p:nvSpPr>
        <p:spPr>
          <a:xfrm>
            <a:off x="2866481" y="3847519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Shared Memory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506305-2488-C84A-B09D-3BA3D1D0FCC1}"/>
              </a:ext>
            </a:extLst>
          </p:cNvPr>
          <p:cNvSpPr/>
          <p:nvPr/>
        </p:nvSpPr>
        <p:spPr>
          <a:xfrm>
            <a:off x="3758619" y="3847519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L1 Cache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83791C-00CF-8040-9525-E1B3F54E895A}"/>
              </a:ext>
            </a:extLst>
          </p:cNvPr>
          <p:cNvSpPr/>
          <p:nvPr/>
        </p:nvSpPr>
        <p:spPr>
          <a:xfrm>
            <a:off x="2866481" y="3449998"/>
            <a:ext cx="1784276" cy="31318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Constant Cache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BA386B-B899-3D49-B9CF-177CA6CD7F63}"/>
              </a:ext>
            </a:extLst>
          </p:cNvPr>
          <p:cNvSpPr/>
          <p:nvPr/>
        </p:nvSpPr>
        <p:spPr>
          <a:xfrm>
            <a:off x="5181843" y="2095031"/>
            <a:ext cx="1784276" cy="3131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Registers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D3438B-A9F4-5643-BCF8-99F5E2DE08B4}"/>
              </a:ext>
            </a:extLst>
          </p:cNvPr>
          <p:cNvSpPr/>
          <p:nvPr/>
        </p:nvSpPr>
        <p:spPr>
          <a:xfrm>
            <a:off x="5181843" y="3847519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Shared Memory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07538DF-F811-C04D-8E8A-E8B718496041}"/>
              </a:ext>
            </a:extLst>
          </p:cNvPr>
          <p:cNvSpPr/>
          <p:nvPr/>
        </p:nvSpPr>
        <p:spPr>
          <a:xfrm>
            <a:off x="6073981" y="3847519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L1 Cache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49F814-5B60-8449-8ADA-C66C90279AC1}"/>
              </a:ext>
            </a:extLst>
          </p:cNvPr>
          <p:cNvSpPr/>
          <p:nvPr/>
        </p:nvSpPr>
        <p:spPr>
          <a:xfrm>
            <a:off x="5181843" y="3449998"/>
            <a:ext cx="1784276" cy="31318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Constant Cache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6DAB89-138A-4040-932C-484FFC2B603A}"/>
              </a:ext>
            </a:extLst>
          </p:cNvPr>
          <p:cNvSpPr/>
          <p:nvPr/>
        </p:nvSpPr>
        <p:spPr>
          <a:xfrm>
            <a:off x="8129894" y="2094390"/>
            <a:ext cx="1784276" cy="3131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Registers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61DFFC-8176-B945-B14F-475B5899249C}"/>
              </a:ext>
            </a:extLst>
          </p:cNvPr>
          <p:cNvSpPr/>
          <p:nvPr/>
        </p:nvSpPr>
        <p:spPr>
          <a:xfrm>
            <a:off x="8129894" y="3846878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Shared Memory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DC8783D-65F2-8048-B5FC-BA73C21487C2}"/>
              </a:ext>
            </a:extLst>
          </p:cNvPr>
          <p:cNvSpPr/>
          <p:nvPr/>
        </p:nvSpPr>
        <p:spPr>
          <a:xfrm>
            <a:off x="9022032" y="3846878"/>
            <a:ext cx="892138" cy="559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L1 Cache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9CB18B5-AF74-B848-B771-1EC432FDE099}"/>
              </a:ext>
            </a:extLst>
          </p:cNvPr>
          <p:cNvSpPr/>
          <p:nvPr/>
        </p:nvSpPr>
        <p:spPr>
          <a:xfrm>
            <a:off x="8129894" y="3449357"/>
            <a:ext cx="1784276" cy="31318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Constant Cache</a:t>
            </a:r>
          </a:p>
        </p:txBody>
      </p:sp>
      <p:sp>
        <p:nvSpPr>
          <p:cNvPr id="78" name="TextBox 2">
            <a:extLst>
              <a:ext uri="{FF2B5EF4-FFF2-40B4-BE49-F238E27FC236}">
                <a16:creationId xmlns:a16="http://schemas.microsoft.com/office/drawing/2014/main" id="{3ED640FF-4BE7-A649-A623-7A6E9A5238E5}"/>
              </a:ext>
            </a:extLst>
          </p:cNvPr>
          <p:cNvSpPr txBox="1"/>
          <p:nvPr/>
        </p:nvSpPr>
        <p:spPr>
          <a:xfrm>
            <a:off x="1985670" y="2114337"/>
            <a:ext cx="686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≈1 cycle</a:t>
            </a:r>
          </a:p>
        </p:txBody>
      </p:sp>
      <p:sp>
        <p:nvSpPr>
          <p:cNvPr id="79" name="TextBox 54">
            <a:extLst>
              <a:ext uri="{FF2B5EF4-FFF2-40B4-BE49-F238E27FC236}">
                <a16:creationId xmlns:a16="http://schemas.microsoft.com/office/drawing/2014/main" id="{FCDD5EC2-8E3E-DA42-98AC-56AD1DF199F7}"/>
              </a:ext>
            </a:extLst>
          </p:cNvPr>
          <p:cNvSpPr txBox="1"/>
          <p:nvPr/>
        </p:nvSpPr>
        <p:spPr>
          <a:xfrm>
            <a:off x="1955213" y="3467451"/>
            <a:ext cx="746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≈5 cycles</a:t>
            </a:r>
          </a:p>
        </p:txBody>
      </p:sp>
      <p:sp>
        <p:nvSpPr>
          <p:cNvPr id="80" name="TextBox 57">
            <a:extLst>
              <a:ext uri="{FF2B5EF4-FFF2-40B4-BE49-F238E27FC236}">
                <a16:creationId xmlns:a16="http://schemas.microsoft.com/office/drawing/2014/main" id="{0B56DF3A-8EA3-C140-A39E-FD178D829132}"/>
              </a:ext>
            </a:extLst>
          </p:cNvPr>
          <p:cNvSpPr txBox="1"/>
          <p:nvPr/>
        </p:nvSpPr>
        <p:spPr>
          <a:xfrm>
            <a:off x="1955213" y="3988340"/>
            <a:ext cx="746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≈5 cycles</a:t>
            </a:r>
          </a:p>
        </p:txBody>
      </p:sp>
      <p:sp>
        <p:nvSpPr>
          <p:cNvPr id="81" name="TextBox 59">
            <a:extLst>
              <a:ext uri="{FF2B5EF4-FFF2-40B4-BE49-F238E27FC236}">
                <a16:creationId xmlns:a16="http://schemas.microsoft.com/office/drawing/2014/main" id="{CD32767B-F403-8949-95B4-697EEA6DA7DE}"/>
              </a:ext>
            </a:extLst>
          </p:cNvPr>
          <p:cNvSpPr txBox="1"/>
          <p:nvPr/>
        </p:nvSpPr>
        <p:spPr>
          <a:xfrm>
            <a:off x="1876664" y="5509453"/>
            <a:ext cx="90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1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≈500 cycles</a:t>
            </a:r>
          </a:p>
        </p:txBody>
      </p:sp>
      <p:sp>
        <p:nvSpPr>
          <p:cNvPr id="113" name="TextBox 610">
            <a:extLst>
              <a:ext uri="{FF2B5EF4-FFF2-40B4-BE49-F238E27FC236}">
                <a16:creationId xmlns:a16="http://schemas.microsoft.com/office/drawing/2014/main" id="{0E2A1C3B-17D5-E044-9B34-2953CD19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41585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Slide credit: Izzat El Hajj</a:t>
            </a:r>
          </a:p>
        </p:txBody>
      </p:sp>
    </p:spTree>
    <p:extLst>
      <p:ext uri="{BB962C8B-B14F-4D97-AF65-F5344CB8AC3E}">
        <p14:creationId xmlns:p14="http://schemas.microsoft.com/office/powerpoint/2010/main" val="9218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83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83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83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Mask in Constant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store the mask in </a:t>
            </a:r>
            <a:r>
              <a:rPr lang="en-US" dirty="0">
                <a:solidFill>
                  <a:srgbClr val="7030A0"/>
                </a:solidFill>
              </a:rPr>
              <a:t>constant memory</a:t>
            </a:r>
          </a:p>
          <a:p>
            <a:pPr lvl="1"/>
            <a:r>
              <a:rPr lang="en-US" dirty="0"/>
              <a:t>The mask is small</a:t>
            </a:r>
          </a:p>
          <a:p>
            <a:pPr lvl="1"/>
            <a:r>
              <a:rPr lang="en-US" dirty="0"/>
              <a:t>It is constant</a:t>
            </a:r>
          </a:p>
          <a:p>
            <a:pPr lvl="1"/>
            <a:r>
              <a:rPr lang="en-US" dirty="0"/>
              <a:t>It is accessed by all threads</a:t>
            </a:r>
          </a:p>
          <a:p>
            <a:r>
              <a:rPr lang="en-US" dirty="0"/>
              <a:t>Constant memory is </a:t>
            </a:r>
            <a:r>
              <a:rPr lang="en-US" dirty="0">
                <a:solidFill>
                  <a:srgbClr val="00B050"/>
                </a:solidFill>
              </a:rPr>
              <a:t>cached inside each GPU core </a:t>
            </a:r>
            <a:r>
              <a:rPr lang="en-US" dirty="0"/>
              <a:t>and it is particularly fast when </a:t>
            </a:r>
            <a:r>
              <a:rPr lang="en-US" dirty="0">
                <a:solidFill>
                  <a:srgbClr val="0070C0"/>
                </a:solidFill>
              </a:rPr>
              <a:t>all threads of a warp access the same value</a:t>
            </a:r>
          </a:p>
          <a:p>
            <a:r>
              <a:rPr lang="en-US" dirty="0"/>
              <a:t>1. Declare the mask as a global variable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	#define MASK_WIDTH 5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__constant__ float </a:t>
            </a:r>
            <a:r>
              <a:rPr lang="en-US" sz="2000" dirty="0">
                <a:latin typeface="Courier"/>
                <a:cs typeface="Courier"/>
              </a:rPr>
              <a:t>M[MASK_WIDTH];</a:t>
            </a:r>
            <a:endParaRPr lang="en-US" sz="2000" dirty="0"/>
          </a:p>
          <a:p>
            <a:r>
              <a:rPr lang="en-US" dirty="0"/>
              <a:t>2. Initialize the mask from the host</a:t>
            </a:r>
          </a:p>
          <a:p>
            <a:pPr marL="344487" lvl="1" indent="0">
              <a:buNone/>
            </a:pPr>
            <a:r>
              <a:rPr lang="en-US" dirty="0" err="1">
                <a:latin typeface="Courier"/>
                <a:cs typeface="Courier"/>
              </a:rPr>
              <a:t>cudaMemcpyToSymbol</a:t>
            </a:r>
            <a:r>
              <a:rPr lang="en-US" dirty="0">
                <a:latin typeface="Courier"/>
                <a:cs typeface="Courier"/>
              </a:rPr>
              <a:t>(M, </a:t>
            </a:r>
            <a:r>
              <a:rPr lang="en-US" dirty="0" err="1">
                <a:latin typeface="Courier"/>
                <a:cs typeface="Courier"/>
              </a:rPr>
              <a:t>M_h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Mask_Width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solidFill>
                  <a:srgbClr val="CC9900"/>
                </a:solidFill>
                <a:latin typeface="Courier"/>
                <a:cs typeface="Courier"/>
              </a:rPr>
              <a:t>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"/>
                <a:cs typeface="Courier"/>
              </a:rPr>
              <a:t>float</a:t>
            </a:r>
            <a:r>
              <a:rPr lang="en-US" dirty="0">
                <a:latin typeface="Courier"/>
                <a:cs typeface="Courier"/>
              </a:rPr>
              <a:t>));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54DB63-9EE6-CD45-81DD-56F0F9AC2E91}"/>
              </a:ext>
            </a:extLst>
          </p:cNvPr>
          <p:cNvSpPr txBox="1"/>
          <p:nvPr/>
        </p:nvSpPr>
        <p:spPr>
          <a:xfrm>
            <a:off x="5807968" y="60212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rgbClr val="0070C0"/>
                </a:solidFill>
              </a:rPr>
              <a:t>Source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E926AD-D39A-C347-8BA0-F523FE0D49A1}"/>
              </a:ext>
            </a:extLst>
          </p:cNvPr>
          <p:cNvSpPr txBox="1"/>
          <p:nvPr/>
        </p:nvSpPr>
        <p:spPr>
          <a:xfrm>
            <a:off x="7680176" y="603232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rgbClr val="0070C0"/>
                </a:solidFill>
              </a:rPr>
              <a:t>Size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67964D-624C-2A45-B967-CE71E8C72BD8}"/>
              </a:ext>
            </a:extLst>
          </p:cNvPr>
          <p:cNvSpPr txBox="1"/>
          <p:nvPr/>
        </p:nvSpPr>
        <p:spPr>
          <a:xfrm>
            <a:off x="3886075" y="599301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>
                <a:solidFill>
                  <a:srgbClr val="0070C0"/>
                </a:solidFill>
              </a:rPr>
              <a:t>Destination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FAAAF4-6EBA-824D-B233-E89A73260510}"/>
              </a:ext>
            </a:extLst>
          </p:cNvPr>
          <p:cNvCxnSpPr>
            <a:cxnSpLocks/>
          </p:cNvCxnSpPr>
          <p:nvPr/>
        </p:nvCxnSpPr>
        <p:spPr>
          <a:xfrm flipV="1">
            <a:off x="4511825" y="5650746"/>
            <a:ext cx="654743" cy="3600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514633-D857-9F49-91A6-378A70EE756D}"/>
              </a:ext>
            </a:extLst>
          </p:cNvPr>
          <p:cNvCxnSpPr>
            <a:cxnSpLocks/>
          </p:cNvCxnSpPr>
          <p:nvPr/>
        </p:nvCxnSpPr>
        <p:spPr>
          <a:xfrm flipV="1">
            <a:off x="7896200" y="5676179"/>
            <a:ext cx="1" cy="3561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6653C58-6639-0449-80E9-26E12D02D15C}"/>
              </a:ext>
            </a:extLst>
          </p:cNvPr>
          <p:cNvCxnSpPr>
            <a:cxnSpLocks/>
          </p:cNvCxnSpPr>
          <p:nvPr/>
        </p:nvCxnSpPr>
        <p:spPr>
          <a:xfrm flipH="1" flipV="1">
            <a:off x="5833796" y="5661249"/>
            <a:ext cx="190197" cy="3710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1_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15550</TotalTime>
  <Words>3566</Words>
  <Application>Microsoft Office PowerPoint</Application>
  <PresentationFormat>宽屏</PresentationFormat>
  <Paragraphs>795</Paragraphs>
  <Slides>36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Andale Mono</vt:lpstr>
      <vt:lpstr>Courier</vt:lpstr>
      <vt:lpstr>Helvetica 65 Medium</vt:lpstr>
      <vt:lpstr>Palatino</vt:lpstr>
      <vt:lpstr>等线</vt:lpstr>
      <vt:lpstr>思源黑体 Medium</vt:lpstr>
      <vt:lpstr>微软雅黑</vt:lpstr>
      <vt:lpstr>微软雅黑</vt:lpstr>
      <vt:lpstr>微软雅黑 Light</vt:lpstr>
      <vt:lpstr>Arial</vt:lpstr>
      <vt:lpstr>Calibri</vt:lpstr>
      <vt:lpstr>Courier New</vt:lpstr>
      <vt:lpstr>Garamond</vt:lpstr>
      <vt:lpstr>Tahoma</vt:lpstr>
      <vt:lpstr>Times New Roman</vt:lpstr>
      <vt:lpstr>Wingdings</vt:lpstr>
      <vt:lpstr>鸿芯微纳母版1</vt:lpstr>
      <vt:lpstr>鸿芯PPT封面结尾页母版​​</vt:lpstr>
      <vt:lpstr>1_鸿芯微纳母版1</vt:lpstr>
      <vt:lpstr>Edge</vt:lpstr>
      <vt:lpstr>PowerPoint 演示文稿</vt:lpstr>
      <vt:lpstr>AGENDA</vt:lpstr>
      <vt:lpstr>Convolution Applications</vt:lpstr>
      <vt:lpstr>1D Convolution Example</vt:lpstr>
      <vt:lpstr>1D Convolution Boundary Condition</vt:lpstr>
      <vt:lpstr>1D Convolution Kernel  with Boundary Condition Handling*</vt:lpstr>
      <vt:lpstr>Memory Hierarchy in CUDA Programs</vt:lpstr>
      <vt:lpstr>Memory in the GPU Architecture</vt:lpstr>
      <vt:lpstr>Storing the Mask in Constant Memory</vt:lpstr>
      <vt:lpstr>1D Convolution Kernel  with Boundary Condition Handling and Constant Cache for M</vt:lpstr>
      <vt:lpstr>Tiled 1D Convolution Basic Idea</vt:lpstr>
      <vt:lpstr>PowerPoint 演示文稿</vt:lpstr>
      <vt:lpstr>实操演示</vt:lpstr>
      <vt:lpstr>Some Observations </vt:lpstr>
      <vt:lpstr>Some Observations (2)</vt:lpstr>
      <vt:lpstr>Reducing Convolution Layers  to Matrix Multiplications</vt:lpstr>
      <vt:lpstr>Example of the Forward Path of a Convolutional Layer</vt:lpstr>
      <vt:lpstr>Implementing a Convolutional Layer  with Matrix Multiplication</vt:lpstr>
      <vt:lpstr>Simple Matrix Multiplication</vt:lpstr>
      <vt:lpstr>Tiled Matrix Multiplication 2x2 Shared-Memory Tiling (Toy Example)</vt:lpstr>
      <vt:lpstr>Tiled Matrix-Matrix Multiplication (I)</vt:lpstr>
      <vt:lpstr>Tiled Matrix-Matrix Multiplication (II)</vt:lpstr>
      <vt:lpstr>实操演示</vt:lpstr>
      <vt:lpstr>Joint Register and Shared-Memory Tiling</vt:lpstr>
      <vt:lpstr>Memory Hierarchy in CUDA Programs</vt:lpstr>
      <vt:lpstr>Joint Register and Shared Memory Tiling</vt:lpstr>
      <vt:lpstr>Joint Register and Shared Memory Tiling Optimization 1: Thread Coarsening</vt:lpstr>
      <vt:lpstr>Joint Register and Shared Memory Tiling Optimization 2: Shared Memory Tiling</vt:lpstr>
      <vt:lpstr>In One Iteration, Each Thread…</vt:lpstr>
      <vt:lpstr>In One Iteration, Each Block…</vt:lpstr>
      <vt:lpstr>A More Balanced Approach</vt:lpstr>
      <vt:lpstr>Summary: Joint Register and Shared Memory Tiling</vt:lpstr>
      <vt:lpstr>内存使用总结</vt:lpstr>
      <vt:lpstr>内存使用总结</vt:lpstr>
      <vt:lpstr>卷积在图像识别/显示中的应用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HX00794</cp:lastModifiedBy>
  <cp:revision>728</cp:revision>
  <cp:lastPrinted>2021-11-16T04:20:28Z</cp:lastPrinted>
  <dcterms:created xsi:type="dcterms:W3CDTF">2015-11-30T12:05:22Z</dcterms:created>
  <dcterms:modified xsi:type="dcterms:W3CDTF">2024-05-06T01:19:08Z</dcterms:modified>
</cp:coreProperties>
</file>