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95" r:id="rId2"/>
  </p:sldMasterIdLst>
  <p:notesMasterIdLst>
    <p:notesMasterId r:id="rId27"/>
  </p:notesMasterIdLst>
  <p:handoutMasterIdLst>
    <p:handoutMasterId r:id="rId28"/>
  </p:handoutMasterIdLst>
  <p:sldIdLst>
    <p:sldId id="4200" r:id="rId3"/>
    <p:sldId id="261" r:id="rId4"/>
    <p:sldId id="4235" r:id="rId5"/>
    <p:sldId id="4203" r:id="rId6"/>
    <p:sldId id="4204" r:id="rId7"/>
    <p:sldId id="4245" r:id="rId8"/>
    <p:sldId id="4224" r:id="rId9"/>
    <p:sldId id="4225" r:id="rId10"/>
    <p:sldId id="4246" r:id="rId11"/>
    <p:sldId id="4226" r:id="rId12"/>
    <p:sldId id="4237" r:id="rId13"/>
    <p:sldId id="4238" r:id="rId14"/>
    <p:sldId id="4240" r:id="rId15"/>
    <p:sldId id="4239" r:id="rId16"/>
    <p:sldId id="4241" r:id="rId17"/>
    <p:sldId id="4242" r:id="rId18"/>
    <p:sldId id="4247" r:id="rId19"/>
    <p:sldId id="4227" r:id="rId20"/>
    <p:sldId id="4228" r:id="rId21"/>
    <p:sldId id="4236" r:id="rId22"/>
    <p:sldId id="4248" r:id="rId23"/>
    <p:sldId id="4250" r:id="rId24"/>
    <p:sldId id="4230" r:id="rId25"/>
    <p:sldId id="4201" r:id="rId26"/>
  </p:sldIdLst>
  <p:sldSz cx="12192000" cy="6858000"/>
  <p:notesSz cx="6797675" cy="9926638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2" userDrawn="1">
          <p15:clr>
            <a:srgbClr val="A4A3A4"/>
          </p15:clr>
        </p15:guide>
        <p15:guide id="2" pos="3772" userDrawn="1">
          <p15:clr>
            <a:srgbClr val="A4A3A4"/>
          </p15:clr>
        </p15:guide>
        <p15:guide id="3" pos="5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B5C7"/>
    <a:srgbClr val="17479E"/>
    <a:srgbClr val="F1A213"/>
    <a:srgbClr val="FFBE05"/>
    <a:srgbClr val="FFBA00"/>
    <a:srgbClr val="FFBA03"/>
    <a:srgbClr val="D6001C"/>
    <a:srgbClr val="7F7F7F"/>
    <a:srgbClr val="0A3F78"/>
    <a:srgbClr val="C70F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6" autoAdjust="0"/>
    <p:restoredTop sz="82226" autoAdjust="0"/>
  </p:normalViewPr>
  <p:slideViewPr>
    <p:cSldViewPr snapToGrid="0" showGuides="1">
      <p:cViewPr varScale="1">
        <p:scale>
          <a:sx n="90" d="100"/>
          <a:sy n="90" d="100"/>
        </p:scale>
        <p:origin x="101" y="456"/>
      </p:cViewPr>
      <p:guideLst>
        <p:guide orient="horz" pos="822"/>
        <p:guide pos="3772"/>
        <p:guide pos="5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928" y="216"/>
      </p:cViewPr>
      <p:guideLst/>
    </p:cSldViewPr>
  </p:notesViewPr>
  <p:gridSpacing cx="100800" cy="100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87CA5A5A-9347-B24F-AD12-821C747D58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8A64D98-8704-EB45-B1DF-C1F7B6148A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C3F34-A983-4045-B8E2-6F0E52DDF499}" type="datetimeFigureOut">
              <a:rPr kumimoji="1" lang="zh-CN" altLang="en-US" smtClean="0"/>
              <a:t>2024/5/7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F3831DD-7E0C-5B49-9B6D-7BE581A003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26F2342-C5D3-A54B-B03F-506D167E19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EC993-8D6A-B54F-9693-658E95B924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99849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86DB9-917E-4FFA-8DB0-4E1857BF1AFF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0F710-22A0-4DED-B4DE-5740793DA3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958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0F710-22A0-4DED-B4DE-5740793DA37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3013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0F710-22A0-4DED-B4DE-5740793DA37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499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0F710-22A0-4DED-B4DE-5740793DA37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50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zh-CN" dirty="0"/>
          </a:p>
          <a:p>
            <a:pPr marL="228600" indent="-228600">
              <a:buAutoNum type="arabicPeriod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0F710-22A0-4DED-B4DE-5740793DA37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859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0F710-22A0-4DED-B4DE-5740793DA37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1425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0F710-22A0-4DED-B4DE-5740793DA37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492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0F710-22A0-4DED-B4DE-5740793DA37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001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0F710-22A0-4DED-B4DE-5740793DA37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345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0F710-22A0-4DED-B4DE-5740793DA37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956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0F710-22A0-4DED-B4DE-5740793DA37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967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平行四边形 7">
            <a:extLst>
              <a:ext uri="{FF2B5EF4-FFF2-40B4-BE49-F238E27FC236}">
                <a16:creationId xmlns:a16="http://schemas.microsoft.com/office/drawing/2014/main" id="{C0044DC2-7D2A-871D-851F-AA0600D9446F}"/>
              </a:ext>
            </a:extLst>
          </p:cNvPr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3480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无底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5B5DC4-4F86-8CDF-C898-3615C2DD1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DD8B8B2-5D2F-EEB8-3774-A2ED254C7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F7BFF0-AE34-8436-1E9E-E82361CFB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5E6838C-348E-9A34-3AA5-29ACBB6EE9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330" y="244549"/>
            <a:ext cx="1356801" cy="50855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487A0BF-C417-0D09-ACDE-B7F6BDE179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7934" y="-707439"/>
            <a:ext cx="4360096" cy="245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557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标题无底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3E34-8C99-43C6-BFBB-86E352EB8502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平行四边形 7">
            <a:extLst>
              <a:ext uri="{FF2B5EF4-FFF2-40B4-BE49-F238E27FC236}">
                <a16:creationId xmlns:a16="http://schemas.microsoft.com/office/drawing/2014/main" id="{C0044DC2-7D2A-871D-851F-AA0600D9446F}"/>
              </a:ext>
            </a:extLst>
          </p:cNvPr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A9300BA-12B9-835D-414E-B051616D2C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330" y="245068"/>
            <a:ext cx="1356801" cy="50803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22FBCD8-1889-507F-F8B8-043FC039E5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202" y="-701195"/>
            <a:ext cx="4360096" cy="24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4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空白标题无底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3E34-8C99-43C6-BFBB-86E352EB8502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平行四边形 7">
            <a:extLst>
              <a:ext uri="{FF2B5EF4-FFF2-40B4-BE49-F238E27FC236}">
                <a16:creationId xmlns:a16="http://schemas.microsoft.com/office/drawing/2014/main" id="{C0044DC2-7D2A-871D-851F-AA0600D9446F}"/>
              </a:ext>
            </a:extLst>
          </p:cNvPr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A9300BA-12B9-835D-414E-B051616D2C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330" y="245068"/>
            <a:ext cx="1356801" cy="50803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22FBCD8-1889-507F-F8B8-043FC039E5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202" y="-701195"/>
            <a:ext cx="4360096" cy="245255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A5599C58-3130-79B8-92DC-877F0D1D49C0}"/>
              </a:ext>
            </a:extLst>
          </p:cNvPr>
          <p:cNvSpPr/>
          <p:nvPr userDrawn="1"/>
        </p:nvSpPr>
        <p:spPr>
          <a:xfrm>
            <a:off x="1" y="6635931"/>
            <a:ext cx="10829108" cy="222069"/>
          </a:xfrm>
          <a:prstGeom prst="rect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91DF88E-1D8B-FBE9-6FC8-A8AAE8008DC2}"/>
              </a:ext>
            </a:extLst>
          </p:cNvPr>
          <p:cNvSpPr/>
          <p:nvPr userDrawn="1"/>
        </p:nvSpPr>
        <p:spPr>
          <a:xfrm>
            <a:off x="10528662" y="6635931"/>
            <a:ext cx="1663337" cy="2220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93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完全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47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3E34-8C99-43C6-BFBB-86E352EB8502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3770995" y="1612437"/>
            <a:ext cx="3932237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10" name="文本占位符 2"/>
          <p:cNvSpPr>
            <a:spLocks noGrp="1"/>
          </p:cNvSpPr>
          <p:nvPr>
            <p:ph idx="1"/>
          </p:nvPr>
        </p:nvSpPr>
        <p:spPr>
          <a:xfrm>
            <a:off x="3770995" y="2722137"/>
            <a:ext cx="3932237" cy="3029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3459837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919729" y="1205114"/>
            <a:ext cx="3932237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idx="1"/>
          </p:nvPr>
        </p:nvSpPr>
        <p:spPr>
          <a:xfrm>
            <a:off x="919729" y="2314814"/>
            <a:ext cx="3932237" cy="3029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1653462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177516" y="0"/>
            <a:ext cx="601448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397525" y="1424428"/>
            <a:ext cx="5321631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13" name="文本占位符 2"/>
          <p:cNvSpPr>
            <a:spLocks noGrp="1"/>
          </p:cNvSpPr>
          <p:nvPr>
            <p:ph idx="1"/>
          </p:nvPr>
        </p:nvSpPr>
        <p:spPr>
          <a:xfrm>
            <a:off x="397524" y="2648531"/>
            <a:ext cx="5321632" cy="1765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4" name="文本占位符 2"/>
          <p:cNvSpPr>
            <a:spLocks noGrp="1"/>
          </p:cNvSpPr>
          <p:nvPr>
            <p:ph idx="18"/>
          </p:nvPr>
        </p:nvSpPr>
        <p:spPr>
          <a:xfrm>
            <a:off x="6523942" y="4823481"/>
            <a:ext cx="5321632" cy="1400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800317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967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6B4F262C-C20F-13B9-A4FF-DD6B3772A988}"/>
              </a:ext>
            </a:extLst>
          </p:cNvPr>
          <p:cNvSpPr/>
          <p:nvPr/>
        </p:nvSpPr>
        <p:spPr>
          <a:xfrm>
            <a:off x="1164800" y="1020233"/>
            <a:ext cx="5112000" cy="4779434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2AF31AE-B499-9213-32CC-1B883DED15BA}"/>
              </a:ext>
            </a:extLst>
          </p:cNvPr>
          <p:cNvSpPr/>
          <p:nvPr/>
        </p:nvSpPr>
        <p:spPr>
          <a:xfrm>
            <a:off x="4809067" y="2294467"/>
            <a:ext cx="1467733" cy="4563533"/>
          </a:xfrm>
          <a:prstGeom prst="rect">
            <a:avLst/>
          </a:prstGeom>
          <a:solidFill>
            <a:srgbClr val="CD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36BAF25-F379-B7CF-73A5-1EA29A544040}"/>
              </a:ext>
            </a:extLst>
          </p:cNvPr>
          <p:cNvSpPr/>
          <p:nvPr/>
        </p:nvSpPr>
        <p:spPr>
          <a:xfrm>
            <a:off x="6276800" y="2294467"/>
            <a:ext cx="5915200" cy="45635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6663823" y="1020233"/>
            <a:ext cx="3932237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10" name="文本占位符 2"/>
          <p:cNvSpPr>
            <a:spLocks noGrp="1"/>
          </p:cNvSpPr>
          <p:nvPr>
            <p:ph idx="1"/>
          </p:nvPr>
        </p:nvSpPr>
        <p:spPr>
          <a:xfrm>
            <a:off x="6663823" y="2698689"/>
            <a:ext cx="3932237" cy="3029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2050971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407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7E38106-3C83-20B2-8194-FDAB3016F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D779558-DC9F-8A51-AA56-994EBD54B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75D8045-3A6B-213C-02A1-226484FE2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03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平行四边形 6">
            <a:extLst>
              <a:ext uri="{FF2B5EF4-FFF2-40B4-BE49-F238E27FC236}">
                <a16:creationId xmlns:a16="http://schemas.microsoft.com/office/drawing/2014/main" id="{C0044DC2-7D2A-871D-851F-AA0600D9446F}"/>
              </a:ext>
            </a:extLst>
          </p:cNvPr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文本占位符 2"/>
          <p:cNvSpPr>
            <a:spLocks noGrp="1"/>
          </p:cNvSpPr>
          <p:nvPr>
            <p:ph idx="1"/>
          </p:nvPr>
        </p:nvSpPr>
        <p:spPr>
          <a:xfrm>
            <a:off x="834097" y="1230748"/>
            <a:ext cx="10515600" cy="4465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663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111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418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7475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929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665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标题无底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3E34-8C99-43C6-BFBB-86E352EB8502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平行四边形 7">
            <a:extLst>
              <a:ext uri="{FF2B5EF4-FFF2-40B4-BE49-F238E27FC236}">
                <a16:creationId xmlns:a16="http://schemas.microsoft.com/office/drawing/2014/main" id="{C0044DC2-7D2A-871D-851F-AA0600D9446F}"/>
              </a:ext>
            </a:extLst>
          </p:cNvPr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A9300BA-12B9-835D-414E-B051616D2C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330" y="245068"/>
            <a:ext cx="1356801" cy="50803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22FBCD8-1889-507F-F8B8-043FC039E5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202" y="-701195"/>
            <a:ext cx="4360096" cy="24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1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4097" y="1230748"/>
            <a:ext cx="10515600" cy="4946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231371" y="62238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18415-1B45-4373-ACD1-24A935B9E1C6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2238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7429" y="62238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" y="6635931"/>
            <a:ext cx="10829108" cy="222069"/>
          </a:xfrm>
          <a:prstGeom prst="rect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528662" y="6635931"/>
            <a:ext cx="1663337" cy="2220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平行四边形 8">
            <a:extLst>
              <a:ext uri="{FF2B5EF4-FFF2-40B4-BE49-F238E27FC236}">
                <a16:creationId xmlns:a16="http://schemas.microsoft.com/office/drawing/2014/main" id="{C0044DC2-7D2A-871D-851F-AA0600D9446F}"/>
              </a:ext>
            </a:extLst>
          </p:cNvPr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6A92E5B-F8AD-3FAF-BC3E-4E2147A02F1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330" y="245068"/>
            <a:ext cx="1356801" cy="50803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406BD0D-1754-5C39-0706-81526F39274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202" y="-701195"/>
            <a:ext cx="4360096" cy="24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1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02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709" r:id="rId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n"/>
        <a:defRPr sz="24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231371" y="62238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667B5-ED61-425F-8601-8CEF2B153ADB}" type="datetime1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2238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7429" y="62238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5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5" r:id="rId2"/>
    <p:sldLayoutId id="2147483708" r:id="rId3"/>
    <p:sldLayoutId id="2147483701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7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s://blog.csdn.net/yinjian0924/article/details/12524610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zhuanlan.zhihu.com/p/458300788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3">
            <a:extLst>
              <a:ext uri="{FF2B5EF4-FFF2-40B4-BE49-F238E27FC236}">
                <a16:creationId xmlns:a16="http://schemas.microsoft.com/office/drawing/2014/main" id="{55237020-875B-527F-B6FE-3CC26C132E3C}"/>
              </a:ext>
            </a:extLst>
          </p:cNvPr>
          <p:cNvSpPr txBox="1">
            <a:spLocks/>
          </p:cNvSpPr>
          <p:nvPr/>
        </p:nvSpPr>
        <p:spPr>
          <a:xfrm>
            <a:off x="9290883" y="5989412"/>
            <a:ext cx="2445051" cy="1125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思源黑体 Light" panose="020B0300000000000000" charset="-122"/>
              </a:rPr>
              <a:t>打造完整的国产芯片数字EDA平台</a:t>
            </a:r>
          </a:p>
        </p:txBody>
      </p:sp>
      <p:sp>
        <p:nvSpPr>
          <p:cNvPr id="12" name="文本占位符 2">
            <a:extLst>
              <a:ext uri="{FF2B5EF4-FFF2-40B4-BE49-F238E27FC236}">
                <a16:creationId xmlns:a16="http://schemas.microsoft.com/office/drawing/2014/main" id="{094CC457-129F-75C2-B25A-1CA604B79BD0}"/>
              </a:ext>
            </a:extLst>
          </p:cNvPr>
          <p:cNvSpPr txBox="1">
            <a:spLocks/>
          </p:cNvSpPr>
          <p:nvPr/>
        </p:nvSpPr>
        <p:spPr>
          <a:xfrm>
            <a:off x="510047" y="1786019"/>
            <a:ext cx="8351851" cy="1093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4000" dirty="0">
                <a:latin typeface="Helvetica 65 Medium" panose="020B0500000000000000" charset="0"/>
                <a:cs typeface="Helvetica 65 Medium" panose="020B0500000000000000" charset="0"/>
              </a:rPr>
              <a:t>A</a:t>
            </a:r>
            <a:r>
              <a:rPr lang="zh-CN" altLang="en-US" sz="4000" dirty="0">
                <a:latin typeface="Helvetica 65 Medium" panose="020B0500000000000000" charset="0"/>
                <a:cs typeface="Helvetica 65 Medium" panose="020B0500000000000000" charset="0"/>
              </a:rPr>
              <a:t> </a:t>
            </a:r>
            <a:r>
              <a:rPr lang="en-US" altLang="zh-CN" sz="4000" dirty="0">
                <a:latin typeface="Helvetica 65 Medium" panose="020B0500000000000000" charset="0"/>
                <a:cs typeface="Helvetica 65 Medium" panose="020B0500000000000000" charset="0"/>
              </a:rPr>
              <a:t>Quick Look at RTL Synthesis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082E21D8-51E5-E239-E6A7-E070B9854D5A}"/>
              </a:ext>
            </a:extLst>
          </p:cNvPr>
          <p:cNvGrpSpPr/>
          <p:nvPr/>
        </p:nvGrpSpPr>
        <p:grpSpPr>
          <a:xfrm>
            <a:off x="736930" y="6279057"/>
            <a:ext cx="1054585" cy="201033"/>
            <a:chOff x="686082" y="6264067"/>
            <a:chExt cx="1054585" cy="201033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89438DBD-A0B8-1DAA-F659-B4269F635658}"/>
                </a:ext>
              </a:extLst>
            </p:cNvPr>
            <p:cNvSpPr/>
            <p:nvPr/>
          </p:nvSpPr>
          <p:spPr>
            <a:xfrm>
              <a:off x="686082" y="6264067"/>
              <a:ext cx="201033" cy="2010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D1050710-F62A-946D-B81F-C334EB0CF3A4}"/>
                </a:ext>
              </a:extLst>
            </p:cNvPr>
            <p:cNvSpPr/>
            <p:nvPr/>
          </p:nvSpPr>
          <p:spPr>
            <a:xfrm>
              <a:off x="970599" y="6264067"/>
              <a:ext cx="201033" cy="20103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6CCC8C77-F6BB-5261-1C95-E78BDAE7EA8E}"/>
                </a:ext>
              </a:extLst>
            </p:cNvPr>
            <p:cNvSpPr/>
            <p:nvPr/>
          </p:nvSpPr>
          <p:spPr>
            <a:xfrm>
              <a:off x="1255116" y="6264067"/>
              <a:ext cx="201033" cy="201033"/>
            </a:xfrm>
            <a:prstGeom prst="ellipse">
              <a:avLst/>
            </a:prstGeom>
            <a:solidFill>
              <a:srgbClr val="FF70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BCF661CC-57FE-0B74-07F2-C74C7BF9D7D3}"/>
                </a:ext>
              </a:extLst>
            </p:cNvPr>
            <p:cNvSpPr/>
            <p:nvPr/>
          </p:nvSpPr>
          <p:spPr>
            <a:xfrm>
              <a:off x="1539634" y="6264067"/>
              <a:ext cx="201033" cy="20103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10" name="图片 9" descr="黑暗中的灯光&#10;&#10;描述已自动生成">
            <a:extLst>
              <a:ext uri="{FF2B5EF4-FFF2-40B4-BE49-F238E27FC236}">
                <a16:creationId xmlns:a16="http://schemas.microsoft.com/office/drawing/2014/main" id="{DBC29ED9-C954-C880-DFCC-E578BE51D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9298" y="-1015474"/>
            <a:ext cx="5727151" cy="322152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50C90C16-8782-8244-25CF-7B79F57D6BB8}"/>
              </a:ext>
            </a:extLst>
          </p:cNvPr>
          <p:cNvSpPr txBox="1"/>
          <p:nvPr/>
        </p:nvSpPr>
        <p:spPr>
          <a:xfrm>
            <a:off x="510047" y="2594344"/>
            <a:ext cx="5436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Daisy Li    2024/05/07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0776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61E556A-488F-4825-E2B9-3C9B8CA59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165565E-1FC5-FB81-A7BA-22AA40A5D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Timing Constraints</a:t>
            </a:r>
            <a:endParaRPr lang="zh-CN" altLang="en-US" dirty="0"/>
          </a:p>
        </p:txBody>
      </p:sp>
      <p:grpSp>
        <p:nvGrpSpPr>
          <p:cNvPr id="93" name="组合 92">
            <a:extLst>
              <a:ext uri="{FF2B5EF4-FFF2-40B4-BE49-F238E27FC236}">
                <a16:creationId xmlns:a16="http://schemas.microsoft.com/office/drawing/2014/main" id="{DFB15CB5-29C8-4954-2A2F-5219E0E1E7B4}"/>
              </a:ext>
            </a:extLst>
          </p:cNvPr>
          <p:cNvGrpSpPr/>
          <p:nvPr/>
        </p:nvGrpSpPr>
        <p:grpSpPr>
          <a:xfrm>
            <a:off x="997659" y="2585590"/>
            <a:ext cx="9628164" cy="2323906"/>
            <a:chOff x="222084" y="1187559"/>
            <a:chExt cx="9628164" cy="2323906"/>
          </a:xfrm>
        </p:grpSpPr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id="{C06E53C0-E721-1970-DBB3-20E41EB8198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7908" y="1187864"/>
              <a:ext cx="9342340" cy="2323601"/>
              <a:chOff x="-1552474" y="1537498"/>
              <a:chExt cx="10990988" cy="2733648"/>
            </a:xfrm>
          </p:grpSpPr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id="{0234A810-7F5B-8A3F-3A59-61B842E7EA34}"/>
                  </a:ext>
                </a:extLst>
              </p:cNvPr>
              <p:cNvCxnSpPr/>
              <p:nvPr/>
            </p:nvCxnSpPr>
            <p:spPr>
              <a:xfrm flipH="1">
                <a:off x="-10094" y="2408664"/>
                <a:ext cx="2376000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91DF9BA0-A952-E9EE-5DD8-03EAA4FDCA97}"/>
                  </a:ext>
                </a:extLst>
              </p:cNvPr>
              <p:cNvCxnSpPr/>
              <p:nvPr/>
            </p:nvCxnSpPr>
            <p:spPr>
              <a:xfrm flipH="1">
                <a:off x="-1533323" y="3843453"/>
                <a:ext cx="6014118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7CABE28C-E24A-FA7D-B721-DE12929B5B2E}"/>
                  </a:ext>
                </a:extLst>
              </p:cNvPr>
              <p:cNvCxnSpPr/>
              <p:nvPr/>
            </p:nvCxnSpPr>
            <p:spPr>
              <a:xfrm flipH="1">
                <a:off x="5762242" y="2404947"/>
                <a:ext cx="2160000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流程图: 过程 4">
                <a:extLst>
                  <a:ext uri="{FF2B5EF4-FFF2-40B4-BE49-F238E27FC236}">
                    <a16:creationId xmlns:a16="http://schemas.microsoft.com/office/drawing/2014/main" id="{5481BE78-610C-384F-20E3-8BADDFE6237D}"/>
                  </a:ext>
                </a:extLst>
              </p:cNvPr>
              <p:cNvSpPr/>
              <p:nvPr/>
            </p:nvSpPr>
            <p:spPr>
              <a:xfrm>
                <a:off x="1075526" y="1537498"/>
                <a:ext cx="5705275" cy="2664000"/>
              </a:xfrm>
              <a:prstGeom prst="flowChartProcess">
                <a:avLst/>
              </a:prstGeom>
              <a:solidFill>
                <a:schemeClr val="accent4">
                  <a:alpha val="42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52000E47-82FF-C5E0-CB11-A6C85A037B46}"/>
                  </a:ext>
                </a:extLst>
              </p:cNvPr>
              <p:cNvCxnSpPr/>
              <p:nvPr/>
            </p:nvCxnSpPr>
            <p:spPr>
              <a:xfrm flipH="1">
                <a:off x="3355453" y="2404947"/>
                <a:ext cx="1404000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FF235F13-3842-09D4-1B3F-892BD50E6E31}"/>
                  </a:ext>
                </a:extLst>
              </p:cNvPr>
              <p:cNvGrpSpPr/>
              <p:nvPr/>
            </p:nvGrpSpPr>
            <p:grpSpPr>
              <a:xfrm>
                <a:off x="2053751" y="2193918"/>
                <a:ext cx="1301702" cy="1636644"/>
                <a:chOff x="2008093" y="3788542"/>
                <a:chExt cx="1301702" cy="1636644"/>
              </a:xfrm>
            </p:grpSpPr>
            <p:sp>
              <p:nvSpPr>
                <p:cNvPr id="6" name="流程图: 过程 5">
                  <a:extLst>
                    <a:ext uri="{FF2B5EF4-FFF2-40B4-BE49-F238E27FC236}">
                      <a16:creationId xmlns:a16="http://schemas.microsoft.com/office/drawing/2014/main" id="{740701FA-4D63-DBAD-131A-5E86B49A2F1D}"/>
                    </a:ext>
                  </a:extLst>
                </p:cNvPr>
                <p:cNvSpPr/>
                <p:nvPr/>
              </p:nvSpPr>
              <p:spPr>
                <a:xfrm>
                  <a:off x="2311375" y="3788542"/>
                  <a:ext cx="998420" cy="1403778"/>
                </a:xfrm>
                <a:prstGeom prst="flowChartProcess">
                  <a:avLst/>
                </a:pr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等腰三角形 9">
                  <a:extLst>
                    <a:ext uri="{FF2B5EF4-FFF2-40B4-BE49-F238E27FC236}">
                      <a16:creationId xmlns:a16="http://schemas.microsoft.com/office/drawing/2014/main" id="{3FAC1BBF-21CB-BC7B-3967-8640748AF116}"/>
                    </a:ext>
                  </a:extLst>
                </p:cNvPr>
                <p:cNvSpPr/>
                <p:nvPr/>
              </p:nvSpPr>
              <p:spPr>
                <a:xfrm rot="5400000">
                  <a:off x="2293375" y="4916263"/>
                  <a:ext cx="216000" cy="180000"/>
                </a:xfrm>
                <a:prstGeom prst="triangle">
                  <a:avLst/>
                </a:pr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2" name="直接连接符 11">
                  <a:extLst>
                    <a:ext uri="{FF2B5EF4-FFF2-40B4-BE49-F238E27FC236}">
                      <a16:creationId xmlns:a16="http://schemas.microsoft.com/office/drawing/2014/main" id="{C3AD8B2B-6C1A-47B3-669C-5E27DD99477F}"/>
                    </a:ext>
                  </a:extLst>
                </p:cNvPr>
                <p:cNvCxnSpPr/>
                <p:nvPr/>
              </p:nvCxnSpPr>
              <p:spPr>
                <a:xfrm flipH="1">
                  <a:off x="2008093" y="5006263"/>
                  <a:ext cx="2880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接连接符 12">
                  <a:extLst>
                    <a:ext uri="{FF2B5EF4-FFF2-40B4-BE49-F238E27FC236}">
                      <a16:creationId xmlns:a16="http://schemas.microsoft.com/office/drawing/2014/main" id="{A507DE01-4948-2298-37CB-0F2FEBD231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1801429" y="5209186"/>
                  <a:ext cx="4320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ED864E8D-464C-8EB2-B899-4145F5EC03BF}"/>
                  </a:ext>
                </a:extLst>
              </p:cNvPr>
              <p:cNvGrpSpPr/>
              <p:nvPr/>
            </p:nvGrpSpPr>
            <p:grpSpPr>
              <a:xfrm>
                <a:off x="4460540" y="2193918"/>
                <a:ext cx="1301702" cy="1636644"/>
                <a:chOff x="2008093" y="3788542"/>
                <a:chExt cx="1301702" cy="1636644"/>
              </a:xfrm>
            </p:grpSpPr>
            <p:sp>
              <p:nvSpPr>
                <p:cNvPr id="16" name="流程图: 过程 15">
                  <a:extLst>
                    <a:ext uri="{FF2B5EF4-FFF2-40B4-BE49-F238E27FC236}">
                      <a16:creationId xmlns:a16="http://schemas.microsoft.com/office/drawing/2014/main" id="{7241FC1C-4899-EF20-7FC2-4ED500CB3779}"/>
                    </a:ext>
                  </a:extLst>
                </p:cNvPr>
                <p:cNvSpPr/>
                <p:nvPr/>
              </p:nvSpPr>
              <p:spPr>
                <a:xfrm>
                  <a:off x="2311375" y="3788542"/>
                  <a:ext cx="998420" cy="1403778"/>
                </a:xfrm>
                <a:prstGeom prst="flowChartProcess">
                  <a:avLst/>
                </a:pr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等腰三角形 16">
                  <a:extLst>
                    <a:ext uri="{FF2B5EF4-FFF2-40B4-BE49-F238E27FC236}">
                      <a16:creationId xmlns:a16="http://schemas.microsoft.com/office/drawing/2014/main" id="{F18722DC-D36F-F0FB-9B1E-DD9469175C1D}"/>
                    </a:ext>
                  </a:extLst>
                </p:cNvPr>
                <p:cNvSpPr/>
                <p:nvPr/>
              </p:nvSpPr>
              <p:spPr>
                <a:xfrm rot="5400000">
                  <a:off x="2293375" y="4916263"/>
                  <a:ext cx="216000" cy="180000"/>
                </a:xfrm>
                <a:prstGeom prst="triangle">
                  <a:avLst/>
                </a:pr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8" name="直接连接符 17">
                  <a:extLst>
                    <a:ext uri="{FF2B5EF4-FFF2-40B4-BE49-F238E27FC236}">
                      <a16:creationId xmlns:a16="http://schemas.microsoft.com/office/drawing/2014/main" id="{F1A83833-C07C-E140-3FD6-3A5179E4B8C9}"/>
                    </a:ext>
                  </a:extLst>
                </p:cNvPr>
                <p:cNvCxnSpPr/>
                <p:nvPr/>
              </p:nvCxnSpPr>
              <p:spPr>
                <a:xfrm flipH="1">
                  <a:off x="2008093" y="5006263"/>
                  <a:ext cx="2880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>
                  <a:extLst>
                    <a:ext uri="{FF2B5EF4-FFF2-40B4-BE49-F238E27FC236}">
                      <a16:creationId xmlns:a16="http://schemas.microsoft.com/office/drawing/2014/main" id="{2C8BFB4E-0735-E065-98B5-94ACD6F870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1801429" y="5209186"/>
                  <a:ext cx="4320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E0997CA0-ABCF-D1C5-1F0B-4355B047117B}"/>
                  </a:ext>
                </a:extLst>
              </p:cNvPr>
              <p:cNvSpPr/>
              <p:nvPr/>
            </p:nvSpPr>
            <p:spPr>
              <a:xfrm>
                <a:off x="3768813" y="2149314"/>
                <a:ext cx="416439" cy="53525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</a:rPr>
                  <a:t>K</a:t>
                </a:r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F3FD02B1-46FF-C98D-B507-3CF821966C3A}"/>
                  </a:ext>
                </a:extLst>
              </p:cNvPr>
              <p:cNvSpPr/>
              <p:nvPr/>
            </p:nvSpPr>
            <p:spPr>
              <a:xfrm>
                <a:off x="6076519" y="2149314"/>
                <a:ext cx="416439" cy="53525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</a:rPr>
                  <a:t>S</a:t>
                </a:r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770092A6-157A-6E55-55B9-48E99CE718CD}"/>
                  </a:ext>
                </a:extLst>
              </p:cNvPr>
              <p:cNvSpPr/>
              <p:nvPr/>
            </p:nvSpPr>
            <p:spPr>
              <a:xfrm>
                <a:off x="1521382" y="2149314"/>
                <a:ext cx="416439" cy="53525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</a:rPr>
                  <a:t>N</a:t>
                </a:r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A163454B-5828-0E66-05C2-140660CF8F53}"/>
                  </a:ext>
                </a:extLst>
              </p:cNvPr>
              <p:cNvSpPr txBox="1"/>
              <p:nvPr/>
            </p:nvSpPr>
            <p:spPr>
              <a:xfrm>
                <a:off x="2995248" y="2262531"/>
                <a:ext cx="8285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/>
                  <a:t>Q</a:t>
                </a:r>
                <a:endParaRPr lang="zh-CN" altLang="en-US" sz="1400" b="1" dirty="0"/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C8FC83D9-8D04-5931-9A58-F223151F2269}"/>
                  </a:ext>
                </a:extLst>
              </p:cNvPr>
              <p:cNvSpPr txBox="1"/>
              <p:nvPr/>
            </p:nvSpPr>
            <p:spPr>
              <a:xfrm>
                <a:off x="2379973" y="2262531"/>
                <a:ext cx="8285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/>
                  <a:t>D</a:t>
                </a:r>
                <a:endParaRPr lang="zh-CN" altLang="en-US" sz="1400" b="1" dirty="0"/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C34DB976-497C-B7BE-428D-7AB38E2DA971}"/>
                  </a:ext>
                </a:extLst>
              </p:cNvPr>
              <p:cNvSpPr txBox="1"/>
              <p:nvPr/>
            </p:nvSpPr>
            <p:spPr>
              <a:xfrm>
                <a:off x="4765114" y="2262531"/>
                <a:ext cx="8285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/>
                  <a:t>D</a:t>
                </a:r>
                <a:endParaRPr lang="zh-CN" altLang="en-US" sz="1400" b="1" dirty="0"/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07249A8-66A1-232E-E319-655DF3616C0E}"/>
                  </a:ext>
                </a:extLst>
              </p:cNvPr>
              <p:cNvSpPr txBox="1"/>
              <p:nvPr/>
            </p:nvSpPr>
            <p:spPr>
              <a:xfrm>
                <a:off x="5448500" y="2262530"/>
                <a:ext cx="8285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/>
                  <a:t>Q</a:t>
                </a:r>
                <a:endParaRPr lang="zh-CN" altLang="en-US" sz="1400" b="1" dirty="0"/>
              </a:p>
            </p:txBody>
          </p:sp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826B58C4-BFA8-792F-D6E2-7991153F4B50}"/>
                  </a:ext>
                </a:extLst>
              </p:cNvPr>
              <p:cNvSpPr txBox="1"/>
              <p:nvPr/>
            </p:nvSpPr>
            <p:spPr>
              <a:xfrm>
                <a:off x="-359118" y="2246471"/>
                <a:ext cx="8285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/>
                  <a:t>Q</a:t>
                </a:r>
                <a:endParaRPr lang="zh-CN" altLang="en-US" sz="1400" b="1" dirty="0"/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BEE90D43-C1DD-22EA-2A5D-37F7184DE5B7}"/>
                  </a:ext>
                </a:extLst>
              </p:cNvPr>
              <p:cNvSpPr txBox="1"/>
              <p:nvPr/>
            </p:nvSpPr>
            <p:spPr>
              <a:xfrm>
                <a:off x="2855915" y="3242085"/>
                <a:ext cx="828507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/>
                  <a:t>QN</a:t>
                </a:r>
                <a:endParaRPr lang="zh-CN" altLang="en-US" sz="1400" b="1" dirty="0"/>
              </a:p>
            </p:txBody>
          </p: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54915F7F-D416-60AE-5959-5CC5957F4CFC}"/>
                  </a:ext>
                </a:extLst>
              </p:cNvPr>
              <p:cNvSpPr txBox="1"/>
              <p:nvPr/>
            </p:nvSpPr>
            <p:spPr>
              <a:xfrm>
                <a:off x="5268533" y="3216731"/>
                <a:ext cx="828507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/>
                  <a:t>QN</a:t>
                </a:r>
                <a:endParaRPr lang="zh-CN" altLang="en-US" sz="1400" b="1" dirty="0"/>
              </a:p>
            </p:txBody>
          </p:sp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2B65746A-83D4-B9F7-0532-A660439B5EE0}"/>
                  </a:ext>
                </a:extLst>
              </p:cNvPr>
              <p:cNvCxnSpPr/>
              <p:nvPr/>
            </p:nvCxnSpPr>
            <p:spPr>
              <a:xfrm flipH="1">
                <a:off x="5771922" y="3398561"/>
                <a:ext cx="288000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C0868BB4-3164-6127-8C9C-159F9EF94A75}"/>
                  </a:ext>
                </a:extLst>
              </p:cNvPr>
              <p:cNvCxnSpPr/>
              <p:nvPr/>
            </p:nvCxnSpPr>
            <p:spPr>
              <a:xfrm flipH="1">
                <a:off x="3348389" y="3417149"/>
                <a:ext cx="288000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420DDA77-E2D1-C43B-487F-752450B2DF7C}"/>
                  </a:ext>
                </a:extLst>
              </p:cNvPr>
              <p:cNvSpPr txBox="1"/>
              <p:nvPr/>
            </p:nvSpPr>
            <p:spPr>
              <a:xfrm>
                <a:off x="2341752" y="2726470"/>
                <a:ext cx="1008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rgbClr val="FF0000"/>
                    </a:solidFill>
                  </a:rPr>
                  <a:t>FF2</a:t>
                </a:r>
                <a:endParaRPr lang="zh-CN" altLang="en-US"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2956C3CF-BD06-EDE2-8867-55FEDB81947E}"/>
                  </a:ext>
                </a:extLst>
              </p:cNvPr>
              <p:cNvSpPr txBox="1"/>
              <p:nvPr/>
            </p:nvSpPr>
            <p:spPr>
              <a:xfrm>
                <a:off x="4758121" y="2721613"/>
                <a:ext cx="1008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rgbClr val="FF0000"/>
                    </a:solidFill>
                  </a:rPr>
                  <a:t>FF3</a:t>
                </a:r>
                <a:endParaRPr lang="zh-CN" altLang="en-US" sz="1600" b="1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36" name="组合 35">
                <a:extLst>
                  <a:ext uri="{FF2B5EF4-FFF2-40B4-BE49-F238E27FC236}">
                    <a16:creationId xmlns:a16="http://schemas.microsoft.com/office/drawing/2014/main" id="{B6116D0E-FBFA-8A25-5183-43A8C719E15B}"/>
                  </a:ext>
                </a:extLst>
              </p:cNvPr>
              <p:cNvGrpSpPr/>
              <p:nvPr/>
            </p:nvGrpSpPr>
            <p:grpSpPr>
              <a:xfrm>
                <a:off x="7615217" y="2206809"/>
                <a:ext cx="1301702" cy="1636644"/>
                <a:chOff x="2008093" y="3788542"/>
                <a:chExt cx="1301702" cy="1636644"/>
              </a:xfrm>
            </p:grpSpPr>
            <p:sp>
              <p:nvSpPr>
                <p:cNvPr id="37" name="流程图: 过程 36">
                  <a:extLst>
                    <a:ext uri="{FF2B5EF4-FFF2-40B4-BE49-F238E27FC236}">
                      <a16:creationId xmlns:a16="http://schemas.microsoft.com/office/drawing/2014/main" id="{AB1E2A3F-1B4D-364E-B4D9-3AB947FC589F}"/>
                    </a:ext>
                  </a:extLst>
                </p:cNvPr>
                <p:cNvSpPr/>
                <p:nvPr/>
              </p:nvSpPr>
              <p:spPr>
                <a:xfrm>
                  <a:off x="2311375" y="3788542"/>
                  <a:ext cx="998420" cy="1403778"/>
                </a:xfrm>
                <a:prstGeom prst="flowChartProcess">
                  <a:avLst/>
                </a:prstGeom>
                <a:noFill/>
                <a:ln w="19050">
                  <a:solidFill>
                    <a:schemeClr val="accent2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等腰三角形 37">
                  <a:extLst>
                    <a:ext uri="{FF2B5EF4-FFF2-40B4-BE49-F238E27FC236}">
                      <a16:creationId xmlns:a16="http://schemas.microsoft.com/office/drawing/2014/main" id="{BC0AC5DD-3875-0FC4-087A-1AAAB750079E}"/>
                    </a:ext>
                  </a:extLst>
                </p:cNvPr>
                <p:cNvSpPr/>
                <p:nvPr/>
              </p:nvSpPr>
              <p:spPr>
                <a:xfrm rot="5400000">
                  <a:off x="2293375" y="4916263"/>
                  <a:ext cx="216000" cy="180000"/>
                </a:xfrm>
                <a:prstGeom prst="triangle">
                  <a:avLst/>
                </a:prstGeom>
                <a:noFill/>
                <a:ln w="19050">
                  <a:solidFill>
                    <a:schemeClr val="accent2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39" name="直接连接符 38">
                  <a:extLst>
                    <a:ext uri="{FF2B5EF4-FFF2-40B4-BE49-F238E27FC236}">
                      <a16:creationId xmlns:a16="http://schemas.microsoft.com/office/drawing/2014/main" id="{E522BDF4-F73F-E412-DC6F-852CA46454D6}"/>
                    </a:ext>
                  </a:extLst>
                </p:cNvPr>
                <p:cNvCxnSpPr/>
                <p:nvPr/>
              </p:nvCxnSpPr>
              <p:spPr>
                <a:xfrm flipH="1">
                  <a:off x="2008093" y="5006263"/>
                  <a:ext cx="2880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>
                  <a:extLst>
                    <a:ext uri="{FF2B5EF4-FFF2-40B4-BE49-F238E27FC236}">
                      <a16:creationId xmlns:a16="http://schemas.microsoft.com/office/drawing/2014/main" id="{D8A803DE-7443-2292-117F-F3EADFCDE4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1801429" y="5209186"/>
                  <a:ext cx="4320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B9E4680D-251F-8200-71A6-9E9B14F7BEAB}"/>
                  </a:ext>
                </a:extLst>
              </p:cNvPr>
              <p:cNvSpPr/>
              <p:nvPr/>
            </p:nvSpPr>
            <p:spPr>
              <a:xfrm>
                <a:off x="7270174" y="2149314"/>
                <a:ext cx="416439" cy="53525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</a:rPr>
                  <a:t>T</a:t>
                </a:r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0" name="组合 49">
                <a:extLst>
                  <a:ext uri="{FF2B5EF4-FFF2-40B4-BE49-F238E27FC236}">
                    <a16:creationId xmlns:a16="http://schemas.microsoft.com/office/drawing/2014/main" id="{F1133821-FD6C-894C-548E-1BF4A9F951E9}"/>
                  </a:ext>
                </a:extLst>
              </p:cNvPr>
              <p:cNvGrpSpPr/>
              <p:nvPr/>
            </p:nvGrpSpPr>
            <p:grpSpPr>
              <a:xfrm>
                <a:off x="7059464" y="1559800"/>
                <a:ext cx="2340000" cy="2676522"/>
                <a:chOff x="7059464" y="1559800"/>
                <a:chExt cx="2340000" cy="2676522"/>
              </a:xfrm>
            </p:grpSpPr>
            <p:cxnSp>
              <p:nvCxnSpPr>
                <p:cNvPr id="46" name="直接连接符 45">
                  <a:extLst>
                    <a:ext uri="{FF2B5EF4-FFF2-40B4-BE49-F238E27FC236}">
                      <a16:creationId xmlns:a16="http://schemas.microsoft.com/office/drawing/2014/main" id="{145EB946-4977-C421-7E84-F07C204834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59464" y="1559800"/>
                  <a:ext cx="2340000" cy="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>
                  <a:extLst>
                    <a:ext uri="{FF2B5EF4-FFF2-40B4-BE49-F238E27FC236}">
                      <a16:creationId xmlns:a16="http://schemas.microsoft.com/office/drawing/2014/main" id="{53C5F762-1142-CE9B-E351-373CFDFF97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59464" y="4236322"/>
                  <a:ext cx="2340000" cy="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>
                  <a:extLst>
                    <a:ext uri="{FF2B5EF4-FFF2-40B4-BE49-F238E27FC236}">
                      <a16:creationId xmlns:a16="http://schemas.microsoft.com/office/drawing/2014/main" id="{4C31693D-D6A9-58CF-E3F1-7A56C01D6D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745464" y="2908624"/>
                  <a:ext cx="2628000" cy="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组合 50">
                <a:extLst>
                  <a:ext uri="{FF2B5EF4-FFF2-40B4-BE49-F238E27FC236}">
                    <a16:creationId xmlns:a16="http://schemas.microsoft.com/office/drawing/2014/main" id="{A29250A8-E4BE-C16C-4A67-0D08146FC945}"/>
                  </a:ext>
                </a:extLst>
              </p:cNvPr>
              <p:cNvGrpSpPr/>
              <p:nvPr/>
            </p:nvGrpSpPr>
            <p:grpSpPr>
              <a:xfrm>
                <a:off x="-1331463" y="2206809"/>
                <a:ext cx="1301702" cy="1636644"/>
                <a:chOff x="2008093" y="3788542"/>
                <a:chExt cx="1301702" cy="1636644"/>
              </a:xfrm>
            </p:grpSpPr>
            <p:sp>
              <p:nvSpPr>
                <p:cNvPr id="52" name="流程图: 过程 51">
                  <a:extLst>
                    <a:ext uri="{FF2B5EF4-FFF2-40B4-BE49-F238E27FC236}">
                      <a16:creationId xmlns:a16="http://schemas.microsoft.com/office/drawing/2014/main" id="{8D90A337-276D-0136-EB4C-DC7E95990FC1}"/>
                    </a:ext>
                  </a:extLst>
                </p:cNvPr>
                <p:cNvSpPr/>
                <p:nvPr/>
              </p:nvSpPr>
              <p:spPr>
                <a:xfrm>
                  <a:off x="2311375" y="3788542"/>
                  <a:ext cx="998420" cy="1403778"/>
                </a:xfrm>
                <a:prstGeom prst="flowChartProcess">
                  <a:avLst/>
                </a:prstGeom>
                <a:noFill/>
                <a:ln w="19050">
                  <a:solidFill>
                    <a:schemeClr val="accent2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" name="等腰三角形 52">
                  <a:extLst>
                    <a:ext uri="{FF2B5EF4-FFF2-40B4-BE49-F238E27FC236}">
                      <a16:creationId xmlns:a16="http://schemas.microsoft.com/office/drawing/2014/main" id="{1B54757E-425D-96DB-AA5B-02A4CC6983EB}"/>
                    </a:ext>
                  </a:extLst>
                </p:cNvPr>
                <p:cNvSpPr/>
                <p:nvPr/>
              </p:nvSpPr>
              <p:spPr>
                <a:xfrm rot="5400000">
                  <a:off x="2293375" y="4916263"/>
                  <a:ext cx="216000" cy="180000"/>
                </a:xfrm>
                <a:prstGeom prst="triangle">
                  <a:avLst/>
                </a:prstGeom>
                <a:noFill/>
                <a:ln w="19050">
                  <a:solidFill>
                    <a:schemeClr val="accent2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54" name="直接连接符 53">
                  <a:extLst>
                    <a:ext uri="{FF2B5EF4-FFF2-40B4-BE49-F238E27FC236}">
                      <a16:creationId xmlns:a16="http://schemas.microsoft.com/office/drawing/2014/main" id="{8C22A80C-C885-645B-7CD6-3DBF38DA39DF}"/>
                    </a:ext>
                  </a:extLst>
                </p:cNvPr>
                <p:cNvCxnSpPr/>
                <p:nvPr/>
              </p:nvCxnSpPr>
              <p:spPr>
                <a:xfrm flipH="1">
                  <a:off x="2008093" y="5006263"/>
                  <a:ext cx="2880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>
                  <a:extLst>
                    <a:ext uri="{FF2B5EF4-FFF2-40B4-BE49-F238E27FC236}">
                      <a16:creationId xmlns:a16="http://schemas.microsoft.com/office/drawing/2014/main" id="{59DE643F-0404-F8CF-37D0-E8B5C468AC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1801429" y="5209186"/>
                  <a:ext cx="4320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6" name="椭圆 55">
                <a:extLst>
                  <a:ext uri="{FF2B5EF4-FFF2-40B4-BE49-F238E27FC236}">
                    <a16:creationId xmlns:a16="http://schemas.microsoft.com/office/drawing/2014/main" id="{F107CC1A-DF07-990C-85C8-082D452DC6E7}"/>
                  </a:ext>
                </a:extLst>
              </p:cNvPr>
              <p:cNvSpPr/>
              <p:nvPr/>
            </p:nvSpPr>
            <p:spPr>
              <a:xfrm>
                <a:off x="174780" y="2142193"/>
                <a:ext cx="416439" cy="53525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</a:rPr>
                  <a:t>M</a:t>
                </a:r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7" name="组合 56">
                <a:extLst>
                  <a:ext uri="{FF2B5EF4-FFF2-40B4-BE49-F238E27FC236}">
                    <a16:creationId xmlns:a16="http://schemas.microsoft.com/office/drawing/2014/main" id="{86CB4E35-4EA7-D44B-159F-3331E018BF52}"/>
                  </a:ext>
                </a:extLst>
              </p:cNvPr>
              <p:cNvGrpSpPr/>
              <p:nvPr/>
            </p:nvGrpSpPr>
            <p:grpSpPr>
              <a:xfrm flipH="1">
                <a:off x="-1552474" y="1594624"/>
                <a:ext cx="2340000" cy="2676522"/>
                <a:chOff x="7059464" y="1559800"/>
                <a:chExt cx="2340000" cy="2676522"/>
              </a:xfrm>
            </p:grpSpPr>
            <p:cxnSp>
              <p:nvCxnSpPr>
                <p:cNvPr id="58" name="直接连接符 57">
                  <a:extLst>
                    <a:ext uri="{FF2B5EF4-FFF2-40B4-BE49-F238E27FC236}">
                      <a16:creationId xmlns:a16="http://schemas.microsoft.com/office/drawing/2014/main" id="{696BA6F9-2F6F-679D-AEB1-2D3EA0B3D9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59464" y="1559800"/>
                  <a:ext cx="2340000" cy="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>
                  <a:extLst>
                    <a:ext uri="{FF2B5EF4-FFF2-40B4-BE49-F238E27FC236}">
                      <a16:creationId xmlns:a16="http://schemas.microsoft.com/office/drawing/2014/main" id="{CAEF3C5E-B7A5-D172-2F7D-0FC5FC48EA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59464" y="4236322"/>
                  <a:ext cx="2340000" cy="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>
                  <a:extLst>
                    <a:ext uri="{FF2B5EF4-FFF2-40B4-BE49-F238E27FC236}">
                      <a16:creationId xmlns:a16="http://schemas.microsoft.com/office/drawing/2014/main" id="{0C511C68-BFAC-A5E6-77F3-340AC830A7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745464" y="2908624"/>
                  <a:ext cx="2628000" cy="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27E1201D-4B5D-B339-52D4-D9713116114A}"/>
                  </a:ext>
                </a:extLst>
              </p:cNvPr>
              <p:cNvSpPr txBox="1"/>
              <p:nvPr/>
            </p:nvSpPr>
            <p:spPr>
              <a:xfrm>
                <a:off x="7908894" y="2271606"/>
                <a:ext cx="8285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/>
                  <a:t>D</a:t>
                </a:r>
                <a:endParaRPr lang="zh-CN" altLang="en-US" sz="1400" b="1" dirty="0"/>
              </a:p>
            </p:txBody>
          </p:sp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2832AAA0-19BA-9240-B271-2C62C877DE4F}"/>
                  </a:ext>
                </a:extLst>
              </p:cNvPr>
              <p:cNvSpPr txBox="1"/>
              <p:nvPr/>
            </p:nvSpPr>
            <p:spPr>
              <a:xfrm>
                <a:off x="8610007" y="2263002"/>
                <a:ext cx="8285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/>
                  <a:t>Q</a:t>
                </a:r>
                <a:endParaRPr lang="zh-CN" altLang="en-US" sz="1400" b="1" dirty="0"/>
              </a:p>
            </p:txBody>
          </p:sp>
          <p:cxnSp>
            <p:nvCxnSpPr>
              <p:cNvPr id="63" name="直接连接符 62">
                <a:extLst>
                  <a:ext uri="{FF2B5EF4-FFF2-40B4-BE49-F238E27FC236}">
                    <a16:creationId xmlns:a16="http://schemas.microsoft.com/office/drawing/2014/main" id="{4EB85566-2B94-0A89-D372-30989AF50CE2}"/>
                  </a:ext>
                </a:extLst>
              </p:cNvPr>
              <p:cNvCxnSpPr/>
              <p:nvPr/>
            </p:nvCxnSpPr>
            <p:spPr>
              <a:xfrm flipH="1">
                <a:off x="8916919" y="2387518"/>
                <a:ext cx="288000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>
                <a:extLst>
                  <a:ext uri="{FF2B5EF4-FFF2-40B4-BE49-F238E27FC236}">
                    <a16:creationId xmlns:a16="http://schemas.microsoft.com/office/drawing/2014/main" id="{D46E210F-4615-C354-4C4A-834B83C932A3}"/>
                  </a:ext>
                </a:extLst>
              </p:cNvPr>
              <p:cNvCxnSpPr/>
              <p:nvPr/>
            </p:nvCxnSpPr>
            <p:spPr>
              <a:xfrm flipH="1">
                <a:off x="8916919" y="3409944"/>
                <a:ext cx="288000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099D1E17-591B-2DE5-9128-53FC339C0F1C}"/>
                  </a:ext>
                </a:extLst>
              </p:cNvPr>
              <p:cNvSpPr txBox="1"/>
              <p:nvPr/>
            </p:nvSpPr>
            <p:spPr>
              <a:xfrm>
                <a:off x="8411089" y="3233263"/>
                <a:ext cx="828507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/>
                  <a:t>QN</a:t>
                </a:r>
                <a:endParaRPr lang="zh-CN" altLang="en-US" sz="1400" b="1" dirty="0"/>
              </a:p>
            </p:txBody>
          </p:sp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0B7F17A9-9956-CFBC-0AD2-443C97B57292}"/>
                  </a:ext>
                </a:extLst>
              </p:cNvPr>
              <p:cNvSpPr txBox="1"/>
              <p:nvPr/>
            </p:nvSpPr>
            <p:spPr>
              <a:xfrm>
                <a:off x="-1060231" y="2255075"/>
                <a:ext cx="8285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/>
                  <a:t>D</a:t>
                </a:r>
                <a:endParaRPr lang="zh-CN" altLang="en-US" sz="1400" b="1" dirty="0"/>
              </a:p>
            </p:txBody>
          </p:sp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1330F599-6A6E-4247-6A16-DE6E2BA78333}"/>
                  </a:ext>
                </a:extLst>
              </p:cNvPr>
              <p:cNvSpPr txBox="1"/>
              <p:nvPr/>
            </p:nvSpPr>
            <p:spPr>
              <a:xfrm>
                <a:off x="-530094" y="3244673"/>
                <a:ext cx="828507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/>
                  <a:t>QN</a:t>
                </a:r>
                <a:endParaRPr lang="zh-CN" altLang="en-US" sz="1400" b="1" dirty="0"/>
              </a:p>
            </p:txBody>
          </p:sp>
          <p:cxnSp>
            <p:nvCxnSpPr>
              <p:cNvPr id="69" name="直接连接符 68">
                <a:extLst>
                  <a:ext uri="{FF2B5EF4-FFF2-40B4-BE49-F238E27FC236}">
                    <a16:creationId xmlns:a16="http://schemas.microsoft.com/office/drawing/2014/main" id="{9BD6C201-DA55-5068-4829-610E49E4011C}"/>
                  </a:ext>
                </a:extLst>
              </p:cNvPr>
              <p:cNvCxnSpPr/>
              <p:nvPr/>
            </p:nvCxnSpPr>
            <p:spPr>
              <a:xfrm flipH="1">
                <a:off x="-29761" y="3396001"/>
                <a:ext cx="288000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36E0C9C3-AB18-5D59-8A4D-1959156704BA}"/>
                </a:ext>
              </a:extLst>
            </p:cNvPr>
            <p:cNvSpPr txBox="1"/>
            <p:nvPr/>
          </p:nvSpPr>
          <p:spPr>
            <a:xfrm>
              <a:off x="909928" y="2220717"/>
              <a:ext cx="85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FF0000"/>
                  </a:solidFill>
                </a:rPr>
                <a:t>FF1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8DB2325E-2431-B87F-782C-0B9CCFEC1642}"/>
                </a:ext>
              </a:extLst>
            </p:cNvPr>
            <p:cNvSpPr txBox="1"/>
            <p:nvPr/>
          </p:nvSpPr>
          <p:spPr>
            <a:xfrm>
              <a:off x="8559719" y="2161684"/>
              <a:ext cx="85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FF0000"/>
                  </a:solidFill>
                </a:rPr>
                <a:t>FF4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AFCB9F8E-EE57-1AB7-0F49-85A9ECA7BEF7}"/>
                </a:ext>
              </a:extLst>
            </p:cNvPr>
            <p:cNvSpPr txBox="1"/>
            <p:nvPr/>
          </p:nvSpPr>
          <p:spPr>
            <a:xfrm>
              <a:off x="2540308" y="1633536"/>
              <a:ext cx="7042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A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565F7493-B5E7-5766-2D1E-3FD50A95549B}"/>
                </a:ext>
              </a:extLst>
            </p:cNvPr>
            <p:cNvSpPr txBox="1"/>
            <p:nvPr/>
          </p:nvSpPr>
          <p:spPr>
            <a:xfrm>
              <a:off x="2752903" y="1187559"/>
              <a:ext cx="1592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rgbClr val="C00000"/>
                  </a:solidFill>
                </a:rPr>
                <a:t>MY_DESIGEN</a:t>
              </a:r>
              <a:endParaRPr lang="zh-CN" altLang="en-US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ADF48F64-FDA9-1012-A189-C80D65EEBE1D}"/>
                </a:ext>
              </a:extLst>
            </p:cNvPr>
            <p:cNvSpPr txBox="1"/>
            <p:nvPr/>
          </p:nvSpPr>
          <p:spPr>
            <a:xfrm>
              <a:off x="818167" y="1246130"/>
              <a:ext cx="1592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rgbClr val="C00000"/>
                  </a:solidFill>
                </a:rPr>
                <a:t>KOBE’S_DESIGEN</a:t>
              </a:r>
              <a:endParaRPr lang="zh-CN" altLang="en-US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77" name="文本框 76">
              <a:extLst>
                <a:ext uri="{FF2B5EF4-FFF2-40B4-BE49-F238E27FC236}">
                  <a16:creationId xmlns:a16="http://schemas.microsoft.com/office/drawing/2014/main" id="{ECAB07B0-49EA-835B-605F-8DAA1C6692E9}"/>
                </a:ext>
              </a:extLst>
            </p:cNvPr>
            <p:cNvSpPr txBox="1"/>
            <p:nvPr/>
          </p:nvSpPr>
          <p:spPr>
            <a:xfrm>
              <a:off x="7852663" y="1231067"/>
              <a:ext cx="1592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rgbClr val="C00000"/>
                  </a:solidFill>
                </a:rPr>
                <a:t>KING’S_DESIGEN</a:t>
              </a:r>
              <a:endParaRPr lang="zh-CN" altLang="en-US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CED84C8F-C26A-36F8-89CF-A8B780759F8B}"/>
                </a:ext>
              </a:extLst>
            </p:cNvPr>
            <p:cNvSpPr txBox="1"/>
            <p:nvPr/>
          </p:nvSpPr>
          <p:spPr>
            <a:xfrm>
              <a:off x="222084" y="2884930"/>
              <a:ext cx="7042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/>
                <a:t>CLK</a:t>
              </a:r>
              <a:endParaRPr lang="zh-CN" altLang="en-US" sz="1400" b="1" dirty="0"/>
            </a:p>
          </p:txBody>
        </p:sp>
        <p:sp>
          <p:nvSpPr>
            <p:cNvPr id="89" name="任意多边形: 形状 88">
              <a:extLst>
                <a:ext uri="{FF2B5EF4-FFF2-40B4-BE49-F238E27FC236}">
                  <a16:creationId xmlns:a16="http://schemas.microsoft.com/office/drawing/2014/main" id="{9F2D31AE-868C-59E2-DD5C-712E28B82008}"/>
                </a:ext>
              </a:extLst>
            </p:cNvPr>
            <p:cNvSpPr/>
            <p:nvPr/>
          </p:nvSpPr>
          <p:spPr>
            <a:xfrm>
              <a:off x="2717102" y="1569707"/>
              <a:ext cx="1094878" cy="378297"/>
            </a:xfrm>
            <a:custGeom>
              <a:avLst/>
              <a:gdLst>
                <a:gd name="connsiteX0" fmla="*/ 0 w 1068779"/>
                <a:gd name="connsiteY0" fmla="*/ 320909 h 368410"/>
                <a:gd name="connsiteX1" fmla="*/ 510639 w 1068779"/>
                <a:gd name="connsiteY1" fmla="*/ 275 h 368410"/>
                <a:gd name="connsiteX2" fmla="*/ 1068779 w 1068779"/>
                <a:gd name="connsiteY2" fmla="*/ 368410 h 368410"/>
                <a:gd name="connsiteX3" fmla="*/ 1068779 w 1068779"/>
                <a:gd name="connsiteY3" fmla="*/ 368410 h 368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8779" h="368410">
                  <a:moveTo>
                    <a:pt x="0" y="320909"/>
                  </a:moveTo>
                  <a:cubicBezTo>
                    <a:pt x="166254" y="156633"/>
                    <a:pt x="332509" y="-7642"/>
                    <a:pt x="510639" y="275"/>
                  </a:cubicBezTo>
                  <a:cubicBezTo>
                    <a:pt x="688769" y="8192"/>
                    <a:pt x="1068779" y="368410"/>
                    <a:pt x="1068779" y="368410"/>
                  </a:cubicBezTo>
                  <a:lnTo>
                    <a:pt x="1068779" y="36841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任意多边形: 形状 89">
              <a:extLst>
                <a:ext uri="{FF2B5EF4-FFF2-40B4-BE49-F238E27FC236}">
                  <a16:creationId xmlns:a16="http://schemas.microsoft.com/office/drawing/2014/main" id="{E4FE95A9-2E22-2A42-5503-9974F771D948}"/>
                </a:ext>
              </a:extLst>
            </p:cNvPr>
            <p:cNvSpPr/>
            <p:nvPr/>
          </p:nvSpPr>
          <p:spPr>
            <a:xfrm>
              <a:off x="3835730" y="1862378"/>
              <a:ext cx="2036183" cy="928324"/>
            </a:xfrm>
            <a:custGeom>
              <a:avLst/>
              <a:gdLst>
                <a:gd name="connsiteX0" fmla="*/ 0 w 2018805"/>
                <a:gd name="connsiteY0" fmla="*/ 855023 h 855023"/>
                <a:gd name="connsiteX1" fmla="*/ 760021 w 2018805"/>
                <a:gd name="connsiteY1" fmla="*/ 190005 h 855023"/>
                <a:gd name="connsiteX2" fmla="*/ 2018805 w 2018805"/>
                <a:gd name="connsiteY2" fmla="*/ 0 h 85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8805" h="855023">
                  <a:moveTo>
                    <a:pt x="0" y="855023"/>
                  </a:moveTo>
                  <a:cubicBezTo>
                    <a:pt x="211777" y="593766"/>
                    <a:pt x="423554" y="332509"/>
                    <a:pt x="760021" y="190005"/>
                  </a:cubicBezTo>
                  <a:cubicBezTo>
                    <a:pt x="1096488" y="47501"/>
                    <a:pt x="1557646" y="23750"/>
                    <a:pt x="2018805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任意多边形: 形状 91">
              <a:extLst>
                <a:ext uri="{FF2B5EF4-FFF2-40B4-BE49-F238E27FC236}">
                  <a16:creationId xmlns:a16="http://schemas.microsoft.com/office/drawing/2014/main" id="{CCC3DB61-B26F-CE07-2FF8-A078691ACADF}"/>
                </a:ext>
              </a:extLst>
            </p:cNvPr>
            <p:cNvSpPr/>
            <p:nvPr/>
          </p:nvSpPr>
          <p:spPr>
            <a:xfrm>
              <a:off x="5902037" y="1862378"/>
              <a:ext cx="1681220" cy="904573"/>
            </a:xfrm>
            <a:custGeom>
              <a:avLst/>
              <a:gdLst>
                <a:gd name="connsiteX0" fmla="*/ 0 w 1615045"/>
                <a:gd name="connsiteY0" fmla="*/ 866899 h 866899"/>
                <a:gd name="connsiteX1" fmla="*/ 475013 w 1615045"/>
                <a:gd name="connsiteY1" fmla="*/ 178130 h 866899"/>
                <a:gd name="connsiteX2" fmla="*/ 1615045 w 1615045"/>
                <a:gd name="connsiteY2" fmla="*/ 0 h 866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5045" h="866899">
                  <a:moveTo>
                    <a:pt x="0" y="866899"/>
                  </a:moveTo>
                  <a:cubicBezTo>
                    <a:pt x="102919" y="594756"/>
                    <a:pt x="205839" y="322613"/>
                    <a:pt x="475013" y="178130"/>
                  </a:cubicBezTo>
                  <a:cubicBezTo>
                    <a:pt x="744187" y="33647"/>
                    <a:pt x="1179616" y="16823"/>
                    <a:pt x="1615045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4" name="矩形 93">
            <a:extLst>
              <a:ext uri="{FF2B5EF4-FFF2-40B4-BE49-F238E27FC236}">
                <a16:creationId xmlns:a16="http://schemas.microsoft.com/office/drawing/2014/main" id="{2CD60234-DF59-6586-AADA-873FB18D8292}"/>
              </a:ext>
            </a:extLst>
          </p:cNvPr>
          <p:cNvSpPr/>
          <p:nvPr/>
        </p:nvSpPr>
        <p:spPr>
          <a:xfrm>
            <a:off x="997659" y="1222867"/>
            <a:ext cx="4503503" cy="6996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All input paths are constrained by </a:t>
            </a:r>
            <a:r>
              <a:rPr lang="en-US" altLang="zh-CN" b="1" dirty="0">
                <a:solidFill>
                  <a:schemeClr val="tx1"/>
                </a:solidFill>
              </a:rPr>
              <a:t>set input delay.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4941E017-C04F-F4EC-BC60-345BAB6928D4}"/>
              </a:ext>
            </a:extLst>
          </p:cNvPr>
          <p:cNvSpPr/>
          <p:nvPr/>
        </p:nvSpPr>
        <p:spPr>
          <a:xfrm>
            <a:off x="3554825" y="5272973"/>
            <a:ext cx="4503503" cy="6996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All register-to-register paths are constrained by </a:t>
            </a:r>
            <a:r>
              <a:rPr lang="en-US" altLang="zh-CN" b="1" dirty="0">
                <a:solidFill>
                  <a:schemeClr val="tx1"/>
                </a:solidFill>
              </a:rPr>
              <a:t>create clock.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117BC413-A2B4-D012-2BE6-884C742AD730}"/>
              </a:ext>
            </a:extLst>
          </p:cNvPr>
          <p:cNvSpPr/>
          <p:nvPr/>
        </p:nvSpPr>
        <p:spPr>
          <a:xfrm>
            <a:off x="6965677" y="1242063"/>
            <a:ext cx="4503503" cy="6996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All output paths are constrained by </a:t>
            </a:r>
            <a:r>
              <a:rPr lang="en-US" altLang="zh-CN" b="1" dirty="0">
                <a:solidFill>
                  <a:schemeClr val="tx1"/>
                </a:solidFill>
              </a:rPr>
              <a:t>set output delay.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cxnSp>
        <p:nvCxnSpPr>
          <p:cNvPr id="98" name="直接箭头连接符 97">
            <a:extLst>
              <a:ext uri="{FF2B5EF4-FFF2-40B4-BE49-F238E27FC236}">
                <a16:creationId xmlns:a16="http://schemas.microsoft.com/office/drawing/2014/main" id="{9E50488A-ED48-1A65-B4C7-F9782FB01997}"/>
              </a:ext>
            </a:extLst>
          </p:cNvPr>
          <p:cNvCxnSpPr>
            <a:cxnSpLocks/>
            <a:endCxn id="94" idx="2"/>
          </p:cNvCxnSpPr>
          <p:nvPr/>
        </p:nvCxnSpPr>
        <p:spPr>
          <a:xfrm flipH="1" flipV="1">
            <a:off x="3249411" y="1922535"/>
            <a:ext cx="503192" cy="1109032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箭头连接符 102">
            <a:extLst>
              <a:ext uri="{FF2B5EF4-FFF2-40B4-BE49-F238E27FC236}">
                <a16:creationId xmlns:a16="http://schemas.microsoft.com/office/drawing/2014/main" id="{A3D85D82-6EA9-0823-0F11-30BFA1D35A34}"/>
              </a:ext>
            </a:extLst>
          </p:cNvPr>
          <p:cNvCxnSpPr>
            <a:cxnSpLocks/>
          </p:cNvCxnSpPr>
          <p:nvPr/>
        </p:nvCxnSpPr>
        <p:spPr>
          <a:xfrm flipV="1">
            <a:off x="7644320" y="1968700"/>
            <a:ext cx="850921" cy="1338254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箭头连接符 106">
            <a:extLst>
              <a:ext uri="{FF2B5EF4-FFF2-40B4-BE49-F238E27FC236}">
                <a16:creationId xmlns:a16="http://schemas.microsoft.com/office/drawing/2014/main" id="{FAF0BE6F-EDBC-9ECC-7335-528A2CC7B419}"/>
              </a:ext>
            </a:extLst>
          </p:cNvPr>
          <p:cNvCxnSpPr>
            <a:cxnSpLocks/>
            <a:endCxn id="95" idx="0"/>
          </p:cNvCxnSpPr>
          <p:nvPr/>
        </p:nvCxnSpPr>
        <p:spPr>
          <a:xfrm>
            <a:off x="5251349" y="3559715"/>
            <a:ext cx="555228" cy="1713258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2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F5E8600-933C-CC4E-5179-A2DDB095A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D55E865-D891-AA13-A2A3-C34364C09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Constrain Register-to-register Paths</a:t>
            </a:r>
            <a:endParaRPr lang="zh-CN" altLang="en-US" dirty="0"/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76FD04B0-C4B1-0236-24A6-6186877A815D}"/>
              </a:ext>
            </a:extLst>
          </p:cNvPr>
          <p:cNvSpPr/>
          <p:nvPr/>
        </p:nvSpPr>
        <p:spPr>
          <a:xfrm>
            <a:off x="813939" y="1356670"/>
            <a:ext cx="5493211" cy="2955068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altLang="zh-CN" dirty="0" err="1"/>
              <a:t>create_clock</a:t>
            </a:r>
            <a:r>
              <a:rPr lang="en-US" altLang="zh-CN" dirty="0"/>
              <a:t> -period 2 [</a:t>
            </a:r>
            <a:r>
              <a:rPr lang="en-US" altLang="zh-CN" dirty="0" err="1"/>
              <a:t>get_ports</a:t>
            </a:r>
            <a:r>
              <a:rPr lang="en-US" altLang="zh-CN" dirty="0"/>
              <a:t> CLK]</a:t>
            </a:r>
          </a:p>
          <a:p>
            <a:endParaRPr lang="en-US" altLang="zh-CN" dirty="0"/>
          </a:p>
          <a:p>
            <a:r>
              <a:rPr lang="en-US" altLang="zh-CN" dirty="0"/>
              <a:t>Default Clock Behavior: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Clock rise at 0ns and has a 50% duty cycle;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Zero rise/fall transition time;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Zero skew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Zero insertion delay or latency</a:t>
            </a:r>
          </a:p>
          <a:p>
            <a:endParaRPr lang="en-US" altLang="zh-CN" dirty="0"/>
          </a:p>
          <a:p>
            <a:r>
              <a:rPr lang="en-US" altLang="zh-CN" b="1" dirty="0"/>
              <a:t>Max allowable delay for the reg-to-reg path “K”</a:t>
            </a:r>
            <a:r>
              <a:rPr lang="en-US" altLang="zh-CN" dirty="0"/>
              <a:t>: 2ns-0.2ns</a:t>
            </a:r>
          </a:p>
        </p:txBody>
      </p:sp>
      <p:grpSp>
        <p:nvGrpSpPr>
          <p:cNvPr id="90" name="组合 89">
            <a:extLst>
              <a:ext uri="{FF2B5EF4-FFF2-40B4-BE49-F238E27FC236}">
                <a16:creationId xmlns:a16="http://schemas.microsoft.com/office/drawing/2014/main" id="{E633AF5C-A1F9-0B74-72E7-25C6A6AEE8B3}"/>
              </a:ext>
            </a:extLst>
          </p:cNvPr>
          <p:cNvGrpSpPr/>
          <p:nvPr/>
        </p:nvGrpSpPr>
        <p:grpSpPr>
          <a:xfrm>
            <a:off x="7335195" y="4121455"/>
            <a:ext cx="4079423" cy="1183950"/>
            <a:chOff x="7242888" y="3985710"/>
            <a:chExt cx="4079423" cy="1183950"/>
          </a:xfrm>
        </p:grpSpPr>
        <p:grpSp>
          <p:nvGrpSpPr>
            <p:cNvPr id="86" name="组合 85">
              <a:extLst>
                <a:ext uri="{FF2B5EF4-FFF2-40B4-BE49-F238E27FC236}">
                  <a16:creationId xmlns:a16="http://schemas.microsoft.com/office/drawing/2014/main" id="{E86E45E7-B1D4-F423-AB76-AC5AB8E9270A}"/>
                </a:ext>
              </a:extLst>
            </p:cNvPr>
            <p:cNvGrpSpPr/>
            <p:nvPr/>
          </p:nvGrpSpPr>
          <p:grpSpPr>
            <a:xfrm>
              <a:off x="7242888" y="3985710"/>
              <a:ext cx="4079423" cy="875431"/>
              <a:chOff x="3306726" y="3622142"/>
              <a:chExt cx="4079423" cy="875431"/>
            </a:xfrm>
          </p:grpSpPr>
          <p:cxnSp>
            <p:nvCxnSpPr>
              <p:cNvPr id="78" name="连接符: 肘形 77">
                <a:extLst>
                  <a:ext uri="{FF2B5EF4-FFF2-40B4-BE49-F238E27FC236}">
                    <a16:creationId xmlns:a16="http://schemas.microsoft.com/office/drawing/2014/main" id="{5B96B546-42FC-EBBE-0A8B-91F8F6257D5F}"/>
                  </a:ext>
                </a:extLst>
              </p:cNvPr>
              <p:cNvCxnSpPr/>
              <p:nvPr/>
            </p:nvCxnSpPr>
            <p:spPr>
              <a:xfrm flipV="1">
                <a:off x="3306726" y="3622142"/>
                <a:ext cx="1626781" cy="854165"/>
              </a:xfrm>
              <a:prstGeom prst="bentConnector3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连接符: 肘形 78">
                <a:extLst>
                  <a:ext uri="{FF2B5EF4-FFF2-40B4-BE49-F238E27FC236}">
                    <a16:creationId xmlns:a16="http://schemas.microsoft.com/office/drawing/2014/main" id="{9ECC4D36-361D-BC54-0C36-64FD38309B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9368" y="3641765"/>
                <a:ext cx="1626781" cy="854165"/>
              </a:xfrm>
              <a:prstGeom prst="bentConnector3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>
                <a:extLst>
                  <a:ext uri="{FF2B5EF4-FFF2-40B4-BE49-F238E27FC236}">
                    <a16:creationId xmlns:a16="http://schemas.microsoft.com/office/drawing/2014/main" id="{440C3378-D281-321D-A3D2-78FD1CDCBACF}"/>
                  </a:ext>
                </a:extLst>
              </p:cNvPr>
              <p:cNvCxnSpPr/>
              <p:nvPr/>
            </p:nvCxnSpPr>
            <p:spPr>
              <a:xfrm>
                <a:off x="4933507" y="3622142"/>
                <a:ext cx="0" cy="8651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>
                <a:extLst>
                  <a:ext uri="{FF2B5EF4-FFF2-40B4-BE49-F238E27FC236}">
                    <a16:creationId xmlns:a16="http://schemas.microsoft.com/office/drawing/2014/main" id="{7714BB5B-D283-D844-5D39-0B6B2C1CFD9F}"/>
                  </a:ext>
                </a:extLst>
              </p:cNvPr>
              <p:cNvCxnSpPr/>
              <p:nvPr/>
            </p:nvCxnSpPr>
            <p:spPr>
              <a:xfrm>
                <a:off x="5756510" y="3632451"/>
                <a:ext cx="0" cy="865122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>
                <a:extLst>
                  <a:ext uri="{FF2B5EF4-FFF2-40B4-BE49-F238E27FC236}">
                    <a16:creationId xmlns:a16="http://schemas.microsoft.com/office/drawing/2014/main" id="{9BFC618E-0ABF-199A-D595-C10C8F7A59F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347507" y="4073264"/>
                <a:ext cx="0" cy="828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文本框 86">
              <a:extLst>
                <a:ext uri="{FF2B5EF4-FFF2-40B4-BE49-F238E27FC236}">
                  <a16:creationId xmlns:a16="http://schemas.microsoft.com/office/drawing/2014/main" id="{577C26DC-57E6-78D1-9C9D-637A3922B519}"/>
                </a:ext>
              </a:extLst>
            </p:cNvPr>
            <p:cNvSpPr txBox="1"/>
            <p:nvPr/>
          </p:nvSpPr>
          <p:spPr>
            <a:xfrm>
              <a:off x="7818279" y="4850832"/>
              <a:ext cx="7042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0ns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0FB094CE-32F0-9780-E628-945D8E4686A0}"/>
                </a:ext>
              </a:extLst>
            </p:cNvPr>
            <p:cNvSpPr txBox="1"/>
            <p:nvPr/>
          </p:nvSpPr>
          <p:spPr>
            <a:xfrm>
              <a:off x="8689006" y="4861883"/>
              <a:ext cx="7042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1ns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id="{00167507-8D09-26F6-E1BE-3E668B8CC139}"/>
                </a:ext>
              </a:extLst>
            </p:cNvPr>
            <p:cNvSpPr txBox="1"/>
            <p:nvPr/>
          </p:nvSpPr>
          <p:spPr>
            <a:xfrm>
              <a:off x="9519870" y="4830996"/>
              <a:ext cx="7042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2ns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A4A48091-661F-0927-E700-F45D44AB074A}"/>
              </a:ext>
            </a:extLst>
          </p:cNvPr>
          <p:cNvGrpSpPr/>
          <p:nvPr/>
        </p:nvGrpSpPr>
        <p:grpSpPr>
          <a:xfrm>
            <a:off x="6484391" y="1356670"/>
            <a:ext cx="5707609" cy="2264705"/>
            <a:chOff x="2945383" y="2585590"/>
            <a:chExt cx="5707609" cy="2264705"/>
          </a:xfrm>
        </p:grpSpPr>
        <p:cxnSp>
          <p:nvCxnSpPr>
            <p:cNvPr id="96" name="直接连接符 95">
              <a:extLst>
                <a:ext uri="{FF2B5EF4-FFF2-40B4-BE49-F238E27FC236}">
                  <a16:creationId xmlns:a16="http://schemas.microsoft.com/office/drawing/2014/main" id="{7D6B5CDD-EB3B-0748-B9F7-180F7F8B8646}"/>
                </a:ext>
              </a:extLst>
            </p:cNvPr>
            <p:cNvCxnSpPr/>
            <p:nvPr/>
          </p:nvCxnSpPr>
          <p:spPr>
            <a:xfrm flipH="1">
              <a:off x="2945383" y="3326386"/>
              <a:ext cx="165600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id="{30C6FD4C-59AB-03DF-6ED8-B21E5F228068}"/>
                </a:ext>
              </a:extLst>
            </p:cNvPr>
            <p:cNvCxnSpPr/>
            <p:nvPr/>
          </p:nvCxnSpPr>
          <p:spPr>
            <a:xfrm flipH="1">
              <a:off x="2947814" y="4545957"/>
              <a:ext cx="345600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id="{3FC6827A-7EDA-736C-D1C9-5FB106142A5E}"/>
                </a:ext>
              </a:extLst>
            </p:cNvPr>
            <p:cNvCxnSpPr/>
            <p:nvPr/>
          </p:nvCxnSpPr>
          <p:spPr>
            <a:xfrm flipH="1">
              <a:off x="7500992" y="3323227"/>
              <a:ext cx="115200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流程图: 过程 98">
              <a:extLst>
                <a:ext uri="{FF2B5EF4-FFF2-40B4-BE49-F238E27FC236}">
                  <a16:creationId xmlns:a16="http://schemas.microsoft.com/office/drawing/2014/main" id="{F47856DA-5E0E-30A5-1A44-9134CF175C51}"/>
                </a:ext>
              </a:extLst>
            </p:cNvPr>
            <p:cNvSpPr/>
            <p:nvPr/>
          </p:nvSpPr>
          <p:spPr>
            <a:xfrm>
              <a:off x="3517283" y="2585895"/>
              <a:ext cx="4849484" cy="2264400"/>
            </a:xfrm>
            <a:prstGeom prst="flowChartProcess">
              <a:avLst/>
            </a:prstGeom>
            <a:solidFill>
              <a:schemeClr val="accent4">
                <a:alpha val="42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id="{D06BFDF5-B414-E353-DD24-4B176B2FDF05}"/>
                </a:ext>
              </a:extLst>
            </p:cNvPr>
            <p:cNvCxnSpPr/>
            <p:nvPr/>
          </p:nvCxnSpPr>
          <p:spPr>
            <a:xfrm flipH="1">
              <a:off x="5455221" y="3323227"/>
              <a:ext cx="119340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1" name="组合 100">
              <a:extLst>
                <a:ext uri="{FF2B5EF4-FFF2-40B4-BE49-F238E27FC236}">
                  <a16:creationId xmlns:a16="http://schemas.microsoft.com/office/drawing/2014/main" id="{C4E42479-322E-06FE-8698-01E642F024C0}"/>
                </a:ext>
              </a:extLst>
            </p:cNvPr>
            <p:cNvGrpSpPr/>
            <p:nvPr/>
          </p:nvGrpSpPr>
          <p:grpSpPr>
            <a:xfrm>
              <a:off x="4040436" y="3143852"/>
              <a:ext cx="1414808" cy="1391148"/>
              <a:chOff x="1645325" y="3788542"/>
              <a:chExt cx="1664470" cy="1636644"/>
            </a:xfrm>
          </p:grpSpPr>
          <p:sp>
            <p:nvSpPr>
              <p:cNvPr id="125" name="流程图: 过程 124">
                <a:extLst>
                  <a:ext uri="{FF2B5EF4-FFF2-40B4-BE49-F238E27FC236}">
                    <a16:creationId xmlns:a16="http://schemas.microsoft.com/office/drawing/2014/main" id="{8FDF9A6A-2A66-694C-D651-347FEDEBCB1D}"/>
                  </a:ext>
                </a:extLst>
              </p:cNvPr>
              <p:cNvSpPr/>
              <p:nvPr/>
            </p:nvSpPr>
            <p:spPr>
              <a:xfrm>
                <a:off x="2311375" y="3788542"/>
                <a:ext cx="998420" cy="1403778"/>
              </a:xfrm>
              <a:prstGeom prst="flowChartProcess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等腰三角形 125">
                <a:extLst>
                  <a:ext uri="{FF2B5EF4-FFF2-40B4-BE49-F238E27FC236}">
                    <a16:creationId xmlns:a16="http://schemas.microsoft.com/office/drawing/2014/main" id="{7BB67929-90AA-AE29-2B1B-78BB8456BD56}"/>
                  </a:ext>
                </a:extLst>
              </p:cNvPr>
              <p:cNvSpPr/>
              <p:nvPr/>
            </p:nvSpPr>
            <p:spPr>
              <a:xfrm rot="5400000">
                <a:off x="2293375" y="4916263"/>
                <a:ext cx="216000" cy="180000"/>
              </a:xfrm>
              <a:prstGeom prst="triangle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27" name="直接连接符 126">
                <a:extLst>
                  <a:ext uri="{FF2B5EF4-FFF2-40B4-BE49-F238E27FC236}">
                    <a16:creationId xmlns:a16="http://schemas.microsoft.com/office/drawing/2014/main" id="{38FB297C-BF82-11DE-8652-9EB6FF192270}"/>
                  </a:ext>
                </a:extLst>
              </p:cNvPr>
              <p:cNvCxnSpPr/>
              <p:nvPr/>
            </p:nvCxnSpPr>
            <p:spPr>
              <a:xfrm flipH="1">
                <a:off x="1645325" y="4993753"/>
                <a:ext cx="677643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>
                <a:extLst>
                  <a:ext uri="{FF2B5EF4-FFF2-40B4-BE49-F238E27FC236}">
                    <a16:creationId xmlns:a16="http://schemas.microsoft.com/office/drawing/2014/main" id="{E65AA0C6-EFD0-19CF-2AE3-F45FC3E7017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438668" y="5209186"/>
                <a:ext cx="432000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组合 101">
              <a:extLst>
                <a:ext uri="{FF2B5EF4-FFF2-40B4-BE49-F238E27FC236}">
                  <a16:creationId xmlns:a16="http://schemas.microsoft.com/office/drawing/2014/main" id="{F372FCD3-7F53-2EC7-C9C3-D4B0FDB2C69F}"/>
                </a:ext>
              </a:extLst>
            </p:cNvPr>
            <p:cNvGrpSpPr/>
            <p:nvPr/>
          </p:nvGrpSpPr>
          <p:grpSpPr>
            <a:xfrm>
              <a:off x="6394545" y="3143852"/>
              <a:ext cx="1106447" cy="1391148"/>
              <a:chOff x="2008093" y="3788542"/>
              <a:chExt cx="1301702" cy="1636644"/>
            </a:xfrm>
          </p:grpSpPr>
          <p:sp>
            <p:nvSpPr>
              <p:cNvPr id="121" name="流程图: 过程 120">
                <a:extLst>
                  <a:ext uri="{FF2B5EF4-FFF2-40B4-BE49-F238E27FC236}">
                    <a16:creationId xmlns:a16="http://schemas.microsoft.com/office/drawing/2014/main" id="{5E87DDCB-6D31-2E70-C5F2-8AC7E0F3E9E5}"/>
                  </a:ext>
                </a:extLst>
              </p:cNvPr>
              <p:cNvSpPr/>
              <p:nvPr/>
            </p:nvSpPr>
            <p:spPr>
              <a:xfrm>
                <a:off x="2311375" y="3788542"/>
                <a:ext cx="998420" cy="1403778"/>
              </a:xfrm>
              <a:prstGeom prst="flowChartProcess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等腰三角形 121">
                <a:extLst>
                  <a:ext uri="{FF2B5EF4-FFF2-40B4-BE49-F238E27FC236}">
                    <a16:creationId xmlns:a16="http://schemas.microsoft.com/office/drawing/2014/main" id="{9DC64A24-D2AC-082E-6B48-083C7ED8D8A3}"/>
                  </a:ext>
                </a:extLst>
              </p:cNvPr>
              <p:cNvSpPr/>
              <p:nvPr/>
            </p:nvSpPr>
            <p:spPr>
              <a:xfrm rot="5400000">
                <a:off x="2293375" y="4916263"/>
                <a:ext cx="216000" cy="180000"/>
              </a:xfrm>
              <a:prstGeom prst="triangle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23" name="直接连接符 122">
                <a:extLst>
                  <a:ext uri="{FF2B5EF4-FFF2-40B4-BE49-F238E27FC236}">
                    <a16:creationId xmlns:a16="http://schemas.microsoft.com/office/drawing/2014/main" id="{11403881-1128-1D1C-9964-D6F72254C464}"/>
                  </a:ext>
                </a:extLst>
              </p:cNvPr>
              <p:cNvCxnSpPr/>
              <p:nvPr/>
            </p:nvCxnSpPr>
            <p:spPr>
              <a:xfrm flipH="1">
                <a:off x="2008093" y="5006263"/>
                <a:ext cx="288000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接连接符 123">
                <a:extLst>
                  <a:ext uri="{FF2B5EF4-FFF2-40B4-BE49-F238E27FC236}">
                    <a16:creationId xmlns:a16="http://schemas.microsoft.com/office/drawing/2014/main" id="{090ED97F-F00C-66A6-CB33-E608B8D7507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801429" y="5209186"/>
                <a:ext cx="432000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3" name="椭圆 102">
              <a:extLst>
                <a:ext uri="{FF2B5EF4-FFF2-40B4-BE49-F238E27FC236}">
                  <a16:creationId xmlns:a16="http://schemas.microsoft.com/office/drawing/2014/main" id="{E2BEB149-7D23-A166-861B-8A4BC6C50B09}"/>
                </a:ext>
              </a:extLst>
            </p:cNvPr>
            <p:cNvSpPr/>
            <p:nvPr/>
          </p:nvSpPr>
          <p:spPr>
            <a:xfrm>
              <a:off x="5806577" y="3105939"/>
              <a:ext cx="353973" cy="45496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</a:rPr>
                <a:t>K</a:t>
              </a:r>
              <a:endParaRPr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04" name="椭圆 103">
              <a:extLst>
                <a:ext uri="{FF2B5EF4-FFF2-40B4-BE49-F238E27FC236}">
                  <a16:creationId xmlns:a16="http://schemas.microsoft.com/office/drawing/2014/main" id="{61CA3C51-B80E-97A9-F385-01DF3B3377F1}"/>
                </a:ext>
              </a:extLst>
            </p:cNvPr>
            <p:cNvSpPr/>
            <p:nvPr/>
          </p:nvSpPr>
          <p:spPr>
            <a:xfrm>
              <a:off x="7768127" y="3105939"/>
              <a:ext cx="353973" cy="45496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</a:rPr>
                <a:t>S</a:t>
              </a:r>
              <a:endParaRPr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05" name="椭圆 104">
              <a:extLst>
                <a:ext uri="{FF2B5EF4-FFF2-40B4-BE49-F238E27FC236}">
                  <a16:creationId xmlns:a16="http://schemas.microsoft.com/office/drawing/2014/main" id="{7B90842F-39B3-1E07-6946-B604D8A16A94}"/>
                </a:ext>
              </a:extLst>
            </p:cNvPr>
            <p:cNvSpPr/>
            <p:nvPr/>
          </p:nvSpPr>
          <p:spPr>
            <a:xfrm>
              <a:off x="3896261" y="3105939"/>
              <a:ext cx="353973" cy="45496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</a:rPr>
                <a:t>N</a:t>
              </a:r>
              <a:endParaRPr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06" name="文本框 105">
              <a:extLst>
                <a:ext uri="{FF2B5EF4-FFF2-40B4-BE49-F238E27FC236}">
                  <a16:creationId xmlns:a16="http://schemas.microsoft.com/office/drawing/2014/main" id="{C1493EC0-1190-E4B1-3728-1E1F1DB19FA6}"/>
                </a:ext>
              </a:extLst>
            </p:cNvPr>
            <p:cNvSpPr txBox="1"/>
            <p:nvPr/>
          </p:nvSpPr>
          <p:spPr>
            <a:xfrm>
              <a:off x="5149047" y="3202173"/>
              <a:ext cx="70423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/>
                <a:t>Q</a:t>
              </a:r>
              <a:endParaRPr lang="zh-CN" altLang="en-US" sz="1400" b="1" dirty="0"/>
            </a:p>
          </p:txBody>
        </p:sp>
        <p:sp>
          <p:nvSpPr>
            <p:cNvPr id="107" name="文本框 106">
              <a:extLst>
                <a:ext uri="{FF2B5EF4-FFF2-40B4-BE49-F238E27FC236}">
                  <a16:creationId xmlns:a16="http://schemas.microsoft.com/office/drawing/2014/main" id="{CE1841CC-5231-C666-6142-296830445C41}"/>
                </a:ext>
              </a:extLst>
            </p:cNvPr>
            <p:cNvSpPr txBox="1"/>
            <p:nvPr/>
          </p:nvSpPr>
          <p:spPr>
            <a:xfrm>
              <a:off x="4626063" y="3202173"/>
              <a:ext cx="70423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/>
                <a:t>D</a:t>
              </a:r>
              <a:endParaRPr lang="zh-CN" altLang="en-US" sz="1400" b="1" dirty="0"/>
            </a:p>
          </p:txBody>
        </p:sp>
        <p:sp>
          <p:nvSpPr>
            <p:cNvPr id="108" name="文本框 107">
              <a:extLst>
                <a:ext uri="{FF2B5EF4-FFF2-40B4-BE49-F238E27FC236}">
                  <a16:creationId xmlns:a16="http://schemas.microsoft.com/office/drawing/2014/main" id="{4631681F-902E-437F-C4F7-3D6DBB00C04D}"/>
                </a:ext>
              </a:extLst>
            </p:cNvPr>
            <p:cNvSpPr txBox="1"/>
            <p:nvPr/>
          </p:nvSpPr>
          <p:spPr>
            <a:xfrm>
              <a:off x="6653433" y="3202173"/>
              <a:ext cx="70423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/>
                <a:t>D</a:t>
              </a:r>
              <a:endParaRPr lang="zh-CN" altLang="en-US" sz="1400" b="1" dirty="0"/>
            </a:p>
          </p:txBody>
        </p:sp>
        <p:sp>
          <p:nvSpPr>
            <p:cNvPr id="109" name="文本框 108">
              <a:extLst>
                <a:ext uri="{FF2B5EF4-FFF2-40B4-BE49-F238E27FC236}">
                  <a16:creationId xmlns:a16="http://schemas.microsoft.com/office/drawing/2014/main" id="{9BCC2634-1257-5BE3-678E-8069D096CB03}"/>
                </a:ext>
              </a:extLst>
            </p:cNvPr>
            <p:cNvSpPr txBox="1"/>
            <p:nvPr/>
          </p:nvSpPr>
          <p:spPr>
            <a:xfrm>
              <a:off x="7234311" y="3202172"/>
              <a:ext cx="70423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/>
                <a:t>Q</a:t>
              </a:r>
              <a:endParaRPr lang="zh-CN" altLang="en-US" sz="1400" b="1" dirty="0"/>
            </a:p>
          </p:txBody>
        </p:sp>
        <p:sp>
          <p:nvSpPr>
            <p:cNvPr id="110" name="文本框 109">
              <a:extLst>
                <a:ext uri="{FF2B5EF4-FFF2-40B4-BE49-F238E27FC236}">
                  <a16:creationId xmlns:a16="http://schemas.microsoft.com/office/drawing/2014/main" id="{997CDB29-3517-7369-9A14-020E64B54FA5}"/>
                </a:ext>
              </a:extLst>
            </p:cNvPr>
            <p:cNvSpPr txBox="1"/>
            <p:nvPr/>
          </p:nvSpPr>
          <p:spPr>
            <a:xfrm>
              <a:off x="5030614" y="4034794"/>
              <a:ext cx="70423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/>
                <a:t>QN</a:t>
              </a:r>
              <a:endParaRPr lang="zh-CN" altLang="en-US" sz="1400" b="1" dirty="0"/>
            </a:p>
          </p:txBody>
        </p:sp>
        <p:sp>
          <p:nvSpPr>
            <p:cNvPr id="111" name="文本框 110">
              <a:extLst>
                <a:ext uri="{FF2B5EF4-FFF2-40B4-BE49-F238E27FC236}">
                  <a16:creationId xmlns:a16="http://schemas.microsoft.com/office/drawing/2014/main" id="{250786CE-D69B-1B26-19AA-718EA8D56471}"/>
                </a:ext>
              </a:extLst>
            </p:cNvPr>
            <p:cNvSpPr txBox="1"/>
            <p:nvPr/>
          </p:nvSpPr>
          <p:spPr>
            <a:xfrm>
              <a:off x="7081339" y="4013243"/>
              <a:ext cx="70423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/>
                <a:t>QN</a:t>
              </a:r>
              <a:endParaRPr lang="zh-CN" altLang="en-US" sz="1400" b="1" dirty="0"/>
            </a:p>
          </p:txBody>
        </p:sp>
        <p:cxnSp>
          <p:nvCxnSpPr>
            <p:cNvPr id="112" name="直接连接符 111">
              <a:extLst>
                <a:ext uri="{FF2B5EF4-FFF2-40B4-BE49-F238E27FC236}">
                  <a16:creationId xmlns:a16="http://schemas.microsoft.com/office/drawing/2014/main" id="{37CCE11E-4A67-5FAE-E385-28AD62561059}"/>
                </a:ext>
              </a:extLst>
            </p:cNvPr>
            <p:cNvCxnSpPr/>
            <p:nvPr/>
          </p:nvCxnSpPr>
          <p:spPr>
            <a:xfrm flipH="1">
              <a:off x="7509220" y="4167799"/>
              <a:ext cx="24480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>
              <a:extLst>
                <a:ext uri="{FF2B5EF4-FFF2-40B4-BE49-F238E27FC236}">
                  <a16:creationId xmlns:a16="http://schemas.microsoft.com/office/drawing/2014/main" id="{8A774DD2-5209-90E5-EEEE-73C9C01399E6}"/>
                </a:ext>
              </a:extLst>
            </p:cNvPr>
            <p:cNvCxnSpPr/>
            <p:nvPr/>
          </p:nvCxnSpPr>
          <p:spPr>
            <a:xfrm flipH="1">
              <a:off x="5449217" y="4183598"/>
              <a:ext cx="24480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文本框 113">
              <a:extLst>
                <a:ext uri="{FF2B5EF4-FFF2-40B4-BE49-F238E27FC236}">
                  <a16:creationId xmlns:a16="http://schemas.microsoft.com/office/drawing/2014/main" id="{0E1ACE53-0EEF-852A-6BEF-A45F2037F84B}"/>
                </a:ext>
              </a:extLst>
            </p:cNvPr>
            <p:cNvSpPr txBox="1"/>
            <p:nvPr/>
          </p:nvSpPr>
          <p:spPr>
            <a:xfrm>
              <a:off x="4593575" y="3596521"/>
              <a:ext cx="856800" cy="287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FF0000"/>
                  </a:solidFill>
                </a:rPr>
                <a:t>FF2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15" name="文本框 114">
              <a:extLst>
                <a:ext uri="{FF2B5EF4-FFF2-40B4-BE49-F238E27FC236}">
                  <a16:creationId xmlns:a16="http://schemas.microsoft.com/office/drawing/2014/main" id="{53F7DF3C-D7EE-04CF-1F70-0A52038A4BF5}"/>
                </a:ext>
              </a:extLst>
            </p:cNvPr>
            <p:cNvSpPr txBox="1"/>
            <p:nvPr/>
          </p:nvSpPr>
          <p:spPr>
            <a:xfrm>
              <a:off x="6647489" y="3592393"/>
              <a:ext cx="856800" cy="287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FF0000"/>
                  </a:solidFill>
                </a:rPr>
                <a:t>FF3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16" name="文本框 115">
              <a:extLst>
                <a:ext uri="{FF2B5EF4-FFF2-40B4-BE49-F238E27FC236}">
                  <a16:creationId xmlns:a16="http://schemas.microsoft.com/office/drawing/2014/main" id="{C787C729-3737-0B53-B74C-B4A0842881D1}"/>
                </a:ext>
              </a:extLst>
            </p:cNvPr>
            <p:cNvSpPr txBox="1"/>
            <p:nvPr/>
          </p:nvSpPr>
          <p:spPr>
            <a:xfrm>
              <a:off x="3155530" y="3062173"/>
              <a:ext cx="7042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A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74B698A4-6BB5-D632-3BDD-5C3A8FFDC782}"/>
                </a:ext>
              </a:extLst>
            </p:cNvPr>
            <p:cNvSpPr txBox="1"/>
            <p:nvPr/>
          </p:nvSpPr>
          <p:spPr>
            <a:xfrm>
              <a:off x="3528478" y="2585590"/>
              <a:ext cx="1592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rgbClr val="C00000"/>
                  </a:solidFill>
                </a:rPr>
                <a:t>MY_DESIGEN</a:t>
              </a:r>
              <a:endParaRPr lang="zh-CN" altLang="en-US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118" name="任意多边形: 形状 117">
              <a:extLst>
                <a:ext uri="{FF2B5EF4-FFF2-40B4-BE49-F238E27FC236}">
                  <a16:creationId xmlns:a16="http://schemas.microsoft.com/office/drawing/2014/main" id="{68BA1B1A-D9B1-3264-038B-F4546473F621}"/>
                </a:ext>
              </a:extLst>
            </p:cNvPr>
            <p:cNvSpPr/>
            <p:nvPr/>
          </p:nvSpPr>
          <p:spPr>
            <a:xfrm>
              <a:off x="4611305" y="3260409"/>
              <a:ext cx="2036183" cy="928324"/>
            </a:xfrm>
            <a:custGeom>
              <a:avLst/>
              <a:gdLst>
                <a:gd name="connsiteX0" fmla="*/ 0 w 2018805"/>
                <a:gd name="connsiteY0" fmla="*/ 855023 h 855023"/>
                <a:gd name="connsiteX1" fmla="*/ 760021 w 2018805"/>
                <a:gd name="connsiteY1" fmla="*/ 190005 h 855023"/>
                <a:gd name="connsiteX2" fmla="*/ 2018805 w 2018805"/>
                <a:gd name="connsiteY2" fmla="*/ 0 h 85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8805" h="855023">
                  <a:moveTo>
                    <a:pt x="0" y="855023"/>
                  </a:moveTo>
                  <a:cubicBezTo>
                    <a:pt x="211777" y="593766"/>
                    <a:pt x="423554" y="332509"/>
                    <a:pt x="760021" y="190005"/>
                  </a:cubicBezTo>
                  <a:cubicBezTo>
                    <a:pt x="1096488" y="47501"/>
                    <a:pt x="1557646" y="23750"/>
                    <a:pt x="2018805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文本框 118">
              <a:extLst>
                <a:ext uri="{FF2B5EF4-FFF2-40B4-BE49-F238E27FC236}">
                  <a16:creationId xmlns:a16="http://schemas.microsoft.com/office/drawing/2014/main" id="{AC907473-55F6-E258-600D-91C2F9C21815}"/>
                </a:ext>
              </a:extLst>
            </p:cNvPr>
            <p:cNvSpPr txBox="1"/>
            <p:nvPr/>
          </p:nvSpPr>
          <p:spPr>
            <a:xfrm>
              <a:off x="3031340" y="4294459"/>
              <a:ext cx="7042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CLK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20" name="文本框 119">
              <a:extLst>
                <a:ext uri="{FF2B5EF4-FFF2-40B4-BE49-F238E27FC236}">
                  <a16:creationId xmlns:a16="http://schemas.microsoft.com/office/drawing/2014/main" id="{1D8B342C-45B8-BF6E-BBF3-672C99E073FD}"/>
                </a:ext>
              </a:extLst>
            </p:cNvPr>
            <p:cNvSpPr txBox="1"/>
            <p:nvPr/>
          </p:nvSpPr>
          <p:spPr>
            <a:xfrm>
              <a:off x="6383021" y="2813050"/>
              <a:ext cx="17025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 err="1">
                  <a:solidFill>
                    <a:srgbClr val="C00000"/>
                  </a:solidFill>
                </a:rPr>
                <a:t>Tsetup</a:t>
              </a:r>
              <a:r>
                <a:rPr lang="en-US" altLang="zh-CN" sz="1400" b="1" dirty="0">
                  <a:solidFill>
                    <a:srgbClr val="C00000"/>
                  </a:solidFill>
                </a:rPr>
                <a:t>, FF3=0.2ns</a:t>
              </a:r>
              <a:endParaRPr lang="zh-CN" altLang="en-US" sz="14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641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A9B4436-0EB8-8758-391A-83D69D2F7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8D94E39-577D-9AFB-3B1D-72CFA5783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Model Clock Skew</a:t>
            </a:r>
            <a:endParaRPr lang="zh-CN" altLang="en-US" dirty="0"/>
          </a:p>
        </p:txBody>
      </p:sp>
      <p:grpSp>
        <p:nvGrpSpPr>
          <p:cNvPr id="134" name="组合 133">
            <a:extLst>
              <a:ext uri="{FF2B5EF4-FFF2-40B4-BE49-F238E27FC236}">
                <a16:creationId xmlns:a16="http://schemas.microsoft.com/office/drawing/2014/main" id="{CF2C2F71-7202-ABC0-3955-F42B88DEEEBA}"/>
              </a:ext>
            </a:extLst>
          </p:cNvPr>
          <p:cNvGrpSpPr/>
          <p:nvPr/>
        </p:nvGrpSpPr>
        <p:grpSpPr>
          <a:xfrm>
            <a:off x="6414888" y="1357437"/>
            <a:ext cx="5707609" cy="2264705"/>
            <a:chOff x="6414888" y="1357437"/>
            <a:chExt cx="5707609" cy="2264705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D6A4416D-FBB4-2CFE-D5BF-E1AD5213FB1C}"/>
                </a:ext>
              </a:extLst>
            </p:cNvPr>
            <p:cNvCxnSpPr/>
            <p:nvPr/>
          </p:nvCxnSpPr>
          <p:spPr>
            <a:xfrm flipH="1">
              <a:off x="6414888" y="2098233"/>
              <a:ext cx="165600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798D6115-B1E7-5561-BCEE-4C085B00D9F6}"/>
                </a:ext>
              </a:extLst>
            </p:cNvPr>
            <p:cNvCxnSpPr/>
            <p:nvPr/>
          </p:nvCxnSpPr>
          <p:spPr>
            <a:xfrm flipH="1">
              <a:off x="6417319" y="3317804"/>
              <a:ext cx="345600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1FDFAFB2-1341-8043-66CE-FDDFC923086C}"/>
                </a:ext>
              </a:extLst>
            </p:cNvPr>
            <p:cNvCxnSpPr/>
            <p:nvPr/>
          </p:nvCxnSpPr>
          <p:spPr>
            <a:xfrm flipH="1">
              <a:off x="10970497" y="2095074"/>
              <a:ext cx="115200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流程图: 过程 18">
              <a:extLst>
                <a:ext uri="{FF2B5EF4-FFF2-40B4-BE49-F238E27FC236}">
                  <a16:creationId xmlns:a16="http://schemas.microsoft.com/office/drawing/2014/main" id="{143F8CA6-C218-47B5-A3AD-F0B9CE1988AA}"/>
                </a:ext>
              </a:extLst>
            </p:cNvPr>
            <p:cNvSpPr/>
            <p:nvPr/>
          </p:nvSpPr>
          <p:spPr>
            <a:xfrm>
              <a:off x="6986788" y="1357742"/>
              <a:ext cx="4849484" cy="2264400"/>
            </a:xfrm>
            <a:prstGeom prst="flowChartProcess">
              <a:avLst/>
            </a:prstGeom>
            <a:solidFill>
              <a:schemeClr val="accent4">
                <a:alpha val="42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0C506344-77F0-5D98-E6A9-6F35A1C253BF}"/>
                </a:ext>
              </a:extLst>
            </p:cNvPr>
            <p:cNvCxnSpPr/>
            <p:nvPr/>
          </p:nvCxnSpPr>
          <p:spPr>
            <a:xfrm flipH="1">
              <a:off x="8924726" y="2095074"/>
              <a:ext cx="119340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96D7A190-9617-18EF-16E6-8FECB33ADF5E}"/>
                </a:ext>
              </a:extLst>
            </p:cNvPr>
            <p:cNvGrpSpPr/>
            <p:nvPr/>
          </p:nvGrpSpPr>
          <p:grpSpPr>
            <a:xfrm>
              <a:off x="7509941" y="1915699"/>
              <a:ext cx="1414808" cy="1391148"/>
              <a:chOff x="1645325" y="3788542"/>
              <a:chExt cx="1664470" cy="1636644"/>
            </a:xfrm>
          </p:grpSpPr>
          <p:sp>
            <p:nvSpPr>
              <p:cNvPr id="69" name="流程图: 过程 68">
                <a:extLst>
                  <a:ext uri="{FF2B5EF4-FFF2-40B4-BE49-F238E27FC236}">
                    <a16:creationId xmlns:a16="http://schemas.microsoft.com/office/drawing/2014/main" id="{47224C93-CA04-BC1B-63DF-23672278CC8E}"/>
                  </a:ext>
                </a:extLst>
              </p:cNvPr>
              <p:cNvSpPr/>
              <p:nvPr/>
            </p:nvSpPr>
            <p:spPr>
              <a:xfrm>
                <a:off x="2311375" y="3788542"/>
                <a:ext cx="998420" cy="1403778"/>
              </a:xfrm>
              <a:prstGeom prst="flowChartProcess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等腰三角形 69">
                <a:extLst>
                  <a:ext uri="{FF2B5EF4-FFF2-40B4-BE49-F238E27FC236}">
                    <a16:creationId xmlns:a16="http://schemas.microsoft.com/office/drawing/2014/main" id="{58A3A5A7-33AF-851C-E3C0-CBF9AAA67C99}"/>
                  </a:ext>
                </a:extLst>
              </p:cNvPr>
              <p:cNvSpPr/>
              <p:nvPr/>
            </p:nvSpPr>
            <p:spPr>
              <a:xfrm rot="5400000">
                <a:off x="2293375" y="4916263"/>
                <a:ext cx="216000" cy="180000"/>
              </a:xfrm>
              <a:prstGeom prst="triangle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1" name="直接连接符 70">
                <a:extLst>
                  <a:ext uri="{FF2B5EF4-FFF2-40B4-BE49-F238E27FC236}">
                    <a16:creationId xmlns:a16="http://schemas.microsoft.com/office/drawing/2014/main" id="{3E89DB94-D10D-E9CD-81E5-DDEA12E5E803}"/>
                  </a:ext>
                </a:extLst>
              </p:cNvPr>
              <p:cNvCxnSpPr/>
              <p:nvPr/>
            </p:nvCxnSpPr>
            <p:spPr>
              <a:xfrm flipH="1">
                <a:off x="1645325" y="4993753"/>
                <a:ext cx="677643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>
                <a:extLst>
                  <a:ext uri="{FF2B5EF4-FFF2-40B4-BE49-F238E27FC236}">
                    <a16:creationId xmlns:a16="http://schemas.microsoft.com/office/drawing/2014/main" id="{9817C956-56A0-1DC0-ABDE-BC79F5D63F2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438668" y="5209186"/>
                <a:ext cx="432000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25EF1A6C-F81E-B871-EC1D-FD4A7D2B829E}"/>
                </a:ext>
              </a:extLst>
            </p:cNvPr>
            <p:cNvGrpSpPr/>
            <p:nvPr/>
          </p:nvGrpSpPr>
          <p:grpSpPr>
            <a:xfrm>
              <a:off x="9864050" y="1915699"/>
              <a:ext cx="1106447" cy="1391148"/>
              <a:chOff x="2008093" y="3788542"/>
              <a:chExt cx="1301702" cy="1636644"/>
            </a:xfrm>
          </p:grpSpPr>
          <p:sp>
            <p:nvSpPr>
              <p:cNvPr id="65" name="流程图: 过程 64">
                <a:extLst>
                  <a:ext uri="{FF2B5EF4-FFF2-40B4-BE49-F238E27FC236}">
                    <a16:creationId xmlns:a16="http://schemas.microsoft.com/office/drawing/2014/main" id="{03B2E40C-4388-348B-9679-A10501FF454A}"/>
                  </a:ext>
                </a:extLst>
              </p:cNvPr>
              <p:cNvSpPr/>
              <p:nvPr/>
            </p:nvSpPr>
            <p:spPr>
              <a:xfrm>
                <a:off x="2311375" y="3788542"/>
                <a:ext cx="998420" cy="1403778"/>
              </a:xfrm>
              <a:prstGeom prst="flowChartProcess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等腰三角形 65">
                <a:extLst>
                  <a:ext uri="{FF2B5EF4-FFF2-40B4-BE49-F238E27FC236}">
                    <a16:creationId xmlns:a16="http://schemas.microsoft.com/office/drawing/2014/main" id="{A09BD41E-CE5D-7570-6F4A-7865C4D098DC}"/>
                  </a:ext>
                </a:extLst>
              </p:cNvPr>
              <p:cNvSpPr/>
              <p:nvPr/>
            </p:nvSpPr>
            <p:spPr>
              <a:xfrm rot="5400000">
                <a:off x="2293375" y="4916263"/>
                <a:ext cx="216000" cy="180000"/>
              </a:xfrm>
              <a:prstGeom prst="triangle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7" name="直接连接符 66">
                <a:extLst>
                  <a:ext uri="{FF2B5EF4-FFF2-40B4-BE49-F238E27FC236}">
                    <a16:creationId xmlns:a16="http://schemas.microsoft.com/office/drawing/2014/main" id="{8FBA24F2-387D-84D6-5554-7749CDF01A59}"/>
                  </a:ext>
                </a:extLst>
              </p:cNvPr>
              <p:cNvCxnSpPr/>
              <p:nvPr/>
            </p:nvCxnSpPr>
            <p:spPr>
              <a:xfrm flipH="1">
                <a:off x="2008093" y="5006263"/>
                <a:ext cx="288000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>
                <a:extLst>
                  <a:ext uri="{FF2B5EF4-FFF2-40B4-BE49-F238E27FC236}">
                    <a16:creationId xmlns:a16="http://schemas.microsoft.com/office/drawing/2014/main" id="{9444A5B6-400C-28A4-24B6-C37BCB9BAA4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801429" y="5209186"/>
                <a:ext cx="432000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E753E9C7-E319-EF98-4749-194C12913154}"/>
                </a:ext>
              </a:extLst>
            </p:cNvPr>
            <p:cNvSpPr/>
            <p:nvPr/>
          </p:nvSpPr>
          <p:spPr>
            <a:xfrm>
              <a:off x="9276082" y="1877786"/>
              <a:ext cx="353973" cy="45496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</a:rPr>
                <a:t>K</a:t>
              </a:r>
              <a:endParaRPr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083BC7E8-4A94-BDFE-38EF-E444DB107121}"/>
                </a:ext>
              </a:extLst>
            </p:cNvPr>
            <p:cNvSpPr/>
            <p:nvPr/>
          </p:nvSpPr>
          <p:spPr>
            <a:xfrm>
              <a:off x="11237632" y="1877786"/>
              <a:ext cx="353973" cy="45496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</a:rPr>
                <a:t>S</a:t>
              </a:r>
              <a:endParaRPr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D53ED458-A491-A659-D4B2-0FE830BF6A84}"/>
                </a:ext>
              </a:extLst>
            </p:cNvPr>
            <p:cNvSpPr/>
            <p:nvPr/>
          </p:nvSpPr>
          <p:spPr>
            <a:xfrm>
              <a:off x="7365766" y="1877786"/>
              <a:ext cx="353973" cy="45496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</a:rPr>
                <a:t>N</a:t>
              </a:r>
              <a:endParaRPr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F8087CD5-D2C7-719E-F215-5400244F1BF0}"/>
                </a:ext>
              </a:extLst>
            </p:cNvPr>
            <p:cNvSpPr txBox="1"/>
            <p:nvPr/>
          </p:nvSpPr>
          <p:spPr>
            <a:xfrm>
              <a:off x="8618552" y="1974020"/>
              <a:ext cx="70423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/>
                <a:t>Q</a:t>
              </a:r>
              <a:endParaRPr lang="zh-CN" altLang="en-US" sz="1400" b="1" dirty="0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088A85D3-8E58-C99D-678B-249D36235C17}"/>
                </a:ext>
              </a:extLst>
            </p:cNvPr>
            <p:cNvSpPr txBox="1"/>
            <p:nvPr/>
          </p:nvSpPr>
          <p:spPr>
            <a:xfrm>
              <a:off x="8095568" y="1974020"/>
              <a:ext cx="70423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/>
                <a:t>D</a:t>
              </a:r>
              <a:endParaRPr lang="zh-CN" altLang="en-US" sz="1400" b="1" dirty="0"/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AF5B172E-013F-B81C-BD80-2F4E8915DF74}"/>
                </a:ext>
              </a:extLst>
            </p:cNvPr>
            <p:cNvSpPr txBox="1"/>
            <p:nvPr/>
          </p:nvSpPr>
          <p:spPr>
            <a:xfrm>
              <a:off x="10122938" y="1974020"/>
              <a:ext cx="70423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/>
                <a:t>D</a:t>
              </a:r>
              <a:endParaRPr lang="zh-CN" altLang="en-US" sz="1400" b="1" dirty="0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20997599-4B29-C4FC-64A2-2F1D965BFEAF}"/>
                </a:ext>
              </a:extLst>
            </p:cNvPr>
            <p:cNvSpPr txBox="1"/>
            <p:nvPr/>
          </p:nvSpPr>
          <p:spPr>
            <a:xfrm>
              <a:off x="10703816" y="1974019"/>
              <a:ext cx="70423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/>
                <a:t>Q</a:t>
              </a:r>
              <a:endParaRPr lang="zh-CN" altLang="en-US" sz="1400" b="1" dirty="0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0D221028-17F0-648B-2253-0FD74EC8D322}"/>
                </a:ext>
              </a:extLst>
            </p:cNvPr>
            <p:cNvSpPr txBox="1"/>
            <p:nvPr/>
          </p:nvSpPr>
          <p:spPr>
            <a:xfrm>
              <a:off x="8500119" y="2806641"/>
              <a:ext cx="70423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/>
                <a:t>QN</a:t>
              </a:r>
              <a:endParaRPr lang="zh-CN" altLang="en-US" sz="1400" b="1" dirty="0"/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9D9E9F7B-1C00-B26F-002A-B578DD9BCE17}"/>
                </a:ext>
              </a:extLst>
            </p:cNvPr>
            <p:cNvSpPr txBox="1"/>
            <p:nvPr/>
          </p:nvSpPr>
          <p:spPr>
            <a:xfrm>
              <a:off x="10550844" y="2785090"/>
              <a:ext cx="70423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/>
                <a:t>QN</a:t>
              </a:r>
              <a:endParaRPr lang="zh-CN" altLang="en-US" sz="1400" b="1" dirty="0"/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A99A18BF-3645-82F9-8E34-69031F41FE2F}"/>
                </a:ext>
              </a:extLst>
            </p:cNvPr>
            <p:cNvCxnSpPr/>
            <p:nvPr/>
          </p:nvCxnSpPr>
          <p:spPr>
            <a:xfrm flipH="1">
              <a:off x="10978725" y="2939646"/>
              <a:ext cx="24480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E17A84D4-D760-A593-7CE3-91AB6323450B}"/>
                </a:ext>
              </a:extLst>
            </p:cNvPr>
            <p:cNvCxnSpPr/>
            <p:nvPr/>
          </p:nvCxnSpPr>
          <p:spPr>
            <a:xfrm flipH="1">
              <a:off x="8918722" y="2955445"/>
              <a:ext cx="24480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8E007292-54B8-4588-A94D-A82E05D332B8}"/>
                </a:ext>
              </a:extLst>
            </p:cNvPr>
            <p:cNvSpPr txBox="1"/>
            <p:nvPr/>
          </p:nvSpPr>
          <p:spPr>
            <a:xfrm>
              <a:off x="8063080" y="2368368"/>
              <a:ext cx="856800" cy="287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FF0000"/>
                  </a:solidFill>
                </a:rPr>
                <a:t>FF2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1FB148A1-B977-451E-9A99-B8597BA5332D}"/>
                </a:ext>
              </a:extLst>
            </p:cNvPr>
            <p:cNvSpPr txBox="1"/>
            <p:nvPr/>
          </p:nvSpPr>
          <p:spPr>
            <a:xfrm>
              <a:off x="10116994" y="2364240"/>
              <a:ext cx="856800" cy="287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FF0000"/>
                  </a:solidFill>
                </a:rPr>
                <a:t>FF3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3105E8AF-A2D3-3BB0-FF09-277950F3077B}"/>
                </a:ext>
              </a:extLst>
            </p:cNvPr>
            <p:cNvSpPr txBox="1"/>
            <p:nvPr/>
          </p:nvSpPr>
          <p:spPr>
            <a:xfrm>
              <a:off x="6785388" y="1803414"/>
              <a:ext cx="7042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A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B55A8C83-B269-A078-617E-D7915A3793A6}"/>
                </a:ext>
              </a:extLst>
            </p:cNvPr>
            <p:cNvSpPr txBox="1"/>
            <p:nvPr/>
          </p:nvSpPr>
          <p:spPr>
            <a:xfrm>
              <a:off x="6997983" y="1357437"/>
              <a:ext cx="1592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rgbClr val="C00000"/>
                  </a:solidFill>
                </a:rPr>
                <a:t>MY_DESIGEN</a:t>
              </a:r>
              <a:endParaRPr lang="zh-CN" altLang="en-US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6ABF570E-00EC-755C-B485-FFFA47B7E91A}"/>
                </a:ext>
              </a:extLst>
            </p:cNvPr>
            <p:cNvSpPr txBox="1"/>
            <p:nvPr/>
          </p:nvSpPr>
          <p:spPr>
            <a:xfrm>
              <a:off x="6531371" y="2903789"/>
              <a:ext cx="7042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CLK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1B394648-0370-2EEF-29BD-C42EE4CED095}"/>
                </a:ext>
              </a:extLst>
            </p:cNvPr>
            <p:cNvSpPr txBox="1"/>
            <p:nvPr/>
          </p:nvSpPr>
          <p:spPr>
            <a:xfrm>
              <a:off x="9852526" y="1584897"/>
              <a:ext cx="17025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 err="1">
                  <a:solidFill>
                    <a:srgbClr val="C00000"/>
                  </a:solidFill>
                </a:rPr>
                <a:t>Tsetup</a:t>
              </a:r>
              <a:r>
                <a:rPr lang="en-US" altLang="zh-CN" sz="1400" b="1" dirty="0">
                  <a:solidFill>
                    <a:srgbClr val="C00000"/>
                  </a:solidFill>
                </a:rPr>
                <a:t>, FF3=0.2ns</a:t>
              </a:r>
              <a:endParaRPr lang="zh-CN" altLang="en-US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93" name="等腰三角形 92">
              <a:extLst>
                <a:ext uri="{FF2B5EF4-FFF2-40B4-BE49-F238E27FC236}">
                  <a16:creationId xmlns:a16="http://schemas.microsoft.com/office/drawing/2014/main" id="{2C0945ED-EC7D-3017-21D0-09AD5D4D78F4}"/>
                </a:ext>
              </a:extLst>
            </p:cNvPr>
            <p:cNvSpPr/>
            <p:nvPr/>
          </p:nvSpPr>
          <p:spPr>
            <a:xfrm rot="5400000">
              <a:off x="7600491" y="2786240"/>
              <a:ext cx="341747" cy="307777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等腰三角形 90">
              <a:extLst>
                <a:ext uri="{FF2B5EF4-FFF2-40B4-BE49-F238E27FC236}">
                  <a16:creationId xmlns:a16="http://schemas.microsoft.com/office/drawing/2014/main" id="{5CB33EE2-B075-096F-5B92-E07E4646BD1D}"/>
                </a:ext>
              </a:extLst>
            </p:cNvPr>
            <p:cNvSpPr/>
            <p:nvPr/>
          </p:nvSpPr>
          <p:spPr>
            <a:xfrm rot="5400000">
              <a:off x="7103855" y="3167872"/>
              <a:ext cx="341747" cy="307777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等腰三角形 91">
              <a:extLst>
                <a:ext uri="{FF2B5EF4-FFF2-40B4-BE49-F238E27FC236}">
                  <a16:creationId xmlns:a16="http://schemas.microsoft.com/office/drawing/2014/main" id="{E4E54CE4-59D6-0796-427D-FBCAD59F3A6B}"/>
                </a:ext>
              </a:extLst>
            </p:cNvPr>
            <p:cNvSpPr/>
            <p:nvPr/>
          </p:nvSpPr>
          <p:spPr>
            <a:xfrm rot="5400000">
              <a:off x="8575355" y="3167993"/>
              <a:ext cx="341747" cy="307777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2D303852-B261-D751-103C-70B8905381DF}"/>
                </a:ext>
              </a:extLst>
            </p:cNvPr>
            <p:cNvSpPr/>
            <p:nvPr/>
          </p:nvSpPr>
          <p:spPr>
            <a:xfrm>
              <a:off x="6599447" y="2887710"/>
              <a:ext cx="1476000" cy="490322"/>
            </a:xfrm>
            <a:custGeom>
              <a:avLst/>
              <a:gdLst>
                <a:gd name="connsiteX0" fmla="*/ 0 w 2018805"/>
                <a:gd name="connsiteY0" fmla="*/ 855023 h 855023"/>
                <a:gd name="connsiteX1" fmla="*/ 760021 w 2018805"/>
                <a:gd name="connsiteY1" fmla="*/ 190005 h 855023"/>
                <a:gd name="connsiteX2" fmla="*/ 2018805 w 2018805"/>
                <a:gd name="connsiteY2" fmla="*/ 0 h 85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8805" h="855023">
                  <a:moveTo>
                    <a:pt x="0" y="855023"/>
                  </a:moveTo>
                  <a:cubicBezTo>
                    <a:pt x="211777" y="593766"/>
                    <a:pt x="423554" y="332509"/>
                    <a:pt x="760021" y="190005"/>
                  </a:cubicBezTo>
                  <a:cubicBezTo>
                    <a:pt x="1096488" y="47501"/>
                    <a:pt x="1557646" y="23750"/>
                    <a:pt x="2018805" y="0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箭头: 五边形 129">
              <a:extLst>
                <a:ext uri="{FF2B5EF4-FFF2-40B4-BE49-F238E27FC236}">
                  <a16:creationId xmlns:a16="http://schemas.microsoft.com/office/drawing/2014/main" id="{CADFC5C1-3A50-6154-2563-8E23C3560312}"/>
                </a:ext>
              </a:extLst>
            </p:cNvPr>
            <p:cNvSpPr/>
            <p:nvPr/>
          </p:nvSpPr>
          <p:spPr>
            <a:xfrm>
              <a:off x="6427310" y="2032256"/>
              <a:ext cx="292343" cy="140652"/>
            </a:xfrm>
            <a:prstGeom prst="homePlat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箭头: 五边形 130">
              <a:extLst>
                <a:ext uri="{FF2B5EF4-FFF2-40B4-BE49-F238E27FC236}">
                  <a16:creationId xmlns:a16="http://schemas.microsoft.com/office/drawing/2014/main" id="{469678CE-FE95-4EC7-6760-E44E57C33718}"/>
                </a:ext>
              </a:extLst>
            </p:cNvPr>
            <p:cNvSpPr/>
            <p:nvPr/>
          </p:nvSpPr>
          <p:spPr>
            <a:xfrm>
              <a:off x="6417112" y="3247154"/>
              <a:ext cx="292343" cy="140652"/>
            </a:xfrm>
            <a:prstGeom prst="homePlat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任意多边形: 形状 132">
              <a:extLst>
                <a:ext uri="{FF2B5EF4-FFF2-40B4-BE49-F238E27FC236}">
                  <a16:creationId xmlns:a16="http://schemas.microsoft.com/office/drawing/2014/main" id="{DA9DBC8F-C40C-27D1-44E9-2917F532BAA4}"/>
                </a:ext>
              </a:extLst>
            </p:cNvPr>
            <p:cNvSpPr/>
            <p:nvPr/>
          </p:nvSpPr>
          <p:spPr>
            <a:xfrm>
              <a:off x="6677304" y="2969522"/>
              <a:ext cx="3431546" cy="370291"/>
            </a:xfrm>
            <a:custGeom>
              <a:avLst/>
              <a:gdLst>
                <a:gd name="connsiteX0" fmla="*/ 0 w 2018805"/>
                <a:gd name="connsiteY0" fmla="*/ 855023 h 855023"/>
                <a:gd name="connsiteX1" fmla="*/ 760021 w 2018805"/>
                <a:gd name="connsiteY1" fmla="*/ 190005 h 855023"/>
                <a:gd name="connsiteX2" fmla="*/ 2018805 w 2018805"/>
                <a:gd name="connsiteY2" fmla="*/ 0 h 85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8805" h="855023">
                  <a:moveTo>
                    <a:pt x="0" y="855023"/>
                  </a:moveTo>
                  <a:cubicBezTo>
                    <a:pt x="211777" y="593766"/>
                    <a:pt x="423554" y="332509"/>
                    <a:pt x="760021" y="190005"/>
                  </a:cubicBezTo>
                  <a:cubicBezTo>
                    <a:pt x="1096488" y="47501"/>
                    <a:pt x="1557646" y="23750"/>
                    <a:pt x="2018805" y="0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81431EB8-5D8D-94AC-D478-5D38AB1CC1B3}"/>
                </a:ext>
              </a:extLst>
            </p:cNvPr>
            <p:cNvSpPr/>
            <p:nvPr/>
          </p:nvSpPr>
          <p:spPr>
            <a:xfrm>
              <a:off x="8140706" y="2032256"/>
              <a:ext cx="1968057" cy="812616"/>
            </a:xfrm>
            <a:custGeom>
              <a:avLst/>
              <a:gdLst>
                <a:gd name="connsiteX0" fmla="*/ 0 w 2018805"/>
                <a:gd name="connsiteY0" fmla="*/ 855023 h 855023"/>
                <a:gd name="connsiteX1" fmla="*/ 760021 w 2018805"/>
                <a:gd name="connsiteY1" fmla="*/ 190005 h 855023"/>
                <a:gd name="connsiteX2" fmla="*/ 2018805 w 2018805"/>
                <a:gd name="connsiteY2" fmla="*/ 0 h 85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8805" h="855023">
                  <a:moveTo>
                    <a:pt x="0" y="855023"/>
                  </a:moveTo>
                  <a:cubicBezTo>
                    <a:pt x="211777" y="593766"/>
                    <a:pt x="423554" y="332509"/>
                    <a:pt x="760021" y="190005"/>
                  </a:cubicBezTo>
                  <a:cubicBezTo>
                    <a:pt x="1096488" y="47501"/>
                    <a:pt x="1557646" y="23750"/>
                    <a:pt x="2018805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F9E292B3-B8EB-2428-1A73-75A566BA347D}"/>
              </a:ext>
            </a:extLst>
          </p:cNvPr>
          <p:cNvSpPr/>
          <p:nvPr/>
        </p:nvSpPr>
        <p:spPr>
          <a:xfrm>
            <a:off x="834097" y="1358320"/>
            <a:ext cx="5455865" cy="1579126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altLang="zh-CN" dirty="0" err="1"/>
              <a:t>create_clock</a:t>
            </a:r>
            <a:r>
              <a:rPr lang="en-US" altLang="zh-CN" dirty="0"/>
              <a:t> -period 2 [</a:t>
            </a:r>
            <a:r>
              <a:rPr lang="en-US" altLang="zh-CN" dirty="0" err="1"/>
              <a:t>get_ports</a:t>
            </a:r>
            <a:r>
              <a:rPr lang="en-US" altLang="zh-CN" dirty="0"/>
              <a:t> CLK]</a:t>
            </a:r>
          </a:p>
          <a:p>
            <a:r>
              <a:rPr lang="en-US" altLang="zh-CN" b="1" dirty="0" err="1">
                <a:solidFill>
                  <a:srgbClr val="C00000"/>
                </a:solidFill>
              </a:rPr>
              <a:t>set_clock_uncertainty</a:t>
            </a:r>
            <a:r>
              <a:rPr lang="en-US" altLang="zh-CN" b="1" dirty="0">
                <a:solidFill>
                  <a:srgbClr val="C00000"/>
                </a:solidFill>
              </a:rPr>
              <a:t> -setup 0.14 [</a:t>
            </a:r>
            <a:r>
              <a:rPr lang="en-US" altLang="zh-CN" b="1" dirty="0" err="1">
                <a:solidFill>
                  <a:srgbClr val="C00000"/>
                </a:solidFill>
              </a:rPr>
              <a:t>get_clocks</a:t>
            </a:r>
            <a:r>
              <a:rPr lang="en-US" altLang="zh-CN" b="1" dirty="0">
                <a:solidFill>
                  <a:srgbClr val="C00000"/>
                </a:solidFill>
              </a:rPr>
              <a:t> CLK]</a:t>
            </a:r>
          </a:p>
          <a:p>
            <a:endParaRPr lang="en-US" altLang="zh-CN" dirty="0"/>
          </a:p>
          <a:p>
            <a:r>
              <a:rPr lang="en-US" altLang="zh-CN" b="1" dirty="0"/>
              <a:t>Max allowable delay for the reg-to-reg path “K”: </a:t>
            </a:r>
          </a:p>
          <a:p>
            <a:r>
              <a:rPr lang="en-US" altLang="zh-CN" dirty="0"/>
              <a:t>2-0.14-0.2ns</a:t>
            </a:r>
          </a:p>
          <a:p>
            <a:endParaRPr lang="zh-CN" altLang="en-US" dirty="0"/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0AE8352E-65C9-0734-F149-E8738925C830}"/>
              </a:ext>
            </a:extLst>
          </p:cNvPr>
          <p:cNvGrpSpPr/>
          <p:nvPr/>
        </p:nvGrpSpPr>
        <p:grpSpPr>
          <a:xfrm>
            <a:off x="7270274" y="3944679"/>
            <a:ext cx="4079423" cy="1258551"/>
            <a:chOff x="7270274" y="3944679"/>
            <a:chExt cx="4079423" cy="1258551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0B683AC7-BA96-AC2C-F57F-2A0F27A63DF5}"/>
                </a:ext>
              </a:extLst>
            </p:cNvPr>
            <p:cNvGrpSpPr/>
            <p:nvPr/>
          </p:nvGrpSpPr>
          <p:grpSpPr>
            <a:xfrm>
              <a:off x="7270274" y="4019280"/>
              <a:ext cx="4079423" cy="1183950"/>
              <a:chOff x="7242888" y="3985710"/>
              <a:chExt cx="4079423" cy="1183950"/>
            </a:xfrm>
          </p:grpSpPr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90D95841-FFA1-F4B0-B057-75636B5429F5}"/>
                  </a:ext>
                </a:extLst>
              </p:cNvPr>
              <p:cNvGrpSpPr/>
              <p:nvPr/>
            </p:nvGrpSpPr>
            <p:grpSpPr>
              <a:xfrm>
                <a:off x="7242888" y="3985710"/>
                <a:ext cx="4079423" cy="875431"/>
                <a:chOff x="3306726" y="3622142"/>
                <a:chExt cx="4079423" cy="875431"/>
              </a:xfrm>
            </p:grpSpPr>
            <p:cxnSp>
              <p:nvCxnSpPr>
                <p:cNvPr id="30" name="连接符: 肘形 29">
                  <a:extLst>
                    <a:ext uri="{FF2B5EF4-FFF2-40B4-BE49-F238E27FC236}">
                      <a16:creationId xmlns:a16="http://schemas.microsoft.com/office/drawing/2014/main" id="{724D02C9-B6FB-29F8-F476-E6884D68D754}"/>
                    </a:ext>
                  </a:extLst>
                </p:cNvPr>
                <p:cNvCxnSpPr/>
                <p:nvPr/>
              </p:nvCxnSpPr>
              <p:spPr>
                <a:xfrm flipV="1">
                  <a:off x="3306726" y="3622142"/>
                  <a:ext cx="1626781" cy="854165"/>
                </a:xfrm>
                <a:prstGeom prst="bentConnector3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连接符: 肘形 36">
                  <a:extLst>
                    <a:ext uri="{FF2B5EF4-FFF2-40B4-BE49-F238E27FC236}">
                      <a16:creationId xmlns:a16="http://schemas.microsoft.com/office/drawing/2014/main" id="{A52EF819-A232-BC11-DCD4-1823B30B88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9368" y="3641765"/>
                  <a:ext cx="1626781" cy="854165"/>
                </a:xfrm>
                <a:prstGeom prst="bentConnector3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>
                  <a:extLst>
                    <a:ext uri="{FF2B5EF4-FFF2-40B4-BE49-F238E27FC236}">
                      <a16:creationId xmlns:a16="http://schemas.microsoft.com/office/drawing/2014/main" id="{AAEA2B59-D5BA-C0CD-A2A8-8875C2B629A2}"/>
                    </a:ext>
                  </a:extLst>
                </p:cNvPr>
                <p:cNvCxnSpPr/>
                <p:nvPr/>
              </p:nvCxnSpPr>
              <p:spPr>
                <a:xfrm>
                  <a:off x="4933507" y="3622142"/>
                  <a:ext cx="0" cy="8651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>
                  <a:extLst>
                    <a:ext uri="{FF2B5EF4-FFF2-40B4-BE49-F238E27FC236}">
                      <a16:creationId xmlns:a16="http://schemas.microsoft.com/office/drawing/2014/main" id="{7FE29745-718A-7F29-A853-61A0703320C5}"/>
                    </a:ext>
                  </a:extLst>
                </p:cNvPr>
                <p:cNvCxnSpPr/>
                <p:nvPr/>
              </p:nvCxnSpPr>
              <p:spPr>
                <a:xfrm>
                  <a:off x="5756510" y="3632451"/>
                  <a:ext cx="0" cy="8651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>
                  <a:extLst>
                    <a:ext uri="{FF2B5EF4-FFF2-40B4-BE49-F238E27FC236}">
                      <a16:creationId xmlns:a16="http://schemas.microsoft.com/office/drawing/2014/main" id="{2D709A9B-2510-3D73-067C-7797088D06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347507" y="4073264"/>
                  <a:ext cx="0" cy="82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2FC2CA5-F885-AA84-41B2-8B5B4E4684F4}"/>
                  </a:ext>
                </a:extLst>
              </p:cNvPr>
              <p:cNvSpPr txBox="1"/>
              <p:nvPr/>
            </p:nvSpPr>
            <p:spPr>
              <a:xfrm>
                <a:off x="7818279" y="4850832"/>
                <a:ext cx="70423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solidFill>
                      <a:srgbClr val="FF0000"/>
                    </a:solidFill>
                  </a:rPr>
                  <a:t>0ns</a:t>
                </a:r>
                <a:endParaRPr lang="zh-CN" altLang="en-US" sz="1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78169C8-6C29-7854-80A8-FCAB825FD20E}"/>
                  </a:ext>
                </a:extLst>
              </p:cNvPr>
              <p:cNvSpPr txBox="1"/>
              <p:nvPr/>
            </p:nvSpPr>
            <p:spPr>
              <a:xfrm>
                <a:off x="8689006" y="4861883"/>
                <a:ext cx="70423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solidFill>
                      <a:srgbClr val="FF0000"/>
                    </a:solidFill>
                  </a:rPr>
                  <a:t>1ns</a:t>
                </a:r>
                <a:endParaRPr lang="zh-CN" altLang="en-US" sz="1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9C4572A-A2C9-9212-7A17-81ED44D0E763}"/>
                  </a:ext>
                </a:extLst>
              </p:cNvPr>
              <p:cNvSpPr txBox="1"/>
              <p:nvPr/>
            </p:nvSpPr>
            <p:spPr>
              <a:xfrm>
                <a:off x="9519870" y="4830996"/>
                <a:ext cx="70423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solidFill>
                      <a:srgbClr val="FF0000"/>
                    </a:solidFill>
                  </a:rPr>
                  <a:t>2ns</a:t>
                </a:r>
                <a:endParaRPr lang="zh-CN" altLang="en-US" sz="1400" b="1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42" name="直接箭头连接符 41">
              <a:extLst>
                <a:ext uri="{FF2B5EF4-FFF2-40B4-BE49-F238E27FC236}">
                  <a16:creationId xmlns:a16="http://schemas.microsoft.com/office/drawing/2014/main" id="{415AAD2F-5F5B-9929-9791-A4076B039C94}"/>
                </a:ext>
              </a:extLst>
            </p:cNvPr>
            <p:cNvCxnSpPr/>
            <p:nvPr/>
          </p:nvCxnSpPr>
          <p:spPr>
            <a:xfrm flipV="1">
              <a:off x="9547256" y="3944679"/>
              <a:ext cx="0" cy="9198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箭头连接符 43">
              <a:extLst>
                <a:ext uri="{FF2B5EF4-FFF2-40B4-BE49-F238E27FC236}">
                  <a16:creationId xmlns:a16="http://schemas.microsoft.com/office/drawing/2014/main" id="{14CDE7D7-59AB-C716-163A-A4D282AC6C8E}"/>
                </a:ext>
              </a:extLst>
            </p:cNvPr>
            <p:cNvCxnSpPr/>
            <p:nvPr/>
          </p:nvCxnSpPr>
          <p:spPr>
            <a:xfrm flipH="1">
              <a:off x="9534357" y="4404622"/>
              <a:ext cx="18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箭头连接符 44">
              <a:extLst>
                <a:ext uri="{FF2B5EF4-FFF2-40B4-BE49-F238E27FC236}">
                  <a16:creationId xmlns:a16="http://schemas.microsoft.com/office/drawing/2014/main" id="{B9C3B1D8-E767-8694-7E20-67F7C2DDDFE0}"/>
                </a:ext>
              </a:extLst>
            </p:cNvPr>
            <p:cNvCxnSpPr/>
            <p:nvPr/>
          </p:nvCxnSpPr>
          <p:spPr>
            <a:xfrm flipV="1">
              <a:off x="9368998" y="3959674"/>
              <a:ext cx="0" cy="91988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箭头连接符 45">
              <a:extLst>
                <a:ext uri="{FF2B5EF4-FFF2-40B4-BE49-F238E27FC236}">
                  <a16:creationId xmlns:a16="http://schemas.microsoft.com/office/drawing/2014/main" id="{8BFB5A3A-F9BE-A1C6-6B94-671BF0D4B3F7}"/>
                </a:ext>
              </a:extLst>
            </p:cNvPr>
            <p:cNvCxnSpPr/>
            <p:nvPr/>
          </p:nvCxnSpPr>
          <p:spPr>
            <a:xfrm flipH="1">
              <a:off x="9364960" y="4585375"/>
              <a:ext cx="180000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2DD45C36-0291-1FBA-B53E-1594841EB980}"/>
                </a:ext>
              </a:extLst>
            </p:cNvPr>
            <p:cNvSpPr txBox="1"/>
            <p:nvPr/>
          </p:nvSpPr>
          <p:spPr>
            <a:xfrm>
              <a:off x="9656080" y="4252098"/>
              <a:ext cx="5422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/>
                <a:t>0.14</a:t>
              </a:r>
              <a:endParaRPr lang="zh-CN" altLang="en-US" sz="1100" dirty="0"/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44FEA54F-AE6E-F3D3-B72A-16417597C988}"/>
                </a:ext>
              </a:extLst>
            </p:cNvPr>
            <p:cNvSpPr txBox="1"/>
            <p:nvPr/>
          </p:nvSpPr>
          <p:spPr>
            <a:xfrm>
              <a:off x="9477822" y="4463361"/>
              <a:ext cx="5422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/>
                <a:t>0.2</a:t>
              </a:r>
              <a:endParaRPr lang="zh-CN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5267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6E09444-5537-5C3D-D0F0-9EB2C8D3C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C70063B-DC6F-49D8-865E-D281914B1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Model Latency or Insertion Delay</a:t>
            </a:r>
            <a:endParaRPr lang="zh-CN" altLang="en-US" dirty="0"/>
          </a:p>
        </p:txBody>
      </p: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3FAD6AA7-07D4-6A2F-9D3A-19DEDFF7C2D1}"/>
              </a:ext>
            </a:extLst>
          </p:cNvPr>
          <p:cNvGrpSpPr/>
          <p:nvPr/>
        </p:nvGrpSpPr>
        <p:grpSpPr>
          <a:xfrm>
            <a:off x="6741122" y="1573619"/>
            <a:ext cx="4952613" cy="1855381"/>
            <a:chOff x="5171237" y="1573619"/>
            <a:chExt cx="4952613" cy="1855381"/>
          </a:xfrm>
        </p:grpSpPr>
        <p:sp>
          <p:nvSpPr>
            <p:cNvPr id="49" name="流程图: 过程 48">
              <a:extLst>
                <a:ext uri="{FF2B5EF4-FFF2-40B4-BE49-F238E27FC236}">
                  <a16:creationId xmlns:a16="http://schemas.microsoft.com/office/drawing/2014/main" id="{873FE31C-A43B-F927-5C96-64A3AD498A1F}"/>
                </a:ext>
              </a:extLst>
            </p:cNvPr>
            <p:cNvSpPr/>
            <p:nvPr/>
          </p:nvSpPr>
          <p:spPr>
            <a:xfrm>
              <a:off x="7056291" y="1573619"/>
              <a:ext cx="3067559" cy="1855381"/>
            </a:xfrm>
            <a:prstGeom prst="flowChartProcess">
              <a:avLst/>
            </a:prstGeom>
            <a:solidFill>
              <a:schemeClr val="accent4">
                <a:alpha val="42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9" name="组合 78">
              <a:extLst>
                <a:ext uri="{FF2B5EF4-FFF2-40B4-BE49-F238E27FC236}">
                  <a16:creationId xmlns:a16="http://schemas.microsoft.com/office/drawing/2014/main" id="{17B20D24-1508-FD13-F9E2-03D8A513287D}"/>
                </a:ext>
              </a:extLst>
            </p:cNvPr>
            <p:cNvGrpSpPr/>
            <p:nvPr/>
          </p:nvGrpSpPr>
          <p:grpSpPr>
            <a:xfrm>
              <a:off x="5174394" y="1872327"/>
              <a:ext cx="4949456" cy="1193212"/>
              <a:chOff x="4442830" y="1914933"/>
              <a:chExt cx="4949456" cy="1193212"/>
            </a:xfrm>
          </p:grpSpPr>
          <p:grpSp>
            <p:nvGrpSpPr>
              <p:cNvPr id="51" name="组合 50">
                <a:extLst>
                  <a:ext uri="{FF2B5EF4-FFF2-40B4-BE49-F238E27FC236}">
                    <a16:creationId xmlns:a16="http://schemas.microsoft.com/office/drawing/2014/main" id="{24DC8CA8-5AA1-631E-5759-61C1F2B40A17}"/>
                  </a:ext>
                </a:extLst>
              </p:cNvPr>
              <p:cNvGrpSpPr/>
              <p:nvPr/>
            </p:nvGrpSpPr>
            <p:grpSpPr>
              <a:xfrm>
                <a:off x="4442830" y="1914933"/>
                <a:ext cx="4551419" cy="1193212"/>
                <a:chOff x="-2044786" y="3788542"/>
                <a:chExt cx="5354581" cy="1403778"/>
              </a:xfrm>
            </p:grpSpPr>
            <p:sp>
              <p:nvSpPr>
                <p:cNvPr id="75" name="流程图: 过程 74">
                  <a:extLst>
                    <a:ext uri="{FF2B5EF4-FFF2-40B4-BE49-F238E27FC236}">
                      <a16:creationId xmlns:a16="http://schemas.microsoft.com/office/drawing/2014/main" id="{C7183778-A90D-F079-0664-62FF6EF6D8DF}"/>
                    </a:ext>
                  </a:extLst>
                </p:cNvPr>
                <p:cNvSpPr/>
                <p:nvPr/>
              </p:nvSpPr>
              <p:spPr>
                <a:xfrm>
                  <a:off x="2311375" y="3788542"/>
                  <a:ext cx="998420" cy="1403778"/>
                </a:xfrm>
                <a:prstGeom prst="flowChartProcess">
                  <a:avLst/>
                </a:pr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" name="等腰三角形 75">
                  <a:extLst>
                    <a:ext uri="{FF2B5EF4-FFF2-40B4-BE49-F238E27FC236}">
                      <a16:creationId xmlns:a16="http://schemas.microsoft.com/office/drawing/2014/main" id="{121F7D67-5966-ABAB-FD11-E22A23A3A1B8}"/>
                    </a:ext>
                  </a:extLst>
                </p:cNvPr>
                <p:cNvSpPr/>
                <p:nvPr/>
              </p:nvSpPr>
              <p:spPr>
                <a:xfrm rot="5400000">
                  <a:off x="2293375" y="4916263"/>
                  <a:ext cx="216000" cy="180000"/>
                </a:xfrm>
                <a:prstGeom prst="triangle">
                  <a:avLst/>
                </a:pr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77" name="直接连接符 76">
                  <a:extLst>
                    <a:ext uri="{FF2B5EF4-FFF2-40B4-BE49-F238E27FC236}">
                      <a16:creationId xmlns:a16="http://schemas.microsoft.com/office/drawing/2014/main" id="{CC1FDE20-489C-6A8B-8307-31C95035F800}"/>
                    </a:ext>
                  </a:extLst>
                </p:cNvPr>
                <p:cNvCxnSpPr/>
                <p:nvPr/>
              </p:nvCxnSpPr>
              <p:spPr>
                <a:xfrm flipH="1">
                  <a:off x="-2044786" y="5018772"/>
                  <a:ext cx="4362329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E97A66A9-27F9-85CE-6C44-331D2245E482}"/>
                  </a:ext>
                </a:extLst>
              </p:cNvPr>
              <p:cNvSpPr txBox="1"/>
              <p:nvPr/>
            </p:nvSpPr>
            <p:spPr>
              <a:xfrm>
                <a:off x="8688055" y="1930721"/>
                <a:ext cx="7042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/>
                  <a:t>Q</a:t>
                </a:r>
                <a:endParaRPr lang="zh-CN" altLang="en-US" sz="1400" b="1" dirty="0"/>
              </a:p>
            </p:txBody>
          </p:sp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0BC398E4-B629-552E-E4FF-405C875A8CAB}"/>
                  </a:ext>
                </a:extLst>
              </p:cNvPr>
              <p:cNvSpPr txBox="1"/>
              <p:nvPr/>
            </p:nvSpPr>
            <p:spPr>
              <a:xfrm>
                <a:off x="8140391" y="1934608"/>
                <a:ext cx="7042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/>
                  <a:t>D</a:t>
                </a:r>
                <a:endParaRPr lang="zh-CN" altLang="en-US" sz="1400" b="1" dirty="0"/>
              </a:p>
            </p:txBody>
          </p:sp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DA949CF3-74C0-34D8-CFED-8840DA810CA2}"/>
                  </a:ext>
                </a:extLst>
              </p:cNvPr>
              <p:cNvSpPr txBox="1"/>
              <p:nvPr/>
            </p:nvSpPr>
            <p:spPr>
              <a:xfrm>
                <a:off x="8569622" y="2805874"/>
                <a:ext cx="7042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/>
                  <a:t>QN</a:t>
                </a:r>
                <a:endParaRPr lang="zh-CN" altLang="en-US" sz="1400" b="1" dirty="0"/>
              </a:p>
            </p:txBody>
          </p:sp>
          <p:cxnSp>
            <p:nvCxnSpPr>
              <p:cNvPr id="63" name="直接连接符 62">
                <a:extLst>
                  <a:ext uri="{FF2B5EF4-FFF2-40B4-BE49-F238E27FC236}">
                    <a16:creationId xmlns:a16="http://schemas.microsoft.com/office/drawing/2014/main" id="{CF97F95A-3811-9021-AA80-AD9FE35EBCF9}"/>
                  </a:ext>
                </a:extLst>
              </p:cNvPr>
              <p:cNvCxnSpPr/>
              <p:nvPr/>
            </p:nvCxnSpPr>
            <p:spPr>
              <a:xfrm flipH="1">
                <a:off x="8988225" y="2954678"/>
                <a:ext cx="244800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>
                <a:extLst>
                  <a:ext uri="{FF2B5EF4-FFF2-40B4-BE49-F238E27FC236}">
                    <a16:creationId xmlns:a16="http://schemas.microsoft.com/office/drawing/2014/main" id="{6D8EC9C0-FA00-49E1-BEF2-79EC017122B2}"/>
                  </a:ext>
                </a:extLst>
              </p:cNvPr>
              <p:cNvCxnSpPr/>
              <p:nvPr/>
            </p:nvCxnSpPr>
            <p:spPr>
              <a:xfrm flipH="1">
                <a:off x="7906030" y="2065413"/>
                <a:ext cx="244800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91">
                <a:extLst>
                  <a:ext uri="{FF2B5EF4-FFF2-40B4-BE49-F238E27FC236}">
                    <a16:creationId xmlns:a16="http://schemas.microsoft.com/office/drawing/2014/main" id="{11E93532-F89D-B76C-86EF-2B6FE2601371}"/>
                  </a:ext>
                </a:extLst>
              </p:cNvPr>
              <p:cNvCxnSpPr/>
              <p:nvPr/>
            </p:nvCxnSpPr>
            <p:spPr>
              <a:xfrm flipH="1">
                <a:off x="8988225" y="2065412"/>
                <a:ext cx="244800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4B55E749-6BE7-2234-31DE-AFA7F42159C5}"/>
                </a:ext>
              </a:extLst>
            </p:cNvPr>
            <p:cNvSpPr txBox="1"/>
            <p:nvPr/>
          </p:nvSpPr>
          <p:spPr>
            <a:xfrm>
              <a:off x="7007671" y="2558531"/>
              <a:ext cx="7042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CLK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234C5AF4-E47D-65AC-1A12-731A152F4360}"/>
                </a:ext>
              </a:extLst>
            </p:cNvPr>
            <p:cNvSpPr/>
            <p:nvPr/>
          </p:nvSpPr>
          <p:spPr>
            <a:xfrm>
              <a:off x="5699051" y="2744394"/>
              <a:ext cx="828000" cy="324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FF0000"/>
                  </a:solidFill>
                </a:rPr>
                <a:t>3ns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94" name="椭圆 93">
              <a:extLst>
                <a:ext uri="{FF2B5EF4-FFF2-40B4-BE49-F238E27FC236}">
                  <a16:creationId xmlns:a16="http://schemas.microsoft.com/office/drawing/2014/main" id="{74C0DDB4-EF0B-22C7-31F4-23BFBEE6252B}"/>
                </a:ext>
              </a:extLst>
            </p:cNvPr>
            <p:cNvSpPr/>
            <p:nvPr/>
          </p:nvSpPr>
          <p:spPr>
            <a:xfrm>
              <a:off x="7455191" y="2744394"/>
              <a:ext cx="828000" cy="324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FF0000"/>
                  </a:solidFill>
                </a:rPr>
                <a:t>1ns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95" name="矩形 94">
              <a:extLst>
                <a:ext uri="{FF2B5EF4-FFF2-40B4-BE49-F238E27FC236}">
                  <a16:creationId xmlns:a16="http://schemas.microsoft.com/office/drawing/2014/main" id="{09E74671-18C3-927B-B007-1AF19F3E745D}"/>
                </a:ext>
              </a:extLst>
            </p:cNvPr>
            <p:cNvSpPr/>
            <p:nvPr/>
          </p:nvSpPr>
          <p:spPr>
            <a:xfrm>
              <a:off x="6996495" y="2814594"/>
              <a:ext cx="147193" cy="18360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矩形 95">
              <a:extLst>
                <a:ext uri="{FF2B5EF4-FFF2-40B4-BE49-F238E27FC236}">
                  <a16:creationId xmlns:a16="http://schemas.microsoft.com/office/drawing/2014/main" id="{2D4AF818-C954-F084-60C2-784B73A7B8AC}"/>
                </a:ext>
              </a:extLst>
            </p:cNvPr>
            <p:cNvSpPr/>
            <p:nvPr/>
          </p:nvSpPr>
          <p:spPr>
            <a:xfrm>
              <a:off x="5171237" y="2814594"/>
              <a:ext cx="147193" cy="18360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8" name="文本框 97">
            <a:extLst>
              <a:ext uri="{FF2B5EF4-FFF2-40B4-BE49-F238E27FC236}">
                <a16:creationId xmlns:a16="http://schemas.microsoft.com/office/drawing/2014/main" id="{ED468B49-7F85-F83E-B151-483C17B610A6}"/>
              </a:ext>
            </a:extLst>
          </p:cNvPr>
          <p:cNvSpPr txBox="1"/>
          <p:nvPr/>
        </p:nvSpPr>
        <p:spPr>
          <a:xfrm>
            <a:off x="6219487" y="3424052"/>
            <a:ext cx="1680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origin of clock</a:t>
            </a:r>
            <a:endParaRPr lang="zh-CN" altLang="en-US" sz="1600" b="1" dirty="0"/>
          </a:p>
        </p:txBody>
      </p:sp>
      <p:cxnSp>
        <p:nvCxnSpPr>
          <p:cNvPr id="100" name="直接箭头连接符 99">
            <a:extLst>
              <a:ext uri="{FF2B5EF4-FFF2-40B4-BE49-F238E27FC236}">
                <a16:creationId xmlns:a16="http://schemas.microsoft.com/office/drawing/2014/main" id="{1E94461F-E404-0E04-1A26-635538CDFB3C}"/>
              </a:ext>
            </a:extLst>
          </p:cNvPr>
          <p:cNvCxnSpPr/>
          <p:nvPr/>
        </p:nvCxnSpPr>
        <p:spPr>
          <a:xfrm>
            <a:off x="6814718" y="3065539"/>
            <a:ext cx="0" cy="36346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文本框 100">
            <a:extLst>
              <a:ext uri="{FF2B5EF4-FFF2-40B4-BE49-F238E27FC236}">
                <a16:creationId xmlns:a16="http://schemas.microsoft.com/office/drawing/2014/main" id="{CB6B2719-9CA8-E2C5-0AE8-A7BBCF1B6003}"/>
              </a:ext>
            </a:extLst>
          </p:cNvPr>
          <p:cNvSpPr txBox="1"/>
          <p:nvPr/>
        </p:nvSpPr>
        <p:spPr>
          <a:xfrm>
            <a:off x="7118134" y="3856751"/>
            <a:ext cx="1680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source latency</a:t>
            </a:r>
            <a:endParaRPr lang="zh-CN" altLang="en-US" sz="1600" b="1" dirty="0"/>
          </a:p>
        </p:txBody>
      </p:sp>
      <p:cxnSp>
        <p:nvCxnSpPr>
          <p:cNvPr id="102" name="直接箭头连接符 101">
            <a:extLst>
              <a:ext uri="{FF2B5EF4-FFF2-40B4-BE49-F238E27FC236}">
                <a16:creationId xmlns:a16="http://schemas.microsoft.com/office/drawing/2014/main" id="{C5D8FA67-9E02-48ED-3A45-3876457CD5D2}"/>
              </a:ext>
            </a:extLst>
          </p:cNvPr>
          <p:cNvCxnSpPr/>
          <p:nvPr/>
        </p:nvCxnSpPr>
        <p:spPr>
          <a:xfrm>
            <a:off x="7740033" y="3135737"/>
            <a:ext cx="0" cy="7920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文本框 102">
            <a:extLst>
              <a:ext uri="{FF2B5EF4-FFF2-40B4-BE49-F238E27FC236}">
                <a16:creationId xmlns:a16="http://schemas.microsoft.com/office/drawing/2014/main" id="{1F63D0F8-0198-0C3A-400E-6A2292F5DEEC}"/>
              </a:ext>
            </a:extLst>
          </p:cNvPr>
          <p:cNvSpPr txBox="1"/>
          <p:nvPr/>
        </p:nvSpPr>
        <p:spPr>
          <a:xfrm>
            <a:off x="8883699" y="3856751"/>
            <a:ext cx="1680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network latency</a:t>
            </a:r>
            <a:endParaRPr lang="zh-CN" altLang="en-US" sz="1600" b="1" dirty="0"/>
          </a:p>
        </p:txBody>
      </p:sp>
      <p:cxnSp>
        <p:nvCxnSpPr>
          <p:cNvPr id="104" name="直接箭头连接符 103">
            <a:extLst>
              <a:ext uri="{FF2B5EF4-FFF2-40B4-BE49-F238E27FC236}">
                <a16:creationId xmlns:a16="http://schemas.microsoft.com/office/drawing/2014/main" id="{877DDD7C-3CD3-0AA8-0AC6-74EAA7948E24}"/>
              </a:ext>
            </a:extLst>
          </p:cNvPr>
          <p:cNvCxnSpPr/>
          <p:nvPr/>
        </p:nvCxnSpPr>
        <p:spPr>
          <a:xfrm>
            <a:off x="9505598" y="3089441"/>
            <a:ext cx="0" cy="7920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矩形 104">
            <a:extLst>
              <a:ext uri="{FF2B5EF4-FFF2-40B4-BE49-F238E27FC236}">
                <a16:creationId xmlns:a16="http://schemas.microsoft.com/office/drawing/2014/main" id="{8AF6E2D3-7E95-EFCC-4220-5C6A7BA344F9}"/>
              </a:ext>
            </a:extLst>
          </p:cNvPr>
          <p:cNvSpPr/>
          <p:nvPr/>
        </p:nvSpPr>
        <p:spPr>
          <a:xfrm>
            <a:off x="834097" y="1358320"/>
            <a:ext cx="5455865" cy="1579126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altLang="zh-CN" dirty="0" err="1"/>
              <a:t>create_clock</a:t>
            </a:r>
            <a:r>
              <a:rPr lang="en-US" altLang="zh-CN" dirty="0"/>
              <a:t> -period 2 [</a:t>
            </a:r>
            <a:r>
              <a:rPr lang="en-US" altLang="zh-CN" dirty="0" err="1"/>
              <a:t>get_ports</a:t>
            </a:r>
            <a:r>
              <a:rPr lang="en-US" altLang="zh-CN" dirty="0"/>
              <a:t> CLK]</a:t>
            </a:r>
          </a:p>
          <a:p>
            <a:r>
              <a:rPr lang="en-US" altLang="zh-CN" dirty="0" err="1"/>
              <a:t>set_clock_uncertainty</a:t>
            </a:r>
            <a:r>
              <a:rPr lang="en-US" altLang="zh-CN" dirty="0"/>
              <a:t> -setup 0.14 [</a:t>
            </a:r>
            <a:r>
              <a:rPr lang="en-US" altLang="zh-CN" dirty="0" err="1"/>
              <a:t>get_clocks</a:t>
            </a:r>
            <a:r>
              <a:rPr lang="en-US" altLang="zh-CN" dirty="0"/>
              <a:t> CLK]</a:t>
            </a:r>
          </a:p>
          <a:p>
            <a:endParaRPr lang="en-US" altLang="zh-CN" dirty="0"/>
          </a:p>
          <a:p>
            <a:r>
              <a:rPr lang="en-US" altLang="zh-CN" b="1" dirty="0" err="1">
                <a:solidFill>
                  <a:srgbClr val="C00000"/>
                </a:solidFill>
              </a:rPr>
              <a:t>set_clock_latency</a:t>
            </a:r>
            <a:r>
              <a:rPr lang="en-US" altLang="zh-CN" b="1" dirty="0">
                <a:solidFill>
                  <a:srgbClr val="C00000"/>
                </a:solidFill>
              </a:rPr>
              <a:t> -source -max 3 [</a:t>
            </a:r>
            <a:r>
              <a:rPr lang="en-US" altLang="zh-CN" b="1" dirty="0" err="1">
                <a:solidFill>
                  <a:srgbClr val="C00000"/>
                </a:solidFill>
              </a:rPr>
              <a:t>get_clocks</a:t>
            </a:r>
            <a:r>
              <a:rPr lang="en-US" altLang="zh-CN" b="1" dirty="0">
                <a:solidFill>
                  <a:srgbClr val="C00000"/>
                </a:solidFill>
              </a:rPr>
              <a:t> CLK]</a:t>
            </a:r>
          </a:p>
          <a:p>
            <a:r>
              <a:rPr lang="en-US" altLang="zh-CN" b="1" dirty="0" err="1">
                <a:solidFill>
                  <a:srgbClr val="C00000"/>
                </a:solidFill>
              </a:rPr>
              <a:t>set_clock_latency</a:t>
            </a:r>
            <a:r>
              <a:rPr lang="en-US" altLang="zh-CN" b="1" dirty="0">
                <a:solidFill>
                  <a:srgbClr val="C00000"/>
                </a:solidFill>
              </a:rPr>
              <a:t> -max 1 [</a:t>
            </a:r>
            <a:r>
              <a:rPr lang="en-US" altLang="zh-CN" b="1" dirty="0" err="1">
                <a:solidFill>
                  <a:srgbClr val="C00000"/>
                </a:solidFill>
              </a:rPr>
              <a:t>get_clocks</a:t>
            </a:r>
            <a:r>
              <a:rPr lang="en-US" altLang="zh-CN" b="1" dirty="0">
                <a:solidFill>
                  <a:srgbClr val="C00000"/>
                </a:solidFill>
              </a:rPr>
              <a:t> CLK]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0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BF58D42-6287-6EED-BF2F-B3BEC376E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ACE14E5-D10E-2D14-CC84-8E7574AD4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Model Transition Time</a:t>
            </a:r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DE21258-8570-9E98-D4FE-F52E1006F123}"/>
              </a:ext>
            </a:extLst>
          </p:cNvPr>
          <p:cNvGrpSpPr/>
          <p:nvPr/>
        </p:nvGrpSpPr>
        <p:grpSpPr>
          <a:xfrm>
            <a:off x="7399974" y="1518869"/>
            <a:ext cx="4079423" cy="1183950"/>
            <a:chOff x="7242888" y="3985710"/>
            <a:chExt cx="4079423" cy="1183950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2CFDBE83-48FD-0B06-AE0E-032A24CD2C9A}"/>
                </a:ext>
              </a:extLst>
            </p:cNvPr>
            <p:cNvGrpSpPr/>
            <p:nvPr/>
          </p:nvGrpSpPr>
          <p:grpSpPr>
            <a:xfrm>
              <a:off x="7242888" y="3985710"/>
              <a:ext cx="4079423" cy="875431"/>
              <a:chOff x="3306726" y="3622142"/>
              <a:chExt cx="4079423" cy="875431"/>
            </a:xfrm>
          </p:grpSpPr>
          <p:cxnSp>
            <p:nvCxnSpPr>
              <p:cNvPr id="9" name="连接符: 肘形 8">
                <a:extLst>
                  <a:ext uri="{FF2B5EF4-FFF2-40B4-BE49-F238E27FC236}">
                    <a16:creationId xmlns:a16="http://schemas.microsoft.com/office/drawing/2014/main" id="{18E0A656-1782-B8F1-A9C3-F6A2AE086647}"/>
                  </a:ext>
                </a:extLst>
              </p:cNvPr>
              <p:cNvCxnSpPr/>
              <p:nvPr/>
            </p:nvCxnSpPr>
            <p:spPr>
              <a:xfrm flipV="1">
                <a:off x="3306726" y="3622142"/>
                <a:ext cx="1626781" cy="854165"/>
              </a:xfrm>
              <a:prstGeom prst="bentConnector3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连接符: 肘形 9">
                <a:extLst>
                  <a:ext uri="{FF2B5EF4-FFF2-40B4-BE49-F238E27FC236}">
                    <a16:creationId xmlns:a16="http://schemas.microsoft.com/office/drawing/2014/main" id="{2EA9F432-FDF4-18B3-3AC5-11CFDA2105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9368" y="3641765"/>
                <a:ext cx="1626781" cy="854165"/>
              </a:xfrm>
              <a:prstGeom prst="bentConnector3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06A67A94-DFD6-F6CF-7E5E-0A98ACBA85AA}"/>
                  </a:ext>
                </a:extLst>
              </p:cNvPr>
              <p:cNvCxnSpPr/>
              <p:nvPr/>
            </p:nvCxnSpPr>
            <p:spPr>
              <a:xfrm>
                <a:off x="4933507" y="3622142"/>
                <a:ext cx="0" cy="8651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ABF16BCB-8FD4-FC4F-D34A-F17264037B22}"/>
                  </a:ext>
                </a:extLst>
              </p:cNvPr>
              <p:cNvCxnSpPr/>
              <p:nvPr/>
            </p:nvCxnSpPr>
            <p:spPr>
              <a:xfrm>
                <a:off x="5756510" y="3632451"/>
                <a:ext cx="0" cy="865122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E90099D2-439E-4B27-9E30-78BAD3CCDF6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347507" y="4073264"/>
                <a:ext cx="0" cy="828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4D54D5A-E686-876E-CBCF-F6B1C2DA5050}"/>
                </a:ext>
              </a:extLst>
            </p:cNvPr>
            <p:cNvSpPr txBox="1"/>
            <p:nvPr/>
          </p:nvSpPr>
          <p:spPr>
            <a:xfrm>
              <a:off x="7818279" y="4850832"/>
              <a:ext cx="7042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0ns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56C21145-0038-D7C7-22C0-8455C3D0F6DE}"/>
                </a:ext>
              </a:extLst>
            </p:cNvPr>
            <p:cNvSpPr txBox="1"/>
            <p:nvPr/>
          </p:nvSpPr>
          <p:spPr>
            <a:xfrm>
              <a:off x="8689006" y="4861883"/>
              <a:ext cx="7042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1ns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1605DBD2-B16D-284A-1061-DED607CD05D6}"/>
                </a:ext>
              </a:extLst>
            </p:cNvPr>
            <p:cNvSpPr txBox="1"/>
            <p:nvPr/>
          </p:nvSpPr>
          <p:spPr>
            <a:xfrm>
              <a:off x="9519870" y="4830996"/>
              <a:ext cx="7042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2ns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7153B435-8C47-F942-6C5D-0E6BA604DA00}"/>
              </a:ext>
            </a:extLst>
          </p:cNvPr>
          <p:cNvGrpSpPr/>
          <p:nvPr/>
        </p:nvGrpSpPr>
        <p:grpSpPr>
          <a:xfrm>
            <a:off x="7415364" y="3038564"/>
            <a:ext cx="4269918" cy="1472470"/>
            <a:chOff x="7441521" y="2702820"/>
            <a:chExt cx="4269918" cy="1472470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99CA7656-164C-DB8B-DA81-D9E56D928B7D}"/>
                </a:ext>
              </a:extLst>
            </p:cNvPr>
            <p:cNvGrpSpPr/>
            <p:nvPr/>
          </p:nvGrpSpPr>
          <p:grpSpPr>
            <a:xfrm>
              <a:off x="7441521" y="2809150"/>
              <a:ext cx="4269918" cy="878196"/>
              <a:chOff x="7441521" y="2658316"/>
              <a:chExt cx="4269918" cy="878196"/>
            </a:xfrm>
          </p:grpSpPr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B6A1E28C-55CC-081B-3C9A-BCF48FA959B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7874082" y="3103951"/>
                <a:ext cx="0" cy="865122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09983855-67F2-C9C9-A869-52414DCE0D9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06643" y="2671389"/>
                <a:ext cx="267921" cy="865122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A27CEF7C-E397-8B78-6946-4C29F4CCC93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07125" y="2238828"/>
                <a:ext cx="0" cy="865122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E94748CF-5EDB-C69B-7968-28E3AAA295E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439686" y="2658316"/>
                <a:ext cx="267921" cy="865122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478B8E20-5C03-D293-A50C-17869C5083A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145835" y="3090877"/>
                <a:ext cx="0" cy="865122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F333B675-B9A8-7847-C30B-C9081729450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78396" y="2658316"/>
                <a:ext cx="267921" cy="865122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77BFE44F-B315-D23C-30BC-41CE2B04C8A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1278878" y="2225755"/>
                <a:ext cx="0" cy="865122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C9CB1B5C-6723-40A2-1AA7-83C03D06CD81}"/>
                </a:ext>
              </a:extLst>
            </p:cNvPr>
            <p:cNvCxnSpPr/>
            <p:nvPr/>
          </p:nvCxnSpPr>
          <p:spPr>
            <a:xfrm>
              <a:off x="8267918" y="2702820"/>
              <a:ext cx="0" cy="1199324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86C0B0EE-C723-6A6C-31AA-2CBF36094DF2}"/>
                </a:ext>
              </a:extLst>
            </p:cNvPr>
            <p:cNvCxnSpPr/>
            <p:nvPr/>
          </p:nvCxnSpPr>
          <p:spPr>
            <a:xfrm>
              <a:off x="8574564" y="2715893"/>
              <a:ext cx="0" cy="1199324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C468B67C-25E9-1AE3-6A4B-42E785593EE1}"/>
                </a:ext>
              </a:extLst>
            </p:cNvPr>
            <p:cNvSpPr txBox="1"/>
            <p:nvPr/>
          </p:nvSpPr>
          <p:spPr>
            <a:xfrm>
              <a:off x="7887928" y="3836736"/>
              <a:ext cx="21796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C00000"/>
                  </a:solidFill>
                </a:rPr>
                <a:t>transition</a:t>
              </a:r>
              <a:endParaRPr lang="zh-CN" altLang="en-US" sz="16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8CC5E262-299C-43A3-FF79-C0549220741C}"/>
              </a:ext>
            </a:extLst>
          </p:cNvPr>
          <p:cNvSpPr/>
          <p:nvPr/>
        </p:nvSpPr>
        <p:spPr>
          <a:xfrm>
            <a:off x="946749" y="1349752"/>
            <a:ext cx="5455865" cy="1935708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altLang="zh-CN" dirty="0" err="1"/>
              <a:t>create_clock</a:t>
            </a:r>
            <a:r>
              <a:rPr lang="en-US" altLang="zh-CN" dirty="0"/>
              <a:t> -period 2 [</a:t>
            </a:r>
            <a:r>
              <a:rPr lang="en-US" altLang="zh-CN" dirty="0" err="1"/>
              <a:t>get_ports</a:t>
            </a:r>
            <a:r>
              <a:rPr lang="en-US" altLang="zh-CN" dirty="0"/>
              <a:t> CLK]</a:t>
            </a:r>
          </a:p>
          <a:p>
            <a:r>
              <a:rPr lang="en-US" altLang="zh-CN" dirty="0" err="1"/>
              <a:t>set_clock_uncertainty</a:t>
            </a:r>
            <a:r>
              <a:rPr lang="en-US" altLang="zh-CN" dirty="0"/>
              <a:t> -setup 0.14 [</a:t>
            </a:r>
            <a:r>
              <a:rPr lang="en-US" altLang="zh-CN" dirty="0" err="1"/>
              <a:t>get_clocks</a:t>
            </a:r>
            <a:r>
              <a:rPr lang="en-US" altLang="zh-CN" dirty="0"/>
              <a:t> CLK]</a:t>
            </a:r>
          </a:p>
          <a:p>
            <a:r>
              <a:rPr lang="en-US" altLang="zh-CN" dirty="0" err="1">
                <a:solidFill>
                  <a:schemeClr val="tx1"/>
                </a:solidFill>
              </a:rPr>
              <a:t>set_clock_latency</a:t>
            </a:r>
            <a:r>
              <a:rPr lang="en-US" altLang="zh-CN" dirty="0">
                <a:solidFill>
                  <a:schemeClr val="tx1"/>
                </a:solidFill>
              </a:rPr>
              <a:t> -source -max 3 [</a:t>
            </a:r>
            <a:r>
              <a:rPr lang="en-US" altLang="zh-CN" dirty="0" err="1">
                <a:solidFill>
                  <a:schemeClr val="tx1"/>
                </a:solidFill>
              </a:rPr>
              <a:t>get_clocks</a:t>
            </a:r>
            <a:r>
              <a:rPr lang="en-US" altLang="zh-CN" dirty="0">
                <a:solidFill>
                  <a:schemeClr val="tx1"/>
                </a:solidFill>
              </a:rPr>
              <a:t> CLK]</a:t>
            </a:r>
          </a:p>
          <a:p>
            <a:r>
              <a:rPr lang="en-US" altLang="zh-CN" dirty="0" err="1">
                <a:solidFill>
                  <a:schemeClr val="tx1"/>
                </a:solidFill>
              </a:rPr>
              <a:t>set_clock_latency</a:t>
            </a:r>
            <a:r>
              <a:rPr lang="en-US" altLang="zh-CN" dirty="0">
                <a:solidFill>
                  <a:schemeClr val="tx1"/>
                </a:solidFill>
              </a:rPr>
              <a:t> -max 1 [</a:t>
            </a:r>
            <a:r>
              <a:rPr lang="en-US" altLang="zh-CN" dirty="0" err="1">
                <a:solidFill>
                  <a:schemeClr val="tx1"/>
                </a:solidFill>
              </a:rPr>
              <a:t>get_clocks</a:t>
            </a:r>
            <a:r>
              <a:rPr lang="en-US" altLang="zh-CN" dirty="0">
                <a:solidFill>
                  <a:schemeClr val="tx1"/>
                </a:solidFill>
              </a:rPr>
              <a:t> CLK]</a:t>
            </a:r>
          </a:p>
          <a:p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b="1" dirty="0" err="1">
                <a:solidFill>
                  <a:srgbClr val="C00000"/>
                </a:solidFill>
              </a:rPr>
              <a:t>set_clock_transition</a:t>
            </a:r>
            <a:r>
              <a:rPr lang="en-US" altLang="zh-CN" b="1" dirty="0">
                <a:solidFill>
                  <a:srgbClr val="C00000"/>
                </a:solidFill>
              </a:rPr>
              <a:t> 0.08 [</a:t>
            </a:r>
            <a:r>
              <a:rPr lang="en-US" altLang="zh-CN" b="1" dirty="0" err="1">
                <a:solidFill>
                  <a:srgbClr val="C00000"/>
                </a:solidFill>
              </a:rPr>
              <a:t>get_clocks</a:t>
            </a:r>
            <a:r>
              <a:rPr lang="en-US" altLang="zh-CN" b="1" dirty="0">
                <a:solidFill>
                  <a:srgbClr val="C00000"/>
                </a:solidFill>
              </a:rPr>
              <a:t> CLK]</a:t>
            </a:r>
          </a:p>
          <a:p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0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6763D68-8063-CC92-970F-F4BB0B16E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E0A4474-0829-870C-FC33-AE802CE63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Constrain Input/Output Paths</a:t>
            </a:r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89F207D7-1190-00C0-C535-76689EDE698A}"/>
              </a:ext>
            </a:extLst>
          </p:cNvPr>
          <p:cNvGrpSpPr/>
          <p:nvPr/>
        </p:nvGrpSpPr>
        <p:grpSpPr>
          <a:xfrm>
            <a:off x="1478536" y="1381968"/>
            <a:ext cx="9628164" cy="2323906"/>
            <a:chOff x="222084" y="1187559"/>
            <a:chExt cx="9628164" cy="2323906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CD63A3C9-246F-50F2-D5C5-34DE0A98C08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7908" y="1187864"/>
              <a:ext cx="9342340" cy="2323601"/>
              <a:chOff x="-1552474" y="1537498"/>
              <a:chExt cx="10990988" cy="2733648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CCA16270-0FAD-9E2E-B56A-B379F0345F9A}"/>
                  </a:ext>
                </a:extLst>
              </p:cNvPr>
              <p:cNvCxnSpPr/>
              <p:nvPr/>
            </p:nvCxnSpPr>
            <p:spPr>
              <a:xfrm flipH="1">
                <a:off x="-10094" y="2408664"/>
                <a:ext cx="2376000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E62BFE0F-9B55-1072-60FD-135A93F6941B}"/>
                  </a:ext>
                </a:extLst>
              </p:cNvPr>
              <p:cNvCxnSpPr/>
              <p:nvPr/>
            </p:nvCxnSpPr>
            <p:spPr>
              <a:xfrm flipH="1">
                <a:off x="-1533323" y="3843453"/>
                <a:ext cx="6014118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86F75AA1-0078-E945-CE91-F094AE305073}"/>
                  </a:ext>
                </a:extLst>
              </p:cNvPr>
              <p:cNvCxnSpPr/>
              <p:nvPr/>
            </p:nvCxnSpPr>
            <p:spPr>
              <a:xfrm flipH="1">
                <a:off x="5762242" y="2404947"/>
                <a:ext cx="2160000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流程图: 过程 18">
                <a:extLst>
                  <a:ext uri="{FF2B5EF4-FFF2-40B4-BE49-F238E27FC236}">
                    <a16:creationId xmlns:a16="http://schemas.microsoft.com/office/drawing/2014/main" id="{1A8E56FB-775D-034A-FA7A-8AD751AFB890}"/>
                  </a:ext>
                </a:extLst>
              </p:cNvPr>
              <p:cNvSpPr/>
              <p:nvPr/>
            </p:nvSpPr>
            <p:spPr>
              <a:xfrm>
                <a:off x="1075526" y="1537498"/>
                <a:ext cx="5705275" cy="2664000"/>
              </a:xfrm>
              <a:prstGeom prst="flowChartProcess">
                <a:avLst/>
              </a:prstGeom>
              <a:solidFill>
                <a:schemeClr val="accent4">
                  <a:alpha val="42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83CCF8ED-FF09-DA36-8E97-C44ADF5F8F24}"/>
                  </a:ext>
                </a:extLst>
              </p:cNvPr>
              <p:cNvCxnSpPr/>
              <p:nvPr/>
            </p:nvCxnSpPr>
            <p:spPr>
              <a:xfrm flipH="1">
                <a:off x="3355453" y="2404947"/>
                <a:ext cx="1404000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2467A0A7-D413-A23A-7054-CB0D307F7D97}"/>
                  </a:ext>
                </a:extLst>
              </p:cNvPr>
              <p:cNvGrpSpPr/>
              <p:nvPr/>
            </p:nvGrpSpPr>
            <p:grpSpPr>
              <a:xfrm>
                <a:off x="2053751" y="2193918"/>
                <a:ext cx="1301702" cy="1636644"/>
                <a:chOff x="2008093" y="3788542"/>
                <a:chExt cx="1301702" cy="1636644"/>
              </a:xfrm>
            </p:grpSpPr>
            <p:sp>
              <p:nvSpPr>
                <p:cNvPr id="69" name="流程图: 过程 68">
                  <a:extLst>
                    <a:ext uri="{FF2B5EF4-FFF2-40B4-BE49-F238E27FC236}">
                      <a16:creationId xmlns:a16="http://schemas.microsoft.com/office/drawing/2014/main" id="{76E569A5-30C8-7697-3403-36A127B09F60}"/>
                    </a:ext>
                  </a:extLst>
                </p:cNvPr>
                <p:cNvSpPr/>
                <p:nvPr/>
              </p:nvSpPr>
              <p:spPr>
                <a:xfrm>
                  <a:off x="2311375" y="3788542"/>
                  <a:ext cx="998420" cy="1403778"/>
                </a:xfrm>
                <a:prstGeom prst="flowChartProcess">
                  <a:avLst/>
                </a:pr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0" name="等腰三角形 69">
                  <a:extLst>
                    <a:ext uri="{FF2B5EF4-FFF2-40B4-BE49-F238E27FC236}">
                      <a16:creationId xmlns:a16="http://schemas.microsoft.com/office/drawing/2014/main" id="{76EB081C-6585-F0EB-C355-F5936F8FDEE3}"/>
                    </a:ext>
                  </a:extLst>
                </p:cNvPr>
                <p:cNvSpPr/>
                <p:nvPr/>
              </p:nvSpPr>
              <p:spPr>
                <a:xfrm rot="5400000">
                  <a:off x="2293375" y="4916263"/>
                  <a:ext cx="216000" cy="180000"/>
                </a:xfrm>
                <a:prstGeom prst="triangle">
                  <a:avLst/>
                </a:pr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71" name="直接连接符 70">
                  <a:extLst>
                    <a:ext uri="{FF2B5EF4-FFF2-40B4-BE49-F238E27FC236}">
                      <a16:creationId xmlns:a16="http://schemas.microsoft.com/office/drawing/2014/main" id="{E44ED73B-D462-DD0F-ADFD-92EF5FA874C6}"/>
                    </a:ext>
                  </a:extLst>
                </p:cNvPr>
                <p:cNvCxnSpPr/>
                <p:nvPr/>
              </p:nvCxnSpPr>
              <p:spPr>
                <a:xfrm flipH="1">
                  <a:off x="2008093" y="5006263"/>
                  <a:ext cx="2880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接连接符 71">
                  <a:extLst>
                    <a:ext uri="{FF2B5EF4-FFF2-40B4-BE49-F238E27FC236}">
                      <a16:creationId xmlns:a16="http://schemas.microsoft.com/office/drawing/2014/main" id="{A5038ECD-1074-B724-90A4-E37F420E33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1801429" y="5209186"/>
                  <a:ext cx="4320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组合 21">
                <a:extLst>
                  <a:ext uri="{FF2B5EF4-FFF2-40B4-BE49-F238E27FC236}">
                    <a16:creationId xmlns:a16="http://schemas.microsoft.com/office/drawing/2014/main" id="{6599FC91-DA86-FF40-61D8-CC12F65823A7}"/>
                  </a:ext>
                </a:extLst>
              </p:cNvPr>
              <p:cNvGrpSpPr/>
              <p:nvPr/>
            </p:nvGrpSpPr>
            <p:grpSpPr>
              <a:xfrm>
                <a:off x="4460540" y="2193918"/>
                <a:ext cx="1301702" cy="1636644"/>
                <a:chOff x="2008093" y="3788542"/>
                <a:chExt cx="1301702" cy="1636644"/>
              </a:xfrm>
            </p:grpSpPr>
            <p:sp>
              <p:nvSpPr>
                <p:cNvPr id="65" name="流程图: 过程 64">
                  <a:extLst>
                    <a:ext uri="{FF2B5EF4-FFF2-40B4-BE49-F238E27FC236}">
                      <a16:creationId xmlns:a16="http://schemas.microsoft.com/office/drawing/2014/main" id="{2945E102-B79E-CF7F-5466-07EBEDB3DEB6}"/>
                    </a:ext>
                  </a:extLst>
                </p:cNvPr>
                <p:cNvSpPr/>
                <p:nvPr/>
              </p:nvSpPr>
              <p:spPr>
                <a:xfrm>
                  <a:off x="2311375" y="3788542"/>
                  <a:ext cx="998420" cy="1403778"/>
                </a:xfrm>
                <a:prstGeom prst="flowChartProcess">
                  <a:avLst/>
                </a:pr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6" name="等腰三角形 65">
                  <a:extLst>
                    <a:ext uri="{FF2B5EF4-FFF2-40B4-BE49-F238E27FC236}">
                      <a16:creationId xmlns:a16="http://schemas.microsoft.com/office/drawing/2014/main" id="{DBEFB017-6C40-556C-1979-A5C47994D04A}"/>
                    </a:ext>
                  </a:extLst>
                </p:cNvPr>
                <p:cNvSpPr/>
                <p:nvPr/>
              </p:nvSpPr>
              <p:spPr>
                <a:xfrm rot="5400000">
                  <a:off x="2293375" y="4916263"/>
                  <a:ext cx="216000" cy="180000"/>
                </a:xfrm>
                <a:prstGeom prst="triangle">
                  <a:avLst/>
                </a:pr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67" name="直接连接符 66">
                  <a:extLst>
                    <a:ext uri="{FF2B5EF4-FFF2-40B4-BE49-F238E27FC236}">
                      <a16:creationId xmlns:a16="http://schemas.microsoft.com/office/drawing/2014/main" id="{25EABA5A-8DC5-A3C9-E0C3-1EF7EC325642}"/>
                    </a:ext>
                  </a:extLst>
                </p:cNvPr>
                <p:cNvCxnSpPr/>
                <p:nvPr/>
              </p:nvCxnSpPr>
              <p:spPr>
                <a:xfrm flipH="1">
                  <a:off x="2008093" y="5006263"/>
                  <a:ext cx="2880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接连接符 67">
                  <a:extLst>
                    <a:ext uri="{FF2B5EF4-FFF2-40B4-BE49-F238E27FC236}">
                      <a16:creationId xmlns:a16="http://schemas.microsoft.com/office/drawing/2014/main" id="{DA7353B7-AD0A-A2E5-19FA-8E05AF1214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1801429" y="5209186"/>
                  <a:ext cx="4320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55BCC318-EF05-05AA-127F-88F26CC00BC3}"/>
                  </a:ext>
                </a:extLst>
              </p:cNvPr>
              <p:cNvSpPr/>
              <p:nvPr/>
            </p:nvSpPr>
            <p:spPr>
              <a:xfrm>
                <a:off x="3768813" y="2149314"/>
                <a:ext cx="416439" cy="53525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</a:rPr>
                  <a:t>K</a:t>
                </a:r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9686AB46-1C1F-E7CA-292D-913B823D54D1}"/>
                  </a:ext>
                </a:extLst>
              </p:cNvPr>
              <p:cNvSpPr/>
              <p:nvPr/>
            </p:nvSpPr>
            <p:spPr>
              <a:xfrm>
                <a:off x="6076519" y="2149314"/>
                <a:ext cx="416439" cy="53525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</a:rPr>
                  <a:t>S</a:t>
                </a:r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A4A03337-896D-FA41-7679-B43E3E76D013}"/>
                  </a:ext>
                </a:extLst>
              </p:cNvPr>
              <p:cNvSpPr/>
              <p:nvPr/>
            </p:nvSpPr>
            <p:spPr>
              <a:xfrm>
                <a:off x="1521382" y="2149314"/>
                <a:ext cx="416439" cy="53525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</a:rPr>
                  <a:t>N</a:t>
                </a:r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D4A3D598-28E2-C3A9-4B12-78E532F37F8A}"/>
                  </a:ext>
                </a:extLst>
              </p:cNvPr>
              <p:cNvSpPr txBox="1"/>
              <p:nvPr/>
            </p:nvSpPr>
            <p:spPr>
              <a:xfrm>
                <a:off x="2995248" y="2262531"/>
                <a:ext cx="8285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/>
                  <a:t>Q</a:t>
                </a:r>
                <a:endParaRPr lang="zh-CN" altLang="en-US" sz="1400" b="1" dirty="0"/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F7771EE1-EFC1-D384-ACD3-83418541D83F}"/>
                  </a:ext>
                </a:extLst>
              </p:cNvPr>
              <p:cNvSpPr txBox="1"/>
              <p:nvPr/>
            </p:nvSpPr>
            <p:spPr>
              <a:xfrm>
                <a:off x="2379973" y="2262531"/>
                <a:ext cx="8285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/>
                  <a:t>D</a:t>
                </a:r>
                <a:endParaRPr lang="zh-CN" altLang="en-US" sz="1400" b="1" dirty="0"/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2CA86403-9C27-1B74-A3FC-95EC9931D5CA}"/>
                  </a:ext>
                </a:extLst>
              </p:cNvPr>
              <p:cNvSpPr txBox="1"/>
              <p:nvPr/>
            </p:nvSpPr>
            <p:spPr>
              <a:xfrm>
                <a:off x="4765114" y="2262531"/>
                <a:ext cx="8285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/>
                  <a:t>D</a:t>
                </a:r>
                <a:endParaRPr lang="zh-CN" altLang="en-US" sz="1400" b="1" dirty="0"/>
              </a:p>
            </p:txBody>
          </p: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5385116E-3EC2-C499-7163-1397C12A510C}"/>
                  </a:ext>
                </a:extLst>
              </p:cNvPr>
              <p:cNvSpPr txBox="1"/>
              <p:nvPr/>
            </p:nvSpPr>
            <p:spPr>
              <a:xfrm>
                <a:off x="5448500" y="2262530"/>
                <a:ext cx="8285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/>
                  <a:t>Q</a:t>
                </a:r>
                <a:endParaRPr lang="zh-CN" altLang="en-US" sz="1400" b="1" dirty="0"/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52CFA1C8-7A8C-A975-76D0-49CB2B6A590E}"/>
                  </a:ext>
                </a:extLst>
              </p:cNvPr>
              <p:cNvSpPr txBox="1"/>
              <p:nvPr/>
            </p:nvSpPr>
            <p:spPr>
              <a:xfrm>
                <a:off x="-359118" y="2246471"/>
                <a:ext cx="8285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/>
                  <a:t>Q</a:t>
                </a:r>
                <a:endParaRPr lang="zh-CN" altLang="en-US" sz="1400" b="1" dirty="0"/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BCE942A2-28E5-17EA-729D-355E26869F00}"/>
                  </a:ext>
                </a:extLst>
              </p:cNvPr>
              <p:cNvSpPr txBox="1"/>
              <p:nvPr/>
            </p:nvSpPr>
            <p:spPr>
              <a:xfrm>
                <a:off x="2855915" y="3242085"/>
                <a:ext cx="828507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/>
                  <a:t>QN</a:t>
                </a:r>
                <a:endParaRPr lang="zh-CN" altLang="en-US" sz="1400" b="1" dirty="0"/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BD30C786-7833-EE61-0A0D-101B63E67D46}"/>
                  </a:ext>
                </a:extLst>
              </p:cNvPr>
              <p:cNvSpPr txBox="1"/>
              <p:nvPr/>
            </p:nvSpPr>
            <p:spPr>
              <a:xfrm>
                <a:off x="5268533" y="3216731"/>
                <a:ext cx="828507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/>
                  <a:t>QN</a:t>
                </a:r>
                <a:endParaRPr lang="zh-CN" altLang="en-US" sz="1400" b="1" dirty="0"/>
              </a:p>
            </p:txBody>
          </p: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51CDD6A5-6857-EB4A-749A-BF4A8428BBAA}"/>
                  </a:ext>
                </a:extLst>
              </p:cNvPr>
              <p:cNvCxnSpPr/>
              <p:nvPr/>
            </p:nvCxnSpPr>
            <p:spPr>
              <a:xfrm flipH="1">
                <a:off x="5771922" y="3398561"/>
                <a:ext cx="288000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28084799-5CF9-A9E8-D255-AD5460AC8337}"/>
                  </a:ext>
                </a:extLst>
              </p:cNvPr>
              <p:cNvCxnSpPr/>
              <p:nvPr/>
            </p:nvCxnSpPr>
            <p:spPr>
              <a:xfrm flipH="1">
                <a:off x="3348389" y="3417149"/>
                <a:ext cx="288000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D15E0048-43A3-2AE0-243B-40E0151FCDEA}"/>
                  </a:ext>
                </a:extLst>
              </p:cNvPr>
              <p:cNvSpPr txBox="1"/>
              <p:nvPr/>
            </p:nvSpPr>
            <p:spPr>
              <a:xfrm>
                <a:off x="2341752" y="2726470"/>
                <a:ext cx="1008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rgbClr val="FF0000"/>
                    </a:solidFill>
                  </a:rPr>
                  <a:t>FF2</a:t>
                </a:r>
                <a:endParaRPr lang="zh-CN" altLang="en-US"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9D31D974-CBA0-9947-5D2E-BAE5DC167F02}"/>
                  </a:ext>
                </a:extLst>
              </p:cNvPr>
              <p:cNvSpPr txBox="1"/>
              <p:nvPr/>
            </p:nvSpPr>
            <p:spPr>
              <a:xfrm>
                <a:off x="4758121" y="2721613"/>
                <a:ext cx="1008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rgbClr val="FF0000"/>
                    </a:solidFill>
                  </a:rPr>
                  <a:t>FF3</a:t>
                </a:r>
                <a:endParaRPr lang="zh-CN" altLang="en-US" sz="1600" b="1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37" name="组合 36">
                <a:extLst>
                  <a:ext uri="{FF2B5EF4-FFF2-40B4-BE49-F238E27FC236}">
                    <a16:creationId xmlns:a16="http://schemas.microsoft.com/office/drawing/2014/main" id="{3E2136FB-2069-4D9B-EF38-EDCC17DA2DD3}"/>
                  </a:ext>
                </a:extLst>
              </p:cNvPr>
              <p:cNvGrpSpPr/>
              <p:nvPr/>
            </p:nvGrpSpPr>
            <p:grpSpPr>
              <a:xfrm>
                <a:off x="7615217" y="2206809"/>
                <a:ext cx="1301702" cy="1636644"/>
                <a:chOff x="2008093" y="3788542"/>
                <a:chExt cx="1301702" cy="1636644"/>
              </a:xfrm>
            </p:grpSpPr>
            <p:sp>
              <p:nvSpPr>
                <p:cNvPr id="61" name="流程图: 过程 60">
                  <a:extLst>
                    <a:ext uri="{FF2B5EF4-FFF2-40B4-BE49-F238E27FC236}">
                      <a16:creationId xmlns:a16="http://schemas.microsoft.com/office/drawing/2014/main" id="{BE4AD2C1-FF56-B905-1816-AE736B5A034F}"/>
                    </a:ext>
                  </a:extLst>
                </p:cNvPr>
                <p:cNvSpPr/>
                <p:nvPr/>
              </p:nvSpPr>
              <p:spPr>
                <a:xfrm>
                  <a:off x="2311375" y="3788542"/>
                  <a:ext cx="998420" cy="1403778"/>
                </a:xfrm>
                <a:prstGeom prst="flowChartProcess">
                  <a:avLst/>
                </a:prstGeom>
                <a:noFill/>
                <a:ln w="19050">
                  <a:solidFill>
                    <a:schemeClr val="accent2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2" name="等腰三角形 61">
                  <a:extLst>
                    <a:ext uri="{FF2B5EF4-FFF2-40B4-BE49-F238E27FC236}">
                      <a16:creationId xmlns:a16="http://schemas.microsoft.com/office/drawing/2014/main" id="{059AEBF7-AF8D-23DE-43B7-E292E0321261}"/>
                    </a:ext>
                  </a:extLst>
                </p:cNvPr>
                <p:cNvSpPr/>
                <p:nvPr/>
              </p:nvSpPr>
              <p:spPr>
                <a:xfrm rot="5400000">
                  <a:off x="2293375" y="4916263"/>
                  <a:ext cx="216000" cy="180000"/>
                </a:xfrm>
                <a:prstGeom prst="triangle">
                  <a:avLst/>
                </a:prstGeom>
                <a:noFill/>
                <a:ln w="19050">
                  <a:solidFill>
                    <a:schemeClr val="accent2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63" name="直接连接符 62">
                  <a:extLst>
                    <a:ext uri="{FF2B5EF4-FFF2-40B4-BE49-F238E27FC236}">
                      <a16:creationId xmlns:a16="http://schemas.microsoft.com/office/drawing/2014/main" id="{585E4F1C-96A8-9298-5E46-FC70D15A5A08}"/>
                    </a:ext>
                  </a:extLst>
                </p:cNvPr>
                <p:cNvCxnSpPr/>
                <p:nvPr/>
              </p:nvCxnSpPr>
              <p:spPr>
                <a:xfrm flipH="1">
                  <a:off x="2008093" y="5006263"/>
                  <a:ext cx="2880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63">
                  <a:extLst>
                    <a:ext uri="{FF2B5EF4-FFF2-40B4-BE49-F238E27FC236}">
                      <a16:creationId xmlns:a16="http://schemas.microsoft.com/office/drawing/2014/main" id="{BFEF87DE-A1ED-D0CB-9C12-35F0A561AC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1801429" y="5209186"/>
                  <a:ext cx="4320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5CDBD8E6-F5BB-E745-996C-349504E34A95}"/>
                  </a:ext>
                </a:extLst>
              </p:cNvPr>
              <p:cNvSpPr/>
              <p:nvPr/>
            </p:nvSpPr>
            <p:spPr>
              <a:xfrm>
                <a:off x="7270174" y="2149314"/>
                <a:ext cx="416439" cy="53525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</a:rPr>
                  <a:t>T</a:t>
                </a:r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9" name="组合 38">
                <a:extLst>
                  <a:ext uri="{FF2B5EF4-FFF2-40B4-BE49-F238E27FC236}">
                    <a16:creationId xmlns:a16="http://schemas.microsoft.com/office/drawing/2014/main" id="{F5842245-D013-C443-D626-89E2BB2F0D69}"/>
                  </a:ext>
                </a:extLst>
              </p:cNvPr>
              <p:cNvGrpSpPr/>
              <p:nvPr/>
            </p:nvGrpSpPr>
            <p:grpSpPr>
              <a:xfrm>
                <a:off x="7059464" y="1559800"/>
                <a:ext cx="2340000" cy="2676522"/>
                <a:chOff x="7059464" y="1559800"/>
                <a:chExt cx="2340000" cy="2676522"/>
              </a:xfrm>
            </p:grpSpPr>
            <p:cxnSp>
              <p:nvCxnSpPr>
                <p:cNvPr id="58" name="直接连接符 57">
                  <a:extLst>
                    <a:ext uri="{FF2B5EF4-FFF2-40B4-BE49-F238E27FC236}">
                      <a16:creationId xmlns:a16="http://schemas.microsoft.com/office/drawing/2014/main" id="{C533BC0A-A599-9034-589C-07597F591D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59464" y="1559800"/>
                  <a:ext cx="2340000" cy="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>
                  <a:extLst>
                    <a:ext uri="{FF2B5EF4-FFF2-40B4-BE49-F238E27FC236}">
                      <a16:creationId xmlns:a16="http://schemas.microsoft.com/office/drawing/2014/main" id="{7C97B91B-3F55-1512-14DE-9B54E421EF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59464" y="4236322"/>
                  <a:ext cx="2340000" cy="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>
                  <a:extLst>
                    <a:ext uri="{FF2B5EF4-FFF2-40B4-BE49-F238E27FC236}">
                      <a16:creationId xmlns:a16="http://schemas.microsoft.com/office/drawing/2014/main" id="{4AB4E220-B346-CA0C-650C-21C2C57405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745464" y="2908624"/>
                  <a:ext cx="2628000" cy="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组合 39">
                <a:extLst>
                  <a:ext uri="{FF2B5EF4-FFF2-40B4-BE49-F238E27FC236}">
                    <a16:creationId xmlns:a16="http://schemas.microsoft.com/office/drawing/2014/main" id="{905D7C82-FE96-906D-4992-68FCAD7DD96C}"/>
                  </a:ext>
                </a:extLst>
              </p:cNvPr>
              <p:cNvGrpSpPr/>
              <p:nvPr/>
            </p:nvGrpSpPr>
            <p:grpSpPr>
              <a:xfrm>
                <a:off x="-1331463" y="2206809"/>
                <a:ext cx="1301702" cy="1636644"/>
                <a:chOff x="2008093" y="3788542"/>
                <a:chExt cx="1301702" cy="1636644"/>
              </a:xfrm>
            </p:grpSpPr>
            <p:sp>
              <p:nvSpPr>
                <p:cNvPr id="54" name="流程图: 过程 53">
                  <a:extLst>
                    <a:ext uri="{FF2B5EF4-FFF2-40B4-BE49-F238E27FC236}">
                      <a16:creationId xmlns:a16="http://schemas.microsoft.com/office/drawing/2014/main" id="{7DDE937E-CB33-27C9-BAB6-A08952D55211}"/>
                    </a:ext>
                  </a:extLst>
                </p:cNvPr>
                <p:cNvSpPr/>
                <p:nvPr/>
              </p:nvSpPr>
              <p:spPr>
                <a:xfrm>
                  <a:off x="2311375" y="3788542"/>
                  <a:ext cx="998420" cy="1403778"/>
                </a:xfrm>
                <a:prstGeom prst="flowChartProcess">
                  <a:avLst/>
                </a:prstGeom>
                <a:noFill/>
                <a:ln w="19050">
                  <a:solidFill>
                    <a:schemeClr val="accent2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" name="等腰三角形 54">
                  <a:extLst>
                    <a:ext uri="{FF2B5EF4-FFF2-40B4-BE49-F238E27FC236}">
                      <a16:creationId xmlns:a16="http://schemas.microsoft.com/office/drawing/2014/main" id="{0C4F840C-0D8C-DE57-865F-A482AB7A54F8}"/>
                    </a:ext>
                  </a:extLst>
                </p:cNvPr>
                <p:cNvSpPr/>
                <p:nvPr/>
              </p:nvSpPr>
              <p:spPr>
                <a:xfrm rot="5400000">
                  <a:off x="2293375" y="4916263"/>
                  <a:ext cx="216000" cy="180000"/>
                </a:xfrm>
                <a:prstGeom prst="triangle">
                  <a:avLst/>
                </a:prstGeom>
                <a:noFill/>
                <a:ln w="19050">
                  <a:solidFill>
                    <a:schemeClr val="accent2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56" name="直接连接符 55">
                  <a:extLst>
                    <a:ext uri="{FF2B5EF4-FFF2-40B4-BE49-F238E27FC236}">
                      <a16:creationId xmlns:a16="http://schemas.microsoft.com/office/drawing/2014/main" id="{409AA83E-2C55-691B-0906-B9837CCB1238}"/>
                    </a:ext>
                  </a:extLst>
                </p:cNvPr>
                <p:cNvCxnSpPr/>
                <p:nvPr/>
              </p:nvCxnSpPr>
              <p:spPr>
                <a:xfrm flipH="1">
                  <a:off x="2008093" y="5006263"/>
                  <a:ext cx="2880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>
                  <a:extLst>
                    <a:ext uri="{FF2B5EF4-FFF2-40B4-BE49-F238E27FC236}">
                      <a16:creationId xmlns:a16="http://schemas.microsoft.com/office/drawing/2014/main" id="{7D63AD51-902B-E894-BDBD-63B5C0C841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1801429" y="5209186"/>
                  <a:ext cx="4320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79646C17-7DF6-AABA-78EE-B3CD3BF2DB93}"/>
                  </a:ext>
                </a:extLst>
              </p:cNvPr>
              <p:cNvSpPr/>
              <p:nvPr/>
            </p:nvSpPr>
            <p:spPr>
              <a:xfrm>
                <a:off x="174780" y="2142193"/>
                <a:ext cx="416439" cy="53525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</a:rPr>
                  <a:t>M</a:t>
                </a:r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2" name="组合 41">
                <a:extLst>
                  <a:ext uri="{FF2B5EF4-FFF2-40B4-BE49-F238E27FC236}">
                    <a16:creationId xmlns:a16="http://schemas.microsoft.com/office/drawing/2014/main" id="{0325AC14-FD84-6BE0-F4DB-5611A6F4030D}"/>
                  </a:ext>
                </a:extLst>
              </p:cNvPr>
              <p:cNvGrpSpPr/>
              <p:nvPr/>
            </p:nvGrpSpPr>
            <p:grpSpPr>
              <a:xfrm flipH="1">
                <a:off x="-1552474" y="1594624"/>
                <a:ext cx="2340000" cy="2676522"/>
                <a:chOff x="7059464" y="1559800"/>
                <a:chExt cx="2340000" cy="2676522"/>
              </a:xfrm>
            </p:grpSpPr>
            <p:cxnSp>
              <p:nvCxnSpPr>
                <p:cNvPr id="51" name="直接连接符 50">
                  <a:extLst>
                    <a:ext uri="{FF2B5EF4-FFF2-40B4-BE49-F238E27FC236}">
                      <a16:creationId xmlns:a16="http://schemas.microsoft.com/office/drawing/2014/main" id="{847BF313-865E-09E4-3206-024069CCB7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59464" y="1559800"/>
                  <a:ext cx="2340000" cy="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>
                  <a:extLst>
                    <a:ext uri="{FF2B5EF4-FFF2-40B4-BE49-F238E27FC236}">
                      <a16:creationId xmlns:a16="http://schemas.microsoft.com/office/drawing/2014/main" id="{A86DC7AC-A567-5D24-6D94-11BE7A9AC8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59464" y="4236322"/>
                  <a:ext cx="2340000" cy="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连接符 52">
                  <a:extLst>
                    <a:ext uri="{FF2B5EF4-FFF2-40B4-BE49-F238E27FC236}">
                      <a16:creationId xmlns:a16="http://schemas.microsoft.com/office/drawing/2014/main" id="{F95D2626-701C-E8D1-59E9-26D8E5A009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745464" y="2908624"/>
                  <a:ext cx="2628000" cy="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DEB19083-CE92-4627-CE18-0D0871E794A7}"/>
                  </a:ext>
                </a:extLst>
              </p:cNvPr>
              <p:cNvSpPr txBox="1"/>
              <p:nvPr/>
            </p:nvSpPr>
            <p:spPr>
              <a:xfrm>
                <a:off x="7908894" y="2271606"/>
                <a:ext cx="8285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/>
                  <a:t>D</a:t>
                </a:r>
                <a:endParaRPr lang="zh-CN" altLang="en-US" sz="1400" b="1" dirty="0"/>
              </a:p>
            </p:txBody>
          </p:sp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312335BC-3B4D-A0EA-9EAC-E836C30E41D3}"/>
                  </a:ext>
                </a:extLst>
              </p:cNvPr>
              <p:cNvSpPr txBox="1"/>
              <p:nvPr/>
            </p:nvSpPr>
            <p:spPr>
              <a:xfrm>
                <a:off x="8610007" y="2263002"/>
                <a:ext cx="8285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/>
                  <a:t>Q</a:t>
                </a:r>
                <a:endParaRPr lang="zh-CN" altLang="en-US" sz="1400" b="1" dirty="0"/>
              </a:p>
            </p:txBody>
          </p:sp>
          <p:cxnSp>
            <p:nvCxnSpPr>
              <p:cNvPr id="45" name="直接连接符 44">
                <a:extLst>
                  <a:ext uri="{FF2B5EF4-FFF2-40B4-BE49-F238E27FC236}">
                    <a16:creationId xmlns:a16="http://schemas.microsoft.com/office/drawing/2014/main" id="{02A29269-59D0-7094-56D8-38A0CF2B2D2E}"/>
                  </a:ext>
                </a:extLst>
              </p:cNvPr>
              <p:cNvCxnSpPr/>
              <p:nvPr/>
            </p:nvCxnSpPr>
            <p:spPr>
              <a:xfrm flipH="1">
                <a:off x="8916919" y="2387518"/>
                <a:ext cx="288000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>
                <a:extLst>
                  <a:ext uri="{FF2B5EF4-FFF2-40B4-BE49-F238E27FC236}">
                    <a16:creationId xmlns:a16="http://schemas.microsoft.com/office/drawing/2014/main" id="{DA43B7D3-379A-2ACB-2B03-4CEB82C912B1}"/>
                  </a:ext>
                </a:extLst>
              </p:cNvPr>
              <p:cNvCxnSpPr/>
              <p:nvPr/>
            </p:nvCxnSpPr>
            <p:spPr>
              <a:xfrm flipH="1">
                <a:off x="8916919" y="3409944"/>
                <a:ext cx="288000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70D4A038-34DA-FA39-2EDC-7A6A911226BB}"/>
                  </a:ext>
                </a:extLst>
              </p:cNvPr>
              <p:cNvSpPr txBox="1"/>
              <p:nvPr/>
            </p:nvSpPr>
            <p:spPr>
              <a:xfrm>
                <a:off x="8411089" y="3233263"/>
                <a:ext cx="828507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/>
                  <a:t>QN</a:t>
                </a:r>
                <a:endParaRPr lang="zh-CN" altLang="en-US" sz="1400" b="1" dirty="0"/>
              </a:p>
            </p:txBody>
          </p:sp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34A357BE-121A-BB98-11CB-D3ED99AF7FA0}"/>
                  </a:ext>
                </a:extLst>
              </p:cNvPr>
              <p:cNvSpPr txBox="1"/>
              <p:nvPr/>
            </p:nvSpPr>
            <p:spPr>
              <a:xfrm>
                <a:off x="-1060231" y="2255075"/>
                <a:ext cx="8285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/>
                  <a:t>D</a:t>
                </a:r>
                <a:endParaRPr lang="zh-CN" altLang="en-US" sz="1400" b="1" dirty="0"/>
              </a:p>
            </p:txBody>
          </p:sp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74D07091-90EB-5A58-398F-87E463F1E56C}"/>
                  </a:ext>
                </a:extLst>
              </p:cNvPr>
              <p:cNvSpPr txBox="1"/>
              <p:nvPr/>
            </p:nvSpPr>
            <p:spPr>
              <a:xfrm>
                <a:off x="-530094" y="3244673"/>
                <a:ext cx="828507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/>
                  <a:t>QN</a:t>
                </a:r>
                <a:endParaRPr lang="zh-CN" altLang="en-US" sz="1400" b="1" dirty="0"/>
              </a:p>
            </p:txBody>
          </p:sp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0EB6074A-E457-5BFE-26DF-71C42AC078C1}"/>
                  </a:ext>
                </a:extLst>
              </p:cNvPr>
              <p:cNvCxnSpPr/>
              <p:nvPr/>
            </p:nvCxnSpPr>
            <p:spPr>
              <a:xfrm flipH="1">
                <a:off x="-29761" y="3396001"/>
                <a:ext cx="288000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8F9D6DF-5179-A835-A6DB-D8A25114CDA0}"/>
                </a:ext>
              </a:extLst>
            </p:cNvPr>
            <p:cNvSpPr txBox="1"/>
            <p:nvPr/>
          </p:nvSpPr>
          <p:spPr>
            <a:xfrm>
              <a:off x="909928" y="2220717"/>
              <a:ext cx="85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FF0000"/>
                  </a:solidFill>
                </a:rPr>
                <a:t>FF1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EBEC2257-FC37-DC90-8EBE-873E3BA7A82F}"/>
                </a:ext>
              </a:extLst>
            </p:cNvPr>
            <p:cNvSpPr txBox="1"/>
            <p:nvPr/>
          </p:nvSpPr>
          <p:spPr>
            <a:xfrm>
              <a:off x="8559719" y="2161684"/>
              <a:ext cx="85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FF0000"/>
                  </a:solidFill>
                </a:rPr>
                <a:t>FF4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18A574BD-BB7E-705C-7AC1-5266CCF3A83A}"/>
                </a:ext>
              </a:extLst>
            </p:cNvPr>
            <p:cNvSpPr txBox="1"/>
            <p:nvPr/>
          </p:nvSpPr>
          <p:spPr>
            <a:xfrm>
              <a:off x="2540308" y="1633536"/>
              <a:ext cx="7042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A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CA32F86B-64C3-C9C5-6964-26996D050A1C}"/>
                </a:ext>
              </a:extLst>
            </p:cNvPr>
            <p:cNvSpPr txBox="1"/>
            <p:nvPr/>
          </p:nvSpPr>
          <p:spPr>
            <a:xfrm>
              <a:off x="2752903" y="1187559"/>
              <a:ext cx="1592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rgbClr val="C00000"/>
                  </a:solidFill>
                </a:rPr>
                <a:t>MY_DESIGEN</a:t>
              </a:r>
              <a:endParaRPr lang="zh-CN" altLang="en-US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4271D6DC-8177-74A0-8E1C-B1B2B456D0FC}"/>
                </a:ext>
              </a:extLst>
            </p:cNvPr>
            <p:cNvSpPr txBox="1"/>
            <p:nvPr/>
          </p:nvSpPr>
          <p:spPr>
            <a:xfrm>
              <a:off x="818167" y="1246130"/>
              <a:ext cx="1592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rgbClr val="C00000"/>
                  </a:solidFill>
                </a:rPr>
                <a:t>KOBE’S_DESIGEN</a:t>
              </a:r>
              <a:endParaRPr lang="zh-CN" altLang="en-US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7230134C-0562-61E6-7D3A-9E5F9446E6ED}"/>
                </a:ext>
              </a:extLst>
            </p:cNvPr>
            <p:cNvSpPr txBox="1"/>
            <p:nvPr/>
          </p:nvSpPr>
          <p:spPr>
            <a:xfrm>
              <a:off x="7852663" y="1231067"/>
              <a:ext cx="1592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rgbClr val="C00000"/>
                  </a:solidFill>
                </a:rPr>
                <a:t>KING’S_DESIGEN</a:t>
              </a:r>
              <a:endParaRPr lang="zh-CN" altLang="en-US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A1B04370-E93F-CA52-9220-923DCC42B345}"/>
                </a:ext>
              </a:extLst>
            </p:cNvPr>
            <p:cNvSpPr txBox="1"/>
            <p:nvPr/>
          </p:nvSpPr>
          <p:spPr>
            <a:xfrm>
              <a:off x="222084" y="2884930"/>
              <a:ext cx="7042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/>
                <a:t>CLK</a:t>
              </a:r>
              <a:endParaRPr lang="zh-CN" altLang="en-US" sz="1400" b="1" dirty="0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C4DAD10C-6C50-E884-CDED-0488CB66D80C}"/>
                </a:ext>
              </a:extLst>
            </p:cNvPr>
            <p:cNvSpPr/>
            <p:nvPr/>
          </p:nvSpPr>
          <p:spPr>
            <a:xfrm>
              <a:off x="2717102" y="1569707"/>
              <a:ext cx="1094878" cy="378297"/>
            </a:xfrm>
            <a:custGeom>
              <a:avLst/>
              <a:gdLst>
                <a:gd name="connsiteX0" fmla="*/ 0 w 1068779"/>
                <a:gd name="connsiteY0" fmla="*/ 320909 h 368410"/>
                <a:gd name="connsiteX1" fmla="*/ 510639 w 1068779"/>
                <a:gd name="connsiteY1" fmla="*/ 275 h 368410"/>
                <a:gd name="connsiteX2" fmla="*/ 1068779 w 1068779"/>
                <a:gd name="connsiteY2" fmla="*/ 368410 h 368410"/>
                <a:gd name="connsiteX3" fmla="*/ 1068779 w 1068779"/>
                <a:gd name="connsiteY3" fmla="*/ 368410 h 368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8779" h="368410">
                  <a:moveTo>
                    <a:pt x="0" y="320909"/>
                  </a:moveTo>
                  <a:cubicBezTo>
                    <a:pt x="166254" y="156633"/>
                    <a:pt x="332509" y="-7642"/>
                    <a:pt x="510639" y="275"/>
                  </a:cubicBezTo>
                  <a:cubicBezTo>
                    <a:pt x="688769" y="8192"/>
                    <a:pt x="1068779" y="368410"/>
                    <a:pt x="1068779" y="368410"/>
                  </a:cubicBezTo>
                  <a:lnTo>
                    <a:pt x="1068779" y="36841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54DF17E8-F5D0-9198-B35A-2E5B344E02E1}"/>
                </a:ext>
              </a:extLst>
            </p:cNvPr>
            <p:cNvSpPr/>
            <p:nvPr/>
          </p:nvSpPr>
          <p:spPr>
            <a:xfrm>
              <a:off x="5902037" y="1862378"/>
              <a:ext cx="1681220" cy="904573"/>
            </a:xfrm>
            <a:custGeom>
              <a:avLst/>
              <a:gdLst>
                <a:gd name="connsiteX0" fmla="*/ 0 w 1615045"/>
                <a:gd name="connsiteY0" fmla="*/ 866899 h 866899"/>
                <a:gd name="connsiteX1" fmla="*/ 475013 w 1615045"/>
                <a:gd name="connsiteY1" fmla="*/ 178130 h 866899"/>
                <a:gd name="connsiteX2" fmla="*/ 1615045 w 1615045"/>
                <a:gd name="connsiteY2" fmla="*/ 0 h 866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5045" h="866899">
                  <a:moveTo>
                    <a:pt x="0" y="866899"/>
                  </a:moveTo>
                  <a:cubicBezTo>
                    <a:pt x="102919" y="594756"/>
                    <a:pt x="205839" y="322613"/>
                    <a:pt x="475013" y="178130"/>
                  </a:cubicBezTo>
                  <a:cubicBezTo>
                    <a:pt x="744187" y="33647"/>
                    <a:pt x="1179616" y="16823"/>
                    <a:pt x="1615045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3" name="矩形 72">
            <a:extLst>
              <a:ext uri="{FF2B5EF4-FFF2-40B4-BE49-F238E27FC236}">
                <a16:creationId xmlns:a16="http://schemas.microsoft.com/office/drawing/2014/main" id="{519B41C4-4EC4-7F82-2A78-F2375544E134}"/>
              </a:ext>
            </a:extLst>
          </p:cNvPr>
          <p:cNvSpPr/>
          <p:nvPr/>
        </p:nvSpPr>
        <p:spPr>
          <a:xfrm>
            <a:off x="1756915" y="4043534"/>
            <a:ext cx="5948391" cy="2434477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altLang="zh-CN" dirty="0" err="1"/>
              <a:t>create_clock</a:t>
            </a:r>
            <a:r>
              <a:rPr lang="en-US" altLang="zh-CN" dirty="0"/>
              <a:t> -period 2 [</a:t>
            </a:r>
            <a:r>
              <a:rPr lang="en-US" altLang="zh-CN" dirty="0" err="1"/>
              <a:t>get_ports</a:t>
            </a:r>
            <a:r>
              <a:rPr lang="en-US" altLang="zh-CN" dirty="0"/>
              <a:t> CLK]</a:t>
            </a:r>
          </a:p>
          <a:p>
            <a:r>
              <a:rPr lang="en-US" altLang="zh-CN" dirty="0" err="1"/>
              <a:t>set_clock_uncertainty</a:t>
            </a:r>
            <a:r>
              <a:rPr lang="en-US" altLang="zh-CN" dirty="0"/>
              <a:t> -setup 0.14 [</a:t>
            </a:r>
            <a:r>
              <a:rPr lang="en-US" altLang="zh-CN" dirty="0" err="1"/>
              <a:t>get_clocks</a:t>
            </a:r>
            <a:r>
              <a:rPr lang="en-US" altLang="zh-CN" dirty="0"/>
              <a:t> CLK]</a:t>
            </a:r>
          </a:p>
          <a:p>
            <a:r>
              <a:rPr lang="en-US" altLang="zh-CN" dirty="0" err="1">
                <a:solidFill>
                  <a:schemeClr val="tx1"/>
                </a:solidFill>
              </a:rPr>
              <a:t>set_clock_latency</a:t>
            </a:r>
            <a:r>
              <a:rPr lang="en-US" altLang="zh-CN" dirty="0">
                <a:solidFill>
                  <a:schemeClr val="tx1"/>
                </a:solidFill>
              </a:rPr>
              <a:t> -source -max 3 [</a:t>
            </a:r>
            <a:r>
              <a:rPr lang="en-US" altLang="zh-CN" dirty="0" err="1">
                <a:solidFill>
                  <a:schemeClr val="tx1"/>
                </a:solidFill>
              </a:rPr>
              <a:t>get_clocks</a:t>
            </a:r>
            <a:r>
              <a:rPr lang="en-US" altLang="zh-CN" dirty="0">
                <a:solidFill>
                  <a:schemeClr val="tx1"/>
                </a:solidFill>
              </a:rPr>
              <a:t> CLK]</a:t>
            </a:r>
          </a:p>
          <a:p>
            <a:r>
              <a:rPr lang="en-US" altLang="zh-CN" dirty="0" err="1">
                <a:solidFill>
                  <a:schemeClr val="tx1"/>
                </a:solidFill>
              </a:rPr>
              <a:t>set_clock_latency</a:t>
            </a:r>
            <a:r>
              <a:rPr lang="en-US" altLang="zh-CN" dirty="0">
                <a:solidFill>
                  <a:schemeClr val="tx1"/>
                </a:solidFill>
              </a:rPr>
              <a:t> -max 1 [</a:t>
            </a:r>
            <a:r>
              <a:rPr lang="en-US" altLang="zh-CN" dirty="0" err="1">
                <a:solidFill>
                  <a:schemeClr val="tx1"/>
                </a:solidFill>
              </a:rPr>
              <a:t>get_clocks</a:t>
            </a:r>
            <a:r>
              <a:rPr lang="en-US" altLang="zh-CN" dirty="0">
                <a:solidFill>
                  <a:schemeClr val="tx1"/>
                </a:solidFill>
              </a:rPr>
              <a:t> CLK]</a:t>
            </a:r>
          </a:p>
          <a:p>
            <a:r>
              <a:rPr lang="en-US" altLang="zh-CN" dirty="0" err="1">
                <a:solidFill>
                  <a:schemeClr val="tx1"/>
                </a:solidFill>
              </a:rPr>
              <a:t>set_clock_transition</a:t>
            </a:r>
            <a:r>
              <a:rPr lang="en-US" altLang="zh-CN" dirty="0">
                <a:solidFill>
                  <a:schemeClr val="tx1"/>
                </a:solidFill>
              </a:rPr>
              <a:t> 0.08 [</a:t>
            </a:r>
            <a:r>
              <a:rPr lang="en-US" altLang="zh-CN" dirty="0" err="1">
                <a:solidFill>
                  <a:schemeClr val="tx1"/>
                </a:solidFill>
              </a:rPr>
              <a:t>get_clocks</a:t>
            </a:r>
            <a:r>
              <a:rPr lang="en-US" altLang="zh-CN" dirty="0">
                <a:solidFill>
                  <a:schemeClr val="tx1"/>
                </a:solidFill>
              </a:rPr>
              <a:t> CLK]</a:t>
            </a:r>
          </a:p>
          <a:p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b="1" dirty="0" err="1">
                <a:solidFill>
                  <a:srgbClr val="C00000"/>
                </a:solidFill>
              </a:rPr>
              <a:t>set_input_delay</a:t>
            </a:r>
            <a:r>
              <a:rPr lang="en-US" altLang="zh-CN" b="1" dirty="0">
                <a:solidFill>
                  <a:srgbClr val="C00000"/>
                </a:solidFill>
              </a:rPr>
              <a:t> -max 0.6 -clock CLK [</a:t>
            </a:r>
            <a:r>
              <a:rPr lang="en-US" altLang="zh-CN" b="1" dirty="0" err="1">
                <a:solidFill>
                  <a:srgbClr val="C00000"/>
                </a:solidFill>
              </a:rPr>
              <a:t>get_ports</a:t>
            </a:r>
            <a:r>
              <a:rPr lang="en-US" altLang="zh-CN" b="1" dirty="0">
                <a:solidFill>
                  <a:srgbClr val="C00000"/>
                </a:solidFill>
              </a:rPr>
              <a:t> A]</a:t>
            </a:r>
          </a:p>
          <a:p>
            <a:r>
              <a:rPr lang="en-US" altLang="zh-CN" b="1" dirty="0" err="1">
                <a:solidFill>
                  <a:srgbClr val="C00000"/>
                </a:solidFill>
              </a:rPr>
              <a:t>set_output_delay</a:t>
            </a:r>
            <a:r>
              <a:rPr lang="en-US" altLang="zh-CN" b="1" dirty="0">
                <a:solidFill>
                  <a:srgbClr val="C00000"/>
                </a:solidFill>
              </a:rPr>
              <a:t> -max 0.8 -clock CLK [</a:t>
            </a:r>
            <a:r>
              <a:rPr lang="en-US" altLang="zh-CN" b="1" dirty="0" err="1">
                <a:solidFill>
                  <a:srgbClr val="C00000"/>
                </a:solidFill>
              </a:rPr>
              <a:t>get_ports</a:t>
            </a:r>
            <a:r>
              <a:rPr lang="en-US" altLang="zh-CN" b="1" dirty="0">
                <a:solidFill>
                  <a:srgbClr val="C00000"/>
                </a:solidFill>
              </a:rPr>
              <a:t> B]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C1DCEC9D-C9BA-8C4E-14E9-EDE7486CACB8}"/>
              </a:ext>
            </a:extLst>
          </p:cNvPr>
          <p:cNvSpPr txBox="1"/>
          <p:nvPr/>
        </p:nvSpPr>
        <p:spPr>
          <a:xfrm>
            <a:off x="8607550" y="1757498"/>
            <a:ext cx="704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</a:rPr>
              <a:t>B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81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5B69F7-D795-4816-14C3-58549B980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Environmental Attributes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62072A-792B-F360-9C44-8A358CC87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</a:pPr>
            <a:r>
              <a:rPr lang="en-US" altLang="zh-CN" dirty="0"/>
              <a:t> Apply environmental attributes to model timing effects of:</a:t>
            </a: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dirty="0"/>
              <a:t>Input drivers and transition time</a:t>
            </a: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dirty="0"/>
              <a:t>Output load capacitance</a:t>
            </a: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dirty="0"/>
              <a:t>PVT operating conditions or corners</a:t>
            </a: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dirty="0"/>
              <a:t>Interconnect parasitic RC: WLM</a:t>
            </a:r>
          </a:p>
          <a:p>
            <a:pPr lvl="1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B710B8F-5FAC-DEB4-05A8-B03FFEE5DCD7}"/>
              </a:ext>
            </a:extLst>
          </p:cNvPr>
          <p:cNvSpPr/>
          <p:nvPr/>
        </p:nvSpPr>
        <p:spPr>
          <a:xfrm>
            <a:off x="1482683" y="3001387"/>
            <a:ext cx="8288638" cy="3622698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altLang="zh-CN" dirty="0" err="1"/>
              <a:t>create_clock</a:t>
            </a:r>
            <a:r>
              <a:rPr lang="en-US" altLang="zh-CN" dirty="0"/>
              <a:t> -period 2 [</a:t>
            </a:r>
            <a:r>
              <a:rPr lang="en-US" altLang="zh-CN" dirty="0" err="1"/>
              <a:t>get_ports</a:t>
            </a:r>
            <a:r>
              <a:rPr lang="en-US" altLang="zh-CN" dirty="0"/>
              <a:t> CLK]</a:t>
            </a:r>
          </a:p>
          <a:p>
            <a:r>
              <a:rPr lang="en-US" altLang="zh-CN" dirty="0" err="1"/>
              <a:t>set_clock_uncertainty</a:t>
            </a:r>
            <a:r>
              <a:rPr lang="en-US" altLang="zh-CN" dirty="0"/>
              <a:t> -setup 0.14 [</a:t>
            </a:r>
            <a:r>
              <a:rPr lang="en-US" altLang="zh-CN" dirty="0" err="1"/>
              <a:t>get_clocks</a:t>
            </a:r>
            <a:r>
              <a:rPr lang="en-US" altLang="zh-CN" dirty="0"/>
              <a:t> CLK]</a:t>
            </a:r>
          </a:p>
          <a:p>
            <a:r>
              <a:rPr lang="en-US" altLang="zh-CN" dirty="0" err="1">
                <a:solidFill>
                  <a:schemeClr val="tx1"/>
                </a:solidFill>
              </a:rPr>
              <a:t>set_clock_latency</a:t>
            </a:r>
            <a:r>
              <a:rPr lang="en-US" altLang="zh-CN" dirty="0">
                <a:solidFill>
                  <a:schemeClr val="tx1"/>
                </a:solidFill>
              </a:rPr>
              <a:t> -source -max 3 [</a:t>
            </a:r>
            <a:r>
              <a:rPr lang="en-US" altLang="zh-CN" dirty="0" err="1">
                <a:solidFill>
                  <a:schemeClr val="tx1"/>
                </a:solidFill>
              </a:rPr>
              <a:t>get_clocks</a:t>
            </a:r>
            <a:r>
              <a:rPr lang="en-US" altLang="zh-CN" dirty="0">
                <a:solidFill>
                  <a:schemeClr val="tx1"/>
                </a:solidFill>
              </a:rPr>
              <a:t> CLK]</a:t>
            </a:r>
          </a:p>
          <a:p>
            <a:r>
              <a:rPr lang="en-US" altLang="zh-CN" dirty="0" err="1">
                <a:solidFill>
                  <a:schemeClr val="tx1"/>
                </a:solidFill>
              </a:rPr>
              <a:t>set_clock_latency</a:t>
            </a:r>
            <a:r>
              <a:rPr lang="en-US" altLang="zh-CN" dirty="0">
                <a:solidFill>
                  <a:schemeClr val="tx1"/>
                </a:solidFill>
              </a:rPr>
              <a:t> -max 1 [</a:t>
            </a:r>
            <a:r>
              <a:rPr lang="en-US" altLang="zh-CN" dirty="0" err="1">
                <a:solidFill>
                  <a:schemeClr val="tx1"/>
                </a:solidFill>
              </a:rPr>
              <a:t>get_clocks</a:t>
            </a:r>
            <a:r>
              <a:rPr lang="en-US" altLang="zh-CN" dirty="0">
                <a:solidFill>
                  <a:schemeClr val="tx1"/>
                </a:solidFill>
              </a:rPr>
              <a:t> CLK]</a:t>
            </a:r>
          </a:p>
          <a:p>
            <a:r>
              <a:rPr lang="en-US" altLang="zh-CN" dirty="0" err="1">
                <a:solidFill>
                  <a:schemeClr val="tx1"/>
                </a:solidFill>
              </a:rPr>
              <a:t>set_clock_transition</a:t>
            </a:r>
            <a:r>
              <a:rPr lang="en-US" altLang="zh-CN" dirty="0">
                <a:solidFill>
                  <a:schemeClr val="tx1"/>
                </a:solidFill>
              </a:rPr>
              <a:t> 0.08 [</a:t>
            </a:r>
            <a:r>
              <a:rPr lang="en-US" altLang="zh-CN" dirty="0" err="1">
                <a:solidFill>
                  <a:schemeClr val="tx1"/>
                </a:solidFill>
              </a:rPr>
              <a:t>get_clocks</a:t>
            </a:r>
            <a:r>
              <a:rPr lang="en-US" altLang="zh-CN" dirty="0">
                <a:solidFill>
                  <a:schemeClr val="tx1"/>
                </a:solidFill>
              </a:rPr>
              <a:t> CLK]</a:t>
            </a:r>
          </a:p>
          <a:p>
            <a:r>
              <a:rPr lang="en-US" altLang="zh-CN" dirty="0" err="1">
                <a:solidFill>
                  <a:schemeClr val="tx1"/>
                </a:solidFill>
              </a:rPr>
              <a:t>set_input_delay</a:t>
            </a:r>
            <a:r>
              <a:rPr lang="en-US" altLang="zh-CN" dirty="0">
                <a:solidFill>
                  <a:schemeClr val="tx1"/>
                </a:solidFill>
              </a:rPr>
              <a:t> -max 0.6 -clock CLK [</a:t>
            </a:r>
            <a:r>
              <a:rPr lang="en-US" altLang="zh-CN" dirty="0" err="1">
                <a:solidFill>
                  <a:schemeClr val="tx1"/>
                </a:solidFill>
              </a:rPr>
              <a:t>get_ports</a:t>
            </a:r>
            <a:r>
              <a:rPr lang="en-US" altLang="zh-CN" dirty="0">
                <a:solidFill>
                  <a:schemeClr val="tx1"/>
                </a:solidFill>
              </a:rPr>
              <a:t> A]</a:t>
            </a:r>
          </a:p>
          <a:p>
            <a:r>
              <a:rPr lang="en-US" altLang="zh-CN" dirty="0" err="1">
                <a:solidFill>
                  <a:schemeClr val="tx1"/>
                </a:solidFill>
              </a:rPr>
              <a:t>set_output_delay</a:t>
            </a:r>
            <a:r>
              <a:rPr lang="en-US" altLang="zh-CN" dirty="0">
                <a:solidFill>
                  <a:schemeClr val="tx1"/>
                </a:solidFill>
              </a:rPr>
              <a:t> -max 0.8 -clock CLK [</a:t>
            </a:r>
            <a:r>
              <a:rPr lang="en-US" altLang="zh-CN" dirty="0" err="1">
                <a:solidFill>
                  <a:schemeClr val="tx1"/>
                </a:solidFill>
              </a:rPr>
              <a:t>get_ports</a:t>
            </a:r>
            <a:r>
              <a:rPr lang="en-US" altLang="zh-CN" dirty="0">
                <a:solidFill>
                  <a:schemeClr val="tx1"/>
                </a:solidFill>
              </a:rPr>
              <a:t> B]</a:t>
            </a:r>
          </a:p>
          <a:p>
            <a:endParaRPr lang="en-US" altLang="zh-CN" sz="1400" dirty="0">
              <a:solidFill>
                <a:schemeClr val="tx1"/>
              </a:solidFill>
            </a:endParaRPr>
          </a:p>
          <a:p>
            <a:r>
              <a:rPr lang="en-US" altLang="zh-CN" b="1" dirty="0" err="1">
                <a:solidFill>
                  <a:srgbClr val="C00000"/>
                </a:solidFill>
              </a:rPr>
              <a:t>set_input_transition</a:t>
            </a:r>
            <a:r>
              <a:rPr lang="en-US" altLang="zh-CN" b="1" dirty="0">
                <a:solidFill>
                  <a:srgbClr val="C00000"/>
                </a:solidFill>
              </a:rPr>
              <a:t> 0.12 [</a:t>
            </a:r>
            <a:r>
              <a:rPr lang="en-US" altLang="zh-CN" b="1" dirty="0" err="1">
                <a:solidFill>
                  <a:srgbClr val="C00000"/>
                </a:solidFill>
              </a:rPr>
              <a:t>get_ports</a:t>
            </a:r>
            <a:r>
              <a:rPr lang="en-US" altLang="zh-CN" b="1" dirty="0">
                <a:solidFill>
                  <a:srgbClr val="C00000"/>
                </a:solidFill>
              </a:rPr>
              <a:t> A]</a:t>
            </a:r>
          </a:p>
          <a:p>
            <a:r>
              <a:rPr lang="en-US" altLang="zh-CN" b="1" dirty="0" err="1">
                <a:solidFill>
                  <a:srgbClr val="C00000"/>
                </a:solidFill>
              </a:rPr>
              <a:t>set_load</a:t>
            </a:r>
            <a:r>
              <a:rPr lang="en-US" altLang="zh-CN" b="1" dirty="0">
                <a:solidFill>
                  <a:srgbClr val="C00000"/>
                </a:solidFill>
              </a:rPr>
              <a:t> 0.03 [</a:t>
            </a:r>
            <a:r>
              <a:rPr lang="en-US" altLang="zh-CN" b="1" dirty="0" err="1">
                <a:solidFill>
                  <a:srgbClr val="C00000"/>
                </a:solidFill>
              </a:rPr>
              <a:t>get_ports</a:t>
            </a:r>
            <a:r>
              <a:rPr lang="en-US" altLang="zh-CN" b="1" dirty="0">
                <a:solidFill>
                  <a:srgbClr val="C00000"/>
                </a:solidFill>
              </a:rPr>
              <a:t> B]</a:t>
            </a:r>
          </a:p>
          <a:p>
            <a:r>
              <a:rPr lang="en-US" altLang="zh-CN" b="1" dirty="0" err="1">
                <a:solidFill>
                  <a:srgbClr val="C00000"/>
                </a:solidFill>
              </a:rPr>
              <a:t>set_link_library</a:t>
            </a:r>
            <a:r>
              <a:rPr lang="en-US" altLang="zh-CN" b="1" dirty="0">
                <a:solidFill>
                  <a:srgbClr val="C00000"/>
                </a:solidFill>
              </a:rPr>
              <a:t> “xxx_slow_proc.lib”</a:t>
            </a:r>
          </a:p>
          <a:p>
            <a:r>
              <a:rPr lang="en-US" altLang="zh-CN" b="1" dirty="0" err="1">
                <a:solidFill>
                  <a:srgbClr val="C00000"/>
                </a:solidFill>
              </a:rPr>
              <a:t>set_operating_conditions</a:t>
            </a:r>
            <a:r>
              <a:rPr lang="en-US" altLang="zh-CN" b="1" dirty="0">
                <a:solidFill>
                  <a:srgbClr val="C00000"/>
                </a:solidFill>
              </a:rPr>
              <a:t> -max </a:t>
            </a:r>
            <a:r>
              <a:rPr lang="en-US" altLang="zh-CN" b="1" dirty="0" err="1">
                <a:solidFill>
                  <a:srgbClr val="C00000"/>
                </a:solidFill>
              </a:rPr>
              <a:t>rcworst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en-US" altLang="zh-CN" b="1" dirty="0" err="1">
                <a:solidFill>
                  <a:srgbClr val="C00000"/>
                </a:solidFill>
              </a:rPr>
              <a:t>set_wire_load_model</a:t>
            </a:r>
            <a:r>
              <a:rPr lang="en-US" altLang="zh-CN" b="1" dirty="0">
                <a:solidFill>
                  <a:srgbClr val="C00000"/>
                </a:solidFill>
              </a:rPr>
              <a:t> -name xxx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905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934341B-C84F-EA7D-EE3A-2724F6B5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448F691-AE58-F419-7014-B2C48F6C1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RTL Synthesis Flow</a:t>
            </a:r>
            <a:endParaRPr lang="zh-CN" altLang="en-US" dirty="0"/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C582351E-4E0B-5D7F-F858-31043AB6A25E}"/>
              </a:ext>
            </a:extLst>
          </p:cNvPr>
          <p:cNvGrpSpPr/>
          <p:nvPr/>
        </p:nvGrpSpPr>
        <p:grpSpPr>
          <a:xfrm>
            <a:off x="379141" y="1126626"/>
            <a:ext cx="9322420" cy="5462383"/>
            <a:chOff x="379141" y="1126626"/>
            <a:chExt cx="9322420" cy="5462383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732588C2-890E-4EAC-1817-4180D9BAB50B}"/>
                </a:ext>
              </a:extLst>
            </p:cNvPr>
            <p:cNvGrpSpPr/>
            <p:nvPr/>
          </p:nvGrpSpPr>
          <p:grpSpPr>
            <a:xfrm>
              <a:off x="3245005" y="1128982"/>
              <a:ext cx="6456556" cy="5460027"/>
              <a:chOff x="1059366" y="1187864"/>
              <a:chExt cx="6456556" cy="5460027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523FDE32-82F3-D2E7-9416-B81C242EDA7C}"/>
                  </a:ext>
                </a:extLst>
              </p:cNvPr>
              <p:cNvSpPr/>
              <p:nvPr/>
            </p:nvSpPr>
            <p:spPr>
              <a:xfrm>
                <a:off x="1059366" y="1187864"/>
                <a:ext cx="2085278" cy="80820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Load designs and libraries</a:t>
                </a:r>
                <a:endParaRPr lang="zh-CN" altLang="en-US" b="1" dirty="0"/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48A98DBB-7C71-6A27-859E-6D44843DDF1C}"/>
                  </a:ext>
                </a:extLst>
              </p:cNvPr>
              <p:cNvSpPr/>
              <p:nvPr/>
            </p:nvSpPr>
            <p:spPr>
              <a:xfrm>
                <a:off x="1059366" y="2622914"/>
                <a:ext cx="2085278" cy="808204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Apply timing constraints</a:t>
                </a:r>
                <a:endParaRPr lang="zh-CN" altLang="en-US" b="1" dirty="0"/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19E0350D-EF74-FEB9-ACD3-4D8533477E73}"/>
                  </a:ext>
                </a:extLst>
              </p:cNvPr>
              <p:cNvSpPr/>
              <p:nvPr/>
            </p:nvSpPr>
            <p:spPr>
              <a:xfrm>
                <a:off x="1059366" y="4008236"/>
                <a:ext cx="2085278" cy="808204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Synthesize the design</a:t>
                </a:r>
                <a:endParaRPr lang="zh-CN" altLang="en-US" b="1" dirty="0"/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0B5FF517-1F17-B2D2-5B7C-75FB9E369225}"/>
                  </a:ext>
                </a:extLst>
              </p:cNvPr>
              <p:cNvSpPr/>
              <p:nvPr/>
            </p:nvSpPr>
            <p:spPr>
              <a:xfrm>
                <a:off x="1059366" y="5598242"/>
                <a:ext cx="2085278" cy="808204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Write out design data</a:t>
                </a:r>
                <a:endParaRPr lang="zh-CN" altLang="en-US" b="1" dirty="0"/>
              </a:p>
            </p:txBody>
          </p:sp>
          <p:sp>
            <p:nvSpPr>
              <p:cNvPr id="15" name="箭头: 下 14">
                <a:extLst>
                  <a:ext uri="{FF2B5EF4-FFF2-40B4-BE49-F238E27FC236}">
                    <a16:creationId xmlns:a16="http://schemas.microsoft.com/office/drawing/2014/main" id="{BEA558D5-783B-996D-649F-9E24958BCEC2}"/>
                  </a:ext>
                </a:extLst>
              </p:cNvPr>
              <p:cNvSpPr/>
              <p:nvPr/>
            </p:nvSpPr>
            <p:spPr>
              <a:xfrm>
                <a:off x="1962615" y="2141034"/>
                <a:ext cx="256478" cy="432152"/>
              </a:xfrm>
              <a:prstGeom prst="downArrow">
                <a:avLst/>
              </a:prstGeom>
              <a:ln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箭头: 下 15">
                <a:extLst>
                  <a:ext uri="{FF2B5EF4-FFF2-40B4-BE49-F238E27FC236}">
                    <a16:creationId xmlns:a16="http://schemas.microsoft.com/office/drawing/2014/main" id="{350E9A40-007B-22A2-7D73-2FC2BE29DF9F}"/>
                  </a:ext>
                </a:extLst>
              </p:cNvPr>
              <p:cNvSpPr/>
              <p:nvPr/>
            </p:nvSpPr>
            <p:spPr>
              <a:xfrm>
                <a:off x="1962615" y="3526196"/>
                <a:ext cx="256478" cy="432152"/>
              </a:xfrm>
              <a:prstGeom prst="downArrow">
                <a:avLst/>
              </a:prstGeom>
              <a:ln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箭头: 下 16">
                <a:extLst>
                  <a:ext uri="{FF2B5EF4-FFF2-40B4-BE49-F238E27FC236}">
                    <a16:creationId xmlns:a16="http://schemas.microsoft.com/office/drawing/2014/main" id="{5879D96F-C82C-DB82-DB4D-1BBBB6367E73}"/>
                  </a:ext>
                </a:extLst>
              </p:cNvPr>
              <p:cNvSpPr/>
              <p:nvPr/>
            </p:nvSpPr>
            <p:spPr>
              <a:xfrm>
                <a:off x="1973766" y="5032516"/>
                <a:ext cx="256478" cy="432152"/>
              </a:xfrm>
              <a:prstGeom prst="downArrow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CA2B760C-3BFE-1A7D-0CBD-C514CE64B211}"/>
                  </a:ext>
                </a:extLst>
              </p:cNvPr>
              <p:cNvSpPr/>
              <p:nvPr/>
            </p:nvSpPr>
            <p:spPr>
              <a:xfrm>
                <a:off x="3974287" y="1188433"/>
                <a:ext cx="3512634" cy="972326"/>
              </a:xfrm>
              <a:prstGeom prst="rect">
                <a:avLst/>
              </a:prstGeom>
              <a:ln w="19050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b="1" dirty="0"/>
                  <a:t>Create setup file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/>
                  <a:t>RTL Verilog, *.v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/>
                  <a:t>Liberty file, *.lib</a:t>
                </a: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D3041C77-C8D3-5E44-85AC-815C583F1C61}"/>
                  </a:ext>
                </a:extLst>
              </p:cNvPr>
              <p:cNvSpPr/>
              <p:nvPr/>
            </p:nvSpPr>
            <p:spPr>
              <a:xfrm>
                <a:off x="4003288" y="2731967"/>
                <a:ext cx="3512634" cy="1059448"/>
              </a:xfrm>
              <a:prstGeom prst="rect">
                <a:avLst/>
              </a:prstGeom>
              <a:ln w="19050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b="1" dirty="0">
                    <a:solidFill>
                      <a:schemeClr val="tx1"/>
                    </a:solidFill>
                  </a:rPr>
                  <a:t>Create constraints file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solidFill>
                      <a:schemeClr val="tx1"/>
                    </a:solidFill>
                  </a:rPr>
                  <a:t>Timing constraints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solidFill>
                      <a:schemeClr val="tx1"/>
                    </a:solidFill>
                  </a:rPr>
                  <a:t>Environmental attributes</a:t>
                </a:r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1479FD55-5BA4-B73B-59A5-150A971D76C8}"/>
                  </a:ext>
                </a:extLst>
              </p:cNvPr>
              <p:cNvSpPr/>
              <p:nvPr/>
            </p:nvSpPr>
            <p:spPr>
              <a:xfrm>
                <a:off x="4003288" y="4276235"/>
                <a:ext cx="3512634" cy="627970"/>
              </a:xfrm>
              <a:prstGeom prst="rect">
                <a:avLst/>
              </a:prstGeom>
              <a:ln w="19050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b="1" dirty="0">
                    <a:solidFill>
                      <a:schemeClr val="tx1"/>
                    </a:solidFill>
                  </a:rPr>
                  <a:t>Select appropriate compile flow</a:t>
                </a:r>
              </a:p>
            </p:txBody>
          </p:sp>
          <p:cxnSp>
            <p:nvCxnSpPr>
              <p:cNvPr id="24" name="直接箭头连接符 23">
                <a:extLst>
                  <a:ext uri="{FF2B5EF4-FFF2-40B4-BE49-F238E27FC236}">
                    <a16:creationId xmlns:a16="http://schemas.microsoft.com/office/drawing/2014/main" id="{C4B05D11-7670-A104-E55D-402178C6988D}"/>
                  </a:ext>
                </a:extLst>
              </p:cNvPr>
              <p:cNvCxnSpPr>
                <a:cxnSpLocks/>
                <a:stCxn id="19" idx="1"/>
                <a:endCxn id="11" idx="3"/>
              </p:cNvCxnSpPr>
              <p:nvPr/>
            </p:nvCxnSpPr>
            <p:spPr>
              <a:xfrm flipH="1" flipV="1">
                <a:off x="3144644" y="1591966"/>
                <a:ext cx="829643" cy="8263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箭头连接符 26">
                <a:extLst>
                  <a:ext uri="{FF2B5EF4-FFF2-40B4-BE49-F238E27FC236}">
                    <a16:creationId xmlns:a16="http://schemas.microsoft.com/office/drawing/2014/main" id="{9FDB3984-0370-FD1B-A032-6207B683BA7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159144" y="3120774"/>
                <a:ext cx="844144" cy="17852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箭头连接符 31">
                <a:extLst>
                  <a:ext uri="{FF2B5EF4-FFF2-40B4-BE49-F238E27FC236}">
                    <a16:creationId xmlns:a16="http://schemas.microsoft.com/office/drawing/2014/main" id="{726480C3-8BA8-2109-C685-61BF3404DA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130143" y="4486522"/>
                <a:ext cx="844144" cy="17852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57609367-C484-51AC-ABCD-88CCF05FE7D4}"/>
                  </a:ext>
                </a:extLst>
              </p:cNvPr>
              <p:cNvSpPr/>
              <p:nvPr/>
            </p:nvSpPr>
            <p:spPr>
              <a:xfrm>
                <a:off x="4003288" y="5396326"/>
                <a:ext cx="3512634" cy="1251565"/>
              </a:xfrm>
              <a:prstGeom prst="rect">
                <a:avLst/>
              </a:prstGeom>
              <a:ln w="19050">
                <a:solidFill>
                  <a:schemeClr val="accent5"/>
                </a:solidFill>
                <a:prstDash val="soli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b="1" dirty="0">
                    <a:solidFill>
                      <a:schemeClr val="accent5"/>
                    </a:solidFill>
                  </a:rPr>
                  <a:t>Export files for physical design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solidFill>
                      <a:schemeClr val="accent5"/>
                    </a:solidFill>
                  </a:rPr>
                  <a:t>Gate-level Verilog netlist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solidFill>
                      <a:schemeClr val="accent5"/>
                    </a:solidFill>
                  </a:rPr>
                  <a:t>Constraints, *.</a:t>
                </a:r>
                <a:r>
                  <a:rPr lang="en-US" altLang="zh-CN" b="1" dirty="0" err="1">
                    <a:solidFill>
                      <a:schemeClr val="accent5"/>
                    </a:solidFill>
                  </a:rPr>
                  <a:t>sdc</a:t>
                </a:r>
                <a:endParaRPr lang="en-US" altLang="zh-CN" b="1" dirty="0">
                  <a:solidFill>
                    <a:schemeClr val="accent5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solidFill>
                      <a:schemeClr val="accent5"/>
                    </a:solidFill>
                  </a:rPr>
                  <a:t>SCAN-DEF.def</a:t>
                </a:r>
              </a:p>
            </p:txBody>
          </p:sp>
          <p:cxnSp>
            <p:nvCxnSpPr>
              <p:cNvPr id="35" name="直接箭头连接符 34">
                <a:extLst>
                  <a:ext uri="{FF2B5EF4-FFF2-40B4-BE49-F238E27FC236}">
                    <a16:creationId xmlns:a16="http://schemas.microsoft.com/office/drawing/2014/main" id="{630B5916-486B-C24D-A14B-B0D0C1D78F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130143" y="5942207"/>
                <a:ext cx="844144" cy="178520"/>
              </a:xfrm>
              <a:prstGeom prst="straightConnector1">
                <a:avLst/>
              </a:prstGeom>
              <a:ln w="1905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思想气泡: 云 43">
              <a:extLst>
                <a:ext uri="{FF2B5EF4-FFF2-40B4-BE49-F238E27FC236}">
                  <a16:creationId xmlns:a16="http://schemas.microsoft.com/office/drawing/2014/main" id="{1F036D8D-4D19-FB93-633E-384643F2C550}"/>
                </a:ext>
              </a:extLst>
            </p:cNvPr>
            <p:cNvSpPr/>
            <p:nvPr/>
          </p:nvSpPr>
          <p:spPr>
            <a:xfrm>
              <a:off x="490654" y="1126626"/>
              <a:ext cx="2339529" cy="749322"/>
            </a:xfrm>
            <a:prstGeom prst="cloudCallout">
              <a:avLst>
                <a:gd name="adj1" fmla="val 63313"/>
                <a:gd name="adj2" fmla="val 40178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Translation</a:t>
              </a:r>
              <a:endParaRPr lang="zh-CN" altLang="en-US" b="1" dirty="0"/>
            </a:p>
          </p:txBody>
        </p:sp>
        <p:sp>
          <p:nvSpPr>
            <p:cNvPr id="45" name="思想气泡: 云 44">
              <a:extLst>
                <a:ext uri="{FF2B5EF4-FFF2-40B4-BE49-F238E27FC236}">
                  <a16:creationId xmlns:a16="http://schemas.microsoft.com/office/drawing/2014/main" id="{C9AAC898-0216-A7DC-414D-764D807F9471}"/>
                </a:ext>
              </a:extLst>
            </p:cNvPr>
            <p:cNvSpPr/>
            <p:nvPr/>
          </p:nvSpPr>
          <p:spPr>
            <a:xfrm>
              <a:off x="379141" y="3899466"/>
              <a:ext cx="2451042" cy="749322"/>
            </a:xfrm>
            <a:prstGeom prst="cloudCallout">
              <a:avLst>
                <a:gd name="adj1" fmla="val 62793"/>
                <a:gd name="adj2" fmla="val 49106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Optimization</a:t>
              </a:r>
            </a:p>
            <a:p>
              <a:pPr algn="ctr"/>
              <a:r>
                <a:rPr lang="en-US" altLang="zh-CN" b="1" dirty="0"/>
                <a:t> Mapping</a:t>
              </a:r>
              <a:endParaRPr lang="zh-CN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5094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18205C7-ECA7-8EC9-369C-F151CD30E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18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4CA291E-52B7-E8F5-3013-909C36335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7699"/>
            <a:ext cx="10515600" cy="1325563"/>
          </a:xfrm>
        </p:spPr>
        <p:txBody>
          <a:bodyPr/>
          <a:lstStyle/>
          <a:p>
            <a:r>
              <a:rPr lang="en-US" altLang="zh-CN" dirty="0"/>
              <a:t>Optimize</a:t>
            </a:r>
            <a:endParaRPr lang="zh-CN" altLang="en-US" dirty="0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D29D0FE5-B95F-7381-B4F1-80D7086AFFA0}"/>
              </a:ext>
            </a:extLst>
          </p:cNvPr>
          <p:cNvGrpSpPr/>
          <p:nvPr/>
        </p:nvGrpSpPr>
        <p:grpSpPr>
          <a:xfrm>
            <a:off x="8246062" y="973248"/>
            <a:ext cx="2504210" cy="4911504"/>
            <a:chOff x="7844618" y="1312380"/>
            <a:chExt cx="2504210" cy="4911504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82003D98-7159-5595-C13E-AA0F00FF5C39}"/>
                </a:ext>
              </a:extLst>
            </p:cNvPr>
            <p:cNvSpPr/>
            <p:nvPr/>
          </p:nvSpPr>
          <p:spPr>
            <a:xfrm>
              <a:off x="7960692" y="1312380"/>
              <a:ext cx="2268000" cy="80288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RTL Description</a:t>
              </a:r>
              <a:endParaRPr lang="zh-CN" altLang="en-US" b="1" dirty="0"/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976C3768-99BD-74E3-D372-67BB5730A060}"/>
                </a:ext>
              </a:extLst>
            </p:cNvPr>
            <p:cNvSpPr/>
            <p:nvPr/>
          </p:nvSpPr>
          <p:spPr>
            <a:xfrm>
              <a:off x="8007448" y="2533179"/>
              <a:ext cx="2174488" cy="540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Architectural</a:t>
              </a:r>
              <a:endParaRPr lang="zh-CN" altLang="en-US" b="1" dirty="0"/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3F9F03E2-1A86-CE92-90AA-92444FBCED73}"/>
                </a:ext>
              </a:extLst>
            </p:cNvPr>
            <p:cNvSpPr/>
            <p:nvPr/>
          </p:nvSpPr>
          <p:spPr>
            <a:xfrm>
              <a:off x="8007448" y="3422099"/>
              <a:ext cx="2174488" cy="540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Logic-level</a:t>
              </a:r>
              <a:endParaRPr lang="zh-CN" altLang="en-US" b="1" dirty="0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AF48B0D8-8667-32F5-FE6A-14A969BF9329}"/>
                </a:ext>
              </a:extLst>
            </p:cNvPr>
            <p:cNvSpPr/>
            <p:nvPr/>
          </p:nvSpPr>
          <p:spPr>
            <a:xfrm>
              <a:off x="8007448" y="4371977"/>
              <a:ext cx="2174488" cy="540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Gate-level</a:t>
              </a:r>
              <a:endParaRPr lang="zh-CN" altLang="en-US" b="1" dirty="0"/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CE363C84-0AA6-9257-8551-AB6EDD161BE9}"/>
                </a:ext>
              </a:extLst>
            </p:cNvPr>
            <p:cNvSpPr/>
            <p:nvPr/>
          </p:nvSpPr>
          <p:spPr>
            <a:xfrm>
              <a:off x="7960692" y="5420997"/>
              <a:ext cx="2268000" cy="80288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Optimized Netlist</a:t>
              </a:r>
              <a:endParaRPr lang="zh-CN" altLang="en-US" b="1" dirty="0"/>
            </a:p>
          </p:txBody>
        </p:sp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id="{ADA440F2-DA1D-C7BC-AF78-53B217F4E8EE}"/>
                </a:ext>
              </a:extLst>
            </p:cNvPr>
            <p:cNvCxnSpPr>
              <a:cxnSpLocks/>
            </p:cNvCxnSpPr>
            <p:nvPr/>
          </p:nvCxnSpPr>
          <p:spPr>
            <a:xfrm>
              <a:off x="9029817" y="2115267"/>
              <a:ext cx="0" cy="41791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A5D3C3AE-75C5-3F3F-77B0-B0CF8CCD409A}"/>
                </a:ext>
              </a:extLst>
            </p:cNvPr>
            <p:cNvCxnSpPr>
              <a:cxnSpLocks/>
            </p:cNvCxnSpPr>
            <p:nvPr/>
          </p:nvCxnSpPr>
          <p:spPr>
            <a:xfrm>
              <a:off x="9023429" y="3011088"/>
              <a:ext cx="0" cy="41791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910CFA2D-9BF3-AE8F-7A37-A5F53B7E53ED}"/>
                </a:ext>
              </a:extLst>
            </p:cNvPr>
            <p:cNvCxnSpPr>
              <a:cxnSpLocks/>
            </p:cNvCxnSpPr>
            <p:nvPr/>
          </p:nvCxnSpPr>
          <p:spPr>
            <a:xfrm>
              <a:off x="9023429" y="3950948"/>
              <a:ext cx="0" cy="41791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>
              <a:extLst>
                <a:ext uri="{FF2B5EF4-FFF2-40B4-BE49-F238E27FC236}">
                  <a16:creationId xmlns:a16="http://schemas.microsoft.com/office/drawing/2014/main" id="{21F35A7E-C73E-A048-C713-5F12AD337526}"/>
                </a:ext>
              </a:extLst>
            </p:cNvPr>
            <p:cNvCxnSpPr>
              <a:cxnSpLocks/>
            </p:cNvCxnSpPr>
            <p:nvPr/>
          </p:nvCxnSpPr>
          <p:spPr>
            <a:xfrm>
              <a:off x="9029817" y="4945430"/>
              <a:ext cx="0" cy="41791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连接符: 曲线 17">
              <a:extLst>
                <a:ext uri="{FF2B5EF4-FFF2-40B4-BE49-F238E27FC236}">
                  <a16:creationId xmlns:a16="http://schemas.microsoft.com/office/drawing/2014/main" id="{AC7D9BE5-5F90-63D3-1B53-C5196077DE0C}"/>
                </a:ext>
              </a:extLst>
            </p:cNvPr>
            <p:cNvCxnSpPr>
              <a:cxnSpLocks/>
            </p:cNvCxnSpPr>
            <p:nvPr/>
          </p:nvCxnSpPr>
          <p:spPr>
            <a:xfrm>
              <a:off x="10336128" y="3689061"/>
              <a:ext cx="12700" cy="961029"/>
            </a:xfrm>
            <a:prstGeom prst="curvedConnector3">
              <a:avLst>
                <a:gd name="adj1" fmla="val 1800000"/>
              </a:avLst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连接符: 曲线 18">
              <a:extLst>
                <a:ext uri="{FF2B5EF4-FFF2-40B4-BE49-F238E27FC236}">
                  <a16:creationId xmlns:a16="http://schemas.microsoft.com/office/drawing/2014/main" id="{E00495DB-23B6-C2E9-BE3B-9624CEFFC3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44618" y="3689061"/>
              <a:ext cx="12700" cy="961029"/>
            </a:xfrm>
            <a:prstGeom prst="curvedConnector3">
              <a:avLst>
                <a:gd name="adj1" fmla="val 1800000"/>
              </a:avLst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26F958DF-59B2-25DF-F342-88ECEEC32471}"/>
              </a:ext>
            </a:extLst>
          </p:cNvPr>
          <p:cNvSpPr txBox="1"/>
          <p:nvPr/>
        </p:nvSpPr>
        <p:spPr>
          <a:xfrm>
            <a:off x="775011" y="1106620"/>
            <a:ext cx="720301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D6001C"/>
              </a:buClr>
              <a:buFont typeface="Wingdings" panose="05000000000000000000" pitchFamily="2" charset="2"/>
              <a:buChar char="n"/>
            </a:pPr>
            <a:r>
              <a:rPr lang="en-US" altLang="zh-CN" sz="2000" dirty="0"/>
              <a:t>Performs three levels of optimization:</a:t>
            </a:r>
          </a:p>
          <a:p>
            <a:pPr marL="742950" lvl="1" indent="-285750">
              <a:buClr>
                <a:srgbClr val="D6001C"/>
              </a:buClr>
              <a:buFont typeface="Arial" panose="020B0604020202020204" pitchFamily="34" charset="0"/>
              <a:buChar char="•"/>
            </a:pPr>
            <a:r>
              <a:rPr lang="en-US" altLang="zh-CN" sz="2000" dirty="0"/>
              <a:t>Architectural-level or high level optimization</a:t>
            </a:r>
          </a:p>
          <a:p>
            <a:pPr marL="742950" lvl="1" indent="-285750">
              <a:buClr>
                <a:srgbClr val="D6001C"/>
              </a:buClr>
              <a:buFont typeface="Arial" panose="020B0604020202020204" pitchFamily="34" charset="0"/>
              <a:buChar char="•"/>
            </a:pPr>
            <a:r>
              <a:rPr lang="en-US" altLang="zh-CN" sz="2000" dirty="0"/>
              <a:t>Logic-level or GTECH optimization</a:t>
            </a:r>
          </a:p>
          <a:p>
            <a:pPr marL="742950" lvl="1" indent="-285750">
              <a:buClr>
                <a:srgbClr val="D6001C"/>
              </a:buClr>
              <a:buFont typeface="Arial" panose="020B0604020202020204" pitchFamily="34" charset="0"/>
              <a:buChar char="•"/>
            </a:pPr>
            <a:r>
              <a:rPr lang="en-US" altLang="zh-CN" sz="2000" dirty="0"/>
              <a:t>Gate-level or mapping optimization</a:t>
            </a:r>
          </a:p>
          <a:p>
            <a:pPr marL="342900" indent="-342900">
              <a:buClr>
                <a:srgbClr val="D6001C"/>
              </a:buClr>
              <a:buFont typeface="Wingdings" panose="05000000000000000000" pitchFamily="2" charset="2"/>
              <a:buChar char="n"/>
            </a:pPr>
            <a:r>
              <a:rPr lang="en-US" altLang="zh-CN" sz="2000" dirty="0"/>
              <a:t>Tries to </a:t>
            </a:r>
            <a:r>
              <a:rPr lang="en-US" altLang="zh-CN" sz="2000" dirty="0" err="1"/>
              <a:t>mimimize</a:t>
            </a:r>
            <a:r>
              <a:rPr lang="en-US" altLang="zh-CN" sz="2000" dirty="0"/>
              <a:t> area while meeting timing and other </a:t>
            </a:r>
            <a:r>
              <a:rPr lang="en-US" altLang="zh-CN" sz="2000" dirty="0" err="1"/>
              <a:t>constaints</a:t>
            </a:r>
            <a:endParaRPr lang="en-US" altLang="zh-CN" sz="2000" dirty="0"/>
          </a:p>
          <a:p>
            <a:pPr marL="342900" indent="-342900">
              <a:buClr>
                <a:srgbClr val="D6001C"/>
              </a:buClr>
              <a:buFont typeface="Wingdings" panose="05000000000000000000" pitchFamily="2" charset="2"/>
              <a:buChar char="n"/>
            </a:pPr>
            <a:endParaRPr lang="en-US" altLang="zh-CN" sz="2000" dirty="0"/>
          </a:p>
          <a:p>
            <a:pPr marL="342900" indent="-342900">
              <a:buClr>
                <a:srgbClr val="D6001C"/>
              </a:buClr>
              <a:buFont typeface="Wingdings" panose="05000000000000000000" pitchFamily="2" charset="2"/>
              <a:buChar char="n"/>
            </a:pPr>
            <a:r>
              <a:rPr lang="en-US" altLang="zh-CN" sz="2000" b="1" dirty="0"/>
              <a:t>Arithmetic optimization</a:t>
            </a:r>
            <a:r>
              <a:rPr lang="en-US" altLang="zh-CN" sz="2000" dirty="0"/>
              <a:t>:</a:t>
            </a:r>
          </a:p>
          <a:p>
            <a:pPr marL="800100" lvl="1" indent="-342900">
              <a:buClr>
                <a:srgbClr val="D6001C"/>
              </a:buClr>
              <a:buFont typeface="Arial" panose="020B0604020202020204" pitchFamily="34" charset="0"/>
              <a:buChar char="•"/>
            </a:pPr>
            <a:r>
              <a:rPr lang="en-US" altLang="zh-CN" sz="2000" dirty="0"/>
              <a:t>Constant/operant folding: </a:t>
            </a:r>
            <a:r>
              <a:rPr lang="en-US" altLang="zh-CN" sz="1600" i="1" dirty="0"/>
              <a:t>A+2*B-2+B-A+7 </a:t>
            </a:r>
            <a:r>
              <a:rPr lang="en-US" altLang="zh-CN" sz="1600" i="1" dirty="0">
                <a:sym typeface="Wingdings" panose="05000000000000000000" pitchFamily="2" charset="2"/>
              </a:rPr>
              <a:t> 3*B+5</a:t>
            </a:r>
          </a:p>
          <a:p>
            <a:pPr marL="800100" lvl="1" indent="-342900">
              <a:buClr>
                <a:srgbClr val="D6001C"/>
              </a:buClr>
              <a:buFont typeface="Arial" panose="020B0604020202020204" pitchFamily="34" charset="0"/>
              <a:buChar char="•"/>
            </a:pPr>
            <a:r>
              <a:rPr lang="en-US" altLang="zh-CN" sz="2000" dirty="0">
                <a:sym typeface="Wingdings" panose="05000000000000000000" pitchFamily="2" charset="2"/>
              </a:rPr>
              <a:t>Common sub-expression sharing:</a:t>
            </a:r>
          </a:p>
          <a:p>
            <a:pPr lvl="2">
              <a:buClr>
                <a:srgbClr val="D6001C"/>
              </a:buClr>
            </a:pPr>
            <a:r>
              <a:rPr lang="en-US" altLang="zh-CN" sz="1600" i="1" dirty="0">
                <a:sym typeface="Wingdings" panose="05000000000000000000" pitchFamily="2" charset="2"/>
              </a:rPr>
              <a:t>Z1=A+B+C; Z2=C+D+B  T=B+C; Z1=A+T; Z2=T+D</a:t>
            </a:r>
            <a:endParaRPr lang="en-US" altLang="zh-CN" sz="1600" i="1" dirty="0"/>
          </a:p>
          <a:p>
            <a:pPr marL="800100" lvl="1" indent="-342900">
              <a:buClr>
                <a:srgbClr val="D6001C"/>
              </a:buClr>
              <a:buFont typeface="Arial" panose="020B0604020202020204" pitchFamily="34" charset="0"/>
              <a:buChar char="•"/>
            </a:pPr>
            <a:r>
              <a:rPr lang="en-US" altLang="zh-CN" sz="2000" dirty="0"/>
              <a:t>SOP -&gt; POS transformation: </a:t>
            </a:r>
            <a:r>
              <a:rPr lang="en-US" altLang="zh-CN" sz="1600" i="1" dirty="0"/>
              <a:t>A*C+B*C </a:t>
            </a:r>
            <a:r>
              <a:rPr lang="en-US" altLang="zh-CN" sz="1600" i="1" dirty="0">
                <a:sym typeface="Wingdings" panose="05000000000000000000" pitchFamily="2" charset="2"/>
              </a:rPr>
              <a:t>(A+B)*C</a:t>
            </a:r>
          </a:p>
          <a:p>
            <a:pPr marL="800100" lvl="1" indent="-342900">
              <a:buClr>
                <a:srgbClr val="D6001C"/>
              </a:buClr>
              <a:buFont typeface="Arial" panose="020B0604020202020204" pitchFamily="34" charset="0"/>
              <a:buChar char="•"/>
            </a:pPr>
            <a:r>
              <a:rPr lang="en-US" altLang="zh-CN" sz="2000" dirty="0"/>
              <a:t>Parallel constant multipliers optimization:</a:t>
            </a:r>
          </a:p>
          <a:p>
            <a:pPr lvl="2">
              <a:buClr>
                <a:srgbClr val="D6001C"/>
              </a:buClr>
            </a:pPr>
            <a:r>
              <a:rPr lang="en-US" altLang="zh-CN" sz="1600" i="1" dirty="0"/>
              <a:t>105=64+32+8+1, 621=105+512+4</a:t>
            </a:r>
          </a:p>
          <a:p>
            <a:pPr marL="285750" indent="-285750">
              <a:buClr>
                <a:srgbClr val="D6001C"/>
              </a:buClr>
              <a:buFont typeface="Wingdings" panose="05000000000000000000" pitchFamily="2" charset="2"/>
              <a:buChar char="n"/>
            </a:pPr>
            <a:r>
              <a:rPr lang="en-US" altLang="zh-CN" b="1" dirty="0"/>
              <a:t>load splitting and logic duplication</a:t>
            </a:r>
          </a:p>
          <a:p>
            <a:pPr marL="285750" indent="-285750">
              <a:buClr>
                <a:srgbClr val="D6001C"/>
              </a:buClr>
              <a:buFont typeface="Wingdings" panose="05000000000000000000" pitchFamily="2" charset="2"/>
              <a:buChar char="n"/>
            </a:pPr>
            <a:r>
              <a:rPr lang="en-US" altLang="zh-CN" b="1" dirty="0"/>
              <a:t>Boundary optimization</a:t>
            </a:r>
          </a:p>
          <a:p>
            <a:pPr marL="285750" indent="-285750">
              <a:buClr>
                <a:srgbClr val="D6001C"/>
              </a:buClr>
              <a:buFont typeface="Wingdings" panose="05000000000000000000" pitchFamily="2" charset="2"/>
              <a:buChar char="n"/>
            </a:pPr>
            <a:r>
              <a:rPr lang="en-US" altLang="zh-CN" b="1" dirty="0"/>
              <a:t>Test-ready synthesis, scan chain</a:t>
            </a:r>
          </a:p>
          <a:p>
            <a:pPr marL="285750" indent="-285750">
              <a:buClr>
                <a:srgbClr val="D6001C"/>
              </a:buClr>
              <a:buFont typeface="Wingdings" panose="05000000000000000000" pitchFamily="2" charset="2"/>
              <a:buChar char="n"/>
            </a:pPr>
            <a:r>
              <a:rPr lang="en-US" altLang="zh-CN" b="1" dirty="0"/>
              <a:t>Adaptive retiming</a:t>
            </a:r>
          </a:p>
        </p:txBody>
      </p:sp>
    </p:spTree>
    <p:extLst>
      <p:ext uri="{BB962C8B-B14F-4D97-AF65-F5344CB8AC3E}">
        <p14:creationId xmlns:p14="http://schemas.microsoft.com/office/powerpoint/2010/main" val="394635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B783266-B557-FEB6-0CC5-3C33A563F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0B27C6A-357B-18B0-586B-A7F6132F0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Optimization Examples</a:t>
            </a:r>
            <a:endParaRPr lang="zh-CN" altLang="en-US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6E8ECD8-F204-355C-52A5-A6A651308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097" y="1362800"/>
            <a:ext cx="4608771" cy="2692995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C4242DB-7ACB-A372-B42E-B2320E32A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553" y="1329449"/>
            <a:ext cx="4127315" cy="2726346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A2AFAFC-E626-9D64-0EE0-459C283461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097" y="4623834"/>
            <a:ext cx="4604376" cy="2127539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8BAC0910-FFED-0659-804B-46805849D2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910"/>
          <a:stretch/>
        </p:blipFill>
        <p:spPr>
          <a:xfrm>
            <a:off x="6581553" y="4373064"/>
            <a:ext cx="4127315" cy="2445645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FC5DF84E-D894-DA06-99A5-C645DAB98D21}"/>
              </a:ext>
            </a:extLst>
          </p:cNvPr>
          <p:cNvSpPr/>
          <p:nvPr/>
        </p:nvSpPr>
        <p:spPr>
          <a:xfrm>
            <a:off x="819069" y="955477"/>
            <a:ext cx="4644000" cy="3846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1-load splitting &amp; logic duplication </a:t>
            </a:r>
            <a:endParaRPr lang="zh-CN" altLang="en-US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B5C2257F-FACD-1B42-7CFB-7C80B629CE21}"/>
              </a:ext>
            </a:extLst>
          </p:cNvPr>
          <p:cNvSpPr/>
          <p:nvPr/>
        </p:nvSpPr>
        <p:spPr>
          <a:xfrm>
            <a:off x="6570920" y="934211"/>
            <a:ext cx="4140000" cy="3846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2-boundary optimization</a:t>
            </a:r>
            <a:endParaRPr lang="zh-CN" altLang="en-US" dirty="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4EF45AE0-42F2-9A34-DF8F-0F4298985099}"/>
              </a:ext>
            </a:extLst>
          </p:cNvPr>
          <p:cNvSpPr/>
          <p:nvPr/>
        </p:nvSpPr>
        <p:spPr>
          <a:xfrm>
            <a:off x="812831" y="4239229"/>
            <a:ext cx="4644000" cy="3846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3-test-ready, scan chain</a:t>
            </a:r>
            <a:endParaRPr lang="zh-CN" altLang="en-US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DEB9FBC1-4A57-9359-2161-CF9C779AD4AB}"/>
              </a:ext>
            </a:extLst>
          </p:cNvPr>
          <p:cNvSpPr/>
          <p:nvPr/>
        </p:nvSpPr>
        <p:spPr>
          <a:xfrm>
            <a:off x="6570920" y="4027427"/>
            <a:ext cx="4140000" cy="3846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4-adaptive retiming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395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2</a:t>
            </a:fld>
            <a:endParaRPr lang="zh-CN" altLang="en-US"/>
          </a:p>
        </p:txBody>
      </p:sp>
      <p:grpSp>
        <p:nvGrpSpPr>
          <p:cNvPr id="4" name="iŝľiḍê">
            <a:extLst>
              <a:ext uri="{FF2B5EF4-FFF2-40B4-BE49-F238E27FC236}">
                <a16:creationId xmlns:a16="http://schemas.microsoft.com/office/drawing/2014/main" id="{B5D7E937-96B6-2C12-52B5-E6D80226A7B8}"/>
              </a:ext>
            </a:extLst>
          </p:cNvPr>
          <p:cNvGrpSpPr/>
          <p:nvPr/>
        </p:nvGrpSpPr>
        <p:grpSpPr>
          <a:xfrm>
            <a:off x="1743718" y="2049756"/>
            <a:ext cx="3738995" cy="707886"/>
            <a:chOff x="660400" y="2867847"/>
            <a:chExt cx="3738995" cy="707886"/>
          </a:xfrm>
        </p:grpSpPr>
        <p:sp>
          <p:nvSpPr>
            <p:cNvPr id="5" name="îŝḷîdê">
              <a:extLst>
                <a:ext uri="{FF2B5EF4-FFF2-40B4-BE49-F238E27FC236}">
                  <a16:creationId xmlns:a16="http://schemas.microsoft.com/office/drawing/2014/main" id="{6816FCB5-0F09-06B6-138A-3F1B9F18C13B}"/>
                </a:ext>
              </a:extLst>
            </p:cNvPr>
            <p:cNvSpPr txBox="1"/>
            <p:nvPr/>
          </p:nvSpPr>
          <p:spPr>
            <a:xfrm>
              <a:off x="660400" y="2867847"/>
              <a:ext cx="962123" cy="70788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4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01.</a:t>
              </a:r>
              <a:endPara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" name="išlíďe">
              <a:extLst>
                <a:ext uri="{FF2B5EF4-FFF2-40B4-BE49-F238E27FC236}">
                  <a16:creationId xmlns:a16="http://schemas.microsoft.com/office/drawing/2014/main" id="{5735DD00-4575-5AE7-E4A5-046DA774F6F1}"/>
                </a:ext>
              </a:extLst>
            </p:cNvPr>
            <p:cNvSpPr/>
            <p:nvPr/>
          </p:nvSpPr>
          <p:spPr>
            <a:xfrm flipH="1">
              <a:off x="1718521" y="3037124"/>
              <a:ext cx="2680874" cy="369332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>
                <a:buSzPct val="25000"/>
              </a:pPr>
              <a:r>
                <a:rPr lang="en-US" altLang="zh-CN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Digital IC design flow</a:t>
              </a:r>
              <a:endPara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íṣḷîḓe">
            <a:extLst>
              <a:ext uri="{FF2B5EF4-FFF2-40B4-BE49-F238E27FC236}">
                <a16:creationId xmlns:a16="http://schemas.microsoft.com/office/drawing/2014/main" id="{81D3BF53-E674-7A35-ABB4-F542BA21C603}"/>
              </a:ext>
            </a:extLst>
          </p:cNvPr>
          <p:cNvGrpSpPr/>
          <p:nvPr/>
        </p:nvGrpSpPr>
        <p:grpSpPr>
          <a:xfrm>
            <a:off x="1743718" y="3243827"/>
            <a:ext cx="3738995" cy="707886"/>
            <a:chOff x="660400" y="2867847"/>
            <a:chExt cx="3738995" cy="707886"/>
          </a:xfrm>
        </p:grpSpPr>
        <p:sp>
          <p:nvSpPr>
            <p:cNvPr id="8" name="iṡļïḋé">
              <a:extLst>
                <a:ext uri="{FF2B5EF4-FFF2-40B4-BE49-F238E27FC236}">
                  <a16:creationId xmlns:a16="http://schemas.microsoft.com/office/drawing/2014/main" id="{9F3AA9AB-4848-58D5-CB40-23A2ADE1FE2C}"/>
                </a:ext>
              </a:extLst>
            </p:cNvPr>
            <p:cNvSpPr txBox="1"/>
            <p:nvPr/>
          </p:nvSpPr>
          <p:spPr>
            <a:xfrm>
              <a:off x="660400" y="2867847"/>
              <a:ext cx="962123" cy="70788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4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03.</a:t>
              </a:r>
              <a:endPara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i$ľîḓè">
              <a:extLst>
                <a:ext uri="{FF2B5EF4-FFF2-40B4-BE49-F238E27FC236}">
                  <a16:creationId xmlns:a16="http://schemas.microsoft.com/office/drawing/2014/main" id="{45E18B88-BA51-E37A-4225-DBDABE501054}"/>
                </a:ext>
              </a:extLst>
            </p:cNvPr>
            <p:cNvSpPr/>
            <p:nvPr/>
          </p:nvSpPr>
          <p:spPr>
            <a:xfrm flipH="1">
              <a:off x="1718521" y="3037124"/>
              <a:ext cx="2680874" cy="369332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>
                <a:buSzPct val="25000"/>
              </a:pPr>
              <a:r>
                <a:rPr lang="en-US" altLang="zh-CN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Synthesis - translate</a:t>
              </a:r>
            </a:p>
          </p:txBody>
        </p:sp>
      </p:grpSp>
      <p:grpSp>
        <p:nvGrpSpPr>
          <p:cNvPr id="10" name="iṣ1idè">
            <a:extLst>
              <a:ext uri="{FF2B5EF4-FFF2-40B4-BE49-F238E27FC236}">
                <a16:creationId xmlns:a16="http://schemas.microsoft.com/office/drawing/2014/main" id="{8BD9D9FD-B23F-D56D-23CD-8028C667059E}"/>
              </a:ext>
            </a:extLst>
          </p:cNvPr>
          <p:cNvGrpSpPr/>
          <p:nvPr/>
        </p:nvGrpSpPr>
        <p:grpSpPr>
          <a:xfrm>
            <a:off x="1743718" y="4437898"/>
            <a:ext cx="3738995" cy="707886"/>
            <a:chOff x="660400" y="2867847"/>
            <a:chExt cx="3738995" cy="707886"/>
          </a:xfrm>
        </p:grpSpPr>
        <p:sp>
          <p:nvSpPr>
            <p:cNvPr id="11" name="iṣliḋé">
              <a:extLst>
                <a:ext uri="{FF2B5EF4-FFF2-40B4-BE49-F238E27FC236}">
                  <a16:creationId xmlns:a16="http://schemas.microsoft.com/office/drawing/2014/main" id="{E9CD3DAE-6BB0-5FDC-B2AC-8B6851C9C1CE}"/>
                </a:ext>
              </a:extLst>
            </p:cNvPr>
            <p:cNvSpPr txBox="1"/>
            <p:nvPr/>
          </p:nvSpPr>
          <p:spPr>
            <a:xfrm>
              <a:off x="660400" y="2867847"/>
              <a:ext cx="962123" cy="70788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4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05.</a:t>
              </a:r>
              <a:endPara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" name="ísļîďe">
              <a:extLst>
                <a:ext uri="{FF2B5EF4-FFF2-40B4-BE49-F238E27FC236}">
                  <a16:creationId xmlns:a16="http://schemas.microsoft.com/office/drawing/2014/main" id="{070CCE69-F882-0043-8699-0B4828922FF4}"/>
                </a:ext>
              </a:extLst>
            </p:cNvPr>
            <p:cNvSpPr/>
            <p:nvPr/>
          </p:nvSpPr>
          <p:spPr>
            <a:xfrm flipH="1">
              <a:off x="1718521" y="3037124"/>
              <a:ext cx="2680874" cy="369332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>
                <a:buSzPct val="25000"/>
              </a:pPr>
              <a:r>
                <a:rPr lang="en-US" altLang="zh-CN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Synthesis - optimize</a:t>
              </a:r>
            </a:p>
          </p:txBody>
        </p:sp>
      </p:grpSp>
      <p:grpSp>
        <p:nvGrpSpPr>
          <p:cNvPr id="13" name="îṩļiḓé">
            <a:extLst>
              <a:ext uri="{FF2B5EF4-FFF2-40B4-BE49-F238E27FC236}">
                <a16:creationId xmlns:a16="http://schemas.microsoft.com/office/drawing/2014/main" id="{DADC276E-E0A7-7A56-0437-EAFDAF21A0D2}"/>
              </a:ext>
            </a:extLst>
          </p:cNvPr>
          <p:cNvGrpSpPr/>
          <p:nvPr/>
        </p:nvGrpSpPr>
        <p:grpSpPr>
          <a:xfrm>
            <a:off x="6811965" y="2049756"/>
            <a:ext cx="3738995" cy="707886"/>
            <a:chOff x="660400" y="2867847"/>
            <a:chExt cx="3738995" cy="707886"/>
          </a:xfrm>
        </p:grpSpPr>
        <p:sp>
          <p:nvSpPr>
            <p:cNvPr id="14" name="íS1ïḋe">
              <a:extLst>
                <a:ext uri="{FF2B5EF4-FFF2-40B4-BE49-F238E27FC236}">
                  <a16:creationId xmlns:a16="http://schemas.microsoft.com/office/drawing/2014/main" id="{20EAB70D-2853-87DB-C381-2E8F5C6E5A9B}"/>
                </a:ext>
              </a:extLst>
            </p:cNvPr>
            <p:cNvSpPr txBox="1"/>
            <p:nvPr/>
          </p:nvSpPr>
          <p:spPr>
            <a:xfrm>
              <a:off x="660400" y="2867847"/>
              <a:ext cx="962123" cy="70788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4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02.</a:t>
              </a:r>
              <a:endPara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islîḍe">
              <a:extLst>
                <a:ext uri="{FF2B5EF4-FFF2-40B4-BE49-F238E27FC236}">
                  <a16:creationId xmlns:a16="http://schemas.microsoft.com/office/drawing/2014/main" id="{494A4DF5-B52C-F38C-DC38-DD55FD4B36F4}"/>
                </a:ext>
              </a:extLst>
            </p:cNvPr>
            <p:cNvSpPr/>
            <p:nvPr/>
          </p:nvSpPr>
          <p:spPr>
            <a:xfrm flipH="1">
              <a:off x="1718521" y="3037124"/>
              <a:ext cx="2680874" cy="369332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>
                <a:buSzPct val="25000"/>
              </a:pPr>
              <a:r>
                <a:rPr lang="en-US" altLang="zh-CN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RTL synthesis flow</a:t>
              </a:r>
            </a:p>
          </p:txBody>
        </p:sp>
      </p:grpSp>
      <p:grpSp>
        <p:nvGrpSpPr>
          <p:cNvPr id="16" name="işļíḑê">
            <a:extLst>
              <a:ext uri="{FF2B5EF4-FFF2-40B4-BE49-F238E27FC236}">
                <a16:creationId xmlns:a16="http://schemas.microsoft.com/office/drawing/2014/main" id="{BD26908C-8D18-F4D6-5A72-DFD09FEE5A42}"/>
              </a:ext>
            </a:extLst>
          </p:cNvPr>
          <p:cNvGrpSpPr/>
          <p:nvPr/>
        </p:nvGrpSpPr>
        <p:grpSpPr>
          <a:xfrm>
            <a:off x="6811965" y="3243827"/>
            <a:ext cx="4840122" cy="707886"/>
            <a:chOff x="660400" y="2867847"/>
            <a:chExt cx="4321300" cy="707886"/>
          </a:xfrm>
        </p:grpSpPr>
        <p:sp>
          <p:nvSpPr>
            <p:cNvPr id="17" name="ïśľïḋê">
              <a:extLst>
                <a:ext uri="{FF2B5EF4-FFF2-40B4-BE49-F238E27FC236}">
                  <a16:creationId xmlns:a16="http://schemas.microsoft.com/office/drawing/2014/main" id="{1BB65319-9251-DDC0-F91E-37D6C955E85A}"/>
                </a:ext>
              </a:extLst>
            </p:cNvPr>
            <p:cNvSpPr txBox="1"/>
            <p:nvPr/>
          </p:nvSpPr>
          <p:spPr>
            <a:xfrm>
              <a:off x="660400" y="2867847"/>
              <a:ext cx="962123" cy="70788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4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04.</a:t>
              </a:r>
              <a:endPara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ïṩľíḋé">
              <a:extLst>
                <a:ext uri="{FF2B5EF4-FFF2-40B4-BE49-F238E27FC236}">
                  <a16:creationId xmlns:a16="http://schemas.microsoft.com/office/drawing/2014/main" id="{B9E0378C-06E3-714A-82DC-92051A5917C1}"/>
                </a:ext>
              </a:extLst>
            </p:cNvPr>
            <p:cNvSpPr/>
            <p:nvPr/>
          </p:nvSpPr>
          <p:spPr>
            <a:xfrm flipH="1">
              <a:off x="1622523" y="3042440"/>
              <a:ext cx="3359177" cy="353436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>
                <a:buSzPct val="25000"/>
              </a:pPr>
              <a:r>
                <a:rPr lang="en-US" altLang="zh-CN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Synthesis - timing constraints</a:t>
              </a:r>
            </a:p>
          </p:txBody>
        </p:sp>
      </p:grpSp>
      <p:grpSp>
        <p:nvGrpSpPr>
          <p:cNvPr id="19" name="îśľîďè">
            <a:extLst>
              <a:ext uri="{FF2B5EF4-FFF2-40B4-BE49-F238E27FC236}">
                <a16:creationId xmlns:a16="http://schemas.microsoft.com/office/drawing/2014/main" id="{298D6CB1-9DC9-7558-8B5A-A11FE9D21683}"/>
              </a:ext>
            </a:extLst>
          </p:cNvPr>
          <p:cNvGrpSpPr/>
          <p:nvPr/>
        </p:nvGrpSpPr>
        <p:grpSpPr>
          <a:xfrm>
            <a:off x="6811965" y="4437898"/>
            <a:ext cx="4671197" cy="707886"/>
            <a:chOff x="660400" y="2867847"/>
            <a:chExt cx="4671197" cy="707886"/>
          </a:xfrm>
        </p:grpSpPr>
        <p:sp>
          <p:nvSpPr>
            <p:cNvPr id="20" name="îŝľíḑe">
              <a:extLst>
                <a:ext uri="{FF2B5EF4-FFF2-40B4-BE49-F238E27FC236}">
                  <a16:creationId xmlns:a16="http://schemas.microsoft.com/office/drawing/2014/main" id="{C484A129-5D88-E454-8BC6-14A2CF4CC485}"/>
                </a:ext>
              </a:extLst>
            </p:cNvPr>
            <p:cNvSpPr txBox="1"/>
            <p:nvPr/>
          </p:nvSpPr>
          <p:spPr>
            <a:xfrm>
              <a:off x="660400" y="2867847"/>
              <a:ext cx="962123" cy="70788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4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06.</a:t>
              </a:r>
              <a:endPara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" name="îšḷiḑê">
              <a:extLst>
                <a:ext uri="{FF2B5EF4-FFF2-40B4-BE49-F238E27FC236}">
                  <a16:creationId xmlns:a16="http://schemas.microsoft.com/office/drawing/2014/main" id="{4417CFD3-62D6-548B-C81D-F00F2D77B64D}"/>
                </a:ext>
              </a:extLst>
            </p:cNvPr>
            <p:cNvSpPr/>
            <p:nvPr/>
          </p:nvSpPr>
          <p:spPr>
            <a:xfrm flipH="1">
              <a:off x="1718520" y="3037124"/>
              <a:ext cx="3613077" cy="369332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>
                <a:buSzPct val="25000"/>
              </a:pPr>
              <a:r>
                <a:rPr lang="en-US" altLang="zh-CN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Synthesis - output data</a:t>
              </a:r>
            </a:p>
          </p:txBody>
        </p:sp>
      </p:grpSp>
      <p:sp>
        <p:nvSpPr>
          <p:cNvPr id="22" name="平行四边形 21">
            <a:extLst>
              <a:ext uri="{FF2B5EF4-FFF2-40B4-BE49-F238E27FC236}">
                <a16:creationId xmlns:a16="http://schemas.microsoft.com/office/drawing/2014/main" id="{C0044DC2-7D2A-871D-851F-AA0600D9446F}"/>
              </a:ext>
            </a:extLst>
          </p:cNvPr>
          <p:cNvSpPr/>
          <p:nvPr/>
        </p:nvSpPr>
        <p:spPr>
          <a:xfrm>
            <a:off x="1191002" y="1946495"/>
            <a:ext cx="667536" cy="707886"/>
          </a:xfrm>
          <a:prstGeom prst="parallelogram">
            <a:avLst/>
          </a:prstGeom>
          <a:solidFill>
            <a:srgbClr val="CD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平行四边形 22">
            <a:extLst>
              <a:ext uri="{FF2B5EF4-FFF2-40B4-BE49-F238E27FC236}">
                <a16:creationId xmlns:a16="http://schemas.microsoft.com/office/drawing/2014/main" id="{2C90E40E-4FED-570F-8844-395F41939651}"/>
              </a:ext>
            </a:extLst>
          </p:cNvPr>
          <p:cNvSpPr/>
          <p:nvPr/>
        </p:nvSpPr>
        <p:spPr>
          <a:xfrm>
            <a:off x="6259251" y="1944757"/>
            <a:ext cx="667536" cy="707886"/>
          </a:xfrm>
          <a:prstGeom prst="parallelogram">
            <a:avLst/>
          </a:prstGeom>
          <a:solidFill>
            <a:srgbClr val="CD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平行四边形 23">
            <a:extLst>
              <a:ext uri="{FF2B5EF4-FFF2-40B4-BE49-F238E27FC236}">
                <a16:creationId xmlns:a16="http://schemas.microsoft.com/office/drawing/2014/main" id="{0A234A7D-BCFE-A500-D1C2-9975713DE4CB}"/>
              </a:ext>
            </a:extLst>
          </p:cNvPr>
          <p:cNvSpPr/>
          <p:nvPr/>
        </p:nvSpPr>
        <p:spPr>
          <a:xfrm>
            <a:off x="1191002" y="3130795"/>
            <a:ext cx="667536" cy="707886"/>
          </a:xfrm>
          <a:prstGeom prst="parallelogram">
            <a:avLst/>
          </a:prstGeom>
          <a:solidFill>
            <a:srgbClr val="CD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平行四边形 24">
            <a:extLst>
              <a:ext uri="{FF2B5EF4-FFF2-40B4-BE49-F238E27FC236}">
                <a16:creationId xmlns:a16="http://schemas.microsoft.com/office/drawing/2014/main" id="{E89A1EFC-ED75-2CDF-0ACC-955ECCEFA714}"/>
              </a:ext>
            </a:extLst>
          </p:cNvPr>
          <p:cNvSpPr/>
          <p:nvPr/>
        </p:nvSpPr>
        <p:spPr>
          <a:xfrm>
            <a:off x="6259251" y="3129057"/>
            <a:ext cx="667536" cy="707886"/>
          </a:xfrm>
          <a:prstGeom prst="parallelogram">
            <a:avLst/>
          </a:prstGeom>
          <a:solidFill>
            <a:srgbClr val="CD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平行四边形 25">
            <a:extLst>
              <a:ext uri="{FF2B5EF4-FFF2-40B4-BE49-F238E27FC236}">
                <a16:creationId xmlns:a16="http://schemas.microsoft.com/office/drawing/2014/main" id="{D6030DEC-CE25-3F29-003D-AB24C695F108}"/>
              </a:ext>
            </a:extLst>
          </p:cNvPr>
          <p:cNvSpPr/>
          <p:nvPr/>
        </p:nvSpPr>
        <p:spPr>
          <a:xfrm>
            <a:off x="1188280" y="4324866"/>
            <a:ext cx="667536" cy="707886"/>
          </a:xfrm>
          <a:prstGeom prst="parallelogram">
            <a:avLst/>
          </a:prstGeom>
          <a:solidFill>
            <a:srgbClr val="CD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平行四边形 26">
            <a:extLst>
              <a:ext uri="{FF2B5EF4-FFF2-40B4-BE49-F238E27FC236}">
                <a16:creationId xmlns:a16="http://schemas.microsoft.com/office/drawing/2014/main" id="{0D3D71A5-5702-3EBC-D43C-14B5E2BB36BB}"/>
              </a:ext>
            </a:extLst>
          </p:cNvPr>
          <p:cNvSpPr/>
          <p:nvPr/>
        </p:nvSpPr>
        <p:spPr>
          <a:xfrm>
            <a:off x="6256529" y="4323128"/>
            <a:ext cx="667536" cy="707886"/>
          </a:xfrm>
          <a:prstGeom prst="parallelogram">
            <a:avLst/>
          </a:prstGeom>
          <a:solidFill>
            <a:srgbClr val="CD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2EDF02EE-110E-794A-B16D-AF0FFACE8D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474274" y="5944846"/>
            <a:ext cx="2250128" cy="35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48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E20EB10-8187-5C4D-E9E6-AE7FC3D3F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0EB31C8-E04C-CDFB-AD14-F8A3EB5E2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Generate Timing Report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6719BE4-A58D-8218-EB08-7F224D7D0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246" y="1280477"/>
            <a:ext cx="5952903" cy="494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8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934341B-C84F-EA7D-EE3A-2724F6B5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448F691-AE58-F419-7014-B2C48F6C1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RTL Synthesis Flow</a:t>
            </a:r>
            <a:endParaRPr lang="zh-CN" altLang="en-US" dirty="0"/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C582351E-4E0B-5D7F-F858-31043AB6A25E}"/>
              </a:ext>
            </a:extLst>
          </p:cNvPr>
          <p:cNvGrpSpPr/>
          <p:nvPr/>
        </p:nvGrpSpPr>
        <p:grpSpPr>
          <a:xfrm>
            <a:off x="379141" y="1126626"/>
            <a:ext cx="9322420" cy="5462383"/>
            <a:chOff x="379141" y="1126626"/>
            <a:chExt cx="9322420" cy="5462383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732588C2-890E-4EAC-1817-4180D9BAB50B}"/>
                </a:ext>
              </a:extLst>
            </p:cNvPr>
            <p:cNvGrpSpPr/>
            <p:nvPr/>
          </p:nvGrpSpPr>
          <p:grpSpPr>
            <a:xfrm>
              <a:off x="3245005" y="1128982"/>
              <a:ext cx="6456556" cy="5460027"/>
              <a:chOff x="1059366" y="1187864"/>
              <a:chExt cx="6456556" cy="5460027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523FDE32-82F3-D2E7-9416-B81C242EDA7C}"/>
                  </a:ext>
                </a:extLst>
              </p:cNvPr>
              <p:cNvSpPr/>
              <p:nvPr/>
            </p:nvSpPr>
            <p:spPr>
              <a:xfrm>
                <a:off x="1059366" y="1187864"/>
                <a:ext cx="2085278" cy="80820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Load designs and libraries</a:t>
                </a:r>
                <a:endParaRPr lang="zh-CN" altLang="en-US" b="1" dirty="0"/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48A98DBB-7C71-6A27-859E-6D44843DDF1C}"/>
                  </a:ext>
                </a:extLst>
              </p:cNvPr>
              <p:cNvSpPr/>
              <p:nvPr/>
            </p:nvSpPr>
            <p:spPr>
              <a:xfrm>
                <a:off x="1059366" y="2622914"/>
                <a:ext cx="2085278" cy="808204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Apply timing constraints</a:t>
                </a:r>
                <a:endParaRPr lang="zh-CN" altLang="en-US" b="1" dirty="0"/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19E0350D-EF74-FEB9-ACD3-4D8533477E73}"/>
                  </a:ext>
                </a:extLst>
              </p:cNvPr>
              <p:cNvSpPr/>
              <p:nvPr/>
            </p:nvSpPr>
            <p:spPr>
              <a:xfrm>
                <a:off x="1059366" y="4008236"/>
                <a:ext cx="2085278" cy="808204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Synthesize the design</a:t>
                </a:r>
                <a:endParaRPr lang="zh-CN" altLang="en-US" b="1" dirty="0"/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0B5FF517-1F17-B2D2-5B7C-75FB9E369225}"/>
                  </a:ext>
                </a:extLst>
              </p:cNvPr>
              <p:cNvSpPr/>
              <p:nvPr/>
            </p:nvSpPr>
            <p:spPr>
              <a:xfrm>
                <a:off x="1059366" y="5598242"/>
                <a:ext cx="2085278" cy="808204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Write out design data</a:t>
                </a:r>
                <a:endParaRPr lang="zh-CN" altLang="en-US" b="1" dirty="0"/>
              </a:p>
            </p:txBody>
          </p:sp>
          <p:sp>
            <p:nvSpPr>
              <p:cNvPr id="15" name="箭头: 下 14">
                <a:extLst>
                  <a:ext uri="{FF2B5EF4-FFF2-40B4-BE49-F238E27FC236}">
                    <a16:creationId xmlns:a16="http://schemas.microsoft.com/office/drawing/2014/main" id="{BEA558D5-783B-996D-649F-9E24958BCEC2}"/>
                  </a:ext>
                </a:extLst>
              </p:cNvPr>
              <p:cNvSpPr/>
              <p:nvPr/>
            </p:nvSpPr>
            <p:spPr>
              <a:xfrm>
                <a:off x="1962615" y="2141034"/>
                <a:ext cx="256478" cy="432152"/>
              </a:xfrm>
              <a:prstGeom prst="downArrow">
                <a:avLst/>
              </a:prstGeom>
              <a:ln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箭头: 下 15">
                <a:extLst>
                  <a:ext uri="{FF2B5EF4-FFF2-40B4-BE49-F238E27FC236}">
                    <a16:creationId xmlns:a16="http://schemas.microsoft.com/office/drawing/2014/main" id="{350E9A40-007B-22A2-7D73-2FC2BE29DF9F}"/>
                  </a:ext>
                </a:extLst>
              </p:cNvPr>
              <p:cNvSpPr/>
              <p:nvPr/>
            </p:nvSpPr>
            <p:spPr>
              <a:xfrm>
                <a:off x="1962615" y="3526196"/>
                <a:ext cx="256478" cy="432152"/>
              </a:xfrm>
              <a:prstGeom prst="downArrow">
                <a:avLst/>
              </a:prstGeom>
              <a:ln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箭头: 下 16">
                <a:extLst>
                  <a:ext uri="{FF2B5EF4-FFF2-40B4-BE49-F238E27FC236}">
                    <a16:creationId xmlns:a16="http://schemas.microsoft.com/office/drawing/2014/main" id="{5879D96F-C82C-DB82-DB4D-1BBBB6367E73}"/>
                  </a:ext>
                </a:extLst>
              </p:cNvPr>
              <p:cNvSpPr/>
              <p:nvPr/>
            </p:nvSpPr>
            <p:spPr>
              <a:xfrm>
                <a:off x="1973766" y="5032516"/>
                <a:ext cx="256478" cy="432152"/>
              </a:xfrm>
              <a:prstGeom prst="downArrow">
                <a:avLst/>
              </a:prstGeom>
              <a:ln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CA2B760C-3BFE-1A7D-0CBD-C514CE64B211}"/>
                  </a:ext>
                </a:extLst>
              </p:cNvPr>
              <p:cNvSpPr/>
              <p:nvPr/>
            </p:nvSpPr>
            <p:spPr>
              <a:xfrm>
                <a:off x="3974287" y="1188433"/>
                <a:ext cx="3512634" cy="972326"/>
              </a:xfrm>
              <a:prstGeom prst="rect">
                <a:avLst/>
              </a:prstGeom>
              <a:ln w="19050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b="1" dirty="0"/>
                  <a:t>Create setup file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/>
                  <a:t>RTL Verilog, *.v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/>
                  <a:t>Liberty file, *.lib</a:t>
                </a: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D3041C77-C8D3-5E44-85AC-815C583F1C61}"/>
                  </a:ext>
                </a:extLst>
              </p:cNvPr>
              <p:cNvSpPr/>
              <p:nvPr/>
            </p:nvSpPr>
            <p:spPr>
              <a:xfrm>
                <a:off x="4003288" y="2731967"/>
                <a:ext cx="3512634" cy="1059448"/>
              </a:xfrm>
              <a:prstGeom prst="rect">
                <a:avLst/>
              </a:prstGeom>
              <a:ln w="19050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b="1" dirty="0">
                    <a:solidFill>
                      <a:schemeClr val="tx1"/>
                    </a:solidFill>
                  </a:rPr>
                  <a:t>Create constraints file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solidFill>
                      <a:schemeClr val="tx1"/>
                    </a:solidFill>
                  </a:rPr>
                  <a:t>Timing constraints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solidFill>
                      <a:schemeClr val="tx1"/>
                    </a:solidFill>
                  </a:rPr>
                  <a:t>Environmental attributes</a:t>
                </a:r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1479FD55-5BA4-B73B-59A5-150A971D76C8}"/>
                  </a:ext>
                </a:extLst>
              </p:cNvPr>
              <p:cNvSpPr/>
              <p:nvPr/>
            </p:nvSpPr>
            <p:spPr>
              <a:xfrm>
                <a:off x="4003288" y="4276235"/>
                <a:ext cx="3512634" cy="627970"/>
              </a:xfrm>
              <a:prstGeom prst="rect">
                <a:avLst/>
              </a:prstGeom>
              <a:ln w="19050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b="1" dirty="0">
                    <a:solidFill>
                      <a:schemeClr val="tx1"/>
                    </a:solidFill>
                  </a:rPr>
                  <a:t>Select appropriate compile flow</a:t>
                </a:r>
              </a:p>
            </p:txBody>
          </p:sp>
          <p:cxnSp>
            <p:nvCxnSpPr>
              <p:cNvPr id="24" name="直接箭头连接符 23">
                <a:extLst>
                  <a:ext uri="{FF2B5EF4-FFF2-40B4-BE49-F238E27FC236}">
                    <a16:creationId xmlns:a16="http://schemas.microsoft.com/office/drawing/2014/main" id="{C4B05D11-7670-A104-E55D-402178C6988D}"/>
                  </a:ext>
                </a:extLst>
              </p:cNvPr>
              <p:cNvCxnSpPr>
                <a:cxnSpLocks/>
                <a:stCxn id="19" idx="1"/>
                <a:endCxn id="11" idx="3"/>
              </p:cNvCxnSpPr>
              <p:nvPr/>
            </p:nvCxnSpPr>
            <p:spPr>
              <a:xfrm flipH="1" flipV="1">
                <a:off x="3144644" y="1591966"/>
                <a:ext cx="829643" cy="8263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箭头连接符 26">
                <a:extLst>
                  <a:ext uri="{FF2B5EF4-FFF2-40B4-BE49-F238E27FC236}">
                    <a16:creationId xmlns:a16="http://schemas.microsoft.com/office/drawing/2014/main" id="{9FDB3984-0370-FD1B-A032-6207B683BA7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159144" y="3120774"/>
                <a:ext cx="844144" cy="17852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箭头连接符 31">
                <a:extLst>
                  <a:ext uri="{FF2B5EF4-FFF2-40B4-BE49-F238E27FC236}">
                    <a16:creationId xmlns:a16="http://schemas.microsoft.com/office/drawing/2014/main" id="{726480C3-8BA8-2109-C685-61BF3404DA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130143" y="4486522"/>
                <a:ext cx="844144" cy="17852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57609367-C484-51AC-ABCD-88CCF05FE7D4}"/>
                  </a:ext>
                </a:extLst>
              </p:cNvPr>
              <p:cNvSpPr/>
              <p:nvPr/>
            </p:nvSpPr>
            <p:spPr>
              <a:xfrm>
                <a:off x="4003288" y="5396326"/>
                <a:ext cx="3512634" cy="1251565"/>
              </a:xfrm>
              <a:prstGeom prst="rect">
                <a:avLst/>
              </a:prstGeom>
              <a:ln w="19050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b="1" dirty="0">
                    <a:solidFill>
                      <a:schemeClr val="tx1"/>
                    </a:solidFill>
                  </a:rPr>
                  <a:t>Export files for physical design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solidFill>
                      <a:schemeClr val="tx1"/>
                    </a:solidFill>
                  </a:rPr>
                  <a:t>Gate-level Verilog netlist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solidFill>
                      <a:schemeClr val="tx1"/>
                    </a:solidFill>
                  </a:rPr>
                  <a:t>Constraints, *.</a:t>
                </a:r>
                <a:r>
                  <a:rPr lang="en-US" altLang="zh-CN" b="1" dirty="0" err="1">
                    <a:solidFill>
                      <a:schemeClr val="tx1"/>
                    </a:solidFill>
                  </a:rPr>
                  <a:t>sdc</a:t>
                </a:r>
                <a:endParaRPr lang="en-US" altLang="zh-CN" b="1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solidFill>
                      <a:schemeClr val="tx1"/>
                    </a:solidFill>
                  </a:rPr>
                  <a:t>SCAN-DEF.def</a:t>
                </a:r>
              </a:p>
            </p:txBody>
          </p:sp>
          <p:cxnSp>
            <p:nvCxnSpPr>
              <p:cNvPr id="35" name="直接箭头连接符 34">
                <a:extLst>
                  <a:ext uri="{FF2B5EF4-FFF2-40B4-BE49-F238E27FC236}">
                    <a16:creationId xmlns:a16="http://schemas.microsoft.com/office/drawing/2014/main" id="{630B5916-486B-C24D-A14B-B0D0C1D78F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130143" y="5942207"/>
                <a:ext cx="844144" cy="17852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思想气泡: 云 43">
              <a:extLst>
                <a:ext uri="{FF2B5EF4-FFF2-40B4-BE49-F238E27FC236}">
                  <a16:creationId xmlns:a16="http://schemas.microsoft.com/office/drawing/2014/main" id="{1F036D8D-4D19-FB93-633E-384643F2C550}"/>
                </a:ext>
              </a:extLst>
            </p:cNvPr>
            <p:cNvSpPr/>
            <p:nvPr/>
          </p:nvSpPr>
          <p:spPr>
            <a:xfrm>
              <a:off x="490654" y="1126626"/>
              <a:ext cx="2339529" cy="749322"/>
            </a:xfrm>
            <a:prstGeom prst="cloudCallout">
              <a:avLst>
                <a:gd name="adj1" fmla="val 63313"/>
                <a:gd name="adj2" fmla="val 40178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Translation</a:t>
              </a:r>
              <a:endParaRPr lang="zh-CN" altLang="en-US" b="1" dirty="0"/>
            </a:p>
          </p:txBody>
        </p:sp>
        <p:sp>
          <p:nvSpPr>
            <p:cNvPr id="45" name="思想气泡: 云 44">
              <a:extLst>
                <a:ext uri="{FF2B5EF4-FFF2-40B4-BE49-F238E27FC236}">
                  <a16:creationId xmlns:a16="http://schemas.microsoft.com/office/drawing/2014/main" id="{C9AAC898-0216-A7DC-414D-764D807F9471}"/>
                </a:ext>
              </a:extLst>
            </p:cNvPr>
            <p:cNvSpPr/>
            <p:nvPr/>
          </p:nvSpPr>
          <p:spPr>
            <a:xfrm>
              <a:off x="379141" y="3899466"/>
              <a:ext cx="2451042" cy="749322"/>
            </a:xfrm>
            <a:prstGeom prst="cloudCallout">
              <a:avLst>
                <a:gd name="adj1" fmla="val 62793"/>
                <a:gd name="adj2" fmla="val 49106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Optimization</a:t>
              </a:r>
            </a:p>
            <a:p>
              <a:pPr algn="ctr"/>
              <a:r>
                <a:rPr lang="en-US" altLang="zh-CN" b="1" dirty="0"/>
                <a:t> Mapping</a:t>
              </a:r>
              <a:endParaRPr lang="zh-CN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3367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AEFC75-AF05-7B4F-B7F2-DCEDD59F6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Q&amp;A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F47253-5B95-B856-65DA-449662577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sz="2000" dirty="0"/>
              <a:t> Always </a:t>
            </a:r>
            <a:r>
              <a:rPr lang="zh-CN" altLang="en-US" sz="2000" dirty="0"/>
              <a:t>对应什么样的电路？</a:t>
            </a:r>
            <a:endParaRPr lang="en-US" altLang="zh-CN" sz="2000" dirty="0"/>
          </a:p>
          <a:p>
            <a:pPr marL="228600" indent="-228600">
              <a:buAutoNum type="arabicPeriod"/>
            </a:pPr>
            <a:r>
              <a:rPr lang="en-US" altLang="zh-CN" sz="2000" dirty="0"/>
              <a:t> if...else.. </a:t>
            </a:r>
            <a:r>
              <a:rPr lang="zh-CN" altLang="en-US" sz="2000" dirty="0"/>
              <a:t>对应什么样的电路？</a:t>
            </a:r>
            <a:r>
              <a:rPr lang="en-US" altLang="zh-CN" sz="2000" dirty="0"/>
              <a:t>MUX</a:t>
            </a:r>
            <a:r>
              <a:rPr lang="zh-CN" altLang="en-US" sz="2000" dirty="0"/>
              <a:t>如何实现的？</a:t>
            </a:r>
            <a:endParaRPr lang="en-US" altLang="zh-CN" sz="2000" dirty="0"/>
          </a:p>
          <a:p>
            <a:pPr marL="228600" indent="-228600">
              <a:buAutoNum type="arabicPeriod"/>
            </a:pPr>
            <a:r>
              <a:rPr lang="en-US" altLang="zh-CN" sz="2000" dirty="0"/>
              <a:t>output *.</a:t>
            </a:r>
            <a:r>
              <a:rPr lang="en-US" altLang="zh-CN" sz="2000" dirty="0" err="1"/>
              <a:t>sdc</a:t>
            </a:r>
            <a:r>
              <a:rPr lang="zh-CN" altLang="en-US" sz="2000" dirty="0"/>
              <a:t>：基于用户设置的</a:t>
            </a:r>
            <a:r>
              <a:rPr lang="en-US" altLang="zh-CN" sz="2000" dirty="0"/>
              <a:t>constraint, </a:t>
            </a:r>
            <a:r>
              <a:rPr lang="zh-CN" altLang="en-US" sz="2000" dirty="0"/>
              <a:t>输出</a:t>
            </a:r>
            <a:r>
              <a:rPr lang="en-US" altLang="zh-CN" sz="2000" dirty="0"/>
              <a:t>mapping</a:t>
            </a:r>
            <a:r>
              <a:rPr lang="zh-CN" altLang="en-US" sz="2000" dirty="0"/>
              <a:t>之后更准确合理的</a:t>
            </a:r>
            <a:r>
              <a:rPr lang="en-US" altLang="zh-CN" sz="2000" dirty="0" err="1"/>
              <a:t>sdc</a:t>
            </a:r>
            <a:endParaRPr lang="en-US" altLang="zh-CN" sz="2000" dirty="0"/>
          </a:p>
          <a:p>
            <a:pPr marL="228600" indent="-228600">
              <a:buAutoNum type="arabicPeriod"/>
            </a:pPr>
            <a:r>
              <a:rPr lang="zh-CN" altLang="en-US" sz="2000" dirty="0"/>
              <a:t> 综合最终关注哪些指标？</a:t>
            </a:r>
            <a:endParaRPr lang="en-US" altLang="zh-CN" sz="2000" dirty="0"/>
          </a:p>
          <a:p>
            <a:pPr marL="228600" indent="-228600">
              <a:buAutoNum type="arabicPeriod"/>
            </a:pPr>
            <a:r>
              <a:rPr lang="zh-CN" altLang="en-US" sz="2000" dirty="0"/>
              <a:t> 综合阶段如何考虑功耗</a:t>
            </a:r>
            <a:endParaRPr lang="en-US" altLang="zh-CN" sz="2000" dirty="0"/>
          </a:p>
          <a:p>
            <a:pPr lvl="1">
              <a:buAutoNum type="arabicPeriod"/>
            </a:pPr>
            <a:r>
              <a:rPr lang="en-US" altLang="zh-CN" sz="1600" dirty="0"/>
              <a:t>SPEF, VCD?</a:t>
            </a:r>
          </a:p>
          <a:p>
            <a:pPr lvl="1">
              <a:buAutoNum type="arabicPeriod"/>
            </a:pPr>
            <a:r>
              <a:rPr lang="en-US" altLang="zh-CN" sz="1600" dirty="0"/>
              <a:t>wire model</a:t>
            </a:r>
            <a:r>
              <a:rPr lang="zh-CN" altLang="en-US" sz="1600" dirty="0"/>
              <a:t>如何给？</a:t>
            </a:r>
            <a:r>
              <a:rPr lang="en-US" altLang="zh-CN" sz="1600" dirty="0"/>
              <a:t>WLM</a:t>
            </a:r>
            <a:r>
              <a:rPr lang="zh-CN" altLang="en-US" sz="1600" dirty="0"/>
              <a:t>来源？</a:t>
            </a:r>
            <a:endParaRPr lang="en-US" altLang="zh-CN" sz="1600" dirty="0"/>
          </a:p>
          <a:p>
            <a:pPr lvl="1">
              <a:buFont typeface="Wingdings" panose="05000000000000000000" pitchFamily="2" charset="2"/>
              <a:buAutoNum type="arabicPeriod"/>
            </a:pPr>
            <a:r>
              <a:rPr lang="en-US" altLang="zh-CN" sz="1600" dirty="0"/>
              <a:t>Synthesis</a:t>
            </a:r>
            <a:r>
              <a:rPr lang="zh-CN" altLang="en-US" sz="1600" dirty="0"/>
              <a:t>目前仅考虑</a:t>
            </a:r>
            <a:r>
              <a:rPr lang="en-US" altLang="zh-CN" sz="1600" dirty="0"/>
              <a:t>leakage; </a:t>
            </a:r>
            <a:r>
              <a:rPr lang="zh-CN" altLang="en-US" sz="1600" dirty="0"/>
              <a:t>也能基于</a:t>
            </a:r>
            <a:r>
              <a:rPr lang="en-US" altLang="zh-CN" sz="1600" dirty="0" err="1"/>
              <a:t>vcd</a:t>
            </a:r>
            <a:r>
              <a:rPr lang="zh-CN" altLang="en-US" sz="1600" dirty="0"/>
              <a:t>考虑动态功耗；</a:t>
            </a:r>
            <a:endParaRPr lang="en-US" altLang="zh-CN" sz="1600" dirty="0"/>
          </a:p>
          <a:p>
            <a:pPr marL="457200" lvl="1" indent="0">
              <a:buNone/>
            </a:pPr>
            <a:endParaRPr lang="en-US" altLang="zh-CN" sz="16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5232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862044" y="2613392"/>
            <a:ext cx="84672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0" b="1" i="1" dirty="0">
                <a:latin typeface="Microsoft YaHei" panose="020B0503020204020204" pitchFamily="34" charset="-122"/>
                <a:ea typeface="Microsoft YaHei" panose="020B0503020204020204" pitchFamily="34" charset="-122"/>
                <a:cs typeface="Helvetica 65 Medium" panose="020B0500000000000000" charset="0"/>
                <a:sym typeface="+mn-ea"/>
              </a:rPr>
              <a:t>THANK YOU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0284B5F-5539-7F09-5FB8-FC9E4160E9B8}"/>
              </a:ext>
            </a:extLst>
          </p:cNvPr>
          <p:cNvSpPr/>
          <p:nvPr/>
        </p:nvSpPr>
        <p:spPr>
          <a:xfrm>
            <a:off x="4178595" y="-8572"/>
            <a:ext cx="3264196" cy="1199420"/>
          </a:xfrm>
          <a:prstGeom prst="rect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D48685FF-F872-35C9-2600-F456D569A9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825" y="-1656075"/>
            <a:ext cx="8467275" cy="4762842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8EC548D0-729E-315E-90C5-55E845A09624}"/>
              </a:ext>
            </a:extLst>
          </p:cNvPr>
          <p:cNvGrpSpPr/>
          <p:nvPr/>
        </p:nvGrpSpPr>
        <p:grpSpPr>
          <a:xfrm>
            <a:off x="523875" y="6048375"/>
            <a:ext cx="11180445" cy="316071"/>
            <a:chOff x="523875" y="6048375"/>
            <a:chExt cx="11180445" cy="316071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90075F61-931B-F093-A3A1-D70CE5CA03C4}"/>
                </a:ext>
              </a:extLst>
            </p:cNvPr>
            <p:cNvSpPr txBox="1"/>
            <p:nvPr/>
          </p:nvSpPr>
          <p:spPr>
            <a:xfrm>
              <a:off x="523875" y="6109335"/>
              <a:ext cx="1457325" cy="245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000">
                  <a:solidFill>
                    <a:schemeClr val="bg1">
                      <a:lumMod val="50000"/>
                    </a:schemeClr>
                  </a:solidFill>
                  <a:latin typeface="Helvetica 65 Medium" panose="020B0500000000000000" charset="0"/>
                  <a:cs typeface="Helvetica 65 Medium" panose="020B0500000000000000" charset="0"/>
                </a:rPr>
                <a:t>WWW.GIGA-DA.COM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DE49F1A2-353D-606D-F8BB-7C78115F4493}"/>
                </a:ext>
              </a:extLst>
            </p:cNvPr>
            <p:cNvSpPr txBox="1"/>
            <p:nvPr/>
          </p:nvSpPr>
          <p:spPr>
            <a:xfrm>
              <a:off x="4964430" y="6118225"/>
              <a:ext cx="1570355" cy="245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Helvetica 65 Medium" panose="020B0500000000000000" charset="0"/>
                  <a:cs typeface="Helvetica 65 Medium" panose="020B0500000000000000" charset="0"/>
                </a:rPr>
                <a:t>电话：</a:t>
              </a: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Helvetica 65 Medium" panose="020B0500000000000000" charset="0"/>
                  <a:cs typeface="Helvetica 65 Medium" panose="020B0500000000000000" charset="0"/>
                </a:rPr>
                <a:t>0755-61018899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9E8ED29F-8F34-1DA6-F0C9-1F1B5CC5F8DF}"/>
                </a:ext>
              </a:extLst>
            </p:cNvPr>
            <p:cNvSpPr txBox="1"/>
            <p:nvPr/>
          </p:nvSpPr>
          <p:spPr>
            <a:xfrm>
              <a:off x="8957310" y="6118225"/>
              <a:ext cx="1820545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思源黑体 Medium" panose="020B0600000000000000" charset="-122"/>
                  <a:ea typeface="思源黑体 Medium" panose="020B0600000000000000" charset="-122"/>
                  <a:cs typeface="Helvetica 65 Medium" panose="020B0500000000000000" charset="0"/>
                </a:rPr>
                <a:t>邮箱</a:t>
              </a: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Helvetica 65 Medium" panose="020B0500000000000000" charset="0"/>
                  <a:cs typeface="Helvetica 65 Medium" panose="020B0500000000000000" charset="0"/>
                </a:rPr>
                <a:t>：</a:t>
              </a:r>
              <a:r>
                <a:rPr lang="en-US" altLang="zh-CN" sz="1000" dirty="0" err="1">
                  <a:solidFill>
                    <a:schemeClr val="bg1">
                      <a:lumMod val="50000"/>
                    </a:schemeClr>
                  </a:solidFill>
                  <a:latin typeface="Helvetica 65 Medium" panose="020B0500000000000000" charset="0"/>
                  <a:cs typeface="Helvetica 65 Medium" panose="020B0500000000000000" charset="0"/>
                </a:rPr>
                <a:t>info@GIGA-DA.COM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Helvetica 65 Medium" panose="020B0500000000000000" charset="0"/>
                <a:cs typeface="Helvetica 65 Medium" panose="020B0500000000000000" charset="0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24509961-7F31-3D61-C11D-F7B5BE2CAD62}"/>
                </a:ext>
              </a:extLst>
            </p:cNvPr>
            <p:cNvSpPr txBox="1"/>
            <p:nvPr/>
          </p:nvSpPr>
          <p:spPr>
            <a:xfrm>
              <a:off x="10679430" y="6109335"/>
              <a:ext cx="1024890" cy="245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思源黑体 Medium" panose="020B0600000000000000" charset="-122"/>
                  <a:ea typeface="思源黑体 Medium" panose="020B0600000000000000" charset="-122"/>
                  <a:cs typeface="Helvetica 65 Medium" panose="020B0500000000000000" charset="0"/>
                </a:rPr>
                <a:t>邮编</a:t>
              </a: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Helvetica 65 Medium" panose="020B0500000000000000" charset="0"/>
                  <a:cs typeface="Helvetica 65 Medium" panose="020B0500000000000000" charset="0"/>
                </a:rPr>
                <a:t>：</a:t>
              </a: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Helvetica 65 Medium" panose="020B0500000000000000" charset="0"/>
                  <a:cs typeface="Helvetica 65 Medium" panose="020B0500000000000000" charset="0"/>
                </a:rPr>
                <a:t>518000</a:t>
              </a:r>
            </a:p>
          </p:txBody>
        </p:sp>
        <p:cxnSp>
          <p:nvCxnSpPr>
            <p:cNvPr id="19" name="直接连接符 9">
              <a:extLst>
                <a:ext uri="{FF2B5EF4-FFF2-40B4-BE49-F238E27FC236}">
                  <a16:creationId xmlns:a16="http://schemas.microsoft.com/office/drawing/2014/main" id="{A45AD996-6A8E-2511-73B6-633E82C199D3}"/>
                </a:ext>
              </a:extLst>
            </p:cNvPr>
            <p:cNvCxnSpPr/>
            <p:nvPr/>
          </p:nvCxnSpPr>
          <p:spPr>
            <a:xfrm>
              <a:off x="623570" y="6048375"/>
              <a:ext cx="10944225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0">
              <a:extLst>
                <a:ext uri="{FF2B5EF4-FFF2-40B4-BE49-F238E27FC236}">
                  <a16:creationId xmlns:a16="http://schemas.microsoft.com/office/drawing/2014/main" id="{39F03A33-D92A-1E0D-B384-6D0786A77457}"/>
                </a:ext>
              </a:extLst>
            </p:cNvPr>
            <p:cNvCxnSpPr/>
            <p:nvPr/>
          </p:nvCxnSpPr>
          <p:spPr>
            <a:xfrm>
              <a:off x="3267075" y="6113780"/>
              <a:ext cx="0" cy="1663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11">
              <a:extLst>
                <a:ext uri="{FF2B5EF4-FFF2-40B4-BE49-F238E27FC236}">
                  <a16:creationId xmlns:a16="http://schemas.microsoft.com/office/drawing/2014/main" id="{719FA994-2F24-F81B-5D6B-CBD8F20355E1}"/>
                </a:ext>
              </a:extLst>
            </p:cNvPr>
            <p:cNvCxnSpPr/>
            <p:nvPr/>
          </p:nvCxnSpPr>
          <p:spPr>
            <a:xfrm flipH="1">
              <a:off x="8232140" y="6118225"/>
              <a:ext cx="5080" cy="1619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96314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7CF939A-2B7B-1327-6D51-625F7BF42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41255" y="6192576"/>
            <a:ext cx="2743200" cy="365125"/>
          </a:xfrm>
        </p:spPr>
        <p:txBody>
          <a:bodyPr/>
          <a:lstStyle/>
          <a:p>
            <a:fld id="{FDE32AF4-A8FD-4977-867F-0E5C904E2B23}" type="slidenum">
              <a:rPr lang="zh-CN" altLang="en-US" smtClean="0"/>
              <a:t>24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5328631-BF18-67A4-9F5F-B61B573E4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Digital IC Design Flow</a:t>
            </a:r>
            <a:endParaRPr lang="zh-CN" altLang="en-US" dirty="0"/>
          </a:p>
        </p:txBody>
      </p:sp>
      <p:grpSp>
        <p:nvGrpSpPr>
          <p:cNvPr id="1111" name="组合 1110">
            <a:extLst>
              <a:ext uri="{FF2B5EF4-FFF2-40B4-BE49-F238E27FC236}">
                <a16:creationId xmlns:a16="http://schemas.microsoft.com/office/drawing/2014/main" id="{9755FD6F-6360-419C-35ED-78317ED3249E}"/>
              </a:ext>
            </a:extLst>
          </p:cNvPr>
          <p:cNvGrpSpPr/>
          <p:nvPr/>
        </p:nvGrpSpPr>
        <p:grpSpPr>
          <a:xfrm>
            <a:off x="148855" y="771515"/>
            <a:ext cx="11611600" cy="6063106"/>
            <a:chOff x="148855" y="771515"/>
            <a:chExt cx="11611600" cy="6063106"/>
          </a:xfrm>
        </p:grpSpPr>
        <p:cxnSp>
          <p:nvCxnSpPr>
            <p:cNvPr id="1107" name="连接符: 肘形 1106">
              <a:extLst>
                <a:ext uri="{FF2B5EF4-FFF2-40B4-BE49-F238E27FC236}">
                  <a16:creationId xmlns:a16="http://schemas.microsoft.com/office/drawing/2014/main" id="{C9F18D2C-2C02-2DB6-69C5-08439EF76828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5111760" y="-1717007"/>
              <a:ext cx="43200" cy="6228000"/>
            </a:xfrm>
            <a:prstGeom prst="bentConnector3">
              <a:avLst>
                <a:gd name="adj1" fmla="val -311118"/>
              </a:avLst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87" name="组合 1086">
              <a:extLst>
                <a:ext uri="{FF2B5EF4-FFF2-40B4-BE49-F238E27FC236}">
                  <a16:creationId xmlns:a16="http://schemas.microsoft.com/office/drawing/2014/main" id="{5FF424AE-A032-20DD-A4A6-73F46EEC7960}"/>
                </a:ext>
              </a:extLst>
            </p:cNvPr>
            <p:cNvGrpSpPr/>
            <p:nvPr/>
          </p:nvGrpSpPr>
          <p:grpSpPr>
            <a:xfrm>
              <a:off x="148855" y="1394587"/>
              <a:ext cx="11611600" cy="5440034"/>
              <a:chOff x="148855" y="1352055"/>
              <a:chExt cx="11611600" cy="5440034"/>
            </a:xfrm>
          </p:grpSpPr>
          <p:cxnSp>
            <p:nvCxnSpPr>
              <p:cNvPr id="1071" name="直接连接符 1070">
                <a:extLst>
                  <a:ext uri="{FF2B5EF4-FFF2-40B4-BE49-F238E27FC236}">
                    <a16:creationId xmlns:a16="http://schemas.microsoft.com/office/drawing/2014/main" id="{2A2D6709-7658-0DC1-D72A-7C0C3A324A1C}"/>
                  </a:ext>
                </a:extLst>
              </p:cNvPr>
              <p:cNvCxnSpPr/>
              <p:nvPr/>
            </p:nvCxnSpPr>
            <p:spPr>
              <a:xfrm>
                <a:off x="329612" y="4729360"/>
                <a:ext cx="112680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86" name="组合 1085">
                <a:extLst>
                  <a:ext uri="{FF2B5EF4-FFF2-40B4-BE49-F238E27FC236}">
                    <a16:creationId xmlns:a16="http://schemas.microsoft.com/office/drawing/2014/main" id="{8B948690-2948-9D7E-9FDE-E77ABAD73235}"/>
                  </a:ext>
                </a:extLst>
              </p:cNvPr>
              <p:cNvGrpSpPr/>
              <p:nvPr/>
            </p:nvGrpSpPr>
            <p:grpSpPr>
              <a:xfrm>
                <a:off x="148855" y="1352055"/>
                <a:ext cx="9971887" cy="5440034"/>
                <a:chOff x="148855" y="1352055"/>
                <a:chExt cx="9971887" cy="5440034"/>
              </a:xfrm>
            </p:grpSpPr>
            <p:sp>
              <p:nvSpPr>
                <p:cNvPr id="4" name="矩形 3">
                  <a:extLst>
                    <a:ext uri="{FF2B5EF4-FFF2-40B4-BE49-F238E27FC236}">
                      <a16:creationId xmlns:a16="http://schemas.microsoft.com/office/drawing/2014/main" id="{6233F779-C4ED-F75E-3C61-B604660C0A56}"/>
                    </a:ext>
                  </a:extLst>
                </p:cNvPr>
                <p:cNvSpPr/>
                <p:nvPr/>
              </p:nvSpPr>
              <p:spPr>
                <a:xfrm>
                  <a:off x="3630600" y="2077188"/>
                  <a:ext cx="1980000" cy="396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100" b="1" dirty="0"/>
                    <a:t>设计规格</a:t>
                  </a:r>
                  <a:endParaRPr lang="en-US" altLang="zh-CN" sz="1100" b="1" dirty="0"/>
                </a:p>
                <a:p>
                  <a:pPr algn="ctr"/>
                  <a:r>
                    <a:rPr lang="en-US" altLang="zh-CN" sz="1100" b="1" dirty="0"/>
                    <a:t>Design Specification</a:t>
                  </a:r>
                  <a:endParaRPr lang="zh-CN" altLang="en-US" sz="1100" b="1" dirty="0"/>
                </a:p>
              </p:txBody>
            </p:sp>
            <p:sp>
              <p:nvSpPr>
                <p:cNvPr id="5" name="矩形 4">
                  <a:extLst>
                    <a:ext uri="{FF2B5EF4-FFF2-40B4-BE49-F238E27FC236}">
                      <a16:creationId xmlns:a16="http://schemas.microsoft.com/office/drawing/2014/main" id="{0C34C6FB-8604-0FB8-9DFD-989BFFE6F9B5}"/>
                    </a:ext>
                  </a:extLst>
                </p:cNvPr>
                <p:cNvSpPr/>
                <p:nvPr/>
              </p:nvSpPr>
              <p:spPr>
                <a:xfrm>
                  <a:off x="3630600" y="2802321"/>
                  <a:ext cx="1980000" cy="396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100" b="1" dirty="0"/>
                    <a:t>HDL</a:t>
                  </a:r>
                  <a:r>
                    <a:rPr lang="zh-CN" altLang="en-US" sz="1100" b="1" dirty="0"/>
                    <a:t>硬件代码</a:t>
                  </a:r>
                  <a:endParaRPr lang="en-US" altLang="zh-CN" sz="1100" b="1" dirty="0"/>
                </a:p>
                <a:p>
                  <a:pPr algn="ctr"/>
                  <a:r>
                    <a:rPr lang="en-US" altLang="zh-CN" sz="1100" b="1" dirty="0"/>
                    <a:t>RTL Coding</a:t>
                  </a:r>
                  <a:endParaRPr lang="zh-CN" altLang="en-US" sz="1100" b="1" dirty="0"/>
                </a:p>
              </p:txBody>
            </p:sp>
            <p:sp>
              <p:nvSpPr>
                <p:cNvPr id="6" name="矩形 5">
                  <a:extLst>
                    <a:ext uri="{FF2B5EF4-FFF2-40B4-BE49-F238E27FC236}">
                      <a16:creationId xmlns:a16="http://schemas.microsoft.com/office/drawing/2014/main" id="{70035CFA-2D84-C950-7DC6-73FB94ADE135}"/>
                    </a:ext>
                  </a:extLst>
                </p:cNvPr>
                <p:cNvSpPr/>
                <p:nvPr/>
              </p:nvSpPr>
              <p:spPr>
                <a:xfrm>
                  <a:off x="3630600" y="3527454"/>
                  <a:ext cx="1980000" cy="396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100" b="1" dirty="0"/>
                    <a:t>逻辑综合</a:t>
                  </a:r>
                  <a:endParaRPr lang="en-US" altLang="zh-CN" sz="1100" b="1" dirty="0"/>
                </a:p>
                <a:p>
                  <a:pPr algn="ctr"/>
                  <a:r>
                    <a:rPr lang="en-US" altLang="zh-CN" sz="1100" b="1" dirty="0"/>
                    <a:t>Logic Synthesis</a:t>
                  </a:r>
                  <a:endParaRPr lang="zh-CN" altLang="en-US" sz="1100" b="1" dirty="0"/>
                </a:p>
              </p:txBody>
            </p:sp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FEAFC27-D6E0-155B-ACB1-393178BE3178}"/>
                    </a:ext>
                  </a:extLst>
                </p:cNvPr>
                <p:cNvSpPr/>
                <p:nvPr/>
              </p:nvSpPr>
              <p:spPr>
                <a:xfrm>
                  <a:off x="3630600" y="4252587"/>
                  <a:ext cx="1980000" cy="396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100" b="1" dirty="0"/>
                    <a:t>DFT</a:t>
                  </a:r>
                  <a:r>
                    <a:rPr lang="zh-CN" altLang="en-US" sz="1100" b="1" dirty="0"/>
                    <a:t>实现</a:t>
                  </a:r>
                  <a:endParaRPr lang="en-US" altLang="zh-CN" sz="1100" b="1" dirty="0"/>
                </a:p>
                <a:p>
                  <a:pPr algn="ctr"/>
                  <a:r>
                    <a:rPr lang="en-US" altLang="zh-CN" sz="1100" b="1" dirty="0" err="1"/>
                    <a:t>Scanchain</a:t>
                  </a:r>
                  <a:r>
                    <a:rPr lang="en-US" altLang="zh-CN" sz="1100" b="1" dirty="0"/>
                    <a:t>/</a:t>
                  </a:r>
                  <a:r>
                    <a:rPr lang="en-US" altLang="zh-CN" sz="1100" b="1" dirty="0" err="1"/>
                    <a:t>Mbist</a:t>
                  </a:r>
                  <a:endParaRPr lang="zh-CN" altLang="en-US" sz="1100" b="1" dirty="0"/>
                </a:p>
              </p:txBody>
            </p:sp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B458B144-03A8-FC06-2520-C0D5AD43558B}"/>
                    </a:ext>
                  </a:extLst>
                </p:cNvPr>
                <p:cNvSpPr/>
                <p:nvPr/>
              </p:nvSpPr>
              <p:spPr>
                <a:xfrm>
                  <a:off x="3630600" y="5073417"/>
                  <a:ext cx="1980000" cy="396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100" b="1" dirty="0"/>
                    <a:t>自动布局布线</a:t>
                  </a:r>
                  <a:endParaRPr lang="en-US" altLang="zh-CN" sz="1100" b="1" dirty="0"/>
                </a:p>
                <a:p>
                  <a:pPr algn="ctr"/>
                  <a:r>
                    <a:rPr lang="en-US" altLang="zh-CN" sz="1100" b="1" dirty="0"/>
                    <a:t>Auto Place &amp; Route</a:t>
                  </a:r>
                </a:p>
              </p:txBody>
            </p:sp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E7D73AA6-ADC1-1BAD-9FAC-19C64E95C7EE}"/>
                    </a:ext>
                  </a:extLst>
                </p:cNvPr>
                <p:cNvSpPr/>
                <p:nvPr/>
              </p:nvSpPr>
              <p:spPr>
                <a:xfrm>
                  <a:off x="3630600" y="5745385"/>
                  <a:ext cx="1980000" cy="396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100" b="1" dirty="0"/>
                    <a:t>时序，功耗</a:t>
                  </a:r>
                  <a:r>
                    <a:rPr lang="en-US" altLang="zh-CN" sz="1100" b="1" dirty="0"/>
                    <a:t>/</a:t>
                  </a:r>
                  <a:r>
                    <a:rPr lang="zh-CN" altLang="en-US" sz="1100" b="1" dirty="0"/>
                    <a:t>压降签核</a:t>
                  </a:r>
                  <a:endParaRPr lang="en-US" altLang="zh-CN" sz="1100" b="1" dirty="0"/>
                </a:p>
                <a:p>
                  <a:pPr algn="ctr"/>
                  <a:r>
                    <a:rPr lang="en-US" altLang="zh-CN" sz="1100" b="1" dirty="0"/>
                    <a:t>Timing, Power/IR Signoff</a:t>
                  </a:r>
                </a:p>
              </p:txBody>
            </p:sp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8DD34A87-6A11-CA3B-F09E-F4F8FF91064E}"/>
                    </a:ext>
                  </a:extLst>
                </p:cNvPr>
                <p:cNvSpPr/>
                <p:nvPr/>
              </p:nvSpPr>
              <p:spPr>
                <a:xfrm>
                  <a:off x="3630600" y="6396089"/>
                  <a:ext cx="1980000" cy="396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100" b="1" dirty="0"/>
                    <a:t>流片</a:t>
                  </a:r>
                  <a:endParaRPr lang="en-US" altLang="zh-CN" sz="1100" b="1" dirty="0"/>
                </a:p>
                <a:p>
                  <a:pPr algn="ctr"/>
                  <a:r>
                    <a:rPr lang="en-US" altLang="zh-CN" sz="1100" b="1" dirty="0"/>
                    <a:t>Tape-out</a:t>
                  </a:r>
                </a:p>
              </p:txBody>
            </p:sp>
            <p:sp>
              <p:nvSpPr>
                <p:cNvPr id="11" name="椭圆 10">
                  <a:extLst>
                    <a:ext uri="{FF2B5EF4-FFF2-40B4-BE49-F238E27FC236}">
                      <a16:creationId xmlns:a16="http://schemas.microsoft.com/office/drawing/2014/main" id="{5F2E396D-52E2-864C-3CD9-6C82C6FE4202}"/>
                    </a:ext>
                  </a:extLst>
                </p:cNvPr>
                <p:cNvSpPr/>
                <p:nvPr/>
              </p:nvSpPr>
              <p:spPr>
                <a:xfrm>
                  <a:off x="3630600" y="1352055"/>
                  <a:ext cx="1980000" cy="396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100" b="1" dirty="0"/>
                    <a:t>ASIC</a:t>
                  </a:r>
                  <a:r>
                    <a:rPr lang="zh-CN" altLang="en-US" sz="1100" b="1" dirty="0"/>
                    <a:t>设计与实现</a:t>
                  </a:r>
                </a:p>
              </p:txBody>
            </p:sp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0DFAE5C6-31DA-6B1C-7BE0-F5E16B139422}"/>
                    </a:ext>
                  </a:extLst>
                </p:cNvPr>
                <p:cNvSpPr/>
                <p:nvPr/>
              </p:nvSpPr>
              <p:spPr>
                <a:xfrm>
                  <a:off x="1255417" y="2077188"/>
                  <a:ext cx="1620000" cy="3960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100" b="1" dirty="0"/>
                    <a:t>参考模型</a:t>
                  </a:r>
                  <a:endParaRPr lang="en-US" altLang="zh-CN" sz="1100" b="1" dirty="0"/>
                </a:p>
                <a:p>
                  <a:pPr algn="ctr"/>
                  <a:r>
                    <a:rPr lang="en-US" altLang="zh-CN" sz="1100" b="1" dirty="0"/>
                    <a:t>Reference Model</a:t>
                  </a:r>
                  <a:endParaRPr lang="zh-CN" altLang="en-US" sz="1100" b="1" dirty="0"/>
                </a:p>
              </p:txBody>
            </p:sp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id="{276FB1A2-3D1A-288A-7023-5EC15FF80AA4}"/>
                    </a:ext>
                  </a:extLst>
                </p:cNvPr>
                <p:cNvSpPr/>
                <p:nvPr/>
              </p:nvSpPr>
              <p:spPr>
                <a:xfrm>
                  <a:off x="1255417" y="2758824"/>
                  <a:ext cx="1620000" cy="3960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100" b="1" dirty="0"/>
                    <a:t>功能仿真</a:t>
                  </a:r>
                  <a:endParaRPr lang="en-US" altLang="zh-CN" sz="1100" b="1" dirty="0"/>
                </a:p>
                <a:p>
                  <a:pPr algn="ctr"/>
                  <a:r>
                    <a:rPr lang="en-US" altLang="zh-CN" sz="1100" b="1" dirty="0"/>
                    <a:t>Design Verification</a:t>
                  </a:r>
                  <a:endParaRPr lang="zh-CN" altLang="en-US" sz="1100" b="1" dirty="0"/>
                </a:p>
              </p:txBody>
            </p:sp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06C1FB2D-8543-D1EC-2A64-61485D0EFDAA}"/>
                    </a:ext>
                  </a:extLst>
                </p:cNvPr>
                <p:cNvSpPr/>
                <p:nvPr/>
              </p:nvSpPr>
              <p:spPr>
                <a:xfrm>
                  <a:off x="1255417" y="4252587"/>
                  <a:ext cx="1620000" cy="3960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100" b="1" dirty="0"/>
                    <a:t>DFT</a:t>
                  </a:r>
                  <a:r>
                    <a:rPr lang="zh-CN" altLang="en-US" sz="1100" b="1" dirty="0"/>
                    <a:t>验证</a:t>
                  </a:r>
                  <a:endParaRPr lang="en-US" altLang="zh-CN" sz="1100" b="1" dirty="0"/>
                </a:p>
              </p:txBody>
            </p:sp>
            <p:sp>
              <p:nvSpPr>
                <p:cNvPr id="17" name="椭圆 16">
                  <a:extLst>
                    <a:ext uri="{FF2B5EF4-FFF2-40B4-BE49-F238E27FC236}">
                      <a16:creationId xmlns:a16="http://schemas.microsoft.com/office/drawing/2014/main" id="{ED83AFE8-7F31-1B56-FC91-A279B84A95A0}"/>
                    </a:ext>
                  </a:extLst>
                </p:cNvPr>
                <p:cNvSpPr/>
                <p:nvPr/>
              </p:nvSpPr>
              <p:spPr>
                <a:xfrm>
                  <a:off x="1255417" y="1352055"/>
                  <a:ext cx="1620000" cy="3960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100" b="1" dirty="0"/>
                    <a:t>功能验证</a:t>
                  </a:r>
                </a:p>
              </p:txBody>
            </p:sp>
            <p:grpSp>
              <p:nvGrpSpPr>
                <p:cNvPr id="1028" name="组合 1027">
                  <a:extLst>
                    <a:ext uri="{FF2B5EF4-FFF2-40B4-BE49-F238E27FC236}">
                      <a16:creationId xmlns:a16="http://schemas.microsoft.com/office/drawing/2014/main" id="{EA5C6E58-2D0C-E517-A4DE-90732EBDE6CA}"/>
                    </a:ext>
                  </a:extLst>
                </p:cNvPr>
                <p:cNvGrpSpPr/>
                <p:nvPr/>
              </p:nvGrpSpPr>
              <p:grpSpPr>
                <a:xfrm>
                  <a:off x="1255417" y="3293869"/>
                  <a:ext cx="1620000" cy="783387"/>
                  <a:chOff x="184934" y="3450267"/>
                  <a:chExt cx="1980000" cy="783387"/>
                </a:xfrm>
              </p:grpSpPr>
              <p:sp>
                <p:nvSpPr>
                  <p:cNvPr id="14" name="矩形 13">
                    <a:extLst>
                      <a:ext uri="{FF2B5EF4-FFF2-40B4-BE49-F238E27FC236}">
                        <a16:creationId xmlns:a16="http://schemas.microsoft.com/office/drawing/2014/main" id="{E851E7D9-983F-A827-99C1-BC4A0E62DDAF}"/>
                      </a:ext>
                    </a:extLst>
                  </p:cNvPr>
                  <p:cNvSpPr/>
                  <p:nvPr/>
                </p:nvSpPr>
                <p:spPr>
                  <a:xfrm>
                    <a:off x="184934" y="3450267"/>
                    <a:ext cx="1980000" cy="3960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CN" altLang="en-US" sz="1100" b="1" dirty="0"/>
                      <a:t>形式验证</a:t>
                    </a:r>
                    <a:endParaRPr lang="en-US" altLang="zh-CN" sz="1100" b="1" dirty="0"/>
                  </a:p>
                  <a:p>
                    <a:pPr algn="ctr"/>
                    <a:r>
                      <a:rPr lang="en-US" altLang="zh-CN" sz="1100" b="1" dirty="0"/>
                      <a:t>Formal Verification</a:t>
                    </a:r>
                    <a:endParaRPr lang="zh-CN" altLang="en-US" sz="1100" b="1" dirty="0"/>
                  </a:p>
                </p:txBody>
              </p:sp>
              <p:sp>
                <p:nvSpPr>
                  <p:cNvPr id="18" name="矩形 17">
                    <a:extLst>
                      <a:ext uri="{FF2B5EF4-FFF2-40B4-BE49-F238E27FC236}">
                        <a16:creationId xmlns:a16="http://schemas.microsoft.com/office/drawing/2014/main" id="{889F7626-03BD-E043-6A4B-BFEE52EFA597}"/>
                      </a:ext>
                    </a:extLst>
                  </p:cNvPr>
                  <p:cNvSpPr/>
                  <p:nvPr/>
                </p:nvSpPr>
                <p:spPr>
                  <a:xfrm>
                    <a:off x="184934" y="3837654"/>
                    <a:ext cx="1980000" cy="3960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CN" altLang="en-US" sz="1100" b="1" dirty="0"/>
                      <a:t>门级仿真</a:t>
                    </a:r>
                    <a:endParaRPr lang="en-US" altLang="zh-CN" sz="1100" b="1" dirty="0"/>
                  </a:p>
                  <a:p>
                    <a:pPr algn="ctr"/>
                    <a:r>
                      <a:rPr lang="en-US" altLang="zh-CN" sz="1100" b="1" dirty="0"/>
                      <a:t>Gate Simulation</a:t>
                    </a:r>
                  </a:p>
                </p:txBody>
              </p:sp>
            </p:grpSp>
            <p:grpSp>
              <p:nvGrpSpPr>
                <p:cNvPr id="1068" name="组合 1067">
                  <a:extLst>
                    <a:ext uri="{FF2B5EF4-FFF2-40B4-BE49-F238E27FC236}">
                      <a16:creationId xmlns:a16="http://schemas.microsoft.com/office/drawing/2014/main" id="{D61A16CE-A1FE-ED4F-5DF5-F47AB242325C}"/>
                    </a:ext>
                  </a:extLst>
                </p:cNvPr>
                <p:cNvGrpSpPr/>
                <p:nvPr/>
              </p:nvGrpSpPr>
              <p:grpSpPr>
                <a:xfrm>
                  <a:off x="1254271" y="4835444"/>
                  <a:ext cx="1622292" cy="1179387"/>
                  <a:chOff x="1647329" y="4835444"/>
                  <a:chExt cx="1622292" cy="1179387"/>
                </a:xfrm>
              </p:grpSpPr>
              <p:sp>
                <p:nvSpPr>
                  <p:cNvPr id="16" name="矩形 15">
                    <a:extLst>
                      <a:ext uri="{FF2B5EF4-FFF2-40B4-BE49-F238E27FC236}">
                        <a16:creationId xmlns:a16="http://schemas.microsoft.com/office/drawing/2014/main" id="{9D7941B0-7307-393F-BE84-A9A13C65294A}"/>
                      </a:ext>
                    </a:extLst>
                  </p:cNvPr>
                  <p:cNvSpPr/>
                  <p:nvPr/>
                </p:nvSpPr>
                <p:spPr>
                  <a:xfrm>
                    <a:off x="1649621" y="4835444"/>
                    <a:ext cx="1620000" cy="3960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CN" altLang="en-US" sz="1100" b="1" dirty="0"/>
                      <a:t>形式验证</a:t>
                    </a:r>
                    <a:endParaRPr lang="en-US" altLang="zh-CN" sz="1100" b="1" dirty="0"/>
                  </a:p>
                  <a:p>
                    <a:pPr algn="ctr"/>
                    <a:r>
                      <a:rPr lang="en-US" altLang="zh-CN" sz="1100" b="1" dirty="0"/>
                      <a:t>Formal Verification</a:t>
                    </a:r>
                  </a:p>
                </p:txBody>
              </p:sp>
              <p:sp>
                <p:nvSpPr>
                  <p:cNvPr id="19" name="矩形 18">
                    <a:extLst>
                      <a:ext uri="{FF2B5EF4-FFF2-40B4-BE49-F238E27FC236}">
                        <a16:creationId xmlns:a16="http://schemas.microsoft.com/office/drawing/2014/main" id="{3C24E5E3-0545-3E59-C9DB-640B78F172FD}"/>
                      </a:ext>
                    </a:extLst>
                  </p:cNvPr>
                  <p:cNvSpPr/>
                  <p:nvPr/>
                </p:nvSpPr>
                <p:spPr>
                  <a:xfrm>
                    <a:off x="1647329" y="5231444"/>
                    <a:ext cx="1620000" cy="3960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CN" altLang="en-US" sz="1100" b="1" dirty="0"/>
                      <a:t>后仿</a:t>
                    </a:r>
                    <a:endParaRPr lang="en-US" altLang="zh-CN" sz="1100" b="1" dirty="0"/>
                  </a:p>
                  <a:p>
                    <a:pPr algn="ctr"/>
                    <a:r>
                      <a:rPr lang="en-US" altLang="zh-CN" sz="1100" b="1" dirty="0"/>
                      <a:t>Post-Gate Simulation</a:t>
                    </a:r>
                  </a:p>
                </p:txBody>
              </p:sp>
              <p:sp>
                <p:nvSpPr>
                  <p:cNvPr id="20" name="矩形 19">
                    <a:extLst>
                      <a:ext uri="{FF2B5EF4-FFF2-40B4-BE49-F238E27FC236}">
                        <a16:creationId xmlns:a16="http://schemas.microsoft.com/office/drawing/2014/main" id="{E29BB8CF-4770-535E-4A97-C4930A0925E8}"/>
                      </a:ext>
                    </a:extLst>
                  </p:cNvPr>
                  <p:cNvSpPr/>
                  <p:nvPr/>
                </p:nvSpPr>
                <p:spPr>
                  <a:xfrm>
                    <a:off x="1647329" y="5618831"/>
                    <a:ext cx="1620000" cy="3960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CN" altLang="en-US" sz="1100" b="1" dirty="0"/>
                      <a:t>版图验证</a:t>
                    </a:r>
                    <a:endParaRPr lang="en-US" altLang="zh-CN" sz="1100" b="1" dirty="0"/>
                  </a:p>
                  <a:p>
                    <a:pPr algn="ctr"/>
                    <a:r>
                      <a:rPr lang="en-US" altLang="zh-CN" sz="1100" b="1" dirty="0"/>
                      <a:t>Physical Verification</a:t>
                    </a:r>
                  </a:p>
                </p:txBody>
              </p:sp>
            </p:grpSp>
            <p:cxnSp>
              <p:nvCxnSpPr>
                <p:cNvPr id="1031" name="直接箭头连接符 1030">
                  <a:extLst>
                    <a:ext uri="{FF2B5EF4-FFF2-40B4-BE49-F238E27FC236}">
                      <a16:creationId xmlns:a16="http://schemas.microsoft.com/office/drawing/2014/main" id="{C3D09249-CAD6-02C4-928E-123221ABE2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00674" y="1748055"/>
                  <a:ext cx="0" cy="329133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2" name="直接箭头连接符 1031">
                  <a:extLst>
                    <a:ext uri="{FF2B5EF4-FFF2-40B4-BE49-F238E27FC236}">
                      <a16:creationId xmlns:a16="http://schemas.microsoft.com/office/drawing/2014/main" id="{F2D8551F-8120-FF60-9F2F-4A51B175E8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00674" y="2470995"/>
                  <a:ext cx="0" cy="329133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3" name="直接箭头连接符 1032">
                  <a:extLst>
                    <a:ext uri="{FF2B5EF4-FFF2-40B4-BE49-F238E27FC236}">
                      <a16:creationId xmlns:a16="http://schemas.microsoft.com/office/drawing/2014/main" id="{E364032F-0EEE-8D6A-01B0-D7BBF41565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00674" y="3177054"/>
                  <a:ext cx="0" cy="329133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4" name="直接箭头连接符 1033">
                  <a:extLst>
                    <a:ext uri="{FF2B5EF4-FFF2-40B4-BE49-F238E27FC236}">
                      <a16:creationId xmlns:a16="http://schemas.microsoft.com/office/drawing/2014/main" id="{CF2CCBD4-E85B-F1BC-B91E-7D75FF18AD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00674" y="3948513"/>
                  <a:ext cx="0" cy="329133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5" name="直接箭头连接符 1034">
                  <a:extLst>
                    <a:ext uri="{FF2B5EF4-FFF2-40B4-BE49-F238E27FC236}">
                      <a16:creationId xmlns:a16="http://schemas.microsoft.com/office/drawing/2014/main" id="{4B4994EF-685C-2056-53F3-75B32D8C9C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00674" y="4644296"/>
                  <a:ext cx="0" cy="4320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6" name="直接箭头连接符 1035">
                  <a:extLst>
                    <a:ext uri="{FF2B5EF4-FFF2-40B4-BE49-F238E27FC236}">
                      <a16:creationId xmlns:a16="http://schemas.microsoft.com/office/drawing/2014/main" id="{969D2369-F986-A0CC-8581-356B0B05C5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00674" y="5471141"/>
                  <a:ext cx="0" cy="2520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7" name="直接箭头连接符 1036">
                  <a:extLst>
                    <a:ext uri="{FF2B5EF4-FFF2-40B4-BE49-F238E27FC236}">
                      <a16:creationId xmlns:a16="http://schemas.microsoft.com/office/drawing/2014/main" id="{9CD17F22-A399-6D3C-4C8E-F7C4EB5BEC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00674" y="6157119"/>
                  <a:ext cx="0" cy="2520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8" name="直接箭头连接符 1037">
                  <a:extLst>
                    <a:ext uri="{FF2B5EF4-FFF2-40B4-BE49-F238E27FC236}">
                      <a16:creationId xmlns:a16="http://schemas.microsoft.com/office/drawing/2014/main" id="{B302FF6F-5746-4A45-6E46-FDD780FCC9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016556" y="4909184"/>
                  <a:ext cx="0" cy="7560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9" name="直接箭头连接符 1038">
                  <a:extLst>
                    <a:ext uri="{FF2B5EF4-FFF2-40B4-BE49-F238E27FC236}">
                      <a16:creationId xmlns:a16="http://schemas.microsoft.com/office/drawing/2014/main" id="{B73F301D-6ADF-D447-1296-718506C87E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7096736" y="1560321"/>
                  <a:ext cx="0" cy="28800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3" name="连接符: 肘形 1042">
                  <a:extLst>
                    <a:ext uri="{FF2B5EF4-FFF2-40B4-BE49-F238E27FC236}">
                      <a16:creationId xmlns:a16="http://schemas.microsoft.com/office/drawing/2014/main" id="{A7CF4245-C6BC-2CB3-B03A-1F887B643C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 flipV="1">
                  <a:off x="2927132" y="3596779"/>
                  <a:ext cx="540000" cy="432000"/>
                </a:xfrm>
                <a:prstGeom prst="bentConnector2">
                  <a:avLst/>
                </a:prstGeom>
                <a:ln w="19050"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4" name="直接箭头连接符 1043">
                  <a:extLst>
                    <a:ext uri="{FF2B5EF4-FFF2-40B4-BE49-F238E27FC236}">
                      <a16:creationId xmlns:a16="http://schemas.microsoft.com/office/drawing/2014/main" id="{F1290759-EED3-8B50-88E2-3DA2D3950A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7130883" y="2270897"/>
                  <a:ext cx="0" cy="29160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5" name="连接符: 肘形 1044">
                  <a:extLst>
                    <a:ext uri="{FF2B5EF4-FFF2-40B4-BE49-F238E27FC236}">
                      <a16:creationId xmlns:a16="http://schemas.microsoft.com/office/drawing/2014/main" id="{5F4EA1FA-2478-5D0F-8B93-81CFEBC01B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4919701" y="3922686"/>
                  <a:ext cx="1512000" cy="180000"/>
                </a:xfrm>
                <a:prstGeom prst="bentConnector2">
                  <a:avLst/>
                </a:prstGeom>
                <a:ln w="19050"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8" name="连接符: 肘形 1047">
                  <a:extLst>
                    <a:ext uri="{FF2B5EF4-FFF2-40B4-BE49-F238E27FC236}">
                      <a16:creationId xmlns:a16="http://schemas.microsoft.com/office/drawing/2014/main" id="{87ED6E6E-C3C0-718B-E777-64809ED90E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 flipV="1">
                  <a:off x="7396040" y="2701016"/>
                  <a:ext cx="64800" cy="4680000"/>
                </a:xfrm>
                <a:prstGeom prst="bentConnector3">
                  <a:avLst>
                    <a:gd name="adj1" fmla="val -311118"/>
                  </a:avLst>
                </a:prstGeom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0" name="连接符: 肘形 1049">
                  <a:extLst>
                    <a:ext uri="{FF2B5EF4-FFF2-40B4-BE49-F238E27FC236}">
                      <a16:creationId xmlns:a16="http://schemas.microsoft.com/office/drawing/2014/main" id="{2760D370-5F69-E83B-E0C4-311308C1D6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5980736" y="4113765"/>
                  <a:ext cx="2556000" cy="288000"/>
                </a:xfrm>
                <a:prstGeom prst="bentConnector2">
                  <a:avLst/>
                </a:prstGeom>
                <a:ln w="19050"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矩形 20">
                  <a:extLst>
                    <a:ext uri="{FF2B5EF4-FFF2-40B4-BE49-F238E27FC236}">
                      <a16:creationId xmlns:a16="http://schemas.microsoft.com/office/drawing/2014/main" id="{FA80E601-5D10-CEE2-1A39-16587EDA6F25}"/>
                    </a:ext>
                  </a:extLst>
                </p:cNvPr>
                <p:cNvSpPr/>
                <p:nvPr/>
              </p:nvSpPr>
              <p:spPr>
                <a:xfrm>
                  <a:off x="6451088" y="2078268"/>
                  <a:ext cx="1584000" cy="3960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100" b="1" dirty="0"/>
                    <a:t>速度</a:t>
                  </a:r>
                  <a:endParaRPr lang="en-US" altLang="zh-CN" sz="1100" b="1" dirty="0"/>
                </a:p>
                <a:p>
                  <a:pPr algn="ctr"/>
                  <a:r>
                    <a:rPr lang="en-US" altLang="zh-CN" sz="1100" b="1" dirty="0"/>
                    <a:t>Frequency</a:t>
                  </a:r>
                  <a:endParaRPr lang="zh-CN" altLang="en-US" sz="1100" b="1" dirty="0"/>
                </a:p>
              </p:txBody>
            </p:sp>
            <p:sp>
              <p:nvSpPr>
                <p:cNvPr id="22" name="矩形 21">
                  <a:extLst>
                    <a:ext uri="{FF2B5EF4-FFF2-40B4-BE49-F238E27FC236}">
                      <a16:creationId xmlns:a16="http://schemas.microsoft.com/office/drawing/2014/main" id="{8B2660DB-6F7C-39BD-C767-9AAAB7A5BD26}"/>
                    </a:ext>
                  </a:extLst>
                </p:cNvPr>
                <p:cNvSpPr/>
                <p:nvPr/>
              </p:nvSpPr>
              <p:spPr>
                <a:xfrm>
                  <a:off x="8536742" y="2781054"/>
                  <a:ext cx="1584000" cy="3960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100" b="1" dirty="0"/>
                    <a:t>低功耗设计</a:t>
                  </a:r>
                  <a:endParaRPr lang="en-US" altLang="zh-CN" sz="1100" b="1" dirty="0"/>
                </a:p>
                <a:p>
                  <a:pPr algn="ctr"/>
                  <a:r>
                    <a:rPr lang="en-US" altLang="zh-CN" sz="1100" b="1" dirty="0"/>
                    <a:t>Low Power Design</a:t>
                  </a:r>
                  <a:endParaRPr lang="zh-CN" altLang="en-US" sz="1100" b="1" dirty="0"/>
                </a:p>
              </p:txBody>
            </p:sp>
            <p:sp>
              <p:nvSpPr>
                <p:cNvPr id="23" name="矩形 22">
                  <a:extLst>
                    <a:ext uri="{FF2B5EF4-FFF2-40B4-BE49-F238E27FC236}">
                      <a16:creationId xmlns:a16="http://schemas.microsoft.com/office/drawing/2014/main" id="{4B2BEB08-0B65-2838-854B-0CA9466A64D7}"/>
                    </a:ext>
                  </a:extLst>
                </p:cNvPr>
                <p:cNvSpPr/>
                <p:nvPr/>
              </p:nvSpPr>
              <p:spPr>
                <a:xfrm>
                  <a:off x="6451088" y="3075487"/>
                  <a:ext cx="1584000" cy="3960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100" b="1" dirty="0"/>
                    <a:t>功能时序约束</a:t>
                  </a:r>
                  <a:endParaRPr lang="en-US" altLang="zh-CN" sz="1100" b="1" dirty="0"/>
                </a:p>
                <a:p>
                  <a:pPr algn="ctr"/>
                  <a:r>
                    <a:rPr lang="en-US" altLang="zh-CN" sz="1100" b="1" dirty="0"/>
                    <a:t>Design Constraints</a:t>
                  </a:r>
                </a:p>
              </p:txBody>
            </p:sp>
            <p:sp>
              <p:nvSpPr>
                <p:cNvPr id="24" name="矩形 23">
                  <a:extLst>
                    <a:ext uri="{FF2B5EF4-FFF2-40B4-BE49-F238E27FC236}">
                      <a16:creationId xmlns:a16="http://schemas.microsoft.com/office/drawing/2014/main" id="{84711F06-CB21-3CF1-A519-FCEB251F3C2E}"/>
                    </a:ext>
                  </a:extLst>
                </p:cNvPr>
                <p:cNvSpPr/>
                <p:nvPr/>
              </p:nvSpPr>
              <p:spPr>
                <a:xfrm>
                  <a:off x="6451088" y="3856587"/>
                  <a:ext cx="1584000" cy="3960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100" b="1" dirty="0"/>
                    <a:t>综合时序报告</a:t>
                  </a:r>
                  <a:endParaRPr lang="en-US" altLang="zh-CN" sz="1100" b="1" dirty="0"/>
                </a:p>
                <a:p>
                  <a:pPr algn="ctr"/>
                  <a:r>
                    <a:rPr lang="en-US" altLang="zh-CN" sz="1100" b="1" dirty="0"/>
                    <a:t>Synthesis Report</a:t>
                  </a:r>
                </a:p>
              </p:txBody>
            </p:sp>
            <p:sp>
              <p:nvSpPr>
                <p:cNvPr id="26" name="椭圆 25">
                  <a:extLst>
                    <a:ext uri="{FF2B5EF4-FFF2-40B4-BE49-F238E27FC236}">
                      <a16:creationId xmlns:a16="http://schemas.microsoft.com/office/drawing/2014/main" id="{080C27CF-4477-5778-8461-4F690B5E2BF1}"/>
                    </a:ext>
                  </a:extLst>
                </p:cNvPr>
                <p:cNvSpPr/>
                <p:nvPr/>
              </p:nvSpPr>
              <p:spPr>
                <a:xfrm>
                  <a:off x="7381317" y="1352912"/>
                  <a:ext cx="1584000" cy="396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100" b="1" dirty="0"/>
                    <a:t>性能指标</a:t>
                  </a:r>
                </a:p>
              </p:txBody>
            </p:sp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20A9BCA5-2C34-2142-596D-1A8351BE942F}"/>
                    </a:ext>
                  </a:extLst>
                </p:cNvPr>
                <p:cNvSpPr/>
                <p:nvPr/>
              </p:nvSpPr>
              <p:spPr>
                <a:xfrm>
                  <a:off x="8536742" y="2076075"/>
                  <a:ext cx="1584000" cy="3960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100" b="1" dirty="0"/>
                    <a:t>功耗</a:t>
                  </a:r>
                  <a:endParaRPr lang="en-US" altLang="zh-CN" sz="1100" b="1" dirty="0"/>
                </a:p>
                <a:p>
                  <a:pPr algn="ctr"/>
                  <a:r>
                    <a:rPr lang="en-US" altLang="zh-CN" sz="1100" b="1" dirty="0"/>
                    <a:t>Power</a:t>
                  </a:r>
                  <a:endParaRPr lang="zh-CN" altLang="en-US" sz="1100" b="1" dirty="0"/>
                </a:p>
              </p:txBody>
            </p:sp>
            <p:grpSp>
              <p:nvGrpSpPr>
                <p:cNvPr id="1027" name="组合 1026">
                  <a:extLst>
                    <a:ext uri="{FF2B5EF4-FFF2-40B4-BE49-F238E27FC236}">
                      <a16:creationId xmlns:a16="http://schemas.microsoft.com/office/drawing/2014/main" id="{8F0C24EC-F138-9656-094A-909580874A0B}"/>
                    </a:ext>
                  </a:extLst>
                </p:cNvPr>
                <p:cNvGrpSpPr/>
                <p:nvPr/>
              </p:nvGrpSpPr>
              <p:grpSpPr>
                <a:xfrm>
                  <a:off x="6411347" y="4852238"/>
                  <a:ext cx="1584000" cy="1181944"/>
                  <a:chOff x="4911048" y="5427666"/>
                  <a:chExt cx="1980000" cy="1181944"/>
                </a:xfrm>
              </p:grpSpPr>
              <p:sp>
                <p:nvSpPr>
                  <p:cNvPr id="28" name="矩形 27">
                    <a:extLst>
                      <a:ext uri="{FF2B5EF4-FFF2-40B4-BE49-F238E27FC236}">
                        <a16:creationId xmlns:a16="http://schemas.microsoft.com/office/drawing/2014/main" id="{99808B39-297E-0DEE-02B8-514A9104E7FB}"/>
                      </a:ext>
                    </a:extLst>
                  </p:cNvPr>
                  <p:cNvSpPr/>
                  <p:nvPr/>
                </p:nvSpPr>
                <p:spPr>
                  <a:xfrm>
                    <a:off x="4911048" y="5427666"/>
                    <a:ext cx="1980000" cy="39600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CN" altLang="en-US" sz="1100" b="1" dirty="0"/>
                      <a:t>静态时序分析</a:t>
                    </a:r>
                    <a:endParaRPr lang="en-US" altLang="zh-CN" sz="1100" b="1" dirty="0"/>
                  </a:p>
                  <a:p>
                    <a:pPr algn="ctr"/>
                    <a:r>
                      <a:rPr lang="en-US" altLang="zh-CN" sz="1100" b="1" dirty="0"/>
                      <a:t>Pre-layout STA</a:t>
                    </a:r>
                  </a:p>
                </p:txBody>
              </p:sp>
              <p:sp>
                <p:nvSpPr>
                  <p:cNvPr id="29" name="矩形 28">
                    <a:extLst>
                      <a:ext uri="{FF2B5EF4-FFF2-40B4-BE49-F238E27FC236}">
                        <a16:creationId xmlns:a16="http://schemas.microsoft.com/office/drawing/2014/main" id="{A6B13AB9-DE3C-0862-E533-68EECF1A4287}"/>
                      </a:ext>
                    </a:extLst>
                  </p:cNvPr>
                  <p:cNvSpPr/>
                  <p:nvPr/>
                </p:nvSpPr>
                <p:spPr>
                  <a:xfrm>
                    <a:off x="4911048" y="5818134"/>
                    <a:ext cx="1980000" cy="39600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CN" altLang="en-US" sz="1100" b="1" dirty="0"/>
                      <a:t>静态时序分析</a:t>
                    </a:r>
                    <a:endParaRPr lang="en-US" altLang="zh-CN" sz="1100" b="1" dirty="0"/>
                  </a:p>
                  <a:p>
                    <a:pPr algn="ctr"/>
                    <a:r>
                      <a:rPr lang="en-US" altLang="zh-CN" sz="1100" b="1" dirty="0"/>
                      <a:t>place/CTS/route STA</a:t>
                    </a:r>
                  </a:p>
                </p:txBody>
              </p:sp>
              <p:sp>
                <p:nvSpPr>
                  <p:cNvPr id="30" name="矩形 29">
                    <a:extLst>
                      <a:ext uri="{FF2B5EF4-FFF2-40B4-BE49-F238E27FC236}">
                        <a16:creationId xmlns:a16="http://schemas.microsoft.com/office/drawing/2014/main" id="{934AE864-A7C3-537D-C7D9-6DD14E2390A1}"/>
                      </a:ext>
                    </a:extLst>
                  </p:cNvPr>
                  <p:cNvSpPr/>
                  <p:nvPr/>
                </p:nvSpPr>
                <p:spPr>
                  <a:xfrm>
                    <a:off x="4911048" y="6213610"/>
                    <a:ext cx="1980000" cy="39600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CN" altLang="en-US" sz="1100" b="1" dirty="0"/>
                      <a:t>静态时序分析</a:t>
                    </a:r>
                    <a:endParaRPr lang="en-US" altLang="zh-CN" sz="1100" b="1" dirty="0"/>
                  </a:p>
                  <a:p>
                    <a:pPr algn="ctr"/>
                    <a:r>
                      <a:rPr lang="en-US" altLang="zh-CN" sz="1100" b="1" dirty="0"/>
                      <a:t>Post-layout STA</a:t>
                    </a:r>
                  </a:p>
                </p:txBody>
              </p:sp>
            </p:grpSp>
            <p:sp>
              <p:nvSpPr>
                <p:cNvPr id="1025" name="矩形 1024">
                  <a:extLst>
                    <a:ext uri="{FF2B5EF4-FFF2-40B4-BE49-F238E27FC236}">
                      <a16:creationId xmlns:a16="http://schemas.microsoft.com/office/drawing/2014/main" id="{75AA0DA1-D48D-327B-2218-9B02C4D7F48C}"/>
                    </a:ext>
                  </a:extLst>
                </p:cNvPr>
                <p:cNvSpPr/>
                <p:nvPr/>
              </p:nvSpPr>
              <p:spPr>
                <a:xfrm>
                  <a:off x="8536742" y="4186538"/>
                  <a:ext cx="1584000" cy="3960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100" b="1" dirty="0"/>
                    <a:t>功耗分析</a:t>
                  </a:r>
                  <a:endParaRPr lang="en-US" altLang="zh-CN" sz="1100" b="1" dirty="0"/>
                </a:p>
                <a:p>
                  <a:pPr algn="ctr"/>
                  <a:r>
                    <a:rPr lang="en-US" altLang="zh-CN" sz="1100" b="1" dirty="0"/>
                    <a:t>Power Analysis</a:t>
                  </a:r>
                </a:p>
              </p:txBody>
            </p:sp>
            <p:sp>
              <p:nvSpPr>
                <p:cNvPr id="1051" name="矩形 1050">
                  <a:extLst>
                    <a:ext uri="{FF2B5EF4-FFF2-40B4-BE49-F238E27FC236}">
                      <a16:creationId xmlns:a16="http://schemas.microsoft.com/office/drawing/2014/main" id="{6B0F7E2A-0DCA-1C7D-5683-5878D8902B49}"/>
                    </a:ext>
                  </a:extLst>
                </p:cNvPr>
                <p:cNvSpPr/>
                <p:nvPr/>
              </p:nvSpPr>
              <p:spPr>
                <a:xfrm>
                  <a:off x="8536742" y="3498759"/>
                  <a:ext cx="1584000" cy="3960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100" b="1" dirty="0"/>
                    <a:t>低功耗约束</a:t>
                  </a:r>
                  <a:endParaRPr lang="en-US" altLang="zh-CN" sz="1100" b="1" dirty="0"/>
                </a:p>
                <a:p>
                  <a:pPr algn="ctr"/>
                  <a:r>
                    <a:rPr lang="en-US" altLang="zh-CN" sz="1100" b="1" dirty="0"/>
                    <a:t>UPF</a:t>
                  </a:r>
                </a:p>
              </p:txBody>
            </p:sp>
            <p:cxnSp>
              <p:nvCxnSpPr>
                <p:cNvPr id="1052" name="直接箭头连接符 1051">
                  <a:extLst>
                    <a:ext uri="{FF2B5EF4-FFF2-40B4-BE49-F238E27FC236}">
                      <a16:creationId xmlns:a16="http://schemas.microsoft.com/office/drawing/2014/main" id="{74D50A43-0A26-EEC9-33A0-CBC25B6AEF61}"/>
                    </a:ext>
                  </a:extLst>
                </p:cNvPr>
                <p:cNvCxnSpPr>
                  <a:cxnSpLocks/>
                  <a:stCxn id="26" idx="3"/>
                  <a:endCxn id="21" idx="0"/>
                </p:cNvCxnSpPr>
                <p:nvPr/>
              </p:nvCxnSpPr>
              <p:spPr>
                <a:xfrm flipH="1">
                  <a:off x="7243088" y="1690919"/>
                  <a:ext cx="370200" cy="387349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4" name="直接箭头连接符 1053">
                  <a:extLst>
                    <a:ext uri="{FF2B5EF4-FFF2-40B4-BE49-F238E27FC236}">
                      <a16:creationId xmlns:a16="http://schemas.microsoft.com/office/drawing/2014/main" id="{DCDFAF60-B704-451A-BC05-A8350EC65870}"/>
                    </a:ext>
                  </a:extLst>
                </p:cNvPr>
                <p:cNvCxnSpPr>
                  <a:cxnSpLocks/>
                  <a:stCxn id="26" idx="5"/>
                  <a:endCxn id="27" idx="0"/>
                </p:cNvCxnSpPr>
                <p:nvPr/>
              </p:nvCxnSpPr>
              <p:spPr>
                <a:xfrm>
                  <a:off x="8733346" y="1690919"/>
                  <a:ext cx="595396" cy="385156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D63C4CA9-AEB6-225E-AED7-1C497C63FABA}"/>
                    </a:ext>
                  </a:extLst>
                </p:cNvPr>
                <p:cNvSpPr/>
                <p:nvPr/>
              </p:nvSpPr>
              <p:spPr>
                <a:xfrm>
                  <a:off x="8536742" y="4977720"/>
                  <a:ext cx="1584000" cy="3960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100" b="1" dirty="0"/>
                    <a:t>低功耗实现</a:t>
                  </a:r>
                  <a:endParaRPr lang="en-US" altLang="zh-CN" sz="1100" b="1" dirty="0"/>
                </a:p>
                <a:p>
                  <a:pPr algn="ctr"/>
                  <a:r>
                    <a:rPr lang="en-US" altLang="zh-CN" sz="1100" b="1" dirty="0"/>
                    <a:t>Low Power Flow</a:t>
                  </a:r>
                </a:p>
              </p:txBody>
            </p:sp>
            <p:cxnSp>
              <p:nvCxnSpPr>
                <p:cNvPr id="1058" name="直接箭头连接符 1057">
                  <a:extLst>
                    <a:ext uri="{FF2B5EF4-FFF2-40B4-BE49-F238E27FC236}">
                      <a16:creationId xmlns:a16="http://schemas.microsoft.com/office/drawing/2014/main" id="{E5A6CC2F-E146-61F9-B57C-86D470CC3B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082874" y="1819517"/>
                  <a:ext cx="0" cy="8640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0" name="直接箭头连接符 1059">
                  <a:extLst>
                    <a:ext uri="{FF2B5EF4-FFF2-40B4-BE49-F238E27FC236}">
                      <a16:creationId xmlns:a16="http://schemas.microsoft.com/office/drawing/2014/main" id="{65D3DC24-D8E0-8C97-3947-FCA568D31A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65417" y="1718930"/>
                  <a:ext cx="0" cy="329133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1" name="直接箭头连接符 1060">
                  <a:extLst>
                    <a:ext uri="{FF2B5EF4-FFF2-40B4-BE49-F238E27FC236}">
                      <a16:creationId xmlns:a16="http://schemas.microsoft.com/office/drawing/2014/main" id="{F0254C1D-C3A9-EE1A-2185-3830F50A87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65417" y="2449729"/>
                  <a:ext cx="0" cy="329133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2" name="直接箭头连接符 1061">
                  <a:extLst>
                    <a:ext uri="{FF2B5EF4-FFF2-40B4-BE49-F238E27FC236}">
                      <a16:creationId xmlns:a16="http://schemas.microsoft.com/office/drawing/2014/main" id="{1C2440EA-8C66-D92C-F697-EA5EA25F42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754674" y="2545505"/>
                  <a:ext cx="0" cy="16920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3" name="直接箭头连接符 1062">
                  <a:extLst>
                    <a:ext uri="{FF2B5EF4-FFF2-40B4-BE49-F238E27FC236}">
                      <a16:creationId xmlns:a16="http://schemas.microsoft.com/office/drawing/2014/main" id="{F89D1B6B-23EB-4F8E-7F84-96288EEEC3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752517" y="3183784"/>
                  <a:ext cx="0" cy="16920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4" name="直接箭头连接符 1063">
                  <a:extLst>
                    <a:ext uri="{FF2B5EF4-FFF2-40B4-BE49-F238E27FC236}">
                      <a16:creationId xmlns:a16="http://schemas.microsoft.com/office/drawing/2014/main" id="{25725B03-BD9E-E19A-20EC-7CE792C9A5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274860" y="4103292"/>
                  <a:ext cx="0" cy="7200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5" name="直接箭头连接符 1064">
                  <a:extLst>
                    <a:ext uri="{FF2B5EF4-FFF2-40B4-BE49-F238E27FC236}">
                      <a16:creationId xmlns:a16="http://schemas.microsoft.com/office/drawing/2014/main" id="{0484EA68-146C-1E5A-9D19-80468874C8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752517" y="4073741"/>
                  <a:ext cx="0" cy="16920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6" name="连接符: 肘形 1065">
                  <a:extLst>
                    <a:ext uri="{FF2B5EF4-FFF2-40B4-BE49-F238E27FC236}">
                      <a16:creationId xmlns:a16="http://schemas.microsoft.com/office/drawing/2014/main" id="{E67BAA70-DA61-2332-76F2-07803680A3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 flipV="1">
                  <a:off x="2889999" y="5118899"/>
                  <a:ext cx="540000" cy="432000"/>
                </a:xfrm>
                <a:prstGeom prst="bentConnector2">
                  <a:avLst/>
                </a:prstGeom>
                <a:ln w="19050"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7" name="直接箭头连接符 1066">
                  <a:extLst>
                    <a:ext uri="{FF2B5EF4-FFF2-40B4-BE49-F238E27FC236}">
                      <a16:creationId xmlns:a16="http://schemas.microsoft.com/office/drawing/2014/main" id="{A9882C2F-0203-6563-3C99-72C3CE69AE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736650" y="4716537"/>
                  <a:ext cx="0" cy="16920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9" name="连接符: 肘形 1068">
                  <a:extLst>
                    <a:ext uri="{FF2B5EF4-FFF2-40B4-BE49-F238E27FC236}">
                      <a16:creationId xmlns:a16="http://schemas.microsoft.com/office/drawing/2014/main" id="{D750F742-DBF9-3E4B-C46A-68C9BAFF5C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2889999" y="5556774"/>
                  <a:ext cx="540000" cy="432000"/>
                </a:xfrm>
                <a:prstGeom prst="bentConnector2">
                  <a:avLst/>
                </a:prstGeom>
                <a:ln w="19050"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73" name="矩形 1072">
                  <a:extLst>
                    <a:ext uri="{FF2B5EF4-FFF2-40B4-BE49-F238E27FC236}">
                      <a16:creationId xmlns:a16="http://schemas.microsoft.com/office/drawing/2014/main" id="{43FCAC56-B60C-783E-14F9-0794EDE411C9}"/>
                    </a:ext>
                  </a:extLst>
                </p:cNvPr>
                <p:cNvSpPr/>
                <p:nvPr/>
              </p:nvSpPr>
              <p:spPr>
                <a:xfrm>
                  <a:off x="148855" y="2048063"/>
                  <a:ext cx="902613" cy="235370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2400" b="1" dirty="0">
                      <a:solidFill>
                        <a:schemeClr val="tx1"/>
                      </a:solidFill>
                    </a:rPr>
                    <a:t>前</a:t>
                  </a:r>
                  <a:endParaRPr lang="en-US" altLang="zh-CN" sz="2400" b="1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zh-CN" altLang="en-US" sz="2400" b="1" dirty="0">
                      <a:solidFill>
                        <a:schemeClr val="tx1"/>
                      </a:solidFill>
                    </a:rPr>
                    <a:t>端</a:t>
                  </a:r>
                </a:p>
              </p:txBody>
            </p:sp>
            <p:sp>
              <p:nvSpPr>
                <p:cNvPr id="1074" name="矩形 1073">
                  <a:extLst>
                    <a:ext uri="{FF2B5EF4-FFF2-40B4-BE49-F238E27FC236}">
                      <a16:creationId xmlns:a16="http://schemas.microsoft.com/office/drawing/2014/main" id="{0C5C8308-DEC5-A5E6-512C-598EA962A785}"/>
                    </a:ext>
                  </a:extLst>
                </p:cNvPr>
                <p:cNvSpPr/>
                <p:nvPr/>
              </p:nvSpPr>
              <p:spPr>
                <a:xfrm>
                  <a:off x="148855" y="4772020"/>
                  <a:ext cx="902613" cy="173232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2400" b="1" dirty="0">
                      <a:solidFill>
                        <a:schemeClr val="tx1"/>
                      </a:solidFill>
                    </a:rPr>
                    <a:t>后</a:t>
                  </a:r>
                  <a:endParaRPr lang="en-US" altLang="zh-CN" sz="2400" b="1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zh-CN" altLang="en-US" sz="2400" b="1" dirty="0">
                      <a:solidFill>
                        <a:schemeClr val="tx1"/>
                      </a:solidFill>
                    </a:rPr>
                    <a:t>端</a:t>
                  </a:r>
                </a:p>
              </p:txBody>
            </p:sp>
          </p:grpSp>
          <p:grpSp>
            <p:nvGrpSpPr>
              <p:cNvPr id="1085" name="组合 1084">
                <a:extLst>
                  <a:ext uri="{FF2B5EF4-FFF2-40B4-BE49-F238E27FC236}">
                    <a16:creationId xmlns:a16="http://schemas.microsoft.com/office/drawing/2014/main" id="{8D03DEE4-5502-DA8F-9DBB-D23073A37AA3}"/>
                  </a:ext>
                </a:extLst>
              </p:cNvPr>
              <p:cNvGrpSpPr/>
              <p:nvPr/>
            </p:nvGrpSpPr>
            <p:grpSpPr>
              <a:xfrm>
                <a:off x="10456253" y="1352055"/>
                <a:ext cx="1304202" cy="4797389"/>
                <a:chOff x="10456253" y="1352055"/>
                <a:chExt cx="1304202" cy="4797389"/>
              </a:xfrm>
            </p:grpSpPr>
            <p:sp>
              <p:nvSpPr>
                <p:cNvPr id="1077" name="椭圆 1076">
                  <a:extLst>
                    <a:ext uri="{FF2B5EF4-FFF2-40B4-BE49-F238E27FC236}">
                      <a16:creationId xmlns:a16="http://schemas.microsoft.com/office/drawing/2014/main" id="{5074286D-B3DD-E5C1-FBF8-7FB9B0175C93}"/>
                    </a:ext>
                  </a:extLst>
                </p:cNvPr>
                <p:cNvSpPr/>
                <p:nvPr/>
              </p:nvSpPr>
              <p:spPr>
                <a:xfrm>
                  <a:off x="10500455" y="1352055"/>
                  <a:ext cx="1260000" cy="396000"/>
                </a:xfrm>
                <a:prstGeom prst="ellipse">
                  <a:avLst/>
                </a:prstGeom>
                <a:solidFill>
                  <a:srgbClr val="17479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100" b="1" dirty="0"/>
                    <a:t>工艺库</a:t>
                  </a:r>
                </a:p>
              </p:txBody>
            </p:sp>
            <p:cxnSp>
              <p:nvCxnSpPr>
                <p:cNvPr id="1059" name="直接箭头连接符 1058">
                  <a:extLst>
                    <a:ext uri="{FF2B5EF4-FFF2-40B4-BE49-F238E27FC236}">
                      <a16:creationId xmlns:a16="http://schemas.microsoft.com/office/drawing/2014/main" id="{23555C93-68E7-F274-E4C8-EB9B5E23A8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10610886" y="2858261"/>
                  <a:ext cx="0" cy="2880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78" name="矩形 1077">
                  <a:extLst>
                    <a:ext uri="{FF2B5EF4-FFF2-40B4-BE49-F238E27FC236}">
                      <a16:creationId xmlns:a16="http://schemas.microsoft.com/office/drawing/2014/main" id="{A173373D-2B68-CCF2-2532-7129EAE7AF8B}"/>
                    </a:ext>
                  </a:extLst>
                </p:cNvPr>
                <p:cNvSpPr/>
                <p:nvPr/>
              </p:nvSpPr>
              <p:spPr>
                <a:xfrm>
                  <a:off x="10752455" y="2580277"/>
                  <a:ext cx="756000" cy="1606261"/>
                </a:xfrm>
                <a:prstGeom prst="rect">
                  <a:avLst/>
                </a:prstGeom>
                <a:solidFill>
                  <a:srgbClr val="17479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100" b="1" dirty="0"/>
                    <a:t>逻辑库</a:t>
                  </a:r>
                </a:p>
              </p:txBody>
            </p:sp>
            <p:sp>
              <p:nvSpPr>
                <p:cNvPr id="1079" name="矩形 1078">
                  <a:extLst>
                    <a:ext uri="{FF2B5EF4-FFF2-40B4-BE49-F238E27FC236}">
                      <a16:creationId xmlns:a16="http://schemas.microsoft.com/office/drawing/2014/main" id="{B08BB004-7157-1CC9-D13D-3E46AB2DBFE9}"/>
                    </a:ext>
                  </a:extLst>
                </p:cNvPr>
                <p:cNvSpPr/>
                <p:nvPr/>
              </p:nvSpPr>
              <p:spPr>
                <a:xfrm>
                  <a:off x="10752455" y="5033444"/>
                  <a:ext cx="756000" cy="1116000"/>
                </a:xfrm>
                <a:prstGeom prst="rect">
                  <a:avLst/>
                </a:prstGeom>
                <a:solidFill>
                  <a:srgbClr val="17479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100" b="1" dirty="0"/>
                    <a:t>物理库</a:t>
                  </a:r>
                </a:p>
              </p:txBody>
            </p:sp>
            <p:cxnSp>
              <p:nvCxnSpPr>
                <p:cNvPr id="1080" name="直接箭头连接符 1079">
                  <a:extLst>
                    <a:ext uri="{FF2B5EF4-FFF2-40B4-BE49-F238E27FC236}">
                      <a16:creationId xmlns:a16="http://schemas.microsoft.com/office/drawing/2014/main" id="{1C495EBA-21DB-3219-4503-F4561418F3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10610886" y="3205510"/>
                  <a:ext cx="0" cy="2880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1" name="直接箭头连接符 1080">
                  <a:extLst>
                    <a:ext uri="{FF2B5EF4-FFF2-40B4-BE49-F238E27FC236}">
                      <a16:creationId xmlns:a16="http://schemas.microsoft.com/office/drawing/2014/main" id="{1A3C9C4F-0825-9D7B-17AB-3C0F6BA400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10610886" y="3552759"/>
                  <a:ext cx="0" cy="2880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2" name="直接箭头连接符 1081">
                  <a:extLst>
                    <a:ext uri="{FF2B5EF4-FFF2-40B4-BE49-F238E27FC236}">
                      <a16:creationId xmlns:a16="http://schemas.microsoft.com/office/drawing/2014/main" id="{485F47C1-0658-7EE5-0EDB-E3A72E87F5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10600253" y="5139643"/>
                  <a:ext cx="0" cy="2880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3" name="直接箭头连接符 1082">
                  <a:extLst>
                    <a:ext uri="{FF2B5EF4-FFF2-40B4-BE49-F238E27FC236}">
                      <a16:creationId xmlns:a16="http://schemas.microsoft.com/office/drawing/2014/main" id="{7A214F02-E4B4-E837-7EBD-1E576E1E75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10600253" y="5486892"/>
                  <a:ext cx="0" cy="2880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4" name="直接箭头连接符 1083">
                  <a:extLst>
                    <a:ext uri="{FF2B5EF4-FFF2-40B4-BE49-F238E27FC236}">
                      <a16:creationId xmlns:a16="http://schemas.microsoft.com/office/drawing/2014/main" id="{41788E15-C473-22C3-1E05-81319015C1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10600253" y="5834141"/>
                  <a:ext cx="0" cy="2880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88" name="矩形 1087">
              <a:extLst>
                <a:ext uri="{FF2B5EF4-FFF2-40B4-BE49-F238E27FC236}">
                  <a16:creationId xmlns:a16="http://schemas.microsoft.com/office/drawing/2014/main" id="{03527754-EF9F-D570-DA6E-93C0C5C15A8A}"/>
                </a:ext>
              </a:extLst>
            </p:cNvPr>
            <p:cNvSpPr/>
            <p:nvPr/>
          </p:nvSpPr>
          <p:spPr>
            <a:xfrm>
              <a:off x="3630600" y="771515"/>
              <a:ext cx="1980000" cy="396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b="1" dirty="0"/>
                <a:t>芯片架构规格书</a:t>
              </a:r>
            </a:p>
          </p:txBody>
        </p:sp>
        <p:cxnSp>
          <p:nvCxnSpPr>
            <p:cNvPr id="1089" name="直接箭头连接符 1088">
              <a:extLst>
                <a:ext uri="{FF2B5EF4-FFF2-40B4-BE49-F238E27FC236}">
                  <a16:creationId xmlns:a16="http://schemas.microsoft.com/office/drawing/2014/main" id="{4A80AA0B-DB8D-6CB1-178F-44A3A39DE076}"/>
                </a:ext>
              </a:extLst>
            </p:cNvPr>
            <p:cNvCxnSpPr>
              <a:cxnSpLocks/>
            </p:cNvCxnSpPr>
            <p:nvPr/>
          </p:nvCxnSpPr>
          <p:spPr>
            <a:xfrm>
              <a:off x="4609470" y="1167515"/>
              <a:ext cx="0" cy="216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911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6C8EA31-19C5-17CD-797D-021F02DE9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333CEB3-048E-B81C-04BB-5E58CD900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Digital IC Design Flow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F9FC767-0FBF-49CA-06BE-CEF0213D5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3" y="954443"/>
            <a:ext cx="10220221" cy="5386404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E975585F-5F63-823F-F58E-1666AD8A49A5}"/>
              </a:ext>
            </a:extLst>
          </p:cNvPr>
          <p:cNvSpPr/>
          <p:nvPr/>
        </p:nvSpPr>
        <p:spPr>
          <a:xfrm>
            <a:off x="3710763" y="3157870"/>
            <a:ext cx="2147777" cy="808074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26B8295-6CA9-A163-42C1-78F45CCB55A3}"/>
              </a:ext>
            </a:extLst>
          </p:cNvPr>
          <p:cNvSpPr txBox="1"/>
          <p:nvPr/>
        </p:nvSpPr>
        <p:spPr>
          <a:xfrm>
            <a:off x="974711" y="6295651"/>
            <a:ext cx="1821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图源：来自网路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323222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C59094D-2AB3-5C50-EE7D-10CE5A1F7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0971" y="6226125"/>
            <a:ext cx="2743200" cy="365125"/>
          </a:xfrm>
        </p:spPr>
        <p:txBody>
          <a:bodyPr/>
          <a:lstStyle/>
          <a:p>
            <a:fld id="{FDE32AF4-A8FD-4977-867F-0E5C904E2B23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38258437-DECE-92B3-2167-F71EF7935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 Synthesis Do?</a:t>
            </a:r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10F11C5-6B6F-517D-D19D-BD7C254CDFDA}"/>
              </a:ext>
            </a:extLst>
          </p:cNvPr>
          <p:cNvSpPr/>
          <p:nvPr/>
        </p:nvSpPr>
        <p:spPr>
          <a:xfrm>
            <a:off x="1042722" y="1067312"/>
            <a:ext cx="9504000" cy="5687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synthesis = translation + logic optimization + gate mapping </a:t>
            </a:r>
            <a:endParaRPr lang="zh-CN" altLang="en-US" sz="2400" b="1" dirty="0"/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893C570F-F089-7E95-1020-682E3CA6CC1B}"/>
              </a:ext>
            </a:extLst>
          </p:cNvPr>
          <p:cNvGrpSpPr/>
          <p:nvPr/>
        </p:nvGrpSpPr>
        <p:grpSpPr>
          <a:xfrm>
            <a:off x="1065337" y="1758956"/>
            <a:ext cx="9416963" cy="4971566"/>
            <a:chOff x="1672151" y="1758956"/>
            <a:chExt cx="9416963" cy="4971566"/>
          </a:xfrm>
        </p:grpSpPr>
        <p:sp>
          <p:nvSpPr>
            <p:cNvPr id="17" name="对话气泡: 圆角矩形 16">
              <a:extLst>
                <a:ext uri="{FF2B5EF4-FFF2-40B4-BE49-F238E27FC236}">
                  <a16:creationId xmlns:a16="http://schemas.microsoft.com/office/drawing/2014/main" id="{4B214C85-1799-C2F9-DCBF-94B94F98A588}"/>
                </a:ext>
              </a:extLst>
            </p:cNvPr>
            <p:cNvSpPr/>
            <p:nvPr/>
          </p:nvSpPr>
          <p:spPr>
            <a:xfrm>
              <a:off x="6085114" y="2815384"/>
              <a:ext cx="5004000" cy="504000"/>
            </a:xfrm>
            <a:prstGeom prst="wedgeRoundRectCallout">
              <a:avLst>
                <a:gd name="adj1" fmla="val -49842"/>
                <a:gd name="adj2" fmla="val 95732"/>
                <a:gd name="adj3" fmla="val 1666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ü"/>
              </a:pPr>
              <a:r>
                <a:rPr lang="en-US" altLang="zh-CN" sz="2000" b="1" dirty="0"/>
                <a:t>translate (read Verilog, </a:t>
              </a:r>
              <a:r>
                <a:rPr lang="en-US" altLang="zh-CN" sz="2000" b="1" dirty="0" err="1"/>
                <a:t>vhdl</a:t>
              </a:r>
              <a:r>
                <a:rPr lang="en-US" altLang="zh-CN" sz="2000" b="1" dirty="0"/>
                <a:t>, </a:t>
              </a:r>
              <a:r>
                <a:rPr lang="en-US" altLang="zh-CN" sz="2000" b="1" dirty="0" err="1"/>
                <a:t>sverilog</a:t>
              </a:r>
              <a:r>
                <a:rPr lang="en-US" altLang="zh-CN" sz="2000" b="1" dirty="0"/>
                <a:t>)</a:t>
              </a:r>
              <a:endParaRPr lang="zh-CN" altLang="en-US" sz="2000" b="1" dirty="0"/>
            </a:p>
          </p:txBody>
        </p:sp>
        <p:sp>
          <p:nvSpPr>
            <p:cNvPr id="19" name="箭头: 下 18">
              <a:extLst>
                <a:ext uri="{FF2B5EF4-FFF2-40B4-BE49-F238E27FC236}">
                  <a16:creationId xmlns:a16="http://schemas.microsoft.com/office/drawing/2014/main" id="{EFB5E4CC-7CB7-8633-069B-944F78BF1388}"/>
                </a:ext>
              </a:extLst>
            </p:cNvPr>
            <p:cNvSpPr/>
            <p:nvPr/>
          </p:nvSpPr>
          <p:spPr>
            <a:xfrm>
              <a:off x="3416204" y="3294520"/>
              <a:ext cx="390293" cy="414293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对话气泡: 圆角矩形 17">
              <a:extLst>
                <a:ext uri="{FF2B5EF4-FFF2-40B4-BE49-F238E27FC236}">
                  <a16:creationId xmlns:a16="http://schemas.microsoft.com/office/drawing/2014/main" id="{5A5CEB6B-D811-A705-29E4-3F4CD4B5B000}"/>
                </a:ext>
              </a:extLst>
            </p:cNvPr>
            <p:cNvSpPr/>
            <p:nvPr/>
          </p:nvSpPr>
          <p:spPr>
            <a:xfrm>
              <a:off x="6186662" y="5414730"/>
              <a:ext cx="3116231" cy="504000"/>
            </a:xfrm>
            <a:prstGeom prst="wedgeRoundRectCallout">
              <a:avLst>
                <a:gd name="adj1" fmla="val -62286"/>
                <a:gd name="adj2" fmla="val -95510"/>
                <a:gd name="adj3" fmla="val 1666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ü"/>
              </a:pPr>
              <a:r>
                <a:rPr lang="en-US" altLang="zh-CN" sz="2000" b="1" dirty="0"/>
                <a:t>optimize + map</a:t>
              </a:r>
              <a:endParaRPr lang="zh-CN" altLang="en-US" sz="2000" b="1" dirty="0"/>
            </a:p>
          </p:txBody>
        </p:sp>
        <p:sp>
          <p:nvSpPr>
            <p:cNvPr id="20" name="箭头: 下 19">
              <a:extLst>
                <a:ext uri="{FF2B5EF4-FFF2-40B4-BE49-F238E27FC236}">
                  <a16:creationId xmlns:a16="http://schemas.microsoft.com/office/drawing/2014/main" id="{76DC00D9-D779-F7D7-3837-4B3D349AD64F}"/>
                </a:ext>
              </a:extLst>
            </p:cNvPr>
            <p:cNvSpPr/>
            <p:nvPr/>
          </p:nvSpPr>
          <p:spPr>
            <a:xfrm>
              <a:off x="3435013" y="5000437"/>
              <a:ext cx="390293" cy="414293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加号 20">
              <a:extLst>
                <a:ext uri="{FF2B5EF4-FFF2-40B4-BE49-F238E27FC236}">
                  <a16:creationId xmlns:a16="http://schemas.microsoft.com/office/drawing/2014/main" id="{5250B50F-9232-6F5D-E6AD-8C75576CBFDB}"/>
                </a:ext>
              </a:extLst>
            </p:cNvPr>
            <p:cNvSpPr/>
            <p:nvPr/>
          </p:nvSpPr>
          <p:spPr>
            <a:xfrm>
              <a:off x="6464713" y="4100194"/>
              <a:ext cx="556822" cy="547315"/>
            </a:xfrm>
            <a:prstGeom prst="mathPlus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6B88D962-C9DD-E511-3FB9-240231F8BE99}"/>
                </a:ext>
              </a:extLst>
            </p:cNvPr>
            <p:cNvSpPr/>
            <p:nvPr/>
          </p:nvSpPr>
          <p:spPr>
            <a:xfrm>
              <a:off x="1672151" y="1758956"/>
              <a:ext cx="4333125" cy="1582110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altLang="zh-CN" sz="1600" b="1" dirty="0">
                  <a:solidFill>
                    <a:schemeClr val="tx1"/>
                  </a:solidFill>
                </a:rPr>
                <a:t>                                    </a:t>
              </a:r>
              <a:r>
                <a:rPr lang="en-US" altLang="zh-CN" sz="1600" b="1" dirty="0">
                  <a:solidFill>
                    <a:srgbClr val="FF0000"/>
                  </a:solidFill>
                </a:rPr>
                <a:t>RTL Source </a:t>
              </a:r>
            </a:p>
            <a:p>
              <a:r>
                <a:rPr lang="en-US" altLang="zh-CN" sz="1600" b="1" dirty="0" err="1">
                  <a:solidFill>
                    <a:schemeClr val="tx1"/>
                  </a:solidFill>
                </a:rPr>
                <a:t>residule</a:t>
              </a:r>
              <a:r>
                <a:rPr lang="en-US" altLang="zh-CN" sz="1600" b="1" dirty="0">
                  <a:solidFill>
                    <a:schemeClr val="tx1"/>
                  </a:solidFill>
                </a:rPr>
                <a:t> = 16’h0000;</a:t>
              </a:r>
            </a:p>
            <a:p>
              <a:r>
                <a:rPr lang="en-US" altLang="zh-CN" sz="1600" b="1" dirty="0">
                  <a:solidFill>
                    <a:schemeClr val="tx1"/>
                  </a:solidFill>
                </a:rPr>
                <a:t>if (</a:t>
              </a:r>
              <a:r>
                <a:rPr lang="en-US" altLang="zh-CN" sz="1600" b="1" dirty="0" err="1">
                  <a:solidFill>
                    <a:schemeClr val="tx1"/>
                  </a:solidFill>
                </a:rPr>
                <a:t>high_bits</a:t>
              </a:r>
              <a:r>
                <a:rPr lang="en-US" altLang="zh-CN" sz="1600" b="1" dirty="0">
                  <a:solidFill>
                    <a:schemeClr val="tx1"/>
                  </a:solidFill>
                </a:rPr>
                <a:t> == 2’b10)</a:t>
              </a:r>
            </a:p>
            <a:p>
              <a:r>
                <a:rPr lang="en-US" altLang="zh-CN" sz="1600" b="1" dirty="0">
                  <a:solidFill>
                    <a:schemeClr val="tx1"/>
                  </a:solidFill>
                </a:rPr>
                <a:t>    residue = </a:t>
              </a:r>
              <a:r>
                <a:rPr lang="en-US" altLang="zh-CN" sz="1600" b="1" dirty="0" err="1">
                  <a:solidFill>
                    <a:schemeClr val="tx1"/>
                  </a:solidFill>
                </a:rPr>
                <a:t>state_table</a:t>
              </a:r>
              <a:r>
                <a:rPr lang="en-US" altLang="zh-CN" sz="1600" b="1" dirty="0">
                  <a:solidFill>
                    <a:schemeClr val="tx1"/>
                  </a:solidFill>
                </a:rPr>
                <a:t>[index];</a:t>
              </a:r>
            </a:p>
            <a:p>
              <a:r>
                <a:rPr lang="en-US" altLang="zh-CN" sz="1600" b="1" dirty="0">
                  <a:solidFill>
                    <a:schemeClr val="tx1"/>
                  </a:solidFill>
                </a:rPr>
                <a:t>else</a:t>
              </a:r>
            </a:p>
            <a:p>
              <a:r>
                <a:rPr lang="en-US" altLang="zh-CN" sz="1600" b="1" dirty="0">
                  <a:solidFill>
                    <a:schemeClr val="tx1"/>
                  </a:solidFill>
                </a:rPr>
                <a:t>    </a:t>
              </a:r>
              <a:r>
                <a:rPr lang="en-US" altLang="zh-CN" sz="1600" b="1" dirty="0" err="1">
                  <a:solidFill>
                    <a:schemeClr val="tx1"/>
                  </a:solidFill>
                </a:rPr>
                <a:t>state_table</a:t>
              </a:r>
              <a:r>
                <a:rPr lang="en-US" altLang="zh-CN" sz="1600" b="1" dirty="0">
                  <a:solidFill>
                    <a:schemeClr val="tx1"/>
                  </a:solidFill>
                </a:rPr>
                <a:t>[index] = 16’h000;</a:t>
              </a:r>
              <a:endParaRPr lang="zh-CN" altLang="en-US" sz="1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DBD9EDA4-50D8-4384-8AD4-7775209FC88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72151" y="3707853"/>
              <a:ext cx="4333125" cy="1336661"/>
              <a:chOff x="619278" y="3530059"/>
              <a:chExt cx="4749818" cy="1465200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F8F4B514-8CE7-0570-D83B-587ACA6E16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6509" t="37459" r="34473" b="42215"/>
              <a:stretch/>
            </p:blipFill>
            <p:spPr>
              <a:xfrm>
                <a:off x="619278" y="3544233"/>
                <a:ext cx="2146296" cy="1440000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</p:pic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24BAB721-467D-A30B-54DD-F7CE7F8C8043}"/>
                  </a:ext>
                </a:extLst>
              </p:cNvPr>
              <p:cNvSpPr/>
              <p:nvPr/>
            </p:nvSpPr>
            <p:spPr>
              <a:xfrm>
                <a:off x="2774953" y="3530059"/>
                <a:ext cx="2594143" cy="1465200"/>
              </a:xfrm>
              <a:prstGeom prst="rect">
                <a:avLst/>
              </a:prstGeom>
              <a:solidFill>
                <a:schemeClr val="accent6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endParaRPr lang="en-US" altLang="zh-CN" sz="1600" b="1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b="1" dirty="0">
                    <a:solidFill>
                      <a:schemeClr val="tx1"/>
                    </a:solidFill>
                  </a:rPr>
                  <a:t>Generic Boolean Gates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600" b="1" dirty="0">
                    <a:solidFill>
                      <a:srgbClr val="FF0000"/>
                    </a:solidFill>
                  </a:rPr>
                  <a:t>GTECH, unmapped format</a:t>
                </a:r>
                <a:endParaRPr lang="zh-CN" altLang="en-US" sz="16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318C7E04-5AFA-E3E2-FFFB-D9ACEE7672BE}"/>
                </a:ext>
              </a:extLst>
            </p:cNvPr>
            <p:cNvSpPr/>
            <p:nvPr/>
          </p:nvSpPr>
          <p:spPr>
            <a:xfrm>
              <a:off x="7480973" y="3738456"/>
              <a:ext cx="2937941" cy="1296000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altLang="zh-CN" sz="1600" b="1" dirty="0">
                  <a:solidFill>
                    <a:schemeClr val="tx1"/>
                  </a:solidFill>
                </a:rPr>
                <a:t>                          </a:t>
              </a:r>
              <a:r>
                <a:rPr lang="en-US" altLang="zh-CN" sz="1600" b="1" dirty="0">
                  <a:solidFill>
                    <a:srgbClr val="FF0000"/>
                  </a:solidFill>
                </a:rPr>
                <a:t>Constraints</a:t>
              </a:r>
            </a:p>
            <a:p>
              <a:pPr>
                <a:spcBef>
                  <a:spcPts val="600"/>
                </a:spcBef>
              </a:pPr>
              <a:r>
                <a:rPr lang="en-US" altLang="zh-CN" sz="1400" b="1" dirty="0" err="1">
                  <a:solidFill>
                    <a:schemeClr val="tx1"/>
                  </a:solidFill>
                </a:rPr>
                <a:t>set_max_area</a:t>
              </a:r>
              <a:r>
                <a:rPr lang="en-US" altLang="zh-CN" sz="1400" b="1" dirty="0">
                  <a:solidFill>
                    <a:schemeClr val="tx1"/>
                  </a:solidFill>
                </a:rPr>
                <a:t> ...</a:t>
              </a:r>
            </a:p>
            <a:p>
              <a:pPr>
                <a:spcBef>
                  <a:spcPts val="600"/>
                </a:spcBef>
              </a:pPr>
              <a:r>
                <a:rPr lang="en-US" altLang="zh-CN" sz="1400" b="1" dirty="0" err="1">
                  <a:solidFill>
                    <a:schemeClr val="tx1"/>
                  </a:solidFill>
                </a:rPr>
                <a:t>create_clock</a:t>
              </a:r>
              <a:r>
                <a:rPr lang="en-US" altLang="zh-CN" sz="1400" b="1" dirty="0">
                  <a:solidFill>
                    <a:schemeClr val="tx1"/>
                  </a:solidFill>
                </a:rPr>
                <a:t> ...</a:t>
              </a:r>
            </a:p>
            <a:p>
              <a:pPr>
                <a:spcBef>
                  <a:spcPts val="600"/>
                </a:spcBef>
              </a:pPr>
              <a:r>
                <a:rPr lang="en-US" altLang="zh-CN" sz="1400" b="1" dirty="0" err="1">
                  <a:solidFill>
                    <a:schemeClr val="tx1"/>
                  </a:solidFill>
                </a:rPr>
                <a:t>set_input_delay</a:t>
              </a:r>
              <a:r>
                <a:rPr lang="en-US" altLang="zh-CN" sz="1400" b="1" dirty="0">
                  <a:solidFill>
                    <a:schemeClr val="tx1"/>
                  </a:solidFill>
                </a:rPr>
                <a:t> ..</a:t>
              </a:r>
              <a:endParaRPr lang="zh-CN" altLang="en-US" sz="1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6AB2FD99-72AA-BBBA-2062-C8D378CB230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72151" y="5420594"/>
              <a:ext cx="4412963" cy="1309928"/>
              <a:chOff x="554375" y="5272709"/>
              <a:chExt cx="4551881" cy="1465200"/>
            </a:xfrm>
          </p:grpSpPr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40B05251-244C-FD6F-2C90-3C52B01F80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8455" t="74842" r="23527" b="3300"/>
              <a:stretch/>
            </p:blipFill>
            <p:spPr>
              <a:xfrm>
                <a:off x="554375" y="5285309"/>
                <a:ext cx="1890723" cy="1440000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</p:pic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4E8B9BEB-BF96-CD52-F964-4AF736EB81D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59411" y="5272709"/>
                <a:ext cx="2646845" cy="1465200"/>
              </a:xfrm>
              <a:prstGeom prst="rect">
                <a:avLst/>
              </a:prstGeom>
              <a:solidFill>
                <a:schemeClr val="accent6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endParaRPr lang="en-US" altLang="zh-CN" sz="1600" b="1" dirty="0">
                  <a:solidFill>
                    <a:schemeClr val="tx1"/>
                  </a:solidFill>
                </a:endParaRPr>
              </a:p>
              <a:p>
                <a:endParaRPr lang="en-US" altLang="zh-CN" sz="1600" b="1" dirty="0">
                  <a:solidFill>
                    <a:schemeClr val="tx1"/>
                  </a:solidFill>
                </a:endParaRPr>
              </a:p>
              <a:p>
                <a:r>
                  <a:rPr lang="en-US" altLang="zh-CN" sz="1600" b="1" dirty="0">
                    <a:solidFill>
                      <a:schemeClr val="tx1"/>
                    </a:solidFill>
                  </a:rPr>
                  <a:t>Technology Specific Gates</a:t>
                </a:r>
              </a:p>
              <a:p>
                <a:pPr algn="ctr"/>
                <a:r>
                  <a:rPr lang="en-US" altLang="zh-CN" sz="1600" b="1" dirty="0">
                    <a:solidFill>
                      <a:srgbClr val="FF0000"/>
                    </a:solidFill>
                  </a:rPr>
                  <a:t>Mapped format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2236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934341B-C84F-EA7D-EE3A-2724F6B5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448F691-AE58-F419-7014-B2C48F6C1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RTL Synthesis Flow</a:t>
            </a:r>
            <a:endParaRPr lang="zh-CN" altLang="en-US" dirty="0"/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C582351E-4E0B-5D7F-F858-31043AB6A25E}"/>
              </a:ext>
            </a:extLst>
          </p:cNvPr>
          <p:cNvGrpSpPr/>
          <p:nvPr/>
        </p:nvGrpSpPr>
        <p:grpSpPr>
          <a:xfrm>
            <a:off x="379141" y="1126626"/>
            <a:ext cx="9322420" cy="5462383"/>
            <a:chOff x="379141" y="1126626"/>
            <a:chExt cx="9322420" cy="5462383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732588C2-890E-4EAC-1817-4180D9BAB50B}"/>
                </a:ext>
              </a:extLst>
            </p:cNvPr>
            <p:cNvGrpSpPr/>
            <p:nvPr/>
          </p:nvGrpSpPr>
          <p:grpSpPr>
            <a:xfrm>
              <a:off x="3245005" y="1128982"/>
              <a:ext cx="6456556" cy="5460027"/>
              <a:chOff x="1059366" y="1187864"/>
              <a:chExt cx="6456556" cy="5460027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523FDE32-82F3-D2E7-9416-B81C242EDA7C}"/>
                  </a:ext>
                </a:extLst>
              </p:cNvPr>
              <p:cNvSpPr/>
              <p:nvPr/>
            </p:nvSpPr>
            <p:spPr>
              <a:xfrm>
                <a:off x="1059366" y="1187864"/>
                <a:ext cx="2085278" cy="80820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Load designs and libraries</a:t>
                </a:r>
                <a:endParaRPr lang="zh-CN" altLang="en-US" b="1" dirty="0"/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48A98DBB-7C71-6A27-859E-6D44843DDF1C}"/>
                  </a:ext>
                </a:extLst>
              </p:cNvPr>
              <p:cNvSpPr/>
              <p:nvPr/>
            </p:nvSpPr>
            <p:spPr>
              <a:xfrm>
                <a:off x="1059366" y="2622914"/>
                <a:ext cx="2085278" cy="80820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Apply timing constraints</a:t>
                </a:r>
                <a:endParaRPr lang="zh-CN" altLang="en-US" b="1" dirty="0"/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19E0350D-EF74-FEB9-ACD3-4D8533477E73}"/>
                  </a:ext>
                </a:extLst>
              </p:cNvPr>
              <p:cNvSpPr/>
              <p:nvPr/>
            </p:nvSpPr>
            <p:spPr>
              <a:xfrm>
                <a:off x="1059366" y="4008236"/>
                <a:ext cx="2085278" cy="80820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Synthesize the design</a:t>
                </a:r>
                <a:endParaRPr lang="zh-CN" altLang="en-US" b="1" dirty="0"/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0B5FF517-1F17-B2D2-5B7C-75FB9E369225}"/>
                  </a:ext>
                </a:extLst>
              </p:cNvPr>
              <p:cNvSpPr/>
              <p:nvPr/>
            </p:nvSpPr>
            <p:spPr>
              <a:xfrm>
                <a:off x="1059366" y="5598242"/>
                <a:ext cx="2085278" cy="80820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Write out design data</a:t>
                </a:r>
                <a:endParaRPr lang="zh-CN" altLang="en-US" b="1" dirty="0"/>
              </a:p>
            </p:txBody>
          </p:sp>
          <p:sp>
            <p:nvSpPr>
              <p:cNvPr id="15" name="箭头: 下 14">
                <a:extLst>
                  <a:ext uri="{FF2B5EF4-FFF2-40B4-BE49-F238E27FC236}">
                    <a16:creationId xmlns:a16="http://schemas.microsoft.com/office/drawing/2014/main" id="{BEA558D5-783B-996D-649F-9E24958BCEC2}"/>
                  </a:ext>
                </a:extLst>
              </p:cNvPr>
              <p:cNvSpPr/>
              <p:nvPr/>
            </p:nvSpPr>
            <p:spPr>
              <a:xfrm>
                <a:off x="1962615" y="2141034"/>
                <a:ext cx="256478" cy="43215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箭头: 下 15">
                <a:extLst>
                  <a:ext uri="{FF2B5EF4-FFF2-40B4-BE49-F238E27FC236}">
                    <a16:creationId xmlns:a16="http://schemas.microsoft.com/office/drawing/2014/main" id="{350E9A40-007B-22A2-7D73-2FC2BE29DF9F}"/>
                  </a:ext>
                </a:extLst>
              </p:cNvPr>
              <p:cNvSpPr/>
              <p:nvPr/>
            </p:nvSpPr>
            <p:spPr>
              <a:xfrm>
                <a:off x="1962615" y="3526196"/>
                <a:ext cx="256478" cy="43215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箭头: 下 16">
                <a:extLst>
                  <a:ext uri="{FF2B5EF4-FFF2-40B4-BE49-F238E27FC236}">
                    <a16:creationId xmlns:a16="http://schemas.microsoft.com/office/drawing/2014/main" id="{5879D96F-C82C-DB82-DB4D-1BBBB6367E73}"/>
                  </a:ext>
                </a:extLst>
              </p:cNvPr>
              <p:cNvSpPr/>
              <p:nvPr/>
            </p:nvSpPr>
            <p:spPr>
              <a:xfrm>
                <a:off x="1973766" y="5032516"/>
                <a:ext cx="256478" cy="43215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CA2B760C-3BFE-1A7D-0CBD-C514CE64B211}"/>
                  </a:ext>
                </a:extLst>
              </p:cNvPr>
              <p:cNvSpPr/>
              <p:nvPr/>
            </p:nvSpPr>
            <p:spPr>
              <a:xfrm>
                <a:off x="3974287" y="1188433"/>
                <a:ext cx="3512634" cy="972326"/>
              </a:xfrm>
              <a:prstGeom prst="rect">
                <a:avLst/>
              </a:prstGeom>
              <a:ln w="19050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b="1" dirty="0"/>
                  <a:t>Create setup file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/>
                  <a:t>RTL Verilog, *.v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/>
                  <a:t>Liberty file, *.lib</a:t>
                </a: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D3041C77-C8D3-5E44-85AC-815C583F1C61}"/>
                  </a:ext>
                </a:extLst>
              </p:cNvPr>
              <p:cNvSpPr/>
              <p:nvPr/>
            </p:nvSpPr>
            <p:spPr>
              <a:xfrm>
                <a:off x="4003288" y="2731967"/>
                <a:ext cx="3512634" cy="1059448"/>
              </a:xfrm>
              <a:prstGeom prst="rect">
                <a:avLst/>
              </a:prstGeom>
              <a:ln w="19050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b="1" dirty="0"/>
                  <a:t>Create constraints file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/>
                  <a:t>Timing constraints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/>
                  <a:t>Environmental attributes</a:t>
                </a:r>
                <a:endParaRPr lang="zh-CN" altLang="en-US" b="1" dirty="0"/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1479FD55-5BA4-B73B-59A5-150A971D76C8}"/>
                  </a:ext>
                </a:extLst>
              </p:cNvPr>
              <p:cNvSpPr/>
              <p:nvPr/>
            </p:nvSpPr>
            <p:spPr>
              <a:xfrm>
                <a:off x="4003288" y="4276235"/>
                <a:ext cx="3512634" cy="627970"/>
              </a:xfrm>
              <a:prstGeom prst="rect">
                <a:avLst/>
              </a:prstGeom>
              <a:ln w="19050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b="1" dirty="0"/>
                  <a:t>Select appropriate compile flow</a:t>
                </a:r>
              </a:p>
            </p:txBody>
          </p:sp>
          <p:cxnSp>
            <p:nvCxnSpPr>
              <p:cNvPr id="24" name="直接箭头连接符 23">
                <a:extLst>
                  <a:ext uri="{FF2B5EF4-FFF2-40B4-BE49-F238E27FC236}">
                    <a16:creationId xmlns:a16="http://schemas.microsoft.com/office/drawing/2014/main" id="{C4B05D11-7670-A104-E55D-402178C6988D}"/>
                  </a:ext>
                </a:extLst>
              </p:cNvPr>
              <p:cNvCxnSpPr>
                <a:cxnSpLocks/>
                <a:stCxn id="19" idx="1"/>
                <a:endCxn id="11" idx="3"/>
              </p:cNvCxnSpPr>
              <p:nvPr/>
            </p:nvCxnSpPr>
            <p:spPr>
              <a:xfrm flipH="1" flipV="1">
                <a:off x="3144644" y="1591966"/>
                <a:ext cx="829643" cy="8263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箭头连接符 26">
                <a:extLst>
                  <a:ext uri="{FF2B5EF4-FFF2-40B4-BE49-F238E27FC236}">
                    <a16:creationId xmlns:a16="http://schemas.microsoft.com/office/drawing/2014/main" id="{9FDB3984-0370-FD1B-A032-6207B683BA7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159144" y="3120774"/>
                <a:ext cx="844144" cy="17852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箭头连接符 31">
                <a:extLst>
                  <a:ext uri="{FF2B5EF4-FFF2-40B4-BE49-F238E27FC236}">
                    <a16:creationId xmlns:a16="http://schemas.microsoft.com/office/drawing/2014/main" id="{726480C3-8BA8-2109-C685-61BF3404DA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130143" y="4486522"/>
                <a:ext cx="844144" cy="17852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57609367-C484-51AC-ABCD-88CCF05FE7D4}"/>
                  </a:ext>
                </a:extLst>
              </p:cNvPr>
              <p:cNvSpPr/>
              <p:nvPr/>
            </p:nvSpPr>
            <p:spPr>
              <a:xfrm>
                <a:off x="4003288" y="5396326"/>
                <a:ext cx="3512634" cy="1251565"/>
              </a:xfrm>
              <a:prstGeom prst="rect">
                <a:avLst/>
              </a:prstGeom>
              <a:ln w="19050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b="1" dirty="0"/>
                  <a:t>Export files for physical design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/>
                  <a:t>Gate-level Verilog netlist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/>
                  <a:t>Constraints, *.</a:t>
                </a:r>
                <a:r>
                  <a:rPr lang="en-US" altLang="zh-CN" b="1" dirty="0" err="1"/>
                  <a:t>sdc</a:t>
                </a:r>
                <a:endParaRPr lang="en-US" altLang="zh-CN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/>
                  <a:t>SCAN-DEF.def</a:t>
                </a:r>
              </a:p>
            </p:txBody>
          </p:sp>
          <p:cxnSp>
            <p:nvCxnSpPr>
              <p:cNvPr id="35" name="直接箭头连接符 34">
                <a:extLst>
                  <a:ext uri="{FF2B5EF4-FFF2-40B4-BE49-F238E27FC236}">
                    <a16:creationId xmlns:a16="http://schemas.microsoft.com/office/drawing/2014/main" id="{630B5916-486B-C24D-A14B-B0D0C1D78F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130143" y="5942207"/>
                <a:ext cx="844144" cy="17852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思想气泡: 云 43">
              <a:extLst>
                <a:ext uri="{FF2B5EF4-FFF2-40B4-BE49-F238E27FC236}">
                  <a16:creationId xmlns:a16="http://schemas.microsoft.com/office/drawing/2014/main" id="{1F036D8D-4D19-FB93-633E-384643F2C550}"/>
                </a:ext>
              </a:extLst>
            </p:cNvPr>
            <p:cNvSpPr/>
            <p:nvPr/>
          </p:nvSpPr>
          <p:spPr>
            <a:xfrm>
              <a:off x="490654" y="1126626"/>
              <a:ext cx="2339529" cy="749322"/>
            </a:xfrm>
            <a:prstGeom prst="cloudCallout">
              <a:avLst>
                <a:gd name="adj1" fmla="val 63313"/>
                <a:gd name="adj2" fmla="val 40178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Translation</a:t>
              </a:r>
              <a:endParaRPr lang="zh-CN" altLang="en-US" b="1" dirty="0"/>
            </a:p>
          </p:txBody>
        </p:sp>
        <p:sp>
          <p:nvSpPr>
            <p:cNvPr id="45" name="思想气泡: 云 44">
              <a:extLst>
                <a:ext uri="{FF2B5EF4-FFF2-40B4-BE49-F238E27FC236}">
                  <a16:creationId xmlns:a16="http://schemas.microsoft.com/office/drawing/2014/main" id="{C9AAC898-0216-A7DC-414D-764D807F9471}"/>
                </a:ext>
              </a:extLst>
            </p:cNvPr>
            <p:cNvSpPr/>
            <p:nvPr/>
          </p:nvSpPr>
          <p:spPr>
            <a:xfrm>
              <a:off x="379141" y="3899466"/>
              <a:ext cx="2451042" cy="749322"/>
            </a:xfrm>
            <a:prstGeom prst="cloudCallout">
              <a:avLst>
                <a:gd name="adj1" fmla="val 62793"/>
                <a:gd name="adj2" fmla="val 49106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Optimization</a:t>
              </a:r>
            </a:p>
            <a:p>
              <a:pPr algn="ctr"/>
              <a:r>
                <a:rPr lang="en-US" altLang="zh-CN" b="1" dirty="0"/>
                <a:t> Mapping</a:t>
              </a:r>
              <a:endParaRPr lang="zh-CN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0691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934341B-C84F-EA7D-EE3A-2724F6B5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448F691-AE58-F419-7014-B2C48F6C1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RTL Synthesis Flow</a:t>
            </a:r>
            <a:endParaRPr lang="zh-CN" altLang="en-US" dirty="0"/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C582351E-4E0B-5D7F-F858-31043AB6A25E}"/>
              </a:ext>
            </a:extLst>
          </p:cNvPr>
          <p:cNvGrpSpPr/>
          <p:nvPr/>
        </p:nvGrpSpPr>
        <p:grpSpPr>
          <a:xfrm>
            <a:off x="379141" y="1126626"/>
            <a:ext cx="9322420" cy="5462383"/>
            <a:chOff x="379141" y="1126626"/>
            <a:chExt cx="9322420" cy="5462383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732588C2-890E-4EAC-1817-4180D9BAB50B}"/>
                </a:ext>
              </a:extLst>
            </p:cNvPr>
            <p:cNvGrpSpPr/>
            <p:nvPr/>
          </p:nvGrpSpPr>
          <p:grpSpPr>
            <a:xfrm>
              <a:off x="3245005" y="1128982"/>
              <a:ext cx="6456556" cy="5460027"/>
              <a:chOff x="1059366" y="1187864"/>
              <a:chExt cx="6456556" cy="5460027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523FDE32-82F3-D2E7-9416-B81C242EDA7C}"/>
                  </a:ext>
                </a:extLst>
              </p:cNvPr>
              <p:cNvSpPr/>
              <p:nvPr/>
            </p:nvSpPr>
            <p:spPr>
              <a:xfrm>
                <a:off x="1059366" y="1187864"/>
                <a:ext cx="2085278" cy="80820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Load designs and libraries</a:t>
                </a:r>
                <a:endParaRPr lang="zh-CN" altLang="en-US" b="1" dirty="0"/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48A98DBB-7C71-6A27-859E-6D44843DDF1C}"/>
                  </a:ext>
                </a:extLst>
              </p:cNvPr>
              <p:cNvSpPr/>
              <p:nvPr/>
            </p:nvSpPr>
            <p:spPr>
              <a:xfrm>
                <a:off x="1059366" y="2622914"/>
                <a:ext cx="2085278" cy="808204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Apply timing constraints</a:t>
                </a:r>
                <a:endParaRPr lang="zh-CN" altLang="en-US" b="1" dirty="0"/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19E0350D-EF74-FEB9-ACD3-4D8533477E73}"/>
                  </a:ext>
                </a:extLst>
              </p:cNvPr>
              <p:cNvSpPr/>
              <p:nvPr/>
            </p:nvSpPr>
            <p:spPr>
              <a:xfrm>
                <a:off x="1059366" y="4008236"/>
                <a:ext cx="2085278" cy="808204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Synthesize the design</a:t>
                </a:r>
                <a:endParaRPr lang="zh-CN" altLang="en-US" b="1" dirty="0"/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0B5FF517-1F17-B2D2-5B7C-75FB9E369225}"/>
                  </a:ext>
                </a:extLst>
              </p:cNvPr>
              <p:cNvSpPr/>
              <p:nvPr/>
            </p:nvSpPr>
            <p:spPr>
              <a:xfrm>
                <a:off x="1059366" y="5598242"/>
                <a:ext cx="2085278" cy="808204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Write out design data</a:t>
                </a:r>
                <a:endParaRPr lang="zh-CN" altLang="en-US" b="1" dirty="0"/>
              </a:p>
            </p:txBody>
          </p:sp>
          <p:sp>
            <p:nvSpPr>
              <p:cNvPr id="15" name="箭头: 下 14">
                <a:extLst>
                  <a:ext uri="{FF2B5EF4-FFF2-40B4-BE49-F238E27FC236}">
                    <a16:creationId xmlns:a16="http://schemas.microsoft.com/office/drawing/2014/main" id="{BEA558D5-783B-996D-649F-9E24958BCEC2}"/>
                  </a:ext>
                </a:extLst>
              </p:cNvPr>
              <p:cNvSpPr/>
              <p:nvPr/>
            </p:nvSpPr>
            <p:spPr>
              <a:xfrm>
                <a:off x="1962615" y="2141034"/>
                <a:ext cx="256478" cy="432152"/>
              </a:xfrm>
              <a:prstGeom prst="downArrow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箭头: 下 15">
                <a:extLst>
                  <a:ext uri="{FF2B5EF4-FFF2-40B4-BE49-F238E27FC236}">
                    <a16:creationId xmlns:a16="http://schemas.microsoft.com/office/drawing/2014/main" id="{350E9A40-007B-22A2-7D73-2FC2BE29DF9F}"/>
                  </a:ext>
                </a:extLst>
              </p:cNvPr>
              <p:cNvSpPr/>
              <p:nvPr/>
            </p:nvSpPr>
            <p:spPr>
              <a:xfrm>
                <a:off x="1962615" y="3526196"/>
                <a:ext cx="256478" cy="432152"/>
              </a:xfrm>
              <a:prstGeom prst="downArrow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箭头: 下 16">
                <a:extLst>
                  <a:ext uri="{FF2B5EF4-FFF2-40B4-BE49-F238E27FC236}">
                    <a16:creationId xmlns:a16="http://schemas.microsoft.com/office/drawing/2014/main" id="{5879D96F-C82C-DB82-DB4D-1BBBB6367E73}"/>
                  </a:ext>
                </a:extLst>
              </p:cNvPr>
              <p:cNvSpPr/>
              <p:nvPr/>
            </p:nvSpPr>
            <p:spPr>
              <a:xfrm>
                <a:off x="1973766" y="5032516"/>
                <a:ext cx="256478" cy="432152"/>
              </a:xfrm>
              <a:prstGeom prst="downArrow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CA2B760C-3BFE-1A7D-0CBD-C514CE64B211}"/>
                  </a:ext>
                </a:extLst>
              </p:cNvPr>
              <p:cNvSpPr/>
              <p:nvPr/>
            </p:nvSpPr>
            <p:spPr>
              <a:xfrm>
                <a:off x="3974287" y="1188433"/>
                <a:ext cx="3512634" cy="972326"/>
              </a:xfrm>
              <a:prstGeom prst="rect">
                <a:avLst/>
              </a:prstGeom>
              <a:ln w="19050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b="1" dirty="0"/>
                  <a:t>Create setup file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/>
                  <a:t>RTL Verilog, *.v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/>
                  <a:t>Liberty file, *.lib</a:t>
                </a: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D3041C77-C8D3-5E44-85AC-815C583F1C61}"/>
                  </a:ext>
                </a:extLst>
              </p:cNvPr>
              <p:cNvSpPr/>
              <p:nvPr/>
            </p:nvSpPr>
            <p:spPr>
              <a:xfrm>
                <a:off x="4003288" y="2731967"/>
                <a:ext cx="3512634" cy="1059448"/>
              </a:xfrm>
              <a:prstGeom prst="rect">
                <a:avLst/>
              </a:prstGeom>
              <a:ln w="19050">
                <a:solidFill>
                  <a:schemeClr val="accent5"/>
                </a:solidFill>
                <a:prstDash val="soli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b="1" dirty="0">
                    <a:solidFill>
                      <a:schemeClr val="accent5"/>
                    </a:solidFill>
                  </a:rPr>
                  <a:t>Create constraints file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solidFill>
                      <a:schemeClr val="accent5"/>
                    </a:solidFill>
                  </a:rPr>
                  <a:t>Timing constraints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solidFill>
                      <a:schemeClr val="accent5"/>
                    </a:solidFill>
                  </a:rPr>
                  <a:t>Environmental attributes</a:t>
                </a:r>
                <a:endParaRPr lang="zh-CN" altLang="en-US" b="1" dirty="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1479FD55-5BA4-B73B-59A5-150A971D76C8}"/>
                  </a:ext>
                </a:extLst>
              </p:cNvPr>
              <p:cNvSpPr/>
              <p:nvPr/>
            </p:nvSpPr>
            <p:spPr>
              <a:xfrm>
                <a:off x="4003288" y="4276235"/>
                <a:ext cx="3512634" cy="627970"/>
              </a:xfrm>
              <a:prstGeom prst="rect">
                <a:avLst/>
              </a:prstGeom>
              <a:ln w="19050">
                <a:solidFill>
                  <a:schemeClr val="accent5"/>
                </a:solidFill>
                <a:prstDash val="soli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b="1" dirty="0">
                    <a:solidFill>
                      <a:schemeClr val="accent5"/>
                    </a:solidFill>
                  </a:rPr>
                  <a:t>Select appropriate compile flow</a:t>
                </a:r>
              </a:p>
            </p:txBody>
          </p:sp>
          <p:cxnSp>
            <p:nvCxnSpPr>
              <p:cNvPr id="24" name="直接箭头连接符 23">
                <a:extLst>
                  <a:ext uri="{FF2B5EF4-FFF2-40B4-BE49-F238E27FC236}">
                    <a16:creationId xmlns:a16="http://schemas.microsoft.com/office/drawing/2014/main" id="{C4B05D11-7670-A104-E55D-402178C6988D}"/>
                  </a:ext>
                </a:extLst>
              </p:cNvPr>
              <p:cNvCxnSpPr>
                <a:cxnSpLocks/>
                <a:stCxn id="19" idx="1"/>
                <a:endCxn id="11" idx="3"/>
              </p:cNvCxnSpPr>
              <p:nvPr/>
            </p:nvCxnSpPr>
            <p:spPr>
              <a:xfrm flipH="1" flipV="1">
                <a:off x="3144644" y="1591966"/>
                <a:ext cx="829643" cy="8263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箭头连接符 26">
                <a:extLst>
                  <a:ext uri="{FF2B5EF4-FFF2-40B4-BE49-F238E27FC236}">
                    <a16:creationId xmlns:a16="http://schemas.microsoft.com/office/drawing/2014/main" id="{9FDB3984-0370-FD1B-A032-6207B683BA7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159144" y="3120774"/>
                <a:ext cx="844144" cy="178520"/>
              </a:xfrm>
              <a:prstGeom prst="straightConnector1">
                <a:avLst/>
              </a:prstGeom>
              <a:ln w="1905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箭头连接符 31">
                <a:extLst>
                  <a:ext uri="{FF2B5EF4-FFF2-40B4-BE49-F238E27FC236}">
                    <a16:creationId xmlns:a16="http://schemas.microsoft.com/office/drawing/2014/main" id="{726480C3-8BA8-2109-C685-61BF3404DA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130143" y="4486522"/>
                <a:ext cx="844144" cy="178520"/>
              </a:xfrm>
              <a:prstGeom prst="straightConnector1">
                <a:avLst/>
              </a:prstGeom>
              <a:ln w="1905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57609367-C484-51AC-ABCD-88CCF05FE7D4}"/>
                  </a:ext>
                </a:extLst>
              </p:cNvPr>
              <p:cNvSpPr/>
              <p:nvPr/>
            </p:nvSpPr>
            <p:spPr>
              <a:xfrm>
                <a:off x="4003288" y="5396326"/>
                <a:ext cx="3512634" cy="1251565"/>
              </a:xfrm>
              <a:prstGeom prst="rect">
                <a:avLst/>
              </a:prstGeom>
              <a:ln w="19050">
                <a:solidFill>
                  <a:schemeClr val="accent5"/>
                </a:solidFill>
                <a:prstDash val="soli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b="1" dirty="0">
                    <a:solidFill>
                      <a:schemeClr val="accent5"/>
                    </a:solidFill>
                  </a:rPr>
                  <a:t>Export files for physical design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solidFill>
                      <a:schemeClr val="accent5"/>
                    </a:solidFill>
                  </a:rPr>
                  <a:t>Gate-level Verilog netlist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solidFill>
                      <a:schemeClr val="accent5"/>
                    </a:solidFill>
                  </a:rPr>
                  <a:t>Constraints, *.</a:t>
                </a:r>
                <a:r>
                  <a:rPr lang="en-US" altLang="zh-CN" b="1" dirty="0" err="1">
                    <a:solidFill>
                      <a:schemeClr val="accent5"/>
                    </a:solidFill>
                  </a:rPr>
                  <a:t>sdc</a:t>
                </a:r>
                <a:endParaRPr lang="en-US" altLang="zh-CN" b="1" dirty="0">
                  <a:solidFill>
                    <a:schemeClr val="accent5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solidFill>
                      <a:schemeClr val="accent5"/>
                    </a:solidFill>
                  </a:rPr>
                  <a:t>SCAN-DEF.def</a:t>
                </a:r>
              </a:p>
            </p:txBody>
          </p:sp>
          <p:cxnSp>
            <p:nvCxnSpPr>
              <p:cNvPr id="35" name="直接箭头连接符 34">
                <a:extLst>
                  <a:ext uri="{FF2B5EF4-FFF2-40B4-BE49-F238E27FC236}">
                    <a16:creationId xmlns:a16="http://schemas.microsoft.com/office/drawing/2014/main" id="{630B5916-486B-C24D-A14B-B0D0C1D78F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130143" y="5942207"/>
                <a:ext cx="844144" cy="178520"/>
              </a:xfrm>
              <a:prstGeom prst="straightConnector1">
                <a:avLst/>
              </a:prstGeom>
              <a:ln w="1905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思想气泡: 云 43">
              <a:extLst>
                <a:ext uri="{FF2B5EF4-FFF2-40B4-BE49-F238E27FC236}">
                  <a16:creationId xmlns:a16="http://schemas.microsoft.com/office/drawing/2014/main" id="{1F036D8D-4D19-FB93-633E-384643F2C550}"/>
                </a:ext>
              </a:extLst>
            </p:cNvPr>
            <p:cNvSpPr/>
            <p:nvPr/>
          </p:nvSpPr>
          <p:spPr>
            <a:xfrm>
              <a:off x="490654" y="1126626"/>
              <a:ext cx="2339529" cy="749322"/>
            </a:xfrm>
            <a:prstGeom prst="cloudCallout">
              <a:avLst>
                <a:gd name="adj1" fmla="val 63313"/>
                <a:gd name="adj2" fmla="val 40178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Translation</a:t>
              </a:r>
              <a:endParaRPr lang="zh-CN" altLang="en-US" b="1" dirty="0"/>
            </a:p>
          </p:txBody>
        </p:sp>
        <p:sp>
          <p:nvSpPr>
            <p:cNvPr id="45" name="思想气泡: 云 44">
              <a:extLst>
                <a:ext uri="{FF2B5EF4-FFF2-40B4-BE49-F238E27FC236}">
                  <a16:creationId xmlns:a16="http://schemas.microsoft.com/office/drawing/2014/main" id="{C9AAC898-0216-A7DC-414D-764D807F9471}"/>
                </a:ext>
              </a:extLst>
            </p:cNvPr>
            <p:cNvSpPr/>
            <p:nvPr/>
          </p:nvSpPr>
          <p:spPr>
            <a:xfrm>
              <a:off x="379141" y="3899466"/>
              <a:ext cx="2451042" cy="749322"/>
            </a:xfrm>
            <a:prstGeom prst="cloudCallout">
              <a:avLst>
                <a:gd name="adj1" fmla="val 62793"/>
                <a:gd name="adj2" fmla="val 49106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Optimization</a:t>
              </a:r>
            </a:p>
            <a:p>
              <a:pPr algn="ctr"/>
              <a:r>
                <a:rPr lang="en-US" altLang="zh-CN" b="1" dirty="0"/>
                <a:t> Mapping</a:t>
              </a:r>
              <a:endParaRPr lang="zh-CN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3770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1F523AF-5C6F-978C-DAFD-92D5372F4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7429" y="6160086"/>
            <a:ext cx="2743200" cy="365125"/>
          </a:xfrm>
        </p:spPr>
        <p:txBody>
          <a:bodyPr/>
          <a:lstStyle/>
          <a:p>
            <a:fld id="{FDE32AF4-A8FD-4977-867F-0E5C904E2B23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98096A3-A077-4247-117B-3281D9B0D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Verilog File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4A4BEF1-B413-7E4E-CC8A-135EE3AF63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449"/>
          <a:stretch/>
        </p:blipFill>
        <p:spPr>
          <a:xfrm>
            <a:off x="264825" y="2126515"/>
            <a:ext cx="3303565" cy="3511785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046946E-DE37-A3E4-92DF-E2CA2E2EBA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48" r="9029"/>
          <a:stretch/>
        </p:blipFill>
        <p:spPr>
          <a:xfrm>
            <a:off x="3765440" y="2126515"/>
            <a:ext cx="4067175" cy="2828745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6255953-32E1-51C6-1501-319AE5AB58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9665" y="2126515"/>
            <a:ext cx="3845877" cy="3773991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C7526E94-0514-DAA6-9978-A0EFFC1477DD}"/>
              </a:ext>
            </a:extLst>
          </p:cNvPr>
          <p:cNvSpPr/>
          <p:nvPr/>
        </p:nvSpPr>
        <p:spPr>
          <a:xfrm>
            <a:off x="264825" y="1477571"/>
            <a:ext cx="3303564" cy="6086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Gate-level </a:t>
            </a:r>
            <a:r>
              <a:rPr lang="zh-CN" altLang="en-US" sz="2000" b="1" dirty="0"/>
              <a:t>，结构化描述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891236D-1158-34BF-4428-8A2EA6797298}"/>
              </a:ext>
            </a:extLst>
          </p:cNvPr>
          <p:cNvSpPr/>
          <p:nvPr/>
        </p:nvSpPr>
        <p:spPr>
          <a:xfrm>
            <a:off x="3765440" y="1477571"/>
            <a:ext cx="4067174" cy="6086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RTL, </a:t>
            </a:r>
            <a:r>
              <a:rPr lang="zh-CN" altLang="en-US" sz="2000" b="1" dirty="0"/>
              <a:t>数据流描述</a:t>
            </a:r>
            <a:r>
              <a:rPr lang="en-US" altLang="zh-CN" sz="2000" b="1" dirty="0"/>
              <a:t>  </a:t>
            </a:r>
            <a:endParaRPr lang="zh-CN" altLang="en-US" sz="2000" b="1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6AB8E75-8451-0136-51A6-5951469660E7}"/>
              </a:ext>
            </a:extLst>
          </p:cNvPr>
          <p:cNvSpPr/>
          <p:nvPr/>
        </p:nvSpPr>
        <p:spPr>
          <a:xfrm>
            <a:off x="8029665" y="1477571"/>
            <a:ext cx="3845877" cy="6086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行为级描述</a:t>
            </a:r>
            <a:r>
              <a:rPr lang="en-US" altLang="zh-CN" sz="2000" b="1" dirty="0"/>
              <a:t>  </a:t>
            </a:r>
            <a:endParaRPr lang="zh-CN" altLang="en-US" sz="2000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18717C9-B60C-A98B-2033-3B026B9166C1}"/>
              </a:ext>
            </a:extLst>
          </p:cNvPr>
          <p:cNvSpPr txBox="1"/>
          <p:nvPr/>
        </p:nvSpPr>
        <p:spPr>
          <a:xfrm>
            <a:off x="414669" y="5839293"/>
            <a:ext cx="71663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Reference: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hlinkClick r:id="rId6"/>
              </a:rPr>
              <a:t>https://zhuanlan.zhihu.com/p/458300788</a:t>
            </a:r>
            <a:endParaRPr lang="en-US" altLang="zh-C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hlinkClick r:id="rId7"/>
              </a:rPr>
              <a:t>https://blog.csdn.net/yinjian0924/article/details/125246107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371046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3212520-1AF8-8D7F-4864-C1BBB6D6E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602B34B-8EBA-22EE-E444-77F5B1604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361" y="-171733"/>
            <a:ext cx="10515600" cy="1325563"/>
          </a:xfrm>
        </p:spPr>
        <p:txBody>
          <a:bodyPr/>
          <a:lstStyle/>
          <a:p>
            <a:r>
              <a:rPr lang="en-US" altLang="zh-CN" dirty="0"/>
              <a:t>Translate</a:t>
            </a:r>
            <a:endParaRPr lang="zh-CN" altLang="en-US"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BB99B73F-9E7B-15EE-5070-D0D30901B71B}"/>
              </a:ext>
            </a:extLst>
          </p:cNvPr>
          <p:cNvGrpSpPr/>
          <p:nvPr/>
        </p:nvGrpSpPr>
        <p:grpSpPr>
          <a:xfrm>
            <a:off x="77694" y="947853"/>
            <a:ext cx="5505357" cy="4059045"/>
            <a:chOff x="204069" y="925550"/>
            <a:chExt cx="5505357" cy="4059045"/>
          </a:xfrm>
        </p:grpSpPr>
        <p:sp>
          <p:nvSpPr>
            <p:cNvPr id="6" name="流程图: 过程 5">
              <a:extLst>
                <a:ext uri="{FF2B5EF4-FFF2-40B4-BE49-F238E27FC236}">
                  <a16:creationId xmlns:a16="http://schemas.microsoft.com/office/drawing/2014/main" id="{FBFDF4C1-D451-F737-0E6F-D99CA8E15621}"/>
                </a:ext>
              </a:extLst>
            </p:cNvPr>
            <p:cNvSpPr/>
            <p:nvPr/>
          </p:nvSpPr>
          <p:spPr>
            <a:xfrm>
              <a:off x="401444" y="1438507"/>
              <a:ext cx="5307982" cy="3546088"/>
            </a:xfrm>
            <a:prstGeom prst="flowChartProcess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altLang="zh-CN" sz="1600" b="1" dirty="0">
                  <a:solidFill>
                    <a:schemeClr val="tx1"/>
                  </a:solidFill>
                </a:rPr>
                <a:t>module </a:t>
              </a:r>
              <a:r>
                <a:rPr lang="en-US" altLang="zh-CN" sz="1600" b="1" dirty="0">
                  <a:solidFill>
                    <a:srgbClr val="FF0000"/>
                  </a:solidFill>
                </a:rPr>
                <a:t>TOP</a:t>
              </a:r>
              <a:r>
                <a:rPr lang="en-US" altLang="zh-CN" sz="1600" b="1" dirty="0">
                  <a:solidFill>
                    <a:schemeClr val="tx1"/>
                  </a:solidFill>
                </a:rPr>
                <a:t> (A,B,C,D,CLK,OUT1);</a:t>
              </a:r>
            </a:p>
            <a:p>
              <a:r>
                <a:rPr lang="en-US" altLang="zh-CN" sz="1600" b="1" dirty="0">
                  <a:solidFill>
                    <a:schemeClr val="tx1"/>
                  </a:solidFill>
                </a:rPr>
                <a:t>    input A, B, C, D, </a:t>
              </a:r>
              <a:r>
                <a:rPr lang="en-US" altLang="zh-CN" sz="1600" b="1" dirty="0">
                  <a:solidFill>
                    <a:srgbClr val="FF0000"/>
                  </a:solidFill>
                </a:rPr>
                <a:t>CLK</a:t>
              </a:r>
              <a:r>
                <a:rPr lang="en-US" altLang="zh-CN" sz="1600" b="1" dirty="0">
                  <a:solidFill>
                    <a:schemeClr val="tx1"/>
                  </a:solidFill>
                </a:rPr>
                <a:t>;</a:t>
              </a:r>
            </a:p>
            <a:p>
              <a:r>
                <a:rPr lang="en-US" altLang="zh-CN" sz="1600" b="1" dirty="0">
                  <a:solidFill>
                    <a:schemeClr val="tx1"/>
                  </a:solidFill>
                </a:rPr>
                <a:t>    output [1:0] </a:t>
              </a:r>
              <a:r>
                <a:rPr lang="en-US" altLang="zh-CN" sz="1600" b="1" dirty="0">
                  <a:solidFill>
                    <a:srgbClr val="FF0000"/>
                  </a:solidFill>
                </a:rPr>
                <a:t>OUT1</a:t>
              </a:r>
              <a:r>
                <a:rPr lang="en-US" altLang="zh-CN" sz="1600" b="1" dirty="0">
                  <a:solidFill>
                    <a:schemeClr val="tx1"/>
                  </a:solidFill>
                </a:rPr>
                <a:t>;</a:t>
              </a:r>
            </a:p>
            <a:p>
              <a:r>
                <a:rPr lang="en-US" altLang="zh-CN" sz="1600" b="1" dirty="0">
                  <a:solidFill>
                    <a:schemeClr val="tx1"/>
                  </a:solidFill>
                </a:rPr>
                <a:t>  </a:t>
              </a:r>
            </a:p>
            <a:p>
              <a:r>
                <a:rPr lang="en-US" altLang="zh-CN" sz="1600" b="1" dirty="0">
                  <a:solidFill>
                    <a:schemeClr val="tx1"/>
                  </a:solidFill>
                </a:rPr>
                <a:t>    wire INV1, INV0, bus1, bus0;</a:t>
              </a:r>
            </a:p>
            <a:p>
              <a:endParaRPr lang="en-US" altLang="zh-CN" sz="1600" b="1" dirty="0">
                <a:solidFill>
                  <a:schemeClr val="tx1"/>
                </a:solidFill>
              </a:endParaRPr>
            </a:p>
            <a:p>
              <a:r>
                <a:rPr lang="en-US" altLang="zh-CN" sz="1600" b="1" dirty="0">
                  <a:solidFill>
                    <a:schemeClr val="tx1"/>
                  </a:solidFill>
                </a:rPr>
                <a:t>    </a:t>
              </a:r>
              <a:r>
                <a:rPr lang="en-US" altLang="zh-CN" sz="1600" b="1" dirty="0">
                  <a:solidFill>
                    <a:srgbClr val="FF0000"/>
                  </a:solidFill>
                </a:rPr>
                <a:t>ENCODER</a:t>
              </a:r>
              <a:r>
                <a:rPr lang="en-US" altLang="zh-CN" sz="1600" b="1" dirty="0">
                  <a:solidFill>
                    <a:schemeClr val="tx1"/>
                  </a:solidFill>
                </a:rPr>
                <a:t> U1 (.AIN (A), ... , Q1 (</a:t>
              </a:r>
              <a:r>
                <a:rPr lang="en-US" altLang="zh-CN" sz="1600" b="1" dirty="0">
                  <a:solidFill>
                    <a:srgbClr val="FF0000"/>
                  </a:solidFill>
                </a:rPr>
                <a:t>bus1</a:t>
              </a:r>
              <a:r>
                <a:rPr lang="en-US" altLang="zh-CN" sz="1600" b="1" dirty="0">
                  <a:solidFill>
                    <a:schemeClr val="tx1"/>
                  </a:solidFill>
                </a:rPr>
                <a:t>));</a:t>
              </a:r>
            </a:p>
            <a:p>
              <a:endParaRPr lang="en-US" altLang="zh-CN" sz="1600" b="1" dirty="0">
                <a:solidFill>
                  <a:schemeClr val="tx1"/>
                </a:solidFill>
              </a:endParaRPr>
            </a:p>
            <a:p>
              <a:r>
                <a:rPr lang="en-US" altLang="zh-CN" sz="1600" b="1" dirty="0">
                  <a:solidFill>
                    <a:schemeClr val="tx1"/>
                  </a:solidFill>
                </a:rPr>
                <a:t>    </a:t>
              </a:r>
              <a:r>
                <a:rPr lang="en-US" altLang="zh-CN" sz="1600" b="1" dirty="0">
                  <a:solidFill>
                    <a:srgbClr val="FF0000"/>
                  </a:solidFill>
                </a:rPr>
                <a:t>INV</a:t>
              </a:r>
              <a:r>
                <a:rPr lang="en-US" altLang="zh-CN" sz="1600" b="1" dirty="0">
                  <a:solidFill>
                    <a:schemeClr val="tx1"/>
                  </a:solidFill>
                </a:rPr>
                <a:t> U2 (.A (BUS0), .Z (INV0));</a:t>
              </a:r>
            </a:p>
            <a:p>
              <a:r>
                <a:rPr lang="en-US" altLang="zh-CN" sz="1600" b="1" dirty="0">
                  <a:solidFill>
                    <a:schemeClr val="tx1"/>
                  </a:solidFill>
                </a:rPr>
                <a:t>           </a:t>
              </a:r>
              <a:r>
                <a:rPr lang="en-US" altLang="zh-CN" sz="1600" b="1" dirty="0">
                  <a:solidFill>
                    <a:srgbClr val="FF0000"/>
                  </a:solidFill>
                </a:rPr>
                <a:t>U3</a:t>
              </a:r>
              <a:r>
                <a:rPr lang="en-US" altLang="zh-CN" sz="1600" b="1" dirty="0">
                  <a:solidFill>
                    <a:schemeClr val="tx1"/>
                  </a:solidFill>
                </a:rPr>
                <a:t> (.A (BUS1), .Z (INV1));</a:t>
              </a:r>
            </a:p>
            <a:p>
              <a:endParaRPr lang="en-US" altLang="zh-CN" sz="1600" b="1" dirty="0">
                <a:solidFill>
                  <a:schemeClr val="tx1"/>
                </a:solidFill>
              </a:endParaRPr>
            </a:p>
            <a:p>
              <a:r>
                <a:rPr lang="en-US" altLang="zh-CN" sz="1600" b="1" dirty="0">
                  <a:solidFill>
                    <a:schemeClr val="tx1"/>
                  </a:solidFill>
                </a:rPr>
                <a:t>    REGFILE U4 (.D0 (INV0), .D1 (INV1), </a:t>
              </a:r>
              <a:r>
                <a:rPr lang="en-US" altLang="zh-CN" sz="1600" b="1" dirty="0">
                  <a:solidFill>
                    <a:srgbClr val="FF0000"/>
                  </a:solidFill>
                </a:rPr>
                <a:t>.CLK </a:t>
              </a:r>
              <a:r>
                <a:rPr lang="en-US" altLang="zh-CN" sz="1600" b="1" dirty="0">
                  <a:solidFill>
                    <a:schemeClr val="tx1"/>
                  </a:solidFill>
                </a:rPr>
                <a:t>(CLK));</a:t>
              </a:r>
            </a:p>
            <a:p>
              <a:endParaRPr lang="en-US" altLang="zh-CN" sz="1600" b="1" dirty="0">
                <a:solidFill>
                  <a:schemeClr val="tx1"/>
                </a:solidFill>
              </a:endParaRPr>
            </a:p>
            <a:p>
              <a:r>
                <a:rPr lang="en-US" altLang="zh-CN" sz="1600" b="1" dirty="0" err="1">
                  <a:solidFill>
                    <a:schemeClr val="tx1"/>
                  </a:solidFill>
                </a:rPr>
                <a:t>endmodule</a:t>
              </a:r>
              <a:endParaRPr lang="zh-CN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对话气泡: 圆角矩形 6">
              <a:extLst>
                <a:ext uri="{FF2B5EF4-FFF2-40B4-BE49-F238E27FC236}">
                  <a16:creationId xmlns:a16="http://schemas.microsoft.com/office/drawing/2014/main" id="{7B11A513-4728-46DB-CF61-E4A0BB33DE31}"/>
                </a:ext>
              </a:extLst>
            </p:cNvPr>
            <p:cNvSpPr/>
            <p:nvPr/>
          </p:nvSpPr>
          <p:spPr>
            <a:xfrm>
              <a:off x="1349297" y="925550"/>
              <a:ext cx="892098" cy="284615"/>
            </a:xfrm>
            <a:prstGeom prst="wedgeRoundRectCallout">
              <a:avLst>
                <a:gd name="adj1" fmla="val -30833"/>
                <a:gd name="adj2" fmla="val 135166"/>
                <a:gd name="adj3" fmla="val 16667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/>
                <a:t>Design</a:t>
              </a:r>
              <a:endParaRPr lang="zh-CN" altLang="en-US" sz="1400" b="1" dirty="0"/>
            </a:p>
          </p:txBody>
        </p:sp>
        <p:sp>
          <p:nvSpPr>
            <p:cNvPr id="8" name="对话气泡: 圆角矩形 7">
              <a:extLst>
                <a:ext uri="{FF2B5EF4-FFF2-40B4-BE49-F238E27FC236}">
                  <a16:creationId xmlns:a16="http://schemas.microsoft.com/office/drawing/2014/main" id="{493C7956-F5E7-053F-F085-5149831F8AAD}"/>
                </a:ext>
              </a:extLst>
            </p:cNvPr>
            <p:cNvSpPr/>
            <p:nvPr/>
          </p:nvSpPr>
          <p:spPr>
            <a:xfrm>
              <a:off x="2833317" y="1692081"/>
              <a:ext cx="788020" cy="306918"/>
            </a:xfrm>
            <a:prstGeom prst="wedgeRoundRectCallout">
              <a:avLst>
                <a:gd name="adj1" fmla="val -78611"/>
                <a:gd name="adj2" fmla="val -13799"/>
                <a:gd name="adj3" fmla="val 16667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/>
                <a:t>Clock</a:t>
              </a:r>
              <a:endParaRPr lang="zh-CN" altLang="en-US" sz="1400" b="1" dirty="0"/>
            </a:p>
          </p:txBody>
        </p:sp>
        <p:sp>
          <p:nvSpPr>
            <p:cNvPr id="9" name="对话气泡: 圆角矩形 8">
              <a:extLst>
                <a:ext uri="{FF2B5EF4-FFF2-40B4-BE49-F238E27FC236}">
                  <a16:creationId xmlns:a16="http://schemas.microsoft.com/office/drawing/2014/main" id="{7F2CD374-B395-4F6E-6041-DB7B9108AE36}"/>
                </a:ext>
              </a:extLst>
            </p:cNvPr>
            <p:cNvSpPr/>
            <p:nvPr/>
          </p:nvSpPr>
          <p:spPr>
            <a:xfrm>
              <a:off x="2371498" y="2152520"/>
              <a:ext cx="788020" cy="306918"/>
            </a:xfrm>
            <a:prstGeom prst="wedgeRoundRectCallout">
              <a:avLst>
                <a:gd name="adj1" fmla="val -84167"/>
                <a:gd name="adj2" fmla="val -39232"/>
                <a:gd name="adj3" fmla="val 16667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/>
                <a:t>Port</a:t>
              </a:r>
              <a:endParaRPr lang="zh-CN" altLang="en-US" sz="1400" b="1" dirty="0"/>
            </a:p>
          </p:txBody>
        </p:sp>
        <p:sp>
          <p:nvSpPr>
            <p:cNvPr id="10" name="对话气泡: 圆角矩形 9">
              <a:extLst>
                <a:ext uri="{FF2B5EF4-FFF2-40B4-BE49-F238E27FC236}">
                  <a16:creationId xmlns:a16="http://schemas.microsoft.com/office/drawing/2014/main" id="{801178EF-20FB-836F-5C8A-172BB4C9C95D}"/>
                </a:ext>
              </a:extLst>
            </p:cNvPr>
            <p:cNvSpPr/>
            <p:nvPr/>
          </p:nvSpPr>
          <p:spPr>
            <a:xfrm>
              <a:off x="3725144" y="2598377"/>
              <a:ext cx="788020" cy="306918"/>
            </a:xfrm>
            <a:prstGeom prst="wedgeRoundRectCallout">
              <a:avLst>
                <a:gd name="adj1" fmla="val -47374"/>
                <a:gd name="adj2" fmla="val 87933"/>
                <a:gd name="adj3" fmla="val 16667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/>
                <a:t>Net</a:t>
              </a:r>
              <a:endParaRPr lang="zh-CN" altLang="en-US" sz="1400" b="1" dirty="0"/>
            </a:p>
          </p:txBody>
        </p:sp>
        <p:sp>
          <p:nvSpPr>
            <p:cNvPr id="11" name="对话气泡: 圆角矩形 10">
              <a:extLst>
                <a:ext uri="{FF2B5EF4-FFF2-40B4-BE49-F238E27FC236}">
                  <a16:creationId xmlns:a16="http://schemas.microsoft.com/office/drawing/2014/main" id="{BE691D41-F66D-4077-4399-2B86E8744DD3}"/>
                </a:ext>
              </a:extLst>
            </p:cNvPr>
            <p:cNvSpPr/>
            <p:nvPr/>
          </p:nvSpPr>
          <p:spPr>
            <a:xfrm>
              <a:off x="4217019" y="3770280"/>
              <a:ext cx="788020" cy="306918"/>
            </a:xfrm>
            <a:prstGeom prst="wedgeRoundRectCallout">
              <a:avLst>
                <a:gd name="adj1" fmla="val -47374"/>
                <a:gd name="adj2" fmla="val 87933"/>
                <a:gd name="adj3" fmla="val 16667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/>
                <a:t>Pin</a:t>
              </a:r>
              <a:endParaRPr lang="zh-CN" altLang="en-US" sz="1400" b="1" dirty="0"/>
            </a:p>
          </p:txBody>
        </p:sp>
        <p:sp>
          <p:nvSpPr>
            <p:cNvPr id="12" name="对话气泡: 圆角矩形 11">
              <a:extLst>
                <a:ext uri="{FF2B5EF4-FFF2-40B4-BE49-F238E27FC236}">
                  <a16:creationId xmlns:a16="http://schemas.microsoft.com/office/drawing/2014/main" id="{C17E56B4-4DDF-E8F2-C399-6FC84D13D5F1}"/>
                </a:ext>
              </a:extLst>
            </p:cNvPr>
            <p:cNvSpPr/>
            <p:nvPr/>
          </p:nvSpPr>
          <p:spPr>
            <a:xfrm>
              <a:off x="416622" y="3773509"/>
              <a:ext cx="648000" cy="306918"/>
            </a:xfrm>
            <a:prstGeom prst="wedgeRoundRectCallout">
              <a:avLst>
                <a:gd name="adj1" fmla="val 70079"/>
                <a:gd name="adj2" fmla="val -46499"/>
                <a:gd name="adj3" fmla="val 16667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/>
                <a:t>Cell</a:t>
              </a:r>
              <a:endParaRPr lang="zh-CN" altLang="en-US" sz="1400" b="1" dirty="0"/>
            </a:p>
          </p:txBody>
        </p:sp>
        <p:sp>
          <p:nvSpPr>
            <p:cNvPr id="13" name="对话气泡: 圆角矩形 12">
              <a:extLst>
                <a:ext uri="{FF2B5EF4-FFF2-40B4-BE49-F238E27FC236}">
                  <a16:creationId xmlns:a16="http://schemas.microsoft.com/office/drawing/2014/main" id="{15B5515A-0EC1-C36B-701A-1C7B42AF4EAE}"/>
                </a:ext>
              </a:extLst>
            </p:cNvPr>
            <p:cNvSpPr/>
            <p:nvPr/>
          </p:nvSpPr>
          <p:spPr>
            <a:xfrm>
              <a:off x="204069" y="2669953"/>
              <a:ext cx="1044000" cy="306918"/>
            </a:xfrm>
            <a:prstGeom prst="wedgeRoundRectCallout">
              <a:avLst>
                <a:gd name="adj1" fmla="val 68579"/>
                <a:gd name="adj2" fmla="val 51600"/>
                <a:gd name="adj3" fmla="val 16667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/>
                <a:t>Reference</a:t>
              </a:r>
              <a:endParaRPr lang="zh-CN" altLang="en-US" sz="1400" b="1" dirty="0"/>
            </a:p>
          </p:txBody>
        </p: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BDBEB5A0-27ED-B53D-0050-979AC2FA84E5}"/>
              </a:ext>
            </a:extLst>
          </p:cNvPr>
          <p:cNvGrpSpPr/>
          <p:nvPr/>
        </p:nvGrpSpPr>
        <p:grpSpPr>
          <a:xfrm>
            <a:off x="5756722" y="1993515"/>
            <a:ext cx="6188760" cy="3013383"/>
            <a:chOff x="5727265" y="1011350"/>
            <a:chExt cx="6188760" cy="3013383"/>
          </a:xfrm>
        </p:grpSpPr>
        <p:grpSp>
          <p:nvGrpSpPr>
            <p:cNvPr id="71" name="组合 70">
              <a:extLst>
                <a:ext uri="{FF2B5EF4-FFF2-40B4-BE49-F238E27FC236}">
                  <a16:creationId xmlns:a16="http://schemas.microsoft.com/office/drawing/2014/main" id="{BA32A021-757F-A53A-7669-FD174027E378}"/>
                </a:ext>
              </a:extLst>
            </p:cNvPr>
            <p:cNvGrpSpPr/>
            <p:nvPr/>
          </p:nvGrpSpPr>
          <p:grpSpPr>
            <a:xfrm>
              <a:off x="5727265" y="1455492"/>
              <a:ext cx="6188760" cy="2569241"/>
              <a:chOff x="5727265" y="1455492"/>
              <a:chExt cx="6188760" cy="2569241"/>
            </a:xfrm>
          </p:grpSpPr>
          <p:grpSp>
            <p:nvGrpSpPr>
              <p:cNvPr id="69" name="组合 68">
                <a:extLst>
                  <a:ext uri="{FF2B5EF4-FFF2-40B4-BE49-F238E27FC236}">
                    <a16:creationId xmlns:a16="http://schemas.microsoft.com/office/drawing/2014/main" id="{6B1D887B-818B-6442-6470-7BF1E5CBDEE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727265" y="1455492"/>
                <a:ext cx="6188760" cy="2569241"/>
                <a:chOff x="5485347" y="641010"/>
                <a:chExt cx="6876400" cy="2854712"/>
              </a:xfrm>
            </p:grpSpPr>
            <p:sp>
              <p:nvSpPr>
                <p:cNvPr id="15" name="流程图: 过程 14">
                  <a:extLst>
                    <a:ext uri="{FF2B5EF4-FFF2-40B4-BE49-F238E27FC236}">
                      <a16:creationId xmlns:a16="http://schemas.microsoft.com/office/drawing/2014/main" id="{6C659017-796D-1430-5481-60F581EB7247}"/>
                    </a:ext>
                  </a:extLst>
                </p:cNvPr>
                <p:cNvSpPr/>
                <p:nvPr/>
              </p:nvSpPr>
              <p:spPr>
                <a:xfrm>
                  <a:off x="5533491" y="641010"/>
                  <a:ext cx="6828256" cy="2854712"/>
                </a:xfrm>
                <a:prstGeom prst="flowChartProcess">
                  <a:avLst/>
                </a:prstGeom>
                <a:noFill/>
                <a:ln w="190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44" name="组合 43">
                  <a:extLst>
                    <a:ext uri="{FF2B5EF4-FFF2-40B4-BE49-F238E27FC236}">
                      <a16:creationId xmlns:a16="http://schemas.microsoft.com/office/drawing/2014/main" id="{9797B872-BEC3-BDF1-7EDC-7C2E477C69D1}"/>
                    </a:ext>
                  </a:extLst>
                </p:cNvPr>
                <p:cNvGrpSpPr/>
                <p:nvPr/>
              </p:nvGrpSpPr>
              <p:grpSpPr>
                <a:xfrm>
                  <a:off x="5903679" y="1079009"/>
                  <a:ext cx="6253940" cy="2195107"/>
                  <a:chOff x="5903679" y="1079009"/>
                  <a:chExt cx="6253940" cy="2195107"/>
                </a:xfrm>
              </p:grpSpPr>
              <p:sp>
                <p:nvSpPr>
                  <p:cNvPr id="16" name="流程图: 过程 15">
                    <a:extLst>
                      <a:ext uri="{FF2B5EF4-FFF2-40B4-BE49-F238E27FC236}">
                        <a16:creationId xmlns:a16="http://schemas.microsoft.com/office/drawing/2014/main" id="{F472B29B-DADD-9708-2EFB-5024067DE730}"/>
                      </a:ext>
                    </a:extLst>
                  </p:cNvPr>
                  <p:cNvSpPr/>
                  <p:nvPr/>
                </p:nvSpPr>
                <p:spPr>
                  <a:xfrm>
                    <a:off x="6775316" y="1090160"/>
                    <a:ext cx="1243368" cy="1870849"/>
                  </a:xfrm>
                  <a:prstGeom prst="flowChartProcess">
                    <a:avLst/>
                  </a:pr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18" name="直接连接符 17">
                    <a:extLst>
                      <a:ext uri="{FF2B5EF4-FFF2-40B4-BE49-F238E27FC236}">
                        <a16:creationId xmlns:a16="http://schemas.microsoft.com/office/drawing/2014/main" id="{4508BFF5-9188-01D6-ED18-36C4A0B8504F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78135" y="1371600"/>
                    <a:ext cx="504000" cy="0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直接连接符 18">
                    <a:extLst>
                      <a:ext uri="{FF2B5EF4-FFF2-40B4-BE49-F238E27FC236}">
                        <a16:creationId xmlns:a16="http://schemas.microsoft.com/office/drawing/2014/main" id="{F134FCE5-A946-F0CC-91BC-B4F3C248E108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78135" y="1736578"/>
                    <a:ext cx="504000" cy="0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直接连接符 19">
                    <a:extLst>
                      <a:ext uri="{FF2B5EF4-FFF2-40B4-BE49-F238E27FC236}">
                        <a16:creationId xmlns:a16="http://schemas.microsoft.com/office/drawing/2014/main" id="{DC822917-10FF-5EC3-7C55-8C7E51EAC068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71316" y="2101556"/>
                    <a:ext cx="504000" cy="0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直接连接符 20">
                    <a:extLst>
                      <a:ext uri="{FF2B5EF4-FFF2-40B4-BE49-F238E27FC236}">
                        <a16:creationId xmlns:a16="http://schemas.microsoft.com/office/drawing/2014/main" id="{AC525B95-729C-063E-4801-187E948A60FB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1090" y="2466535"/>
                    <a:ext cx="504000" cy="0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" name="箭头: 五边形 21">
                    <a:extLst>
                      <a:ext uri="{FF2B5EF4-FFF2-40B4-BE49-F238E27FC236}">
                        <a16:creationId xmlns:a16="http://schemas.microsoft.com/office/drawing/2014/main" id="{0576ED86-BBAD-D08C-CDAB-8DA04FCFB725}"/>
                      </a:ext>
                    </a:extLst>
                  </p:cNvPr>
                  <p:cNvSpPr/>
                  <p:nvPr/>
                </p:nvSpPr>
                <p:spPr>
                  <a:xfrm>
                    <a:off x="5903679" y="1260605"/>
                    <a:ext cx="360000" cy="216000"/>
                  </a:xfrm>
                  <a:prstGeom prst="homePlate">
                    <a:avLst/>
                  </a:pr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3" name="箭头: 五边形 22">
                    <a:extLst>
                      <a:ext uri="{FF2B5EF4-FFF2-40B4-BE49-F238E27FC236}">
                        <a16:creationId xmlns:a16="http://schemas.microsoft.com/office/drawing/2014/main" id="{1697B938-3040-4EDE-ED91-1C491EF8D150}"/>
                      </a:ext>
                    </a:extLst>
                  </p:cNvPr>
                  <p:cNvSpPr/>
                  <p:nvPr/>
                </p:nvSpPr>
                <p:spPr>
                  <a:xfrm>
                    <a:off x="5903679" y="1626582"/>
                    <a:ext cx="360000" cy="216000"/>
                  </a:xfrm>
                  <a:prstGeom prst="homePlate">
                    <a:avLst/>
                  </a:pr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4" name="箭头: 五边形 23">
                    <a:extLst>
                      <a:ext uri="{FF2B5EF4-FFF2-40B4-BE49-F238E27FC236}">
                        <a16:creationId xmlns:a16="http://schemas.microsoft.com/office/drawing/2014/main" id="{70505413-8396-82B0-61A7-C0D7C650F158}"/>
                      </a:ext>
                    </a:extLst>
                  </p:cNvPr>
                  <p:cNvSpPr/>
                  <p:nvPr/>
                </p:nvSpPr>
                <p:spPr>
                  <a:xfrm>
                    <a:off x="5903679" y="1992559"/>
                    <a:ext cx="360000" cy="216000"/>
                  </a:xfrm>
                  <a:prstGeom prst="homePlate">
                    <a:avLst/>
                  </a:pr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5" name="箭头: 五边形 24">
                    <a:extLst>
                      <a:ext uri="{FF2B5EF4-FFF2-40B4-BE49-F238E27FC236}">
                        <a16:creationId xmlns:a16="http://schemas.microsoft.com/office/drawing/2014/main" id="{CA8FC1F1-4DF5-686F-2C27-DDF2BB03A967}"/>
                      </a:ext>
                    </a:extLst>
                  </p:cNvPr>
                  <p:cNvSpPr/>
                  <p:nvPr/>
                </p:nvSpPr>
                <p:spPr>
                  <a:xfrm>
                    <a:off x="5903679" y="2358535"/>
                    <a:ext cx="360000" cy="216000"/>
                  </a:xfrm>
                  <a:prstGeom prst="homePlate">
                    <a:avLst/>
                  </a:pr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26" name="直接连接符 25">
                    <a:extLst>
                      <a:ext uri="{FF2B5EF4-FFF2-40B4-BE49-F238E27FC236}">
                        <a16:creationId xmlns:a16="http://schemas.microsoft.com/office/drawing/2014/main" id="{5B849722-709E-EB6B-45F6-A41F070D1C85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8018684" y="1526223"/>
                    <a:ext cx="504000" cy="0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直接连接符 26">
                    <a:extLst>
                      <a:ext uri="{FF2B5EF4-FFF2-40B4-BE49-F238E27FC236}">
                        <a16:creationId xmlns:a16="http://schemas.microsoft.com/office/drawing/2014/main" id="{E1805C51-8330-1CC0-AD24-0DB0995D91D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8018684" y="2258176"/>
                    <a:ext cx="504000" cy="0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" name="等腰三角形 27">
                    <a:extLst>
                      <a:ext uri="{FF2B5EF4-FFF2-40B4-BE49-F238E27FC236}">
                        <a16:creationId xmlns:a16="http://schemas.microsoft.com/office/drawing/2014/main" id="{CAF94D81-7809-03F8-4751-9950A8341D5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536295" y="1256811"/>
                    <a:ext cx="504000" cy="515949"/>
                  </a:xfrm>
                  <a:prstGeom prst="triangle">
                    <a:avLst/>
                  </a:pr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9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9" name="等腰三角形 28">
                    <a:extLst>
                      <a:ext uri="{FF2B5EF4-FFF2-40B4-BE49-F238E27FC236}">
                        <a16:creationId xmlns:a16="http://schemas.microsoft.com/office/drawing/2014/main" id="{1F0A809E-4FEB-40EE-1131-EA5A93F372F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531844" y="1978066"/>
                    <a:ext cx="504000" cy="515949"/>
                  </a:xfrm>
                  <a:prstGeom prst="triangle">
                    <a:avLst/>
                  </a:pr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0" name="文本框 29">
                    <a:extLst>
                      <a:ext uri="{FF2B5EF4-FFF2-40B4-BE49-F238E27FC236}">
                        <a16:creationId xmlns:a16="http://schemas.microsoft.com/office/drawing/2014/main" id="{445ECA56-C484-1082-CEC5-14E891A540D2}"/>
                      </a:ext>
                    </a:extLst>
                  </p:cNvPr>
                  <p:cNvSpPr txBox="1"/>
                  <p:nvPr/>
                </p:nvSpPr>
                <p:spPr>
                  <a:xfrm>
                    <a:off x="8475988" y="1360967"/>
                    <a:ext cx="519135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200" b="1" dirty="0"/>
                      <a:t>INV</a:t>
                    </a:r>
                    <a:endParaRPr lang="zh-CN" altLang="en-US" sz="1200" b="1" dirty="0"/>
                  </a:p>
                </p:txBody>
              </p:sp>
              <p:sp>
                <p:nvSpPr>
                  <p:cNvPr id="31" name="文本框 30">
                    <a:extLst>
                      <a:ext uri="{FF2B5EF4-FFF2-40B4-BE49-F238E27FC236}">
                        <a16:creationId xmlns:a16="http://schemas.microsoft.com/office/drawing/2014/main" id="{D7030550-9537-758C-1825-BA7D73AF2288}"/>
                      </a:ext>
                    </a:extLst>
                  </p:cNvPr>
                  <p:cNvSpPr txBox="1"/>
                  <p:nvPr/>
                </p:nvSpPr>
                <p:spPr>
                  <a:xfrm>
                    <a:off x="8472274" y="2093230"/>
                    <a:ext cx="519135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200" b="1" dirty="0"/>
                      <a:t>INV</a:t>
                    </a:r>
                    <a:endParaRPr lang="zh-CN" altLang="en-US" sz="1200" b="1" dirty="0"/>
                  </a:p>
                </p:txBody>
              </p:sp>
              <p:sp>
                <p:nvSpPr>
                  <p:cNvPr id="32" name="椭圆 31">
                    <a:extLst>
                      <a:ext uri="{FF2B5EF4-FFF2-40B4-BE49-F238E27FC236}">
                        <a16:creationId xmlns:a16="http://schemas.microsoft.com/office/drawing/2014/main" id="{3FE669FA-7E8B-1894-0E49-06735DB3A44C}"/>
                      </a:ext>
                    </a:extLst>
                  </p:cNvPr>
                  <p:cNvSpPr/>
                  <p:nvPr/>
                </p:nvSpPr>
                <p:spPr>
                  <a:xfrm>
                    <a:off x="9064121" y="1448166"/>
                    <a:ext cx="108000" cy="10800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3" name="椭圆 32">
                    <a:extLst>
                      <a:ext uri="{FF2B5EF4-FFF2-40B4-BE49-F238E27FC236}">
                        <a16:creationId xmlns:a16="http://schemas.microsoft.com/office/drawing/2014/main" id="{EBE9F7AA-9E88-B471-1E56-6FCF136B4522}"/>
                      </a:ext>
                    </a:extLst>
                  </p:cNvPr>
                  <p:cNvSpPr/>
                  <p:nvPr/>
                </p:nvSpPr>
                <p:spPr>
                  <a:xfrm>
                    <a:off x="9064121" y="2180430"/>
                    <a:ext cx="108000" cy="10800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4" name="流程图: 过程 33">
                    <a:extLst>
                      <a:ext uri="{FF2B5EF4-FFF2-40B4-BE49-F238E27FC236}">
                        <a16:creationId xmlns:a16="http://schemas.microsoft.com/office/drawing/2014/main" id="{AA70A776-2331-4067-0D61-45AEB19F3AC2}"/>
                      </a:ext>
                    </a:extLst>
                  </p:cNvPr>
                  <p:cNvSpPr/>
                  <p:nvPr/>
                </p:nvSpPr>
                <p:spPr>
                  <a:xfrm>
                    <a:off x="10038172" y="1079009"/>
                    <a:ext cx="1243368" cy="1870849"/>
                  </a:xfrm>
                  <a:prstGeom prst="flowChartProcess">
                    <a:avLst/>
                  </a:pr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35" name="直接连接符 34">
                    <a:extLst>
                      <a:ext uri="{FF2B5EF4-FFF2-40B4-BE49-F238E27FC236}">
                        <a16:creationId xmlns:a16="http://schemas.microsoft.com/office/drawing/2014/main" id="{161F3BBF-1DA0-71A7-EA98-65F37019E48C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9172121" y="1509858"/>
                    <a:ext cx="864000" cy="0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直接连接符 35">
                    <a:extLst>
                      <a:ext uri="{FF2B5EF4-FFF2-40B4-BE49-F238E27FC236}">
                        <a16:creationId xmlns:a16="http://schemas.microsoft.com/office/drawing/2014/main" id="{EFC47E8C-47AA-D67E-1F70-8CD710C33605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9172825" y="2224723"/>
                    <a:ext cx="864000" cy="0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直接连接符 36">
                    <a:extLst>
                      <a:ext uri="{FF2B5EF4-FFF2-40B4-BE49-F238E27FC236}">
                        <a16:creationId xmlns:a16="http://schemas.microsoft.com/office/drawing/2014/main" id="{2FC0B8E4-1BEC-B64C-14C4-94A900896DEB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1281540" y="1509858"/>
                    <a:ext cx="504000" cy="0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直接连接符 37">
                    <a:extLst>
                      <a:ext uri="{FF2B5EF4-FFF2-40B4-BE49-F238E27FC236}">
                        <a16:creationId xmlns:a16="http://schemas.microsoft.com/office/drawing/2014/main" id="{3650C119-1224-4811-7C2F-EFE3F46F7884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9629321" y="2678206"/>
                    <a:ext cx="396000" cy="0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9" name="等腰三角形 38">
                    <a:extLst>
                      <a:ext uri="{FF2B5EF4-FFF2-40B4-BE49-F238E27FC236}">
                        <a16:creationId xmlns:a16="http://schemas.microsoft.com/office/drawing/2014/main" id="{451744CA-1B29-B1D2-2179-E904370905E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0025717" y="2616305"/>
                    <a:ext cx="180000" cy="144000"/>
                  </a:xfrm>
                  <a:prstGeom prst="triangle">
                    <a:avLst/>
                  </a:pr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40" name="直接连接符 39">
                    <a:extLst>
                      <a:ext uri="{FF2B5EF4-FFF2-40B4-BE49-F238E27FC236}">
                        <a16:creationId xmlns:a16="http://schemas.microsoft.com/office/drawing/2014/main" id="{FE3BFE8E-4EE4-14B4-2725-5CF391C86C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H="1">
                    <a:off x="9377229" y="2919055"/>
                    <a:ext cx="504000" cy="0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直接连接符 40">
                    <a:extLst>
                      <a:ext uri="{FF2B5EF4-FFF2-40B4-BE49-F238E27FC236}">
                        <a16:creationId xmlns:a16="http://schemas.microsoft.com/office/drawing/2014/main" id="{7F883C5B-137F-77AE-08E5-9B281D68FDF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1811" y="3164979"/>
                    <a:ext cx="3348000" cy="0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" name="箭头: 五边形 41">
                    <a:extLst>
                      <a:ext uri="{FF2B5EF4-FFF2-40B4-BE49-F238E27FC236}">
                        <a16:creationId xmlns:a16="http://schemas.microsoft.com/office/drawing/2014/main" id="{F3BB48D3-3F3C-CEE8-64E9-CE4C7E9E8616}"/>
                      </a:ext>
                    </a:extLst>
                  </p:cNvPr>
                  <p:cNvSpPr/>
                  <p:nvPr/>
                </p:nvSpPr>
                <p:spPr>
                  <a:xfrm>
                    <a:off x="5919161" y="3058116"/>
                    <a:ext cx="360000" cy="216000"/>
                  </a:xfrm>
                  <a:prstGeom prst="homePlate">
                    <a:avLst/>
                  </a:pr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3" name="箭头: 五边形 42">
                    <a:extLst>
                      <a:ext uri="{FF2B5EF4-FFF2-40B4-BE49-F238E27FC236}">
                        <a16:creationId xmlns:a16="http://schemas.microsoft.com/office/drawing/2014/main" id="{94BE4AB9-49DF-4F14-A1CE-E54306506271}"/>
                      </a:ext>
                    </a:extLst>
                  </p:cNvPr>
                  <p:cNvSpPr/>
                  <p:nvPr/>
                </p:nvSpPr>
                <p:spPr>
                  <a:xfrm>
                    <a:off x="11797619" y="1394166"/>
                    <a:ext cx="360000" cy="216000"/>
                  </a:xfrm>
                  <a:prstGeom prst="homePlate">
                    <a:avLst/>
                  </a:pr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73394584-71CE-B941-B604-A9CDBD1A894B}"/>
                    </a:ext>
                  </a:extLst>
                </p:cNvPr>
                <p:cNvSpPr txBox="1"/>
                <p:nvPr/>
              </p:nvSpPr>
              <p:spPr>
                <a:xfrm>
                  <a:off x="6790357" y="2669111"/>
                  <a:ext cx="123517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400" b="1" dirty="0"/>
                    <a:t>ENCODER</a:t>
                  </a:r>
                  <a:endParaRPr lang="zh-CN" altLang="en-US" sz="1400" b="1" dirty="0"/>
                </a:p>
              </p:txBody>
            </p:sp>
            <p:sp>
              <p:nvSpPr>
                <p:cNvPr id="46" name="文本框 45">
                  <a:extLst>
                    <a:ext uri="{FF2B5EF4-FFF2-40B4-BE49-F238E27FC236}">
                      <a16:creationId xmlns:a16="http://schemas.microsoft.com/office/drawing/2014/main" id="{02BA41B4-4176-10AB-868D-2ED55596683C}"/>
                    </a:ext>
                  </a:extLst>
                </p:cNvPr>
                <p:cNvSpPr txBox="1"/>
                <p:nvPr/>
              </p:nvSpPr>
              <p:spPr>
                <a:xfrm>
                  <a:off x="10281143" y="2667054"/>
                  <a:ext cx="1007241" cy="3419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altLang="zh-CN" sz="1400" b="1" dirty="0"/>
                    <a:t>REGFILE</a:t>
                  </a:r>
                  <a:endParaRPr lang="zh-CN" altLang="en-US" sz="1400" b="1" dirty="0"/>
                </a:p>
              </p:txBody>
            </p:sp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EDFE6563-C968-EC2C-D743-DA8F2EB37E50}"/>
                    </a:ext>
                  </a:extLst>
                </p:cNvPr>
                <p:cNvSpPr txBox="1"/>
                <p:nvPr/>
              </p:nvSpPr>
              <p:spPr>
                <a:xfrm>
                  <a:off x="10042826" y="2442872"/>
                  <a:ext cx="57348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b="1" dirty="0"/>
                    <a:t>CLK</a:t>
                  </a:r>
                  <a:endParaRPr lang="zh-CN" altLang="en-US" sz="1200" b="1" dirty="0"/>
                </a:p>
              </p:txBody>
            </p:sp>
            <p:sp>
              <p:nvSpPr>
                <p:cNvPr id="48" name="文本框 47">
                  <a:extLst>
                    <a:ext uri="{FF2B5EF4-FFF2-40B4-BE49-F238E27FC236}">
                      <a16:creationId xmlns:a16="http://schemas.microsoft.com/office/drawing/2014/main" id="{D7FE29A2-88E5-6F4E-C19E-B17307C667C5}"/>
                    </a:ext>
                  </a:extLst>
                </p:cNvPr>
                <p:cNvSpPr txBox="1"/>
                <p:nvPr/>
              </p:nvSpPr>
              <p:spPr>
                <a:xfrm>
                  <a:off x="9974341" y="1388275"/>
                  <a:ext cx="57348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b="1" dirty="0"/>
                    <a:t>D0</a:t>
                  </a:r>
                  <a:endParaRPr lang="zh-CN" altLang="en-US" sz="1200" b="1" dirty="0"/>
                </a:p>
              </p:txBody>
            </p:sp>
            <p:sp>
              <p:nvSpPr>
                <p:cNvPr id="49" name="文本框 48">
                  <a:extLst>
                    <a:ext uri="{FF2B5EF4-FFF2-40B4-BE49-F238E27FC236}">
                      <a16:creationId xmlns:a16="http://schemas.microsoft.com/office/drawing/2014/main" id="{A03BDF78-3446-3485-C03D-4F38060D6C10}"/>
                    </a:ext>
                  </a:extLst>
                </p:cNvPr>
                <p:cNvSpPr txBox="1"/>
                <p:nvPr/>
              </p:nvSpPr>
              <p:spPr>
                <a:xfrm>
                  <a:off x="9974341" y="2089845"/>
                  <a:ext cx="57348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b="1" dirty="0"/>
                    <a:t>D1</a:t>
                  </a:r>
                  <a:endParaRPr lang="zh-CN" altLang="en-US" sz="1200" b="1" dirty="0"/>
                </a:p>
              </p:txBody>
            </p:sp>
            <p:sp>
              <p:nvSpPr>
                <p:cNvPr id="50" name="文本框 49">
                  <a:extLst>
                    <a:ext uri="{FF2B5EF4-FFF2-40B4-BE49-F238E27FC236}">
                      <a16:creationId xmlns:a16="http://schemas.microsoft.com/office/drawing/2014/main" id="{808C484E-14B6-7790-008C-3D074AB3C621}"/>
                    </a:ext>
                  </a:extLst>
                </p:cNvPr>
                <p:cNvSpPr txBox="1"/>
                <p:nvPr/>
              </p:nvSpPr>
              <p:spPr>
                <a:xfrm>
                  <a:off x="10623181" y="1380680"/>
                  <a:ext cx="73501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b="1" dirty="0"/>
                    <a:t>Q[1: 0]</a:t>
                  </a:r>
                  <a:endParaRPr lang="zh-CN" altLang="en-US" sz="1200" b="1" dirty="0"/>
                </a:p>
              </p:txBody>
            </p:sp>
            <p:sp>
              <p:nvSpPr>
                <p:cNvPr id="51" name="文本框 50">
                  <a:extLst>
                    <a:ext uri="{FF2B5EF4-FFF2-40B4-BE49-F238E27FC236}">
                      <a16:creationId xmlns:a16="http://schemas.microsoft.com/office/drawing/2014/main" id="{CAED6454-E50A-63E4-1FA7-1CC41DFE7CDF}"/>
                    </a:ext>
                  </a:extLst>
                </p:cNvPr>
                <p:cNvSpPr txBox="1"/>
                <p:nvPr/>
              </p:nvSpPr>
              <p:spPr>
                <a:xfrm>
                  <a:off x="10038349" y="750977"/>
                  <a:ext cx="123517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400" b="1" dirty="0"/>
                    <a:t>U4</a:t>
                  </a:r>
                  <a:endParaRPr lang="zh-CN" altLang="en-US" sz="1400" b="1" dirty="0"/>
                </a:p>
              </p:txBody>
            </p:sp>
            <p:sp>
              <p:nvSpPr>
                <p:cNvPr id="52" name="文本框 51">
                  <a:extLst>
                    <a:ext uri="{FF2B5EF4-FFF2-40B4-BE49-F238E27FC236}">
                      <a16:creationId xmlns:a16="http://schemas.microsoft.com/office/drawing/2014/main" id="{B18B9C3B-7EA9-7B39-39E6-1F86D2C48B3E}"/>
                    </a:ext>
                  </a:extLst>
                </p:cNvPr>
                <p:cNvSpPr txBox="1"/>
                <p:nvPr/>
              </p:nvSpPr>
              <p:spPr>
                <a:xfrm>
                  <a:off x="6776395" y="754728"/>
                  <a:ext cx="123517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400" b="1" dirty="0"/>
                    <a:t>U1</a:t>
                  </a:r>
                  <a:endParaRPr lang="zh-CN" altLang="en-US" sz="1400" b="1" dirty="0"/>
                </a:p>
              </p:txBody>
            </p:sp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A585A8BF-BA68-F617-6C87-C0934AB03005}"/>
                    </a:ext>
                  </a:extLst>
                </p:cNvPr>
                <p:cNvSpPr txBox="1"/>
                <p:nvPr/>
              </p:nvSpPr>
              <p:spPr>
                <a:xfrm>
                  <a:off x="8532391" y="1056278"/>
                  <a:ext cx="51532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400" b="1" dirty="0"/>
                    <a:t>U2</a:t>
                  </a:r>
                  <a:endParaRPr lang="zh-CN" altLang="en-US" sz="1400" b="1" dirty="0"/>
                </a:p>
              </p:txBody>
            </p:sp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1BFEC472-1035-09E2-7F93-E2EDF8D4A3C4}"/>
                    </a:ext>
                  </a:extLst>
                </p:cNvPr>
                <p:cNvSpPr txBox="1"/>
                <p:nvPr/>
              </p:nvSpPr>
              <p:spPr>
                <a:xfrm>
                  <a:off x="8566293" y="1821625"/>
                  <a:ext cx="51532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400" b="1" dirty="0"/>
                    <a:t>U3</a:t>
                  </a:r>
                  <a:endParaRPr lang="zh-CN" altLang="en-US" sz="1400" b="1" dirty="0"/>
                </a:p>
              </p:txBody>
            </p:sp>
            <p:sp>
              <p:nvSpPr>
                <p:cNvPr id="55" name="文本框 54">
                  <a:extLst>
                    <a:ext uri="{FF2B5EF4-FFF2-40B4-BE49-F238E27FC236}">
                      <a16:creationId xmlns:a16="http://schemas.microsoft.com/office/drawing/2014/main" id="{724B9C51-BF62-21F9-2ACA-FBA50EB2ED44}"/>
                    </a:ext>
                  </a:extLst>
                </p:cNvPr>
                <p:cNvSpPr txBox="1"/>
                <p:nvPr/>
              </p:nvSpPr>
              <p:spPr>
                <a:xfrm>
                  <a:off x="9138862" y="1244537"/>
                  <a:ext cx="87511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400" b="1" dirty="0"/>
                    <a:t>INV0</a:t>
                  </a:r>
                  <a:endParaRPr lang="zh-CN" altLang="en-US" sz="1400" b="1" dirty="0"/>
                </a:p>
              </p:txBody>
            </p:sp>
            <p:sp>
              <p:nvSpPr>
                <p:cNvPr id="56" name="文本框 55">
                  <a:extLst>
                    <a:ext uri="{FF2B5EF4-FFF2-40B4-BE49-F238E27FC236}">
                      <a16:creationId xmlns:a16="http://schemas.microsoft.com/office/drawing/2014/main" id="{3D65BC4D-A99C-5970-48E0-114EA7BCBFD8}"/>
                    </a:ext>
                  </a:extLst>
                </p:cNvPr>
                <p:cNvSpPr txBox="1"/>
                <p:nvPr/>
              </p:nvSpPr>
              <p:spPr>
                <a:xfrm>
                  <a:off x="9168298" y="1965296"/>
                  <a:ext cx="87511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400" b="1" dirty="0"/>
                    <a:t>INV1</a:t>
                  </a:r>
                  <a:endParaRPr lang="zh-CN" altLang="en-US" sz="1400" b="1" dirty="0"/>
                </a:p>
              </p:txBody>
            </p:sp>
            <p:sp>
              <p:nvSpPr>
                <p:cNvPr id="57" name="文本框 56">
                  <a:extLst>
                    <a:ext uri="{FF2B5EF4-FFF2-40B4-BE49-F238E27FC236}">
                      <a16:creationId xmlns:a16="http://schemas.microsoft.com/office/drawing/2014/main" id="{372D9F3F-C6CA-B13E-1F24-5B33B9DA788C}"/>
                    </a:ext>
                  </a:extLst>
                </p:cNvPr>
                <p:cNvSpPr txBox="1"/>
                <p:nvPr/>
              </p:nvSpPr>
              <p:spPr>
                <a:xfrm>
                  <a:off x="6730785" y="1249775"/>
                  <a:ext cx="57348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b="1" dirty="0"/>
                    <a:t>AIN</a:t>
                  </a:r>
                  <a:endParaRPr lang="zh-CN" altLang="en-US" sz="1200" b="1" dirty="0"/>
                </a:p>
              </p:txBody>
            </p:sp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13AD9E98-4FB2-5EA7-C347-4B7F246A66BB}"/>
                    </a:ext>
                  </a:extLst>
                </p:cNvPr>
                <p:cNvSpPr txBox="1"/>
                <p:nvPr/>
              </p:nvSpPr>
              <p:spPr>
                <a:xfrm>
                  <a:off x="6730785" y="1613018"/>
                  <a:ext cx="57348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b="1" dirty="0"/>
                    <a:t>BIN</a:t>
                  </a:r>
                  <a:endParaRPr lang="zh-CN" altLang="en-US" sz="1200" b="1" dirty="0"/>
                </a:p>
              </p:txBody>
            </p:sp>
            <p:sp>
              <p:nvSpPr>
                <p:cNvPr id="59" name="文本框 58">
                  <a:extLst>
                    <a:ext uri="{FF2B5EF4-FFF2-40B4-BE49-F238E27FC236}">
                      <a16:creationId xmlns:a16="http://schemas.microsoft.com/office/drawing/2014/main" id="{FFDB4443-11C6-25AD-93E1-313FD35FB585}"/>
                    </a:ext>
                  </a:extLst>
                </p:cNvPr>
                <p:cNvSpPr txBox="1"/>
                <p:nvPr/>
              </p:nvSpPr>
              <p:spPr>
                <a:xfrm>
                  <a:off x="6730785" y="1958866"/>
                  <a:ext cx="57348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b="1" dirty="0"/>
                    <a:t>CIN</a:t>
                  </a:r>
                  <a:endParaRPr lang="zh-CN" altLang="en-US" sz="1200" b="1" dirty="0"/>
                </a:p>
              </p:txBody>
            </p:sp>
            <p:sp>
              <p:nvSpPr>
                <p:cNvPr id="60" name="文本框 59">
                  <a:extLst>
                    <a:ext uri="{FF2B5EF4-FFF2-40B4-BE49-F238E27FC236}">
                      <a16:creationId xmlns:a16="http://schemas.microsoft.com/office/drawing/2014/main" id="{30109EC5-B004-C6E3-CABB-4DACCEB046F4}"/>
                    </a:ext>
                  </a:extLst>
                </p:cNvPr>
                <p:cNvSpPr txBox="1"/>
                <p:nvPr/>
              </p:nvSpPr>
              <p:spPr>
                <a:xfrm>
                  <a:off x="6730785" y="2341543"/>
                  <a:ext cx="57348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b="1" dirty="0"/>
                    <a:t>DIN</a:t>
                  </a:r>
                  <a:endParaRPr lang="zh-CN" altLang="en-US" sz="1200" b="1" dirty="0"/>
                </a:p>
              </p:txBody>
            </p:sp>
            <p:sp>
              <p:nvSpPr>
                <p:cNvPr id="61" name="文本框 60">
                  <a:extLst>
                    <a:ext uri="{FF2B5EF4-FFF2-40B4-BE49-F238E27FC236}">
                      <a16:creationId xmlns:a16="http://schemas.microsoft.com/office/drawing/2014/main" id="{255E86D1-CEED-493E-306E-EB0408590B9A}"/>
                    </a:ext>
                  </a:extLst>
                </p:cNvPr>
                <p:cNvSpPr txBox="1"/>
                <p:nvPr/>
              </p:nvSpPr>
              <p:spPr>
                <a:xfrm>
                  <a:off x="5611921" y="1275315"/>
                  <a:ext cx="57348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b="1" dirty="0"/>
                    <a:t>A</a:t>
                  </a:r>
                  <a:endParaRPr lang="zh-CN" altLang="en-US" sz="1200" b="1" dirty="0"/>
                </a:p>
              </p:txBody>
            </p:sp>
            <p:sp>
              <p:nvSpPr>
                <p:cNvPr id="62" name="文本框 61">
                  <a:extLst>
                    <a:ext uri="{FF2B5EF4-FFF2-40B4-BE49-F238E27FC236}">
                      <a16:creationId xmlns:a16="http://schemas.microsoft.com/office/drawing/2014/main" id="{D02AA30B-61F4-D515-5CCA-C17B859DB862}"/>
                    </a:ext>
                  </a:extLst>
                </p:cNvPr>
                <p:cNvSpPr txBox="1"/>
                <p:nvPr/>
              </p:nvSpPr>
              <p:spPr>
                <a:xfrm>
                  <a:off x="5611921" y="1638558"/>
                  <a:ext cx="57348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b="1" dirty="0"/>
                    <a:t>B</a:t>
                  </a:r>
                  <a:endParaRPr lang="zh-CN" altLang="en-US" sz="1200" b="1" dirty="0"/>
                </a:p>
              </p:txBody>
            </p:sp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199785EF-5045-3AA4-92CF-E73E79D28BC6}"/>
                    </a:ext>
                  </a:extLst>
                </p:cNvPr>
                <p:cNvSpPr txBox="1"/>
                <p:nvPr/>
              </p:nvSpPr>
              <p:spPr>
                <a:xfrm>
                  <a:off x="5611921" y="1984406"/>
                  <a:ext cx="57348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b="1" dirty="0"/>
                    <a:t>C</a:t>
                  </a:r>
                  <a:endParaRPr lang="zh-CN" altLang="en-US" sz="1200" b="1" dirty="0"/>
                </a:p>
              </p:txBody>
            </p:sp>
            <p:sp>
              <p:nvSpPr>
                <p:cNvPr id="64" name="文本框 63">
                  <a:extLst>
                    <a:ext uri="{FF2B5EF4-FFF2-40B4-BE49-F238E27FC236}">
                      <a16:creationId xmlns:a16="http://schemas.microsoft.com/office/drawing/2014/main" id="{2CF2F766-0408-923B-3055-06B03F46AC49}"/>
                    </a:ext>
                  </a:extLst>
                </p:cNvPr>
                <p:cNvSpPr txBox="1"/>
                <p:nvPr/>
              </p:nvSpPr>
              <p:spPr>
                <a:xfrm>
                  <a:off x="5611921" y="2367083"/>
                  <a:ext cx="57348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b="1" dirty="0"/>
                    <a:t>D</a:t>
                  </a:r>
                  <a:endParaRPr lang="zh-CN" altLang="en-US" sz="1200" b="1" dirty="0"/>
                </a:p>
              </p:txBody>
            </p:sp>
            <p:sp>
              <p:nvSpPr>
                <p:cNvPr id="65" name="文本框 64">
                  <a:extLst>
                    <a:ext uri="{FF2B5EF4-FFF2-40B4-BE49-F238E27FC236}">
                      <a16:creationId xmlns:a16="http://schemas.microsoft.com/office/drawing/2014/main" id="{CC6B1344-FEAB-88DD-1E04-12E44E58EB9C}"/>
                    </a:ext>
                  </a:extLst>
                </p:cNvPr>
                <p:cNvSpPr txBox="1"/>
                <p:nvPr/>
              </p:nvSpPr>
              <p:spPr>
                <a:xfrm>
                  <a:off x="5485347" y="3032908"/>
                  <a:ext cx="57348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b="1" dirty="0"/>
                    <a:t>CLK</a:t>
                  </a:r>
                  <a:endParaRPr lang="zh-CN" altLang="en-US" sz="1200" b="1" dirty="0"/>
                </a:p>
              </p:txBody>
            </p:sp>
            <p:sp>
              <p:nvSpPr>
                <p:cNvPr id="66" name="文本框 65">
                  <a:extLst>
                    <a:ext uri="{FF2B5EF4-FFF2-40B4-BE49-F238E27FC236}">
                      <a16:creationId xmlns:a16="http://schemas.microsoft.com/office/drawing/2014/main" id="{B523B9BA-122E-65DC-D10F-2A6E8B16D9D8}"/>
                    </a:ext>
                  </a:extLst>
                </p:cNvPr>
                <p:cNvSpPr txBox="1"/>
                <p:nvPr/>
              </p:nvSpPr>
              <p:spPr>
                <a:xfrm>
                  <a:off x="7643988" y="1388275"/>
                  <a:ext cx="57348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b="1" dirty="0"/>
                    <a:t>Q0</a:t>
                  </a:r>
                  <a:endParaRPr lang="zh-CN" altLang="en-US" sz="1200" b="1" dirty="0"/>
                </a:p>
              </p:txBody>
            </p:sp>
            <p:sp>
              <p:nvSpPr>
                <p:cNvPr id="67" name="文本框 66">
                  <a:extLst>
                    <a:ext uri="{FF2B5EF4-FFF2-40B4-BE49-F238E27FC236}">
                      <a16:creationId xmlns:a16="http://schemas.microsoft.com/office/drawing/2014/main" id="{1E991E2A-A2AC-DBEF-9C0C-A0FEF16EF04D}"/>
                    </a:ext>
                  </a:extLst>
                </p:cNvPr>
                <p:cNvSpPr txBox="1"/>
                <p:nvPr/>
              </p:nvSpPr>
              <p:spPr>
                <a:xfrm>
                  <a:off x="7668768" y="2119184"/>
                  <a:ext cx="57348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b="1" dirty="0"/>
                    <a:t>Q1</a:t>
                  </a:r>
                  <a:endParaRPr lang="zh-CN" altLang="en-US" sz="1200" b="1" dirty="0"/>
                </a:p>
              </p:txBody>
            </p:sp>
            <p:sp>
              <p:nvSpPr>
                <p:cNvPr id="68" name="文本框 67">
                  <a:extLst>
                    <a:ext uri="{FF2B5EF4-FFF2-40B4-BE49-F238E27FC236}">
                      <a16:creationId xmlns:a16="http://schemas.microsoft.com/office/drawing/2014/main" id="{F231898D-41B0-B381-65AA-610060A09440}"/>
                    </a:ext>
                  </a:extLst>
                </p:cNvPr>
                <p:cNvSpPr txBox="1"/>
                <p:nvPr/>
              </p:nvSpPr>
              <p:spPr>
                <a:xfrm>
                  <a:off x="11417698" y="1616495"/>
                  <a:ext cx="87511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200" b="1" dirty="0"/>
                    <a:t>OUT[1: 0]</a:t>
                  </a:r>
                  <a:endParaRPr lang="zh-CN" altLang="en-US" sz="1200" b="1" dirty="0"/>
                </a:p>
              </p:txBody>
            </p:sp>
          </p:grpSp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59EAAD5C-5F77-A099-9539-346A9BC1F548}"/>
                  </a:ext>
                </a:extLst>
              </p:cNvPr>
              <p:cNvSpPr txBox="1"/>
              <p:nvPr/>
            </p:nvSpPr>
            <p:spPr>
              <a:xfrm>
                <a:off x="5770799" y="1482808"/>
                <a:ext cx="787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/>
                  <a:t>TOP</a:t>
                </a:r>
                <a:endParaRPr lang="zh-CN" altLang="en-US" sz="1400" b="1" dirty="0"/>
              </a:p>
            </p:txBody>
          </p:sp>
        </p:grpSp>
        <p:sp>
          <p:nvSpPr>
            <p:cNvPr id="72" name="对话气泡: 圆角矩形 71">
              <a:extLst>
                <a:ext uri="{FF2B5EF4-FFF2-40B4-BE49-F238E27FC236}">
                  <a16:creationId xmlns:a16="http://schemas.microsoft.com/office/drawing/2014/main" id="{735E697E-9E0E-4DCA-8DF4-8F22716EB420}"/>
                </a:ext>
              </a:extLst>
            </p:cNvPr>
            <p:cNvSpPr/>
            <p:nvPr/>
          </p:nvSpPr>
          <p:spPr>
            <a:xfrm>
              <a:off x="6059679" y="1011350"/>
              <a:ext cx="892098" cy="284615"/>
            </a:xfrm>
            <a:prstGeom prst="wedgeRoundRectCallout">
              <a:avLst>
                <a:gd name="adj1" fmla="val -30833"/>
                <a:gd name="adj2" fmla="val 135166"/>
                <a:gd name="adj3" fmla="val 16667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/>
                <a:t>Design</a:t>
              </a:r>
              <a:endParaRPr lang="zh-CN" altLang="en-US" sz="1400" b="1" dirty="0"/>
            </a:p>
          </p:txBody>
        </p:sp>
        <p:sp>
          <p:nvSpPr>
            <p:cNvPr id="73" name="对话气泡: 圆角矩形 72">
              <a:extLst>
                <a:ext uri="{FF2B5EF4-FFF2-40B4-BE49-F238E27FC236}">
                  <a16:creationId xmlns:a16="http://schemas.microsoft.com/office/drawing/2014/main" id="{06E31CBC-F5D5-24D8-0C80-F89ACD05106D}"/>
                </a:ext>
              </a:extLst>
            </p:cNvPr>
            <p:cNvSpPr/>
            <p:nvPr/>
          </p:nvSpPr>
          <p:spPr>
            <a:xfrm>
              <a:off x="6085030" y="3243899"/>
              <a:ext cx="788020" cy="306918"/>
            </a:xfrm>
            <a:prstGeom prst="wedgeRoundRectCallout">
              <a:avLst>
                <a:gd name="adj1" fmla="val 31766"/>
                <a:gd name="adj2" fmla="val 95198"/>
                <a:gd name="adj3" fmla="val 16667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/>
                <a:t>Clock</a:t>
              </a:r>
              <a:endParaRPr lang="zh-CN" altLang="en-US" sz="1400" b="1" dirty="0"/>
            </a:p>
          </p:txBody>
        </p:sp>
        <p:sp>
          <p:nvSpPr>
            <p:cNvPr id="74" name="对话气泡: 圆角矩形 73">
              <a:extLst>
                <a:ext uri="{FF2B5EF4-FFF2-40B4-BE49-F238E27FC236}">
                  <a16:creationId xmlns:a16="http://schemas.microsoft.com/office/drawing/2014/main" id="{EA6FDBED-576C-55B4-70D0-73245202E64D}"/>
                </a:ext>
              </a:extLst>
            </p:cNvPr>
            <p:cNvSpPr/>
            <p:nvPr/>
          </p:nvSpPr>
          <p:spPr>
            <a:xfrm>
              <a:off x="6344125" y="1656040"/>
              <a:ext cx="788020" cy="306918"/>
            </a:xfrm>
            <a:prstGeom prst="wedgeRoundRectCallout">
              <a:avLst>
                <a:gd name="adj1" fmla="val -36054"/>
                <a:gd name="adj2" fmla="val 156965"/>
                <a:gd name="adj3" fmla="val 16667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/>
                <a:t>Port</a:t>
              </a:r>
              <a:endParaRPr lang="zh-CN" altLang="en-US" sz="1400" b="1" dirty="0"/>
            </a:p>
          </p:txBody>
        </p:sp>
        <p:sp>
          <p:nvSpPr>
            <p:cNvPr id="75" name="对话气泡: 圆角矩形 74">
              <a:extLst>
                <a:ext uri="{FF2B5EF4-FFF2-40B4-BE49-F238E27FC236}">
                  <a16:creationId xmlns:a16="http://schemas.microsoft.com/office/drawing/2014/main" id="{21EB0E6F-AF55-ACEF-AB36-4724E0085EC7}"/>
                </a:ext>
              </a:extLst>
            </p:cNvPr>
            <p:cNvSpPr/>
            <p:nvPr/>
          </p:nvSpPr>
          <p:spPr>
            <a:xfrm>
              <a:off x="7904600" y="1487221"/>
              <a:ext cx="685800" cy="306918"/>
            </a:xfrm>
            <a:prstGeom prst="wedgeRoundRectCallout">
              <a:avLst>
                <a:gd name="adj1" fmla="val 45689"/>
                <a:gd name="adj2" fmla="val 109733"/>
                <a:gd name="adj3" fmla="val 16667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/>
                <a:t>Cell</a:t>
              </a:r>
              <a:endParaRPr lang="zh-CN" altLang="en-US" sz="1400" b="1" dirty="0"/>
            </a:p>
          </p:txBody>
        </p:sp>
        <p:sp>
          <p:nvSpPr>
            <p:cNvPr id="76" name="对话气泡: 圆角矩形 75">
              <a:extLst>
                <a:ext uri="{FF2B5EF4-FFF2-40B4-BE49-F238E27FC236}">
                  <a16:creationId xmlns:a16="http://schemas.microsoft.com/office/drawing/2014/main" id="{29D4504A-90E4-75A1-7892-823605A0BDDB}"/>
                </a:ext>
              </a:extLst>
            </p:cNvPr>
            <p:cNvSpPr/>
            <p:nvPr/>
          </p:nvSpPr>
          <p:spPr>
            <a:xfrm>
              <a:off x="9041921" y="1487982"/>
              <a:ext cx="788020" cy="306918"/>
            </a:xfrm>
            <a:prstGeom prst="wedgeRoundRectCallout">
              <a:avLst>
                <a:gd name="adj1" fmla="val -676"/>
                <a:gd name="adj2" fmla="val 127899"/>
                <a:gd name="adj3" fmla="val 16667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/>
                <a:t>Net</a:t>
              </a:r>
              <a:endParaRPr lang="zh-CN" altLang="en-US" sz="1400" b="1" dirty="0"/>
            </a:p>
          </p:txBody>
        </p:sp>
        <p:sp>
          <p:nvSpPr>
            <p:cNvPr id="77" name="对话气泡: 圆角矩形 76">
              <a:extLst>
                <a:ext uri="{FF2B5EF4-FFF2-40B4-BE49-F238E27FC236}">
                  <a16:creationId xmlns:a16="http://schemas.microsoft.com/office/drawing/2014/main" id="{FDF0FF07-B9C2-E204-8D8C-1017578A34A8}"/>
                </a:ext>
              </a:extLst>
            </p:cNvPr>
            <p:cNvSpPr/>
            <p:nvPr/>
          </p:nvSpPr>
          <p:spPr>
            <a:xfrm>
              <a:off x="10133845" y="2727374"/>
              <a:ext cx="788020" cy="306918"/>
            </a:xfrm>
            <a:prstGeom prst="wedgeRoundRectCallout">
              <a:avLst>
                <a:gd name="adj1" fmla="val -47374"/>
                <a:gd name="adj2" fmla="val 87933"/>
                <a:gd name="adj3" fmla="val 16667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/>
                <a:t>Pin</a:t>
              </a:r>
              <a:endParaRPr lang="zh-CN" altLang="en-US" sz="1400" b="1" dirty="0"/>
            </a:p>
          </p:txBody>
        </p:sp>
        <p:sp>
          <p:nvSpPr>
            <p:cNvPr id="78" name="对话气泡: 圆角矩形 77">
              <a:extLst>
                <a:ext uri="{FF2B5EF4-FFF2-40B4-BE49-F238E27FC236}">
                  <a16:creationId xmlns:a16="http://schemas.microsoft.com/office/drawing/2014/main" id="{AB71069D-117B-57F3-303D-D79F30E4D367}"/>
                </a:ext>
              </a:extLst>
            </p:cNvPr>
            <p:cNvSpPr/>
            <p:nvPr/>
          </p:nvSpPr>
          <p:spPr>
            <a:xfrm>
              <a:off x="8212551" y="3349580"/>
              <a:ext cx="1150436" cy="306918"/>
            </a:xfrm>
            <a:prstGeom prst="wedgeRoundRectCallout">
              <a:avLst>
                <a:gd name="adj1" fmla="val -76816"/>
                <a:gd name="adj2" fmla="val -24699"/>
                <a:gd name="adj3" fmla="val 16667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/>
                <a:t>Reference</a:t>
              </a:r>
              <a:endParaRPr lang="zh-CN" alt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5995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934341B-C84F-EA7D-EE3A-2724F6B5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448F691-AE58-F419-7014-B2C48F6C1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RTL Synthesis Flow</a:t>
            </a:r>
            <a:endParaRPr lang="zh-CN" altLang="en-US" dirty="0"/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C582351E-4E0B-5D7F-F858-31043AB6A25E}"/>
              </a:ext>
            </a:extLst>
          </p:cNvPr>
          <p:cNvGrpSpPr/>
          <p:nvPr/>
        </p:nvGrpSpPr>
        <p:grpSpPr>
          <a:xfrm>
            <a:off x="379141" y="1126626"/>
            <a:ext cx="9322420" cy="5462383"/>
            <a:chOff x="379141" y="1126626"/>
            <a:chExt cx="9322420" cy="5462383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732588C2-890E-4EAC-1817-4180D9BAB50B}"/>
                </a:ext>
              </a:extLst>
            </p:cNvPr>
            <p:cNvGrpSpPr/>
            <p:nvPr/>
          </p:nvGrpSpPr>
          <p:grpSpPr>
            <a:xfrm>
              <a:off x="3245005" y="1128982"/>
              <a:ext cx="6456556" cy="5460027"/>
              <a:chOff x="1059366" y="1187864"/>
              <a:chExt cx="6456556" cy="5460027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523FDE32-82F3-D2E7-9416-B81C242EDA7C}"/>
                  </a:ext>
                </a:extLst>
              </p:cNvPr>
              <p:cNvSpPr/>
              <p:nvPr/>
            </p:nvSpPr>
            <p:spPr>
              <a:xfrm>
                <a:off x="1059366" y="1187864"/>
                <a:ext cx="2085278" cy="80820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Load designs and libraries</a:t>
                </a:r>
                <a:endParaRPr lang="zh-CN" altLang="en-US" b="1" dirty="0"/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48A98DBB-7C71-6A27-859E-6D44843DDF1C}"/>
                  </a:ext>
                </a:extLst>
              </p:cNvPr>
              <p:cNvSpPr/>
              <p:nvPr/>
            </p:nvSpPr>
            <p:spPr>
              <a:xfrm>
                <a:off x="1059366" y="2622914"/>
                <a:ext cx="2085278" cy="808204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Apply timing constraints</a:t>
                </a:r>
                <a:endParaRPr lang="zh-CN" altLang="en-US" b="1" dirty="0"/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19E0350D-EF74-FEB9-ACD3-4D8533477E73}"/>
                  </a:ext>
                </a:extLst>
              </p:cNvPr>
              <p:cNvSpPr/>
              <p:nvPr/>
            </p:nvSpPr>
            <p:spPr>
              <a:xfrm>
                <a:off x="1059366" y="4008236"/>
                <a:ext cx="2085278" cy="808204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Synthesize the design</a:t>
                </a:r>
                <a:endParaRPr lang="zh-CN" altLang="en-US" b="1" dirty="0"/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0B5FF517-1F17-B2D2-5B7C-75FB9E369225}"/>
                  </a:ext>
                </a:extLst>
              </p:cNvPr>
              <p:cNvSpPr/>
              <p:nvPr/>
            </p:nvSpPr>
            <p:spPr>
              <a:xfrm>
                <a:off x="1059366" y="5598242"/>
                <a:ext cx="2085278" cy="808204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Write out design data</a:t>
                </a:r>
                <a:endParaRPr lang="zh-CN" altLang="en-US" b="1" dirty="0"/>
              </a:p>
            </p:txBody>
          </p:sp>
          <p:sp>
            <p:nvSpPr>
              <p:cNvPr id="15" name="箭头: 下 14">
                <a:extLst>
                  <a:ext uri="{FF2B5EF4-FFF2-40B4-BE49-F238E27FC236}">
                    <a16:creationId xmlns:a16="http://schemas.microsoft.com/office/drawing/2014/main" id="{BEA558D5-783B-996D-649F-9E24958BCEC2}"/>
                  </a:ext>
                </a:extLst>
              </p:cNvPr>
              <p:cNvSpPr/>
              <p:nvPr/>
            </p:nvSpPr>
            <p:spPr>
              <a:xfrm>
                <a:off x="1962615" y="2141034"/>
                <a:ext cx="256478" cy="432152"/>
              </a:xfrm>
              <a:prstGeom prst="downArrow">
                <a:avLst/>
              </a:prstGeom>
              <a:ln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箭头: 下 15">
                <a:extLst>
                  <a:ext uri="{FF2B5EF4-FFF2-40B4-BE49-F238E27FC236}">
                    <a16:creationId xmlns:a16="http://schemas.microsoft.com/office/drawing/2014/main" id="{350E9A40-007B-22A2-7D73-2FC2BE29DF9F}"/>
                  </a:ext>
                </a:extLst>
              </p:cNvPr>
              <p:cNvSpPr/>
              <p:nvPr/>
            </p:nvSpPr>
            <p:spPr>
              <a:xfrm>
                <a:off x="1962615" y="3526196"/>
                <a:ext cx="256478" cy="432152"/>
              </a:xfrm>
              <a:prstGeom prst="downArrow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箭头: 下 16">
                <a:extLst>
                  <a:ext uri="{FF2B5EF4-FFF2-40B4-BE49-F238E27FC236}">
                    <a16:creationId xmlns:a16="http://schemas.microsoft.com/office/drawing/2014/main" id="{5879D96F-C82C-DB82-DB4D-1BBBB6367E73}"/>
                  </a:ext>
                </a:extLst>
              </p:cNvPr>
              <p:cNvSpPr/>
              <p:nvPr/>
            </p:nvSpPr>
            <p:spPr>
              <a:xfrm>
                <a:off x="1973766" y="5032516"/>
                <a:ext cx="256478" cy="432152"/>
              </a:xfrm>
              <a:prstGeom prst="downArrow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CA2B760C-3BFE-1A7D-0CBD-C514CE64B211}"/>
                  </a:ext>
                </a:extLst>
              </p:cNvPr>
              <p:cNvSpPr/>
              <p:nvPr/>
            </p:nvSpPr>
            <p:spPr>
              <a:xfrm>
                <a:off x="3974287" y="1188433"/>
                <a:ext cx="3512634" cy="972326"/>
              </a:xfrm>
              <a:prstGeom prst="rect">
                <a:avLst/>
              </a:prstGeom>
              <a:ln w="19050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b="1" dirty="0"/>
                  <a:t>Create setup file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/>
                  <a:t>RTL Verilog, *.v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/>
                  <a:t>Liberty file, *.lib</a:t>
                </a: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D3041C77-C8D3-5E44-85AC-815C583F1C61}"/>
                  </a:ext>
                </a:extLst>
              </p:cNvPr>
              <p:cNvSpPr/>
              <p:nvPr/>
            </p:nvSpPr>
            <p:spPr>
              <a:xfrm>
                <a:off x="4003288" y="2731967"/>
                <a:ext cx="3512634" cy="1059448"/>
              </a:xfrm>
              <a:prstGeom prst="rect">
                <a:avLst/>
              </a:prstGeom>
              <a:ln w="19050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b="1" dirty="0">
                    <a:solidFill>
                      <a:schemeClr val="tx1"/>
                    </a:solidFill>
                  </a:rPr>
                  <a:t>Create constraints file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solidFill>
                      <a:schemeClr val="tx1"/>
                    </a:solidFill>
                  </a:rPr>
                  <a:t>Timing constraints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solidFill>
                      <a:schemeClr val="tx1"/>
                    </a:solidFill>
                  </a:rPr>
                  <a:t>Environmental attributes</a:t>
                </a:r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1479FD55-5BA4-B73B-59A5-150A971D76C8}"/>
                  </a:ext>
                </a:extLst>
              </p:cNvPr>
              <p:cNvSpPr/>
              <p:nvPr/>
            </p:nvSpPr>
            <p:spPr>
              <a:xfrm>
                <a:off x="4003288" y="4276235"/>
                <a:ext cx="3512634" cy="627970"/>
              </a:xfrm>
              <a:prstGeom prst="rect">
                <a:avLst/>
              </a:prstGeom>
              <a:ln w="19050">
                <a:solidFill>
                  <a:schemeClr val="accent5"/>
                </a:solidFill>
                <a:prstDash val="soli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b="1" dirty="0">
                    <a:solidFill>
                      <a:schemeClr val="accent5"/>
                    </a:solidFill>
                  </a:rPr>
                  <a:t>Select appropriate compile flow</a:t>
                </a:r>
              </a:p>
            </p:txBody>
          </p:sp>
          <p:cxnSp>
            <p:nvCxnSpPr>
              <p:cNvPr id="24" name="直接箭头连接符 23">
                <a:extLst>
                  <a:ext uri="{FF2B5EF4-FFF2-40B4-BE49-F238E27FC236}">
                    <a16:creationId xmlns:a16="http://schemas.microsoft.com/office/drawing/2014/main" id="{C4B05D11-7670-A104-E55D-402178C6988D}"/>
                  </a:ext>
                </a:extLst>
              </p:cNvPr>
              <p:cNvCxnSpPr>
                <a:cxnSpLocks/>
                <a:stCxn id="19" idx="1"/>
                <a:endCxn id="11" idx="3"/>
              </p:cNvCxnSpPr>
              <p:nvPr/>
            </p:nvCxnSpPr>
            <p:spPr>
              <a:xfrm flipH="1" flipV="1">
                <a:off x="3144644" y="1591966"/>
                <a:ext cx="829643" cy="8263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箭头连接符 26">
                <a:extLst>
                  <a:ext uri="{FF2B5EF4-FFF2-40B4-BE49-F238E27FC236}">
                    <a16:creationId xmlns:a16="http://schemas.microsoft.com/office/drawing/2014/main" id="{9FDB3984-0370-FD1B-A032-6207B683BA7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159144" y="3120774"/>
                <a:ext cx="844144" cy="17852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箭头连接符 31">
                <a:extLst>
                  <a:ext uri="{FF2B5EF4-FFF2-40B4-BE49-F238E27FC236}">
                    <a16:creationId xmlns:a16="http://schemas.microsoft.com/office/drawing/2014/main" id="{726480C3-8BA8-2109-C685-61BF3404DA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130143" y="4486522"/>
                <a:ext cx="844144" cy="178520"/>
              </a:xfrm>
              <a:prstGeom prst="straightConnector1">
                <a:avLst/>
              </a:prstGeom>
              <a:ln w="1905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57609367-C484-51AC-ABCD-88CCF05FE7D4}"/>
                  </a:ext>
                </a:extLst>
              </p:cNvPr>
              <p:cNvSpPr/>
              <p:nvPr/>
            </p:nvSpPr>
            <p:spPr>
              <a:xfrm>
                <a:off x="4003288" y="5396326"/>
                <a:ext cx="3512634" cy="1251565"/>
              </a:xfrm>
              <a:prstGeom prst="rect">
                <a:avLst/>
              </a:prstGeom>
              <a:ln w="19050">
                <a:solidFill>
                  <a:schemeClr val="accent5"/>
                </a:solidFill>
                <a:prstDash val="soli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b="1" dirty="0">
                    <a:solidFill>
                      <a:schemeClr val="accent5"/>
                    </a:solidFill>
                  </a:rPr>
                  <a:t>Export files for physical design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solidFill>
                      <a:schemeClr val="accent5"/>
                    </a:solidFill>
                  </a:rPr>
                  <a:t>Gate-level Verilog netlist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solidFill>
                      <a:schemeClr val="accent5"/>
                    </a:solidFill>
                  </a:rPr>
                  <a:t>Constraints, *.</a:t>
                </a:r>
                <a:r>
                  <a:rPr lang="en-US" altLang="zh-CN" b="1" dirty="0" err="1">
                    <a:solidFill>
                      <a:schemeClr val="accent5"/>
                    </a:solidFill>
                  </a:rPr>
                  <a:t>sdc</a:t>
                </a:r>
                <a:endParaRPr lang="en-US" altLang="zh-CN" b="1" dirty="0">
                  <a:solidFill>
                    <a:schemeClr val="accent5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solidFill>
                      <a:schemeClr val="accent5"/>
                    </a:solidFill>
                  </a:rPr>
                  <a:t>SCAN-DEF.def</a:t>
                </a:r>
              </a:p>
            </p:txBody>
          </p:sp>
          <p:cxnSp>
            <p:nvCxnSpPr>
              <p:cNvPr id="35" name="直接箭头连接符 34">
                <a:extLst>
                  <a:ext uri="{FF2B5EF4-FFF2-40B4-BE49-F238E27FC236}">
                    <a16:creationId xmlns:a16="http://schemas.microsoft.com/office/drawing/2014/main" id="{630B5916-486B-C24D-A14B-B0D0C1D78F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130143" y="5942207"/>
                <a:ext cx="844144" cy="178520"/>
              </a:xfrm>
              <a:prstGeom prst="straightConnector1">
                <a:avLst/>
              </a:prstGeom>
              <a:ln w="1905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思想气泡: 云 43">
              <a:extLst>
                <a:ext uri="{FF2B5EF4-FFF2-40B4-BE49-F238E27FC236}">
                  <a16:creationId xmlns:a16="http://schemas.microsoft.com/office/drawing/2014/main" id="{1F036D8D-4D19-FB93-633E-384643F2C550}"/>
                </a:ext>
              </a:extLst>
            </p:cNvPr>
            <p:cNvSpPr/>
            <p:nvPr/>
          </p:nvSpPr>
          <p:spPr>
            <a:xfrm>
              <a:off x="490654" y="1126626"/>
              <a:ext cx="2339529" cy="749322"/>
            </a:xfrm>
            <a:prstGeom prst="cloudCallout">
              <a:avLst>
                <a:gd name="adj1" fmla="val 63313"/>
                <a:gd name="adj2" fmla="val 40178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Translation</a:t>
              </a:r>
              <a:endParaRPr lang="zh-CN" altLang="en-US" b="1" dirty="0"/>
            </a:p>
          </p:txBody>
        </p:sp>
        <p:sp>
          <p:nvSpPr>
            <p:cNvPr id="45" name="思想气泡: 云 44">
              <a:extLst>
                <a:ext uri="{FF2B5EF4-FFF2-40B4-BE49-F238E27FC236}">
                  <a16:creationId xmlns:a16="http://schemas.microsoft.com/office/drawing/2014/main" id="{C9AAC898-0216-A7DC-414D-764D807F9471}"/>
                </a:ext>
              </a:extLst>
            </p:cNvPr>
            <p:cNvSpPr/>
            <p:nvPr/>
          </p:nvSpPr>
          <p:spPr>
            <a:xfrm>
              <a:off x="379141" y="3899466"/>
              <a:ext cx="2451042" cy="749322"/>
            </a:xfrm>
            <a:prstGeom prst="cloudCallout">
              <a:avLst>
                <a:gd name="adj1" fmla="val 62793"/>
                <a:gd name="adj2" fmla="val 49106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Optimization</a:t>
              </a:r>
            </a:p>
            <a:p>
              <a:pPr algn="ctr"/>
              <a:r>
                <a:rPr lang="en-US" altLang="zh-CN" b="1" dirty="0"/>
                <a:t> Mapping</a:t>
              </a:r>
              <a:endParaRPr lang="zh-CN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4623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SCORM_RATE_SLIDES" val="0"/>
  <p:tag name="ISPRING_SCORM_PASSING_SCORE" val="0.000000"/>
  <p:tag name="ISPRING_ULTRA_SCORM_COURSE_ID" val="66C221A4-F9EE-4029-8F78-3C30536C915A"/>
  <p:tag name="ISPRINGONLINEFOLDERID" val="0"/>
  <p:tag name="ISPRINGONLINEFOLDERPATH" val="内容列表"/>
  <p:tag name="ISPRINGCLOUDFOLDERID" val="0"/>
  <p:tag name="ISPRINGCLOUDFOLDERPATH" val="系统信息库"/>
  <p:tag name="ISPRING_OUTPUT_FOLDER" val="G:\第十一批待发作品\365286"/>
  <p:tag name="ISPRING_FIRST_PUBLISH" val="1"/>
  <p:tag name="ISPRING_PLAYERS_CUSTOMIZATION" val="UEsDBBQAAgAIAJaxbk8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CWsW5P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Jaxbk+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lrFuT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lrFuT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q4sqU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q4sqUHL80YFnAAAAawAAABwAAAB1bml2ZXJzYWwvbG9jYWxfc2V0dGluZ3MueG1sDcw7CsNADEXR3qsQ6p1P58JjdymDIc4ChP0IBo0UZkRIdp/pbnG44/zNSh+Uerglvp4uTLDN98NeiZ/rrR+Yaojtom5IbM40T92ovok+ENFgpbfKD2VFbhG4S25yKaiwkGhnPk/dH1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CriypQsIcj9GwBAAD3AgAAKQAAAHVuaXZlcnNhbC9za2luX2N1c3RvbWl6YXRpb25fc2V0dGluZ3MueG1sjVLbSiQxEH33K4I/MEkqt4Z2ILeWeVHRAZ+b6ezSrKaXTsRlycebdncYR0c09VR1Tp2iKqdNv8Zon1KeHse/fR6neBdyHuPPtD5DqN1ND9N8M4cUclodKvdjHKbnTfwxLbVaTbmPQz8PdkHTGqPu9SEltXKqZswwiiTz1CvkPLcVa8A1YCvmKLHt6p3EP9057ELMp1Xb1RH6sWETU5jzJg7hzxqO2W+h4w0u534YKy+tBVui7KcWx5ZAjHDJfaEaAASy3BGHi5SN1AR5zDiGYhQFCohwThpRiKQcatY1oqow3wjEJGPUFepp7UZaG0dtkdAQous0rxpbus5IjBEhBJgrXEBnMKpsqBoa1HJAcGBAFG00UYA625mOFe+8sBwp6gXGhRkDGB+Oe9ju7bkO1W+vsz/nF4Inv+AkunhrdcJc7e5pnit5Gx5/P/Q5oHG4OL+59Xf+aqu3m+ur8/++fPXwnrWYtW79qbdfAFBLAwQUAAIACACriypQSnLKSHENAAAnIgAAFwAAAHVuaXZlcnNhbC91bml2ZXJzYWwucG5n7ZppVFNZtoCv5QTigO0r0WJqtQWrBBkiBCQkhTJoFYI1CDIYQCZFSAgISIBgQbWIAynhCcEAWVV2Y9cLczAhgRAVZTAJKZoKUwJBGSKEEMMlCYEEOoGqWr1W/+ufb+XHHc757jl377PP3mffu07hhQC/XTs+2QEAwK5zZ72/BoAt/gCwGWO0TVezetrOT3fZlPq132mgrtdiRlfYEu913gsAGvEmmqiturJx8tmQVADY3aE/NnWh/xEDAIfaznl7fXsTKR09f88uY/TWW7BcA+AAWp4J5shw4fsvtm71OfqXE3/ZcfqC0exnP915Z3Mncv9nX5kePmTq7e/adyuy6V6n2bQcCv9YIlTzvuRVnOtdDN9q5vmU/H+tZEZWwODoRRdVQHoHEd2euTBLrq9q0yywnyKz5T46eW49aVbgrx3q91Z2CF5M8nJXwZQ4fXVr5Ei3a8W2ksGI3Bz3Q7qa55edH0yeJLQpBsLYxroyMP/TtaOqabdK/tn156+G9jBFa6sq9kM9zOhrLs4i712/LY/8SHcxzdO3+tzIRl93iKA/f28ABmAABmAABmAABmAABmAABmAABmAABmAABmAA/7/BKyZLK0Xb6m81+P+22+AdNug2eWcPhAdLXZgsCayCKYeibUlqTrzVKbBlWs6dqOhqDd2t/2tZqlXOJYQtUAldCNziE2vLZq5Hfy9MoCEL2u2n5aJJ17UXLyafDSI91C/N2huyG/aQM9vAlmD2ZgB4PvrhzfF6WHPEckRXItjbVFuaia6mJwnAMifeTGzp2oXt20ueknBYNWCdrm+SehmhebsnsLaTL4ar6CVlETi15eDabDDrlLoT2o6Z9RCpez06U1ORN9/+lTaoDcxd7l/plJLKylEIFLqKksRgaaYcVA8Edaw5EDtwfdJL2OXT77m6NCE+IU6TfrmavxT4BhkDABZX2r0RnZea1Eoaixk+zyyPc5E5EcRKL9kxTLIjvdYlwUqVkFkX7QoTqdpVlajv6zoHj+BhC0USGypHQcHA4R++21OBTD+F6qxZMT5K6UWoewLbLc/bfJHIe730SwH8RtzcY/V0ynTlDBUDMghGThNUkgqsq0Ee2fMO3ktElaahcpFsCA4hyk/pz6rmJgnu7QRuUThmiYEw+asFyqRTiP3KWEJVtDNPnq9xVoxHNmEv0F7rZEpwdYzvSDsRv/mGC3csMbHeNS4en6f1nRUOxKLwEqKiHb+HkvHau1hN/yrq3RAsGAS966Tugjy262ibFdWzyObzOdW2zLUVEev+CSIFeSSYiQ+5LRWD1cTYMSQP+rH/2APPflSCgzMAoFjDxzMVBxeGakpz0C68xnIx9tlc8CFCeF/6+5exm7sSk2VQLO/KnpIMHsw2Z97GjhN7ZkDTJtU6fRVtsn+fFfVapxJLONDH9JkWiT1p8UzfOqw1CLYFODxGmdiuSKyaM6J5zcQhveoCdG9S47Lm5v0gNov2WDzESX+Rf4pUGJlyXtApSRCOZeez1m7nxrr+k8Y80JJJFqNMbB5sB1OfdAxVixJp9MerP/0ZozM4Q4UZnjmBzR5sxCLGvufnbAaSM7hvD3ZljxWH1uYz+bCuq7u5IfZrP24puT7iigyeUDJeMKDmPRCkXWZGbVWryplQg8o1simjMdC6qV8XDe+ZeZNgOVc77R4EPi0Jloyb5vW4JJnXkzFEd867mms2pRz6kSBx3XgcN8pl5ewzREFPOMsyHaIUOw4TZ2hnQjvTcQ/pqNZabqbY0V3mkjK60jJ3Q++WXZN0cVUYLg4WR1Y06FQmeK5pQLYiOUQW4jiTPIwZbAytkjD8HcsPpAyQrlc++CCNIRJR3SmQOM9At6EqYuYJ6jFnrytVZcahYb+OfPQmHBUVheAJe+He/n8b4vVfbczouz75mcqpnn3Git2x3x+npJDs6xGyjJez7ZuAlizUcv1JeE2Q5IrOtE6t8xH9/+Nfd80VTtvVR1lMvsNNPxZw+UYWzI1SJ/6hrHFrcZLQ+26ScI7feJmFmJHs/4Y6o+SN7odOL9NhDr4csJ2BC1fAp11pRqnlXSnIZnodf0VuB34pxedqJsplWkqdNXllGzA+T+8lmVY5zM+2irTzgglxKogTBuIWSkrQOJBoG7EyMniirVKuleWuSQUEncvcp9cehJZZZjzkM4bCuKkPM+0o91ck1C43ttNa1RQht56zFJILgjjPIvooHUfdpAR/vTjwevqUGLLX/5Y5DYuo4zi8hIqywTWRWqZhNrDCQ0ahAJDBrmi9ogiRN/V+Qr3qSArhfYLMlr82Qce3W1TIBeKxeWPwKUI7s7hs72tx5RlcGQSGx5gr+64c7lxlSE14fMcJWxuuI7vNXvaq5CBVgRlzVEH7w/kXefGHCQAUpcAJK6A3GNqpN+tj7YHEzvx9SvzqDKch6RXe+KhOgcgm0R1Si3xZUk9Csv5adFBJ+0Yf1QOfDsuYTmCvY18MQhpbO9CjiwH3EjvsROmjIS9izFlNXAjbsy/GxHfXGcGyJ3r08us21yDJJCzPOHkiSNbFzexwxaXRm9Ynb9F2eTAm7n3nMnWwS9O2w2bCjLX0ekYR5k142/ZgNan+Xo7F8DvO7IVK9qXaEp1rmA3vEThHHCXcT/JE9WdYFhF32IAjOgQa2Tx/EMa0hop3CZb4v6sURNq7x6UjcYh3e2XodPfcXqcJlfki5QXiFDfdgxxlbUxlfk0FSYlePxbMhA8kVOo8iN69k1IDDsWp4/A/UPLOFfji7f/EbRBFx8qq83o23iNe6rBeTV6oRedIFrc2Qge5LXzYc4/aMTwRvJ2kmU2JTRMBgNCSzLtTcOr6UMAlRtIv6Mbo28bGqavFw0ihqDccYb6atcL0o/7iXAaR7UztfuO6eoGc1qTzr8MQzsRYaVYpWBPZFNHrxH7GqtX+6KYLwagjBI1fAbuotYi/UOO/s9xMYguXF5bUZ08dt41YWx6Uge+f4Kuy56KtPSp93b679x/i4D2VQwup7w7FDcmimny+41K9WNJPm17nd3538MTIexFpZ5qHxdPcc9OmvwuSyG6szIhd9eygoqi5MnFY+ZBzx36iUoweTpSovLaXZCbVDPRkbilZkkSsYRd+DsyZPXmXY6KwC/RU/DpzEiLlUBj246x1e595Koioq5k3B261TgzHky7jAmCvdoqTaqCE+9ILj1cfVbATF2Wqb90ljo/YoRtmLo8KK9JaHYZY/Mk/jvf4YNxIzrGR3X4jwm8dywc7Eyor/BwLh/MnKSTtnHNxDacZwpul3loLZVoHU0+xdq1gBCwa+9F6ZKXB1JMlbN7dMpeOTHMJObLJMgDSsX9v3CXL4n7BmNKu/Mesny0SfvOe29roKul40lXHYYeJuLzuGlKIWTSuKpM6VTXUPKpsKYx0ri/kL7fciWwCX5o4VFgl9B9LeYjPnjxii1iV4wNxqlYRhq0Z345w81y8S+E6tPBXpkzJqomQabPJoNrgCR4DtzEMUw+gYy0L577pSvwHyezENCj372fFQDZF1olOv9Fkl2qz95lSJTRC8kWyolFvDbCFAZ/+pYKOE3jEdKLZFyDcmhI1vWA8kQYR8AVpgmUmCjbCuR6F3EdWYPa+iIkP0EUXu2um5baqMl268bOaPqHPOkjZ8nsR4agfwA9hPh/N07AsiysKHIyn+ZoYUUzGiLUBl9bjDu9LB2azpu3m3EbgbcxaVYvLJO+cxyiRC8hL9ryxLp26/WiayilmxyVog5ihPUnJ4hXo0qIM/y5pw44tQrQC5/5qVntzX5Bqly7BWuRAeHYIiBWFj9UHSE4VbnlmCtti9yJG/NDPiu7w/X3+NuX7G9a6oSvrl38I2/qHcG3GGxEZ+67QtpRkjuf/vs4FY+qwx3p9HYf3+s9XX/zzOI6sYh/SzTZiw8aiOIjMkoaKIfSkIEmkXgfs1KPg0vWVsXf2hwr3+HPQhiyrfQWTQhT58+faIFnZmTbztXPcnA37JPVG/dtCf8BTJUxlTyH+N7IJkmt1M+2fg6Q1jRiNDufxLBG2OZUIhzaRkVh56XexiyzDmbbWf5NYkYyA53IsFI6H7wxit+tTBli3NC8/vydptHLGWQTXOS4LPuqWaErv9kMs95XIcmRZ7AcYKxRLzUWP7d3eItIH+CndJIIyj08KlcIufVyL5DzcROYVd13pHW4M3cgLGwnim8+EwWn6vDB2vunRDKiTsOcJHs7YeeT4b76YO33gJXEpMAEFelnoBcN4KMHy8DiiiqBqphc6fLVntw1N7pPefTdLwQ8O5MUu/N0h59rBs67/7tC6VNvKCvQROPmWsFGg1fWTj2MZG00nqts/bTcOViszP+qu4MXs9iGwO4vrcQry04LPOG6NWwBgXNlyXkApw7x3lV2OWD0T/ilB+DEPvjLXM4FH4JbFt1XTjIO0x9t1r2jRbtmn331g6q//GDjtuEl3vpOVq8sHy478sUdB53C5dn767wShT/8X89oV0RqyaIu+9b3qR0IPNS/SYb2TtfnLzh3XHMvf6m2WcvqPXRBtlv5xS4Os1bSFgTC0fby+Izff/tPVhRq0m7saUd7OYX6yy0u/8wM45xPgXXc6Mu9fUEsDBBQAAgAIAKuLKlCV7pF+SwAAAGsAAAAbAAAAdW5pdmVyc2FsL3VuaXZlcnNhbC5wbmcueG1ss7GvyM1RKEstKs7Mz7NVMtQzULK34+WyKShKLctMLVeoAIoBBSFASaESyDVCcMszU0oygEIG5mYIwYzUzPSMElslCwNzuKA+0EwAUEsBAgAAFAACAAgAlrFuTxUOrShkBAAABxEAAB0AAAAAAAAAAQAAAAAAAAAAAHVuaXZlcnNhbC9jb21tb25fbWVzc2FnZXMubG5nUEsBAgAAFAACAAgAlrFuTwh+CyMpAwAAhgwAACcAAAAAAAAAAQAAAAAAnwQAAHVuaXZlcnNhbC9mbGFzaF9wdWJsaXNoaW5nX3NldHRpbmdzLnhtbFBLAQIAABQAAgAIAJaxbk+1/AlkugIAAFUKAAAhAAAAAAAAAAEAAAAAAA0IAAB1bml2ZXJzYWwvZmxhc2hfc2tpbl9zZXR0aW5ncy54bWxQSwECAAAUAAIACACWsW5PKpYPZ/4CAACXCwAAJgAAAAAAAAABAAAAAAAGCwAAdW5pdmVyc2FsL2h0bWxfcHVibGlzaGluZ19zZXR0aW5ncy54bWxQSwECAAAUAAIACACWsW5PaHFSkZoBAAAfBgAAHwAAAAAAAAABAAAAAABIDgAAdW5pdmVyc2FsL2h0bWxfc2tpbl9zZXR0aW5ncy5qc1BLAQIAABQAAgAIAKuLKlA9PC/RwQAAAOUBAAAaAAAAAAAAAAEAAAAAAB8QAAB1bml2ZXJzYWwvaTE4bl9wcmVzZXRzLnhtbFBLAQIAABQAAgAIAKuLKlBy/NGBZwAAAGsAAAAcAAAAAAAAAAEAAAAAABgRAAB1bml2ZXJzYWwvbG9jYWxfc2V0dGluZ3MueG1sUEsBAgAAFAACAAgARJRXRyO0Tvv7AgAAsAgAABQAAAAAAAAAAQAAAAAAuREAAHVuaXZlcnNhbC9wbGF5ZXIueG1sUEsBAgAAFAACAAgAq4sqULCHI/RsAQAA9wIAACkAAAAAAAAAAQAAAAAA5hQAAHVuaXZlcnNhbC9za2luX2N1c3RvbWl6YXRpb25fc2V0dGluZ3MueG1sUEsBAgAAFAACAAgAq4sqUEpyykhxDQAAJyIAABcAAAAAAAAAAAAAAAAAmRYAAHVuaXZlcnNhbC91bml2ZXJzYWwucG5nUEsBAgAAFAACAAgAq4sqUJXukX5LAAAAawAAABsAAAAAAAAAAQAAAAAAPyQAAHVuaXZlcnNhbC91bml2ZXJzYWwucG5nLnhtbFBLBQYAAAAACwALAEkDAADDJAAAAAA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heme/theme1.xml><?xml version="1.0" encoding="utf-8"?>
<a:theme xmlns:a="http://schemas.openxmlformats.org/drawingml/2006/main" name="鸿芯微纳母版1">
  <a:themeElements>
    <a:clrScheme name="自定义 2">
      <a:dk1>
        <a:srgbClr val="000000"/>
      </a:dk1>
      <a:lt1>
        <a:srgbClr val="FFFFFF"/>
      </a:lt1>
      <a:dk2>
        <a:srgbClr val="BFBFBF"/>
      </a:dk2>
      <a:lt2>
        <a:srgbClr val="FFFFFF"/>
      </a:lt2>
      <a:accent1>
        <a:srgbClr val="C00000"/>
      </a:accent1>
      <a:accent2>
        <a:srgbClr val="7F7F7F"/>
      </a:accent2>
      <a:accent3>
        <a:srgbClr val="A5A5A5"/>
      </a:accent3>
      <a:accent4>
        <a:srgbClr val="BFBFBF"/>
      </a:accent4>
      <a:accent5>
        <a:srgbClr val="D8D8D8"/>
      </a:accent5>
      <a:accent6>
        <a:srgbClr val="F2F2F2"/>
      </a:accent6>
      <a:hlink>
        <a:srgbClr val="000000"/>
      </a:hlink>
      <a:folHlink>
        <a:srgbClr val="7F7F7F"/>
      </a:folHlink>
    </a:clrScheme>
    <a:fontScheme name="鸿芯ppt字体">
      <a:majorFont>
        <a:latin typeface="微软雅黑"/>
        <a:ea typeface="微软雅黑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鸿芯微纳新ppt模版-20220808.pptx" id="{76715FD7-5347-4944-99FA-FA92F9759BD5}" vid="{E42FAEF6-EA3C-41E4-808B-F918F3CAA66E}"/>
    </a:ext>
  </a:extLst>
</a:theme>
</file>

<file path=ppt/theme/theme2.xml><?xml version="1.0" encoding="utf-8"?>
<a:theme xmlns:a="http://schemas.openxmlformats.org/drawingml/2006/main" name="鸿芯PPT封面结尾页母版​​">
  <a:themeElements>
    <a:clrScheme name="自定义 1">
      <a:dk1>
        <a:srgbClr val="000000"/>
      </a:dk1>
      <a:lt1>
        <a:srgbClr val="FFFFFF"/>
      </a:lt1>
      <a:dk2>
        <a:srgbClr val="D5001C"/>
      </a:dk2>
      <a:lt2>
        <a:srgbClr val="EAEAEA"/>
      </a:lt2>
      <a:accent1>
        <a:srgbClr val="D5001C"/>
      </a:accent1>
      <a:accent2>
        <a:srgbClr val="000000"/>
      </a:accent2>
      <a:accent3>
        <a:srgbClr val="5E5E5E"/>
      </a:accent3>
      <a:accent4>
        <a:srgbClr val="919191"/>
      </a:accent4>
      <a:accent5>
        <a:srgbClr val="A9A9A9"/>
      </a:accent5>
      <a:accent6>
        <a:srgbClr val="EAEAEA"/>
      </a:accent6>
      <a:hlink>
        <a:srgbClr val="D5001C"/>
      </a:hlink>
      <a:folHlink>
        <a:srgbClr val="000000"/>
      </a:folHlink>
    </a:clrScheme>
    <a:fontScheme name="鸿芯ppt字体">
      <a:majorFont>
        <a:latin typeface="微软雅黑"/>
        <a:ea typeface="微软雅黑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鸿芯微纳新ppt模版-20220808.pptx" id="{76715FD7-5347-4944-99FA-FA92F9759BD5}" vid="{646A5B82-A355-4517-973C-B96FCA949A9F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鸿芯微纳新ppt模版-20220808</Template>
  <TotalTime>9224</TotalTime>
  <Words>1755</Words>
  <Application>Microsoft Office PowerPoint</Application>
  <PresentationFormat>宽屏</PresentationFormat>
  <Paragraphs>497</Paragraphs>
  <Slides>24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Helvetica 65 Medium</vt:lpstr>
      <vt:lpstr>等线</vt:lpstr>
      <vt:lpstr>思源黑体 Medium</vt:lpstr>
      <vt:lpstr>微软雅黑</vt:lpstr>
      <vt:lpstr>微软雅黑</vt:lpstr>
      <vt:lpstr>微软雅黑 Light</vt:lpstr>
      <vt:lpstr>Arial</vt:lpstr>
      <vt:lpstr>Calibri</vt:lpstr>
      <vt:lpstr>Wingdings</vt:lpstr>
      <vt:lpstr>鸿芯微纳母版1</vt:lpstr>
      <vt:lpstr>鸿芯PPT封面结尾页母版​​</vt:lpstr>
      <vt:lpstr>PowerPoint 演示文稿</vt:lpstr>
      <vt:lpstr>PowerPoint 演示文稿</vt:lpstr>
      <vt:lpstr>Digital IC Design Flow</vt:lpstr>
      <vt:lpstr>What Synthesis Do?</vt:lpstr>
      <vt:lpstr>RTL Synthesis Flow</vt:lpstr>
      <vt:lpstr>RTL Synthesis Flow</vt:lpstr>
      <vt:lpstr>Verilog File</vt:lpstr>
      <vt:lpstr>Translate</vt:lpstr>
      <vt:lpstr>RTL Synthesis Flow</vt:lpstr>
      <vt:lpstr>Timing Constraints</vt:lpstr>
      <vt:lpstr>Constrain Register-to-register Paths</vt:lpstr>
      <vt:lpstr>Model Clock Skew</vt:lpstr>
      <vt:lpstr>Model Latency or Insertion Delay</vt:lpstr>
      <vt:lpstr>Model Transition Time</vt:lpstr>
      <vt:lpstr>Constrain Input/Output Paths</vt:lpstr>
      <vt:lpstr>Environmental Attributes</vt:lpstr>
      <vt:lpstr>RTL Synthesis Flow</vt:lpstr>
      <vt:lpstr>Optimize</vt:lpstr>
      <vt:lpstr>Optimization Examples</vt:lpstr>
      <vt:lpstr>Generate Timing Report</vt:lpstr>
      <vt:lpstr>RTL Synthesis Flow</vt:lpstr>
      <vt:lpstr>Q&amp;A</vt:lpstr>
      <vt:lpstr>PowerPoint 演示文稿</vt:lpstr>
      <vt:lpstr>Digital IC Design Flow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jun li</dc:creator>
  <cp:lastModifiedBy>jun li</cp:lastModifiedBy>
  <cp:revision>77</cp:revision>
  <cp:lastPrinted>2021-11-16T04:20:28Z</cp:lastPrinted>
  <dcterms:created xsi:type="dcterms:W3CDTF">2024-04-30T08:30:46Z</dcterms:created>
  <dcterms:modified xsi:type="dcterms:W3CDTF">2024-05-07T03:39:35Z</dcterms:modified>
</cp:coreProperties>
</file>