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14" r:id="rId2"/>
    <p:sldId id="301" r:id="rId3"/>
    <p:sldId id="302" r:id="rId4"/>
    <p:sldId id="599" r:id="rId5"/>
    <p:sldId id="632" r:id="rId6"/>
    <p:sldId id="600" r:id="rId7"/>
    <p:sldId id="602" r:id="rId8"/>
    <p:sldId id="611" r:id="rId9"/>
    <p:sldId id="633" r:id="rId10"/>
    <p:sldId id="603" r:id="rId11"/>
    <p:sldId id="604" r:id="rId12"/>
    <p:sldId id="605" r:id="rId13"/>
    <p:sldId id="613" r:id="rId14"/>
    <p:sldId id="606" r:id="rId15"/>
    <p:sldId id="636" r:id="rId16"/>
    <p:sldId id="607" r:id="rId17"/>
    <p:sldId id="608" r:id="rId18"/>
    <p:sldId id="645" r:id="rId19"/>
    <p:sldId id="609" r:id="rId20"/>
    <p:sldId id="648" r:id="rId21"/>
    <p:sldId id="616" r:id="rId22"/>
    <p:sldId id="617" r:id="rId23"/>
    <p:sldId id="618" r:id="rId24"/>
    <p:sldId id="637" r:id="rId25"/>
    <p:sldId id="619" r:id="rId26"/>
    <p:sldId id="620" r:id="rId27"/>
    <p:sldId id="621" r:id="rId28"/>
    <p:sldId id="622" r:id="rId29"/>
    <p:sldId id="623" r:id="rId30"/>
    <p:sldId id="624" r:id="rId31"/>
    <p:sldId id="625" r:id="rId32"/>
    <p:sldId id="626" r:id="rId33"/>
    <p:sldId id="555" r:id="rId34"/>
    <p:sldId id="556" r:id="rId35"/>
    <p:sldId id="557" r:id="rId36"/>
    <p:sldId id="558" r:id="rId37"/>
    <p:sldId id="647" r:id="rId38"/>
    <p:sldId id="559" r:id="rId39"/>
    <p:sldId id="560" r:id="rId40"/>
    <p:sldId id="561" r:id="rId41"/>
    <p:sldId id="562" r:id="rId42"/>
    <p:sldId id="568" r:id="rId43"/>
    <p:sldId id="640" r:id="rId44"/>
    <p:sldId id="641" r:id="rId45"/>
    <p:sldId id="642" r:id="rId46"/>
    <p:sldId id="643" r:id="rId47"/>
    <p:sldId id="644" r:id="rId48"/>
    <p:sldId id="634" r:id="rId49"/>
  </p:sldIdLst>
  <p:sldSz cx="9144000" cy="6858000" type="letter"/>
  <p:notesSz cx="6858000" cy="9180513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accent1"/>
        </a:solidFill>
        <a:latin typeface="Arial" panose="020B0604020202020204" pitchFamily="34" charset="0"/>
        <a:ea typeface="MS PGothic" panose="020B0600070205080204" pitchFamily="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28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280"/>
    <p:restoredTop sz="59454"/>
  </p:normalViewPr>
  <p:slideViewPr>
    <p:cSldViewPr snapToGrid="0" snapToObjects="1" showGuides="1">
      <p:cViewPr varScale="1">
        <p:scale>
          <a:sx n="73" d="100"/>
          <a:sy n="73" d="100"/>
        </p:scale>
        <p:origin x="360" y="56"/>
      </p:cViewPr>
      <p:guideLst>
        <p:guide orient="horz" pos="528"/>
        <p:guide pos="28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7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t" anchorCtr="0" compatLnSpc="1"/>
          <a:lstStyle>
            <a:lvl1pPr defTabSz="936625">
              <a:defRPr sz="900" b="0" i="1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-1587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t" anchorCtr="0" compatLnSpc="1"/>
          <a:lstStyle>
            <a:lvl1pPr algn="r" defTabSz="936625">
              <a:defRPr sz="900" b="0" i="1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b" anchorCtr="0" compatLnSpc="1"/>
          <a:lstStyle>
            <a:lvl1pPr defTabSz="936625">
              <a:defRPr sz="900" b="0" i="1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CS267 Lecture 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20138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b" anchorCtr="0" compatLnSpc="1"/>
          <a:lstStyle>
            <a:lvl1pPr algn="r" defTabSz="936625">
              <a:defRPr sz="900" b="0" i="1"/>
            </a:lvl1pPr>
          </a:lstStyle>
          <a:p>
            <a:pPr marL="0" marR="0" lvl="0" indent="0" algn="r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4657B2-F5F9-0B4D-9A04-35485AE53894}" type="slidenum"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900" b="0" i="1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6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7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t" anchorCtr="0" compatLnSpc="1"/>
          <a:lstStyle>
            <a:lvl1pPr defTabSz="936625">
              <a:defRPr sz="900" b="0" i="1">
                <a:solidFill>
                  <a:schemeClr val="tx1"/>
                </a:solidFill>
                <a:latin typeface="Times New Roman" panose="02020603050405020304" pitchFamily="6" charset="0"/>
                <a:ea typeface="+mn-ea"/>
                <a:cs typeface="+mn-cs"/>
              </a:defRPr>
            </a:lvl1pPr>
          </a:lstStyle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6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-1587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t" anchorCtr="0" compatLnSpc="1"/>
          <a:lstStyle>
            <a:lvl1pPr algn="r" defTabSz="936625">
              <a:defRPr sz="900" b="0" i="1">
                <a:solidFill>
                  <a:schemeClr val="tx1"/>
                </a:solidFill>
                <a:latin typeface="Times New Roman" panose="02020603050405020304" pitchFamily="6" charset="0"/>
                <a:ea typeface="+mn-ea"/>
                <a:cs typeface="+mn-cs"/>
              </a:defRPr>
            </a:lvl1pPr>
          </a:lstStyle>
          <a:p>
            <a:pPr marL="0" marR="0" lvl="0" indent="0" algn="r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6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b" anchorCtr="0" compatLnSpc="1"/>
          <a:lstStyle>
            <a:lvl1pPr defTabSz="936625">
              <a:defRPr sz="900" b="0" i="1">
                <a:solidFill>
                  <a:schemeClr val="tx1"/>
                </a:solidFill>
                <a:latin typeface="Times New Roman" panose="02020603050405020304" pitchFamily="6" charset="0"/>
                <a:ea typeface="+mn-ea"/>
                <a:cs typeface="+mn-cs"/>
              </a:defRPr>
            </a:lvl1pPr>
          </a:lstStyle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6" charset="0"/>
                <a:ea typeface="+mn-ea"/>
                <a:cs typeface="+mn-cs"/>
              </a:rPr>
              <a:t>CS267 Lecture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20138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8772" tIns="0" rIns="18772" bIns="0" numCol="1" anchor="b" anchorCtr="0" compatLnSpc="1"/>
          <a:lstStyle>
            <a:lvl1pPr algn="r" defTabSz="936625">
              <a:defRPr sz="900" b="0" i="1">
                <a:solidFill>
                  <a:schemeClr val="tx1"/>
                </a:solidFill>
                <a:latin typeface="Times New Roman" panose="02020603050405020304" pitchFamily="6" charset="0"/>
              </a:defRPr>
            </a:lvl1pPr>
          </a:lstStyle>
          <a:p>
            <a:pPr marL="0" marR="0" lvl="0" indent="0" algn="r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E5E72FD-8590-C147-AE51-9260C8153E47}" type="slidenum"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9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6" charset="0"/>
              <a:ea typeface="MS PGothic" panose="020B0600070205080204" pitchFamily="6" charset="-128"/>
              <a:cs typeface="+mn-cs"/>
            </a:endParaRPr>
          </a:p>
        </p:txBody>
      </p:sp>
      <p:sp>
        <p:nvSpPr>
          <p:cNvPr id="13318" name="Rectangle 6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7763" y="588963"/>
            <a:ext cx="4575175" cy="34321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15938" y="4360863"/>
            <a:ext cx="5910263" cy="413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294" tIns="46929" rIns="92294" bIns="46929" numCol="1" anchor="t" anchorCtr="0" compatLnSpc="1"/>
          <a:lstStyle/>
          <a:p>
            <a:pPr marL="0" marR="0" lvl="0" indent="0" algn="just" defTabSz="949325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6" charset="-128"/>
                <a:cs typeface="MS PGothic" panose="020B0600070205080204" pitchFamily="6" charset="-128"/>
              </a:rPr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MS PGothic" panose="020B0600070205080204" pitchFamily="6" charset="-128"/>
        <a:cs typeface="MS PGothic" panose="020B0600070205080204" pitchFamily="6" charset="-128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6" charset="0"/>
        <a:ea typeface="MS PGothic" panose="020B0600070205080204" pitchFamily="6" charset="-128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6" charset="0"/>
        <a:ea typeface="MS PGothic" panose="020B0600070205080204" pitchFamily="6" charset="-128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6" charset="0"/>
        <a:ea typeface="MS PGothic" panose="020B0600070205080204" pitchFamily="6" charset="-128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6" charset="0"/>
        <a:ea typeface="MS PGothic" panose="020B0600070205080204" pitchFamily="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638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75" y="596900"/>
            <a:ext cx="4551363" cy="3414713"/>
          </a:xfrm>
          <a:ln w="12700"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8" tIns="46931" rIns="92298" bIns="46931" anchor="t" anchorCtr="0"/>
          <a:lstStyle/>
          <a:p>
            <a:pPr lvl="0"/>
            <a:r>
              <a:rPr lang="en-US" altLang="en-US"/>
              <a:t>Goal: Introduction to certain patterns that arise repeatedly in parallel computing,</a:t>
            </a:r>
          </a:p>
          <a:p>
            <a:pPr lvl="0"/>
            <a:r>
              <a:rPr lang="en-US" altLang="en-US"/>
              <a:t>for which good solutions exist, so you should try to recognize these patterns</a:t>
            </a:r>
          </a:p>
          <a:p>
            <a:pPr lvl="0"/>
            <a:r>
              <a:rPr lang="en-US" altLang="en-US"/>
              <a:t>and reuse existing solutions. Emphasize scientific computing examples, but</a:t>
            </a:r>
          </a:p>
          <a:p>
            <a:pPr lvl="0"/>
            <a:r>
              <a:rPr lang="en-US" altLang="en-US"/>
              <a:t>patterns are very general.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Spr 2016: starts in Lecture 4, min 42</a:t>
            </a:r>
          </a:p>
          <a:p>
            <a:pPr lvl="0"/>
            <a:r>
              <a:rPr lang="en-US" altLang="en-US"/>
              <a:t>Recall layers:</a:t>
            </a:r>
          </a:p>
          <a:p>
            <a:pPr lvl="0"/>
            <a:r>
              <a:rPr lang="en-US" altLang="en-US"/>
              <a:t>   Applications (this lecture)</a:t>
            </a:r>
          </a:p>
          <a:p>
            <a:pPr lvl="0"/>
            <a:r>
              <a:rPr lang="en-US" altLang="en-US"/>
              <a:t>   Algorithms</a:t>
            </a:r>
          </a:p>
          <a:p>
            <a:pPr lvl="0"/>
            <a:r>
              <a:rPr lang="en-US" altLang="en-US"/>
              <a:t>   Software</a:t>
            </a:r>
          </a:p>
          <a:p>
            <a:pPr lvl="0"/>
            <a:r>
              <a:rPr lang="en-US" altLang="en-US"/>
              <a:t>   Hardware</a:t>
            </a:r>
          </a:p>
          <a:p>
            <a:pPr lvl="0"/>
            <a:r>
              <a:rPr lang="en-US" altLang="en-US"/>
              <a:t>Overall time:</a:t>
            </a:r>
          </a:p>
          <a:p>
            <a:pPr lvl="0"/>
            <a:r>
              <a:rPr lang="en-US" altLang="en-US"/>
              <a:t>  34 mins for Intro + Discrete Event Systems</a:t>
            </a:r>
          </a:p>
          <a:p>
            <a:pPr lvl="0"/>
            <a:r>
              <a:rPr lang="en-US" altLang="en-US"/>
              <a:t>  21 mins for Particle Methods (55 so far)</a:t>
            </a:r>
          </a:p>
          <a:p>
            <a:pPr lvl="0"/>
            <a:r>
              <a:rPr lang="en-US" altLang="en-US"/>
              <a:t>  27 mins for Lumped Systems / ODEs (82 so far)</a:t>
            </a:r>
          </a:p>
          <a:p>
            <a:pPr lvl="0"/>
            <a:r>
              <a:rPr lang="en-US" altLang="en-US"/>
              <a:t>  39 mins for PDEs (121 total)</a:t>
            </a:r>
          </a:p>
          <a:p>
            <a:pPr lvl="0"/>
            <a:r>
              <a:rPr lang="en-US" altLang="en-US"/>
              <a:t>  </a:t>
            </a:r>
          </a:p>
          <a:p>
            <a:pPr lvl="0"/>
            <a:r>
              <a:rPr lang="en-US" altLang="en-US"/>
              <a:t>  </a:t>
            </a:r>
          </a:p>
          <a:p>
            <a:pPr lvl="0"/>
            <a:r>
              <a:rPr lang="en-US" altLang="en-US"/>
              <a:t>  </a:t>
            </a:r>
          </a:p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3481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10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3481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3686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11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3686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Synchronous: change at every clock tick; computer work this way</a:t>
            </a:r>
          </a:p>
          <a:p>
            <a:pPr lvl="0"/>
            <a:r>
              <a:rPr lang="en-US" altLang="en-US"/>
              <a:t>Asynchronous: may or may not be clock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3891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12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3891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Only need two grids: ping pong between them, avoid race conditions</a:t>
            </a:r>
          </a:p>
          <a:p>
            <a:pPr lvl="0"/>
            <a:r>
              <a:rPr lang="en-US" altLang="en-US"/>
              <a:t>Note: DD also refers to related numerical technique, here we mean just dividing the physical domain</a:t>
            </a:r>
          </a:p>
          <a:p>
            <a:pPr lvl="0"/>
            <a:r>
              <a:rPr lang="en-US" altLang="en-US"/>
              <a:t>Load balanced because each processor gets equal #grid cells</a:t>
            </a:r>
          </a:p>
          <a:p>
            <a:pPr lvl="0"/>
            <a:r>
              <a:rPr lang="en-US" altLang="en-US"/>
              <a:t>Square domains seem natural, but lots of choices in general, how choose?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Rules:</a:t>
            </a:r>
          </a:p>
          <a:p>
            <a:pPr lvl="0"/>
            <a:r>
              <a:rPr lang="en-US" altLang="en-US"/>
              <a:t>Any live cell with two or three live neighbours survives.</a:t>
            </a:r>
          </a:p>
          <a:p>
            <a:pPr lvl="0"/>
            <a:r>
              <a:rPr lang="en-US" altLang="en-US"/>
              <a:t>Any dead cell with three live neighbours becomes a live cell.</a:t>
            </a:r>
          </a:p>
          <a:p>
            <a:pPr lvl="0"/>
            <a:r>
              <a:rPr lang="en-US" altLang="en-US"/>
              <a:t>All other live cells die in the next generation. Similarly, all other dead cells stay dead.</a:t>
            </a:r>
          </a:p>
          <a:p>
            <a:pPr lvl="0"/>
            <a:r>
              <a:rPr lang="en-US" altLang="en-US"/>
              <a:t>Invented by John Conway in 1970, passed away April 2020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4096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13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4096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Spheres (or circles) would minimize surface-to-volume </a:t>
            </a:r>
          </a:p>
          <a:p>
            <a:pPr lvl="0"/>
            <a:r>
              <a:rPr lang="en-US" altLang="en-US"/>
              <a:t>(or perimeter-to-area) ratio, but they don</a:t>
            </a:r>
            <a:r>
              <a:rPr lang="ja-JP" altLang="en-US"/>
              <a:t>’</a:t>
            </a:r>
            <a:r>
              <a:rPr lang="en-US" altLang="ja-JP"/>
              <a:t>t</a:t>
            </a:r>
            <a:r>
              <a:rPr lang="ja-JP" altLang="en-US"/>
              <a:t>’</a:t>
            </a:r>
            <a:r>
              <a:rPr lang="en-US" altLang="ja-JP"/>
              <a:t> </a:t>
            </a:r>
            <a:r>
              <a:rPr lang="ja-JP" altLang="en-US"/>
              <a:t>“</a:t>
            </a:r>
            <a:r>
              <a:rPr lang="en-US" altLang="ja-JP"/>
              <a:t>tile</a:t>
            </a:r>
            <a:r>
              <a:rPr lang="ja-JP" altLang="en-US"/>
              <a:t>”</a:t>
            </a:r>
            <a:r>
              <a:rPr lang="en-US" altLang="ja-JP"/>
              <a:t> the cube (or plane)</a:t>
            </a:r>
          </a:p>
          <a:p>
            <a:pPr lvl="0"/>
            <a:r>
              <a:rPr lang="en-US" altLang="en-US"/>
              <a:t>What geometric shape in plane truly minimizes surface-to-volume ratio?</a:t>
            </a:r>
          </a:p>
          <a:p>
            <a:pPr lvl="0"/>
            <a:r>
              <a:rPr lang="en-US" altLang="en-US"/>
              <a:t>Disk, but hard to tile using disks, so square approximates it.</a:t>
            </a:r>
          </a:p>
          <a:p>
            <a:pPr lvl="0"/>
            <a:r>
              <a:rPr lang="en-US" altLang="en-US"/>
              <a:t>But what do we do for a more general, irregular graph,</a:t>
            </a:r>
          </a:p>
          <a:p>
            <a:pPr lvl="0"/>
            <a:r>
              <a:rPr lang="en-US" altLang="en-US"/>
              <a:t>Where any point could be connected to any other point?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4301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14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4301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588963"/>
            <a:ext cx="4573588" cy="3432175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514350" y="4359275"/>
            <a:ext cx="5911850" cy="4135438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Will use graphs all semester: Graph is collection of nodes connected by edges</a:t>
            </a:r>
          </a:p>
          <a:p>
            <a:pPr lvl="0"/>
            <a:r>
              <a:rPr lang="en-US" altLang="en-US"/>
              <a:t>Nodes and edges in graph may be weighted</a:t>
            </a:r>
          </a:p>
          <a:p>
            <a:pPr lvl="0"/>
            <a:r>
              <a:rPr lang="en-US" altLang="en-US"/>
              <a:t>Optimal graph partitioning is NP-complete (define for non-CS audience)</a:t>
            </a:r>
          </a:p>
          <a:p>
            <a:pPr lvl="0"/>
            <a:r>
              <a:rPr lang="en-US" altLang="en-US"/>
              <a:t>Good graph partitioning techniques exist</a:t>
            </a:r>
          </a:p>
          <a:p>
            <a:pPr lvl="0"/>
            <a:r>
              <a:rPr lang="en-US" altLang="en-US"/>
              <a:t>More on this in a later lecture</a:t>
            </a:r>
          </a:p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4505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15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4505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Natural to assign ponds to processors</a:t>
            </a:r>
          </a:p>
          <a:p>
            <a:pPr lvl="0"/>
            <a:r>
              <a:rPr lang="en-US" altLang="en-US"/>
              <a:t>Since few sharks&amp;fish, even on one processor we want to avoid looking at every cell,</a:t>
            </a:r>
          </a:p>
          <a:p>
            <a:pPr lvl="0"/>
            <a:r>
              <a:rPr lang="en-US" altLang="en-US"/>
              <a:t>   most of which are empty, with empty neighbors, to figure out what to do</a:t>
            </a:r>
          </a:p>
          <a:p>
            <a:pPr lvl="0"/>
            <a:r>
              <a:rPr lang="en-US" altLang="en-US"/>
              <a:t>How to take advantage of likely infrequent events along narrow connectors?</a:t>
            </a:r>
          </a:p>
          <a:p>
            <a:pPr lvl="0"/>
            <a:r>
              <a:rPr lang="en-US" altLang="en-US"/>
              <a:t>Don</a:t>
            </a:r>
            <a:r>
              <a:rPr lang="uk-UA" altLang="en-US"/>
              <a:t>’</a:t>
            </a:r>
            <a:r>
              <a:rPr lang="en-US" altLang="ja-JP"/>
              <a:t>t want a global clock, and keeping checking </a:t>
            </a:r>
            <a:r>
              <a:rPr lang="en-US" altLang="en-US"/>
              <a:t>“</a:t>
            </a:r>
            <a:r>
              <a:rPr lang="en-US" altLang="ja-JP"/>
              <a:t>anyone arriving?</a:t>
            </a:r>
            <a:r>
              <a:rPr lang="en-US" altLang="en-US"/>
              <a:t>”</a:t>
            </a:r>
            <a:r>
              <a:rPr lang="en-US" altLang="ja-JP"/>
              <a:t> when answer usually </a:t>
            </a:r>
            <a:r>
              <a:rPr lang="en-US" altLang="en-US"/>
              <a:t>“</a:t>
            </a:r>
            <a:r>
              <a:rPr lang="en-US" altLang="ja-JP"/>
              <a:t>no</a:t>
            </a:r>
            <a:r>
              <a:rPr lang="en-US" altLang="en-US"/>
              <a:t>”</a:t>
            </a:r>
            <a:endParaRPr lang="en-US" altLang="ja-JP"/>
          </a:p>
          <a:p>
            <a:pPr lvl="0"/>
            <a:r>
              <a:rPr lang="en-US" altLang="en-US"/>
              <a:t>What if I simulate too long, and an event arrives later?</a:t>
            </a:r>
          </a:p>
          <a:p>
            <a:pPr lvl="0"/>
            <a:r>
              <a:rPr lang="en-US" altLang="en-US"/>
              <a:t>No global clock, time stamps instead</a:t>
            </a:r>
          </a:p>
          <a:p>
            <a:pPr lvl="0"/>
            <a:r>
              <a:rPr lang="en-US" altLang="en-US"/>
              <a:t>Load balance: only simulate busy parts (of busy part of circuit, of highway with cars)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4710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16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4710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Whole point is not to look in your mail box too often, </a:t>
            </a:r>
          </a:p>
          <a:p>
            <a:pPr lvl="0"/>
            <a:r>
              <a:rPr lang="en-US" altLang="en-US"/>
              <a:t>so how do you know when to check?</a:t>
            </a:r>
          </a:p>
          <a:p>
            <a:pPr lvl="0"/>
            <a:r>
              <a:rPr lang="en-US" altLang="en-US"/>
              <a:t>Problems: some natural approaches can deadlock,</a:t>
            </a:r>
          </a:p>
          <a:p>
            <a:pPr lvl="0"/>
            <a:r>
              <a:rPr lang="en-US" altLang="en-US"/>
              <a:t>Others can simulate too far ahead in time, need to fix it</a:t>
            </a:r>
          </a:p>
          <a:p>
            <a:pPr lvl="0"/>
            <a:r>
              <a:rPr lang="en-US" altLang="en-US"/>
              <a:t>if an event at an earlier time step arrives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4915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17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4915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Code for conservative simulation: get all inputs from your neighbors, take minimum of all </a:t>
            </a:r>
          </a:p>
          <a:p>
            <a:pPr lvl="0"/>
            <a:r>
              <a:rPr lang="en-US" altLang="en-US"/>
              <a:t>time stamps, simulate up to that time stamp</a:t>
            </a:r>
          </a:p>
          <a:p>
            <a:pPr lvl="0"/>
            <a:r>
              <a:rPr lang="en-US" altLang="en-US"/>
              <a:t>Deadlock detection: after waiting for an incoming event for while, send out an </a:t>
            </a:r>
            <a:r>
              <a:rPr lang="ja-JP" altLang="en-US"/>
              <a:t>“</a:t>
            </a:r>
            <a:r>
              <a:rPr lang="en-US" altLang="ja-JP"/>
              <a:t>Are you stuck too?</a:t>
            </a:r>
            <a:r>
              <a:rPr lang="ja-JP" altLang="en-US"/>
              <a:t>”</a:t>
            </a:r>
            <a:endParaRPr lang="en-US" altLang="ja-JP"/>
          </a:p>
          <a:p>
            <a:pPr lvl="0"/>
            <a:r>
              <a:rPr lang="en-US" altLang="en-US"/>
              <a:t>Message to the processors who take your output as input. If you ever receive such a message,</a:t>
            </a:r>
          </a:p>
          <a:p>
            <a:pPr lvl="0"/>
            <a:r>
              <a:rPr lang="en-US" altLang="en-US"/>
              <a:t>You pass it on. If you receive such a message after having sent it on, you know there is a </a:t>
            </a:r>
          </a:p>
          <a:p>
            <a:pPr lvl="0"/>
            <a:r>
              <a:rPr lang="en-US" altLang="en-US"/>
              <a:t>Cycle of deadlock, and you just take a step using the latest input value that you have.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Simulating 5 steps ahead means you need to save data from 5 steps ago.</a:t>
            </a:r>
          </a:p>
          <a:p>
            <a:pPr lvl="0"/>
            <a:r>
              <a:rPr lang="en-US" altLang="en-US"/>
              <a:t>If guess wrong often, need to back up often, inefficient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No one best way, so both used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5120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18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5120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Deadlock detection: after waiting for an incoming event for while, send out an </a:t>
            </a:r>
            <a:r>
              <a:rPr lang="ja-JP" altLang="en-US"/>
              <a:t>“</a:t>
            </a:r>
            <a:r>
              <a:rPr lang="en-US" altLang="ja-JP"/>
              <a:t>Are you stuck too?</a:t>
            </a:r>
            <a:r>
              <a:rPr lang="ja-JP" altLang="en-US"/>
              <a:t>”</a:t>
            </a:r>
            <a:endParaRPr lang="en-US" altLang="ja-JP"/>
          </a:p>
          <a:p>
            <a:pPr lvl="0"/>
            <a:r>
              <a:rPr lang="en-US" altLang="en-US"/>
              <a:t>Message to the processors who take your output as input. If you ever receive such a message,</a:t>
            </a:r>
          </a:p>
          <a:p>
            <a:pPr lvl="0"/>
            <a:r>
              <a:rPr lang="en-US" altLang="en-US"/>
              <a:t>You pass it on. If you receive such a message after having sent it on, you know there is a </a:t>
            </a:r>
          </a:p>
          <a:p>
            <a:pPr lvl="0"/>
            <a:r>
              <a:rPr lang="en-US" altLang="en-US"/>
              <a:t>Cycle of deadlock, and you just take a step using the latest input value that you have.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5325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19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5325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Domain decomposition done by graph partitioning,</a:t>
            </a:r>
          </a:p>
          <a:p>
            <a:pPr lvl="0"/>
            <a:r>
              <a:rPr lang="en-US" altLang="en-US"/>
              <a:t>to balance load and minimize communication</a:t>
            </a:r>
          </a:p>
          <a:p>
            <a:pPr lvl="0"/>
            <a:r>
              <a:rPr lang="en-US" altLang="en-US"/>
              <a:t>Got to end of this slide in 2015 and 2016, at 1:16, so 34 mins for Intro + Discrete Event Systems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493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843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493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Interconnect: Proc to Proc (each with its own local memory, so distributed memory model), </a:t>
            </a:r>
          </a:p>
          <a:p>
            <a:pPr lvl="0"/>
            <a:r>
              <a:rPr lang="en-US" altLang="en-US"/>
              <a:t>         and Proc to Mem (so all processors can access all memories: shared memory models)</a:t>
            </a:r>
          </a:p>
          <a:p>
            <a:pPr lvl="0"/>
            <a:r>
              <a:rPr lang="en-US" altLang="en-US"/>
              <a:t>Interconnect: Bus? Doesn’t scale.  Torus? Something else?</a:t>
            </a:r>
          </a:p>
          <a:p>
            <a:pPr lvl="0"/>
            <a:r>
              <a:rPr lang="en-US" altLang="en-US"/>
              <a:t>        Edison differs from Hopper  (dragonfly vs torus)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2016: Start here in Lecture 5, at 3 min</a:t>
            </a:r>
          </a:p>
          <a:p>
            <a:pPr lvl="0"/>
            <a:r>
              <a:rPr lang="en-US" altLang="en-US"/>
              <a:t>Assign work to processors: Game of Life: use squares, minimize surface to volume ratio</a:t>
            </a:r>
          </a:p>
          <a:p>
            <a:pPr lvl="0"/>
            <a:r>
              <a:rPr lang="en-US" altLang="en-US"/>
              <a:t>Synchronous: how you thought your computer worked, until we learned about the </a:t>
            </a:r>
          </a:p>
          <a:p>
            <a:pPr lvl="0"/>
            <a:r>
              <a:rPr lang="en-US" altLang="en-US"/>
              <a:t>Meltdown and Spectre security bugs a few months ago.</a:t>
            </a:r>
          </a:p>
          <a:p>
            <a:pPr lvl="0"/>
            <a:r>
              <a:rPr lang="en-US" altLang="en-US"/>
              <a:t>   Conversative: don’t simulate beyond when you know inputs, but deadlock problem</a:t>
            </a:r>
          </a:p>
          <a:p>
            <a:pPr lvl="0"/>
            <a:r>
              <a:rPr lang="en-US" altLang="en-US"/>
              <a:t>   Speculative: keep going, but prepare to back up</a:t>
            </a: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/>
          </p:nvPr>
        </p:nvSpPr>
        <p:spPr bwMode="auto">
          <a:ln/>
        </p:spPr>
        <p:txBody>
          <a:bodyPr wrap="square" lIns="18772" tIns="0" rIns="18772" bIns="0" numCol="1" anchor="b" anchorCtr="0" compatLnSpc="1"/>
          <a:lstStyle/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6" charset="0"/>
                <a:ea typeface="+mn-ea"/>
                <a:cs typeface="+mn-cs"/>
              </a:rPr>
              <a:t>CS267 Lecture 2</a:t>
            </a:r>
          </a:p>
        </p:txBody>
      </p:sp>
      <p:sp>
        <p:nvSpPr>
          <p:cNvPr id="55300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20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5734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21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5734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START HERE, at 6 min in Lecture 5, 2016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5939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22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5939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Combination of discrete event and particle: neutron hits nucleus, something happens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6144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23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6144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Actually moving forces embarrassingly parallel, forces hard</a:t>
            </a:r>
          </a:p>
          <a:p>
            <a:pPr lvl="0"/>
            <a:r>
              <a:rPr lang="en-US" altLang="en-US"/>
              <a:t>External force: embarrassingly parallel</a:t>
            </a:r>
          </a:p>
          <a:p>
            <a:pPr lvl="0"/>
            <a:r>
              <a:rPr lang="en-US" altLang="en-US"/>
              <a:t>Van der Waals: model of attraction of dipoles and multipoles</a:t>
            </a:r>
          </a:p>
          <a:p>
            <a:pPr lvl="0"/>
            <a:r>
              <a:rPr lang="en-US" altLang="en-US"/>
              <a:t>Gecko feet: see wikipedia, can walk upside down on ceiling</a:t>
            </a:r>
          </a:p>
          <a:p>
            <a:pPr lvl="0"/>
            <a:r>
              <a:rPr lang="en-US" altLang="en-US"/>
              <a:t>Far field: seek O(n) algorithms, not obvious O(n^2) when possible,</a:t>
            </a:r>
          </a:p>
          <a:p>
            <a:pPr lvl="0"/>
            <a:r>
              <a:rPr lang="en-US" altLang="en-US"/>
              <a:t>     some chemistry computations require all triples of particles, so O(n^3)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6349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24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634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current(position) is a function that returns force from current on fish </a:t>
            </a:r>
          </a:p>
          <a:p>
            <a:pPr lvl="0"/>
            <a:r>
              <a:rPr lang="en-US" altLang="en-US"/>
              <a:t>located at the given position</a:t>
            </a:r>
          </a:p>
          <a:p>
            <a:pPr lvl="0"/>
            <a:r>
              <a:rPr lang="en-US" altLang="en-US"/>
              <a:t>Algorithm: Euler = straight line approximation</a:t>
            </a:r>
          </a:p>
          <a:p>
            <a:pPr lvl="0"/>
            <a:r>
              <a:rPr lang="en-US" altLang="en-US"/>
              <a:t>One complex number gives position in 2D, same for velocity, acceleration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Timestep update: fastest fish changes its velocity by at most about 10%</a:t>
            </a:r>
          </a:p>
          <a:p>
            <a:pPr lvl="0"/>
            <a:r>
              <a:rPr lang="en-US" altLang="en-US"/>
              <a:t>Requires reduction =&gt; communication</a:t>
            </a:r>
          </a:p>
          <a:p>
            <a:pPr lvl="0"/>
            <a:r>
              <a:rPr lang="en-US" altLang="en-US"/>
              <a:t>Or: dt*norm(accel) &lt;= .1*norm(fishv)</a:t>
            </a:r>
          </a:p>
          <a:p>
            <a:pPr lvl="0"/>
            <a:r>
              <a:rPr lang="en-US" altLang="en-US"/>
              <a:t>dt update only communication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6553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25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6553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6758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26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6758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 sz="1600">
                <a:solidFill>
                  <a:schemeClr val="accent2"/>
                </a:solidFill>
              </a:rPr>
              <a:t>often called </a:t>
            </a:r>
            <a:r>
              <a:rPr lang="ja-JP" altLang="en-US" sz="1600">
                <a:solidFill>
                  <a:schemeClr val="accent2"/>
                </a:solidFill>
              </a:rPr>
              <a:t>“</a:t>
            </a:r>
            <a:r>
              <a:rPr lang="en-US" altLang="ja-JP" sz="1600">
                <a:solidFill>
                  <a:schemeClr val="accent2"/>
                </a:solidFill>
              </a:rPr>
              <a:t>domain decomposition,</a:t>
            </a:r>
            <a:r>
              <a:rPr lang="ja-JP" altLang="en-US" sz="1600">
                <a:solidFill>
                  <a:schemeClr val="accent2"/>
                </a:solidFill>
              </a:rPr>
              <a:t>”</a:t>
            </a:r>
            <a:r>
              <a:rPr lang="en-US" altLang="ja-JP" sz="1600">
                <a:solidFill>
                  <a:schemeClr val="accent2"/>
                </a:solidFill>
              </a:rPr>
              <a:t> but the term also refers to a numerical technique.</a:t>
            </a:r>
            <a:endParaRPr lang="en-US" altLang="en-US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6963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27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6963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What shape domain? Similar to game-of-life: minimize surface-to-volume ratio</a:t>
            </a:r>
          </a:p>
          <a:p>
            <a:pPr lvl="0"/>
            <a:r>
              <a:rPr lang="en-US" altLang="en-US"/>
              <a:t>This works if particles evenly distributed, then load balanced, what if they aren’t?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7168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28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7168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Still need to talk to nearest neighbors to update particles near boundary,</a:t>
            </a:r>
          </a:p>
          <a:p>
            <a:pPr lvl="0"/>
            <a:r>
              <a:rPr lang="en-US" altLang="en-US"/>
              <a:t>    who is nearest depends on tree structure</a:t>
            </a:r>
          </a:p>
          <a:p>
            <a:pPr lvl="0"/>
            <a:r>
              <a:rPr lang="en-US" altLang="en-US"/>
              <a:t>Do we need to update decomposition as particles move?</a:t>
            </a:r>
          </a:p>
          <a:p>
            <a:pPr lvl="0"/>
            <a:r>
              <a:rPr lang="en-US" altLang="en-US"/>
              <a:t>Hopefully pick timestep small enough so that balance</a:t>
            </a:r>
          </a:p>
          <a:p>
            <a:pPr lvl="0"/>
            <a:r>
              <a:rPr lang="en-US" altLang="en-US"/>
              <a:t>changes slowly</a:t>
            </a:r>
          </a:p>
          <a:p>
            <a:pPr lvl="0"/>
            <a:r>
              <a:rPr lang="en-US" altLang="en-US"/>
              <a:t>Compute load balance by doing a global reduction, compute</a:t>
            </a:r>
          </a:p>
          <a:p>
            <a:pPr lvl="0"/>
            <a:r>
              <a:rPr lang="en-US" altLang="en-US"/>
              <a:t>  max and min load of any processor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7373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29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7373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Communication cost of straightforward algorithm is</a:t>
            </a:r>
          </a:p>
          <a:p>
            <a:pPr lvl="0"/>
            <a:r>
              <a:rPr lang="en-US" altLang="en-US"/>
              <a:t>   #words moved = (n/p) particles/proc * p steps = n words moved</a:t>
            </a:r>
          </a:p>
          <a:p>
            <a:pPr lvl="0"/>
            <a:r>
              <a:rPr lang="en-US" altLang="en-US"/>
              <a:t>Can reduce n words to n/sqrt(p) words by clever algorithm that</a:t>
            </a:r>
          </a:p>
          <a:p>
            <a:pPr lvl="0"/>
            <a:r>
              <a:rPr lang="en-US" altLang="en-US"/>
              <a:t>   requires using more memory to partially replicate the data</a:t>
            </a:r>
          </a:p>
          <a:p>
            <a:pPr lvl="0"/>
            <a:r>
              <a:rPr lang="en-US" altLang="en-US"/>
              <a:t>Can reduce O(n^2) flops to O(n) flops by even more clever algorithms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493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2048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493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6 different kinds of hardware, with different programming models;</a:t>
            </a:r>
          </a:p>
          <a:p>
            <a:pPr lvl="0"/>
            <a:r>
              <a:rPr lang="en-US" altLang="en-US"/>
              <a:t>   ideally just one, but not possible (yet) with high performance</a:t>
            </a:r>
          </a:p>
          <a:p>
            <a:pPr lvl="0"/>
            <a:r>
              <a:rPr lang="en-US" altLang="en-US"/>
              <a:t>Shared: Most common (multicore laptops) hardest to scale</a:t>
            </a:r>
          </a:p>
          <a:p>
            <a:pPr lvl="0"/>
            <a:r>
              <a:rPr lang="en-US" altLang="en-US"/>
              <a:t>Shared address space: HW gives illusion of common memory,</a:t>
            </a:r>
          </a:p>
          <a:p>
            <a:pPr lvl="0"/>
            <a:r>
              <a:rPr lang="en-US" altLang="en-US"/>
              <a:t>    but allows scaling up.  “Load location 37” means same thing</a:t>
            </a:r>
          </a:p>
          <a:p>
            <a:pPr lvl="0"/>
            <a:r>
              <a:rPr lang="en-US" altLang="en-US"/>
              <a:t>    on all processors, but may be much more expensive if far away</a:t>
            </a:r>
          </a:p>
          <a:p>
            <a:pPr lvl="0"/>
            <a:r>
              <a:rPr lang="en-US" altLang="en-US"/>
              <a:t>    Need to worry about multiple processors accessing some location, may need to “lock”</a:t>
            </a:r>
          </a:p>
          <a:p>
            <a:pPr lvl="0"/>
            <a:r>
              <a:rPr lang="en-US" altLang="en-US"/>
              <a:t>Message passing: biggest machines in world work this way (Top500)</a:t>
            </a:r>
          </a:p>
          <a:p>
            <a:pPr lvl="0"/>
            <a:r>
              <a:rPr lang="en-US" altLang="en-US"/>
              <a:t>    like post office, so “load location 37” means local memory on each processor</a:t>
            </a:r>
          </a:p>
          <a:p>
            <a:pPr lvl="0"/>
            <a:r>
              <a:rPr lang="en-US" altLang="en-US"/>
              <a:t>    Standard library (MPI) so code portable, Spark programming, other models</a:t>
            </a:r>
          </a:p>
          <a:p>
            <a:pPr lvl="0"/>
            <a:r>
              <a:rPr lang="en-US" altLang="en-US"/>
              <a:t>    all running possibly different code</a:t>
            </a:r>
          </a:p>
          <a:p>
            <a:pPr lvl="0"/>
            <a:r>
              <a:rPr lang="en-US" altLang="en-US"/>
              <a:t>Data parallel: SIMD, GPUs, processor send common instruction stream to all the functional units</a:t>
            </a:r>
          </a:p>
          <a:p>
            <a:pPr lvl="0"/>
            <a:r>
              <a:rPr lang="en-US" altLang="en-US"/>
              <a:t>    communicate via shared memory</a:t>
            </a:r>
          </a:p>
          <a:p>
            <a:pPr lvl="0"/>
            <a:r>
              <a:rPr lang="en-US" altLang="en-US"/>
              <a:t>Cluster: hierarchical hybrids; biggest machine are hierarchical, heterogeneous</a:t>
            </a:r>
          </a:p>
          <a:p>
            <a:pPr lvl="0"/>
            <a:r>
              <a:rPr lang="en-US" altLang="en-US"/>
              <a:t>Grid: computers connected over internet</a:t>
            </a:r>
          </a:p>
          <a:p>
            <a:pPr lvl="0"/>
            <a:r>
              <a:rPr lang="en-US" altLang="en-US"/>
              <a:t>         SETI@Home (analyzing radio telescope data; see “</a:t>
            </a:r>
            <a:r>
              <a:rPr lang="en-US" altLang="ja-JP"/>
              <a:t>Contact</a:t>
            </a:r>
            <a:r>
              <a:rPr lang="en-US" altLang="en-US"/>
              <a:t>”</a:t>
            </a:r>
            <a:r>
              <a:rPr lang="en-US" altLang="ja-JP"/>
              <a:t> with Jodie Foster), folding@home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Portability: standards, designed by committees, eg MPI</a:t>
            </a:r>
          </a:p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7577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30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7577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588963"/>
            <a:ext cx="4573588" cy="3432175"/>
          </a:xfrm>
          <a:ln/>
        </p:spPr>
      </p:sp>
      <p:sp>
        <p:nvSpPr>
          <p:cNvPr id="75780" name="Rectangle 3"/>
          <p:cNvSpPr>
            <a:spLocks noGrp="1"/>
          </p:cNvSpPr>
          <p:nvPr>
            <p:ph type="body" idx="1"/>
          </p:nvPr>
        </p:nvSpPr>
        <p:spPr>
          <a:xfrm>
            <a:off x="514350" y="4359275"/>
            <a:ext cx="5911850" cy="4135438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Data structures: a 1D array of particles (each with a location)</a:t>
            </a:r>
          </a:p>
          <a:p>
            <a:pPr lvl="0"/>
            <a:r>
              <a:rPr lang="en-US" altLang="en-US"/>
              <a:t>                           a 2D (or 3D) array representing the mesh</a:t>
            </a:r>
          </a:p>
          <a:p>
            <a:pPr lvl="0"/>
            <a:r>
              <a:rPr lang="en-US" altLang="en-US"/>
              <a:t>Scatter: store particle value (say mass) at nearby mesh point</a:t>
            </a:r>
          </a:p>
          <a:p>
            <a:pPr lvl="0"/>
            <a:r>
              <a:rPr lang="en-US" altLang="en-US"/>
              <a:t>Gather: read forces from mesh, using particle location as index (as in scatter)</a:t>
            </a:r>
          </a:p>
          <a:p>
            <a:pPr lvl="0"/>
            <a:r>
              <a:rPr lang="en-US" altLang="en-US"/>
              <a:t>Gather and scatter are common operations, built into libraries</a:t>
            </a:r>
          </a:p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7782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31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7782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Barnes-Hut in early 1980s</a:t>
            </a:r>
          </a:p>
          <a:p>
            <a:pPr lvl="0"/>
            <a:r>
              <a:rPr lang="en-US" altLang="en-US"/>
              <a:t>Now applies to a general class of forces, not just inverse square law</a:t>
            </a:r>
          </a:p>
          <a:p>
            <a:pPr lvl="0"/>
            <a:r>
              <a:rPr lang="en-US" altLang="en-US"/>
              <a:t>Software works for any force evaluation subroutine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7987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32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7987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Finish at min 27 in Lecture 5, 2016, so 21 min for Particle methods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8192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33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8192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Start here at min 27 in Lecture 5, 2016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8397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34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8397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Laws of physics depend on field: </a:t>
            </a:r>
          </a:p>
          <a:p>
            <a:pPr lvl="0"/>
            <a:r>
              <a:rPr lang="en-US" altLang="en-US"/>
              <a:t>   For EE: Ohm’s (V=IR), Kirchoff’s, etc</a:t>
            </a:r>
          </a:p>
          <a:p>
            <a:pPr lvl="0"/>
            <a:r>
              <a:rPr lang="en-US" altLang="en-US"/>
              <a:t>   For ME: F=ma, Hook’s law, etc.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8601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35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8601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Looks like linear system of equations, but there are derivatives in A, so ODEs too</a:t>
            </a:r>
          </a:p>
          <a:p>
            <a:pPr lvl="0"/>
            <a:r>
              <a:rPr lang="en-US" altLang="en-US"/>
              <a:t>A has one column per branch (edge), one row per node (vertex),</a:t>
            </a:r>
          </a:p>
          <a:p>
            <a:pPr lvl="0"/>
            <a:r>
              <a:rPr lang="en-US" altLang="en-US"/>
              <a:t>With +1 and -1 in each column at rows indicating end points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V_n = voltage at each node, where wires come together</a:t>
            </a:r>
          </a:p>
          <a:p>
            <a:pPr lvl="0"/>
            <a:r>
              <a:rPr lang="en-US" altLang="en-US"/>
              <a:t>I_b = current along each wire / edge / branch</a:t>
            </a:r>
          </a:p>
          <a:p>
            <a:pPr lvl="0"/>
            <a:r>
              <a:rPr lang="en-US" altLang="en-US"/>
              <a:t>V_b = difference of node voltages at ends of each wire / edge / branch</a:t>
            </a:r>
          </a:p>
          <a:p>
            <a:pPr lvl="0"/>
            <a:r>
              <a:rPr lang="en-US" altLang="en-US"/>
              <a:t>S = voltage sources, eg batteries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Kirchoff’s current law: A*i_b = 0, sum of voltage going in and out of node = 0</a:t>
            </a:r>
          </a:p>
          <a:p>
            <a:pPr lvl="0"/>
            <a:r>
              <a:rPr lang="en-US" altLang="en-US"/>
              <a:t>Kirchoff’s voltage law: A^T*v_n – v_b = S, branch/edge voltage = </a:t>
            </a:r>
          </a:p>
          <a:p>
            <a:pPr lvl="0"/>
            <a:r>
              <a:rPr lang="en-US" altLang="en-US"/>
              <a:t>    difference in voltages at ends, minus and source</a:t>
            </a:r>
          </a:p>
          <a:p>
            <a:pPr lvl="0"/>
            <a:r>
              <a:rPr lang="en-US" altLang="en-US"/>
              <a:t>Ohm’s law: V = I*R</a:t>
            </a:r>
          </a:p>
          <a:p>
            <a:pPr lvl="0"/>
            <a:r>
              <a:rPr lang="en-US" altLang="en-US"/>
              <a:t>Capacitance: current = capacitance*d(branch voltage)/dt</a:t>
            </a:r>
          </a:p>
          <a:p>
            <a:pPr lvl="0"/>
            <a:r>
              <a:rPr lang="en-US" altLang="en-US"/>
              <a:t>Inductance: branch voltage = inductance*d(current)/dt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Matrix is large and sparse, most time in algorithm will be spent</a:t>
            </a:r>
          </a:p>
          <a:p>
            <a:pPr lvl="0"/>
            <a:r>
              <a:rPr lang="en-US" altLang="en-US"/>
              <a:t>Doing either sparse matrix-vector multiply, or solving large sparse linear systems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8806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36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8806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Part of 880 that collapsed in Loma Prieta Earthquake</a:t>
            </a:r>
          </a:p>
          <a:p>
            <a:pPr lvl="0"/>
            <a:r>
              <a:rPr lang="en-US" altLang="en-US"/>
              <a:t>Static: solving systems of sparse linear equations</a:t>
            </a:r>
          </a:p>
          <a:p>
            <a:pPr lvl="0"/>
            <a:r>
              <a:rPr lang="en-US" altLang="en-US"/>
              <a:t>Dynamic: solving ODEs</a:t>
            </a:r>
          </a:p>
          <a:p>
            <a:pPr lvl="0"/>
            <a:r>
              <a:rPr lang="en-US" altLang="en-US"/>
              <a:t>OpenSees: Berkeley project motivated by high performance </a:t>
            </a:r>
          </a:p>
          <a:p>
            <a:pPr lvl="0"/>
            <a:r>
              <a:rPr lang="en-US" altLang="en-US"/>
              <a:t>   simulation of the response of buildings, other structures to earthquakes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Used around the world by people who are unaware of all these ideas</a:t>
            </a:r>
          </a:p>
          <a:p>
            <a:pPr lvl="0"/>
            <a:r>
              <a:rPr lang="en-US" altLang="en-US"/>
              <a:t>   underlying what they are using</a:t>
            </a:r>
          </a:p>
          <a:p>
            <a:pPr lvl="0"/>
            <a:r>
              <a:rPr lang="en-US" altLang="en-US"/>
              <a:t>Real time parallel finite element modeling, sound/vibration simulation too</a:t>
            </a:r>
          </a:p>
          <a:p>
            <a:pPr lvl="0"/>
            <a:r>
              <a:rPr lang="en-US" altLang="en-US"/>
              <a:t>parker-2009-RTD-video.mov</a:t>
            </a:r>
          </a:p>
          <a:p>
            <a:pPr lvl="0"/>
            <a:r>
              <a:rPr lang="en-US" altLang="en-US"/>
              <a:t>Find at cs267_Spr13/Lectures</a:t>
            </a:r>
          </a:p>
          <a:p>
            <a:pPr lvl="0"/>
            <a:r>
              <a:rPr lang="en-US" altLang="en-US"/>
              <a:t>Winner of 2015 Academy Award for Technical Achievement, for “Destruction Simulation”</a:t>
            </a:r>
          </a:p>
          <a:p>
            <a:pPr lvl="0"/>
            <a:r>
              <a:rPr lang="en-US" altLang="en-US"/>
              <a:t>Ideas used in various Harry Potter movies</a:t>
            </a:r>
          </a:p>
          <a:p>
            <a:pPr lvl="0"/>
            <a:r>
              <a:rPr lang="en-US" altLang="ja-JP"/>
              <a:t>Show first 50 secs, then</a:t>
            </a:r>
          </a:p>
          <a:p>
            <a:pPr lvl="0"/>
            <a:r>
              <a:rPr lang="en-US" altLang="en-US"/>
              <a:t>Minute 1:22: smashing stone</a:t>
            </a:r>
          </a:p>
          <a:p>
            <a:pPr lvl="0"/>
            <a:r>
              <a:rPr lang="en-US" altLang="en-US"/>
              <a:t>1:38: glass</a:t>
            </a:r>
          </a:p>
          <a:p>
            <a:pPr lvl="0"/>
            <a:r>
              <a:rPr lang="en-US" altLang="en-US"/>
              <a:t>1:53: metal</a:t>
            </a:r>
          </a:p>
          <a:p>
            <a:pPr lvl="0"/>
            <a:r>
              <a:rPr lang="en-US" altLang="en-US"/>
              <a:t>2:37: plants</a:t>
            </a:r>
          </a:p>
          <a:p>
            <a:pPr lvl="0"/>
            <a:r>
              <a:rPr lang="en-US" altLang="en-US"/>
              <a:t>3:43: details</a:t>
            </a:r>
          </a:p>
          <a:p>
            <a:pPr lvl="0"/>
            <a:r>
              <a:rPr lang="en-US" altLang="en-US"/>
              <a:t>Running on Sony game station – 8-way parallelism</a:t>
            </a:r>
          </a:p>
          <a:p>
            <a:pPr lvl="0"/>
            <a:endParaRPr lang="en-US" altLang="en-US"/>
          </a:p>
          <a:p>
            <a:pPr lvl="0"/>
            <a:endParaRPr lang="en-US" alt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/>
          </p:nvPr>
        </p:nvSpPr>
        <p:spPr bwMode="auto">
          <a:ln/>
        </p:spPr>
        <p:txBody>
          <a:bodyPr wrap="square" lIns="18772" tIns="0" rIns="18772" bIns="0" numCol="1" anchor="b" anchorCtr="0" compatLnSpc="1"/>
          <a:lstStyle/>
          <a:p>
            <a:pPr marL="0" marR="0" lvl="0" indent="0" algn="l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6" charset="0"/>
                <a:ea typeface="+mn-ea"/>
                <a:cs typeface="+mn-cs"/>
              </a:rPr>
              <a:t>CS267 Lecture 2</a:t>
            </a:r>
          </a:p>
        </p:txBody>
      </p:sp>
      <p:sp>
        <p:nvSpPr>
          <p:cNvPr id="90116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37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9216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38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9216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588963"/>
            <a:ext cx="4573588" cy="3432175"/>
          </a:xfrm>
          <a:ln/>
        </p:spPr>
      </p:sp>
      <p:sp>
        <p:nvSpPr>
          <p:cNvPr id="92164" name="Rectangle 3"/>
          <p:cNvSpPr>
            <a:spLocks noGrp="1"/>
          </p:cNvSpPr>
          <p:nvPr>
            <p:ph type="body" idx="1"/>
          </p:nvPr>
        </p:nvSpPr>
        <p:spPr>
          <a:xfrm>
            <a:off x="514350" y="4359275"/>
            <a:ext cx="5911850" cy="4135438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Continue at minute 35</a:t>
            </a:r>
          </a:p>
          <a:p>
            <a:pPr lvl="0"/>
            <a:r>
              <a:rPr lang="en-US" altLang="en-US"/>
              <a:t>Reason for sparsity is a locality property from physics.</a:t>
            </a:r>
          </a:p>
          <a:p>
            <a:pPr lvl="0"/>
            <a:r>
              <a:rPr lang="en-US" altLang="en-US"/>
              <a:t>Explicit: bottleneck is SpMV</a:t>
            </a:r>
          </a:p>
          <a:p>
            <a:pPr lvl="0"/>
            <a:r>
              <a:rPr lang="en-US" altLang="en-US"/>
              <a:t>Implicit: better accuracy properties, but costs more, harder to parallelize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9421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39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9421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Explicit: Very simple, just move in a straight line for a little while</a:t>
            </a:r>
          </a:p>
          <a:p>
            <a:pPr lvl="0"/>
            <a:r>
              <a:rPr lang="en-US" altLang="en-US"/>
              <a:t>easiest to parallelize, but some numerical drawbacks</a:t>
            </a:r>
          </a:p>
          <a:p>
            <a:pPr lvl="0"/>
            <a:r>
              <a:rPr lang="en-US" altLang="en-US"/>
              <a:t>Assume linear ODE for simplicity, but all ideas apply to nonlinear case</a:t>
            </a:r>
          </a:p>
          <a:p>
            <a:pPr lvl="0"/>
            <a:r>
              <a:rPr lang="en-US" altLang="en-US"/>
              <a:t>“</a:t>
            </a:r>
            <a:r>
              <a:rPr lang="en-US" altLang="ja-JP"/>
              <a:t>Stiff</a:t>
            </a:r>
            <a:r>
              <a:rPr lang="en-US" altLang="en-US"/>
              <a:t>”</a:t>
            </a:r>
            <a:r>
              <a:rPr lang="en-US" altLang="ja-JP"/>
              <a:t> technical term for very steep (quickly changing) solution</a:t>
            </a:r>
          </a:p>
          <a:p>
            <a:pPr lvl="0"/>
            <a:r>
              <a:rPr lang="en-US" altLang="en-US"/>
              <a:t>Later lecture: how to make SpMV fast, requires graph partitioning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2253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2253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588963"/>
            <a:ext cx="4573588" cy="3432175"/>
          </a:xfrm>
          <a:ln/>
        </p:spPr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>
          <a:xfrm>
            <a:off x="514350" y="4359275"/>
            <a:ext cx="5911850" cy="4135438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Not all problems solved on parallel machines involve simulation, but many do (eg graphics, games,…)</a:t>
            </a:r>
          </a:p>
          <a:p>
            <a:pPr lvl="0"/>
            <a:r>
              <a:rPr lang="en-US" altLang="en-US"/>
              <a:t>High level reasons, detailed example later:</a:t>
            </a:r>
          </a:p>
          <a:p>
            <a:pPr lvl="0"/>
            <a:r>
              <a:rPr lang="en-US" altLang="en-US"/>
              <a:t>    object operating independently: I’m talking, you’re doing something else</a:t>
            </a:r>
          </a:p>
          <a:p>
            <a:pPr lvl="0"/>
            <a:r>
              <a:rPr lang="en-US" altLang="en-US"/>
              <a:t>           (mostly processes independent, maybe your ears and part of your brain coupled to me)</a:t>
            </a:r>
          </a:p>
          <a:p>
            <a:pPr lvl="0"/>
            <a:r>
              <a:rPr lang="en-US" altLang="en-US"/>
              <a:t>       billiard balls roll around independently until they collide</a:t>
            </a:r>
          </a:p>
          <a:p>
            <a:pPr lvl="0"/>
            <a:r>
              <a:rPr lang="en-US" altLang="en-US"/>
              <a:t>    nearby dependence:  collisions, gravity</a:t>
            </a:r>
          </a:p>
          <a:p>
            <a:pPr lvl="0"/>
            <a:r>
              <a:rPr lang="en-US" altLang="en-US"/>
              <a:t>    simplify distant dependence: gravitational effect on earth by Andromeda galaxy</a:t>
            </a:r>
          </a:p>
          <a:p>
            <a:pPr lvl="0"/>
            <a:r>
              <a:rPr lang="en-US" altLang="en-US"/>
              <a:t>         is one term, not billions, similar idea drops cost to O(n) from O(n^2)</a:t>
            </a:r>
          </a:p>
          <a:p>
            <a:pPr lvl="0"/>
            <a:r>
              <a:rPr lang="en-US" altLang="en-US"/>
              <a:t>         forward reference lecture on Fast Multipole Method</a:t>
            </a:r>
          </a:p>
          <a:p>
            <a:pPr lvl="0"/>
            <a:r>
              <a:rPr lang="en-US" altLang="en-US"/>
              <a:t>Not all problems solved on parallel machines involve simulation, but many do (eg graphics, games,…)</a:t>
            </a:r>
          </a:p>
          <a:p>
            <a:pPr lvl="0"/>
            <a:r>
              <a:rPr lang="en-US" altLang="en-US"/>
              <a:t>Multiple levels: combine all these features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Use particles moving under gravity as example for first bullet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For second bullet, point out that in one time step, may only depend on nearby objects</a:t>
            </a:r>
          </a:p>
          <a:p>
            <a:pPr lvl="0"/>
            <a:r>
              <a:rPr lang="en-US" altLang="en-US"/>
              <a:t>(eg collisions)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9625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40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9625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Patterns: either do sparse-matrix-vector-multiply (explicit case)</a:t>
            </a:r>
          </a:p>
          <a:p>
            <a:pPr lvl="0"/>
            <a:r>
              <a:rPr lang="en-US" altLang="en-US"/>
              <a:t>Or solve sparse system of linear equations (implicit case)</a:t>
            </a:r>
          </a:p>
          <a:p>
            <a:pPr lvl="0"/>
            <a:r>
              <a:rPr lang="en-US" altLang="en-US"/>
              <a:t>Will talk about how to do both later in semester</a:t>
            </a:r>
          </a:p>
          <a:p>
            <a:pPr lvl="0"/>
            <a:r>
              <a:rPr lang="en-US" altLang="en-US"/>
              <a:t>Lots of parallel software tools for this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9830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41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9830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Change F=ma to a = F/m</a:t>
            </a:r>
          </a:p>
          <a:p>
            <a:pPr lvl="0"/>
            <a:r>
              <a:rPr lang="en-US" altLang="en-US"/>
              <a:t>Note that existing libraries have the mathematical algorithms built in,</a:t>
            </a:r>
          </a:p>
          <a:p>
            <a:pPr lvl="0"/>
            <a:r>
              <a:rPr lang="en-US" altLang="en-US"/>
              <a:t>but the user needs to provide an efficient SpMV, since that depends</a:t>
            </a:r>
          </a:p>
          <a:p>
            <a:pPr lvl="0"/>
            <a:r>
              <a:rPr lang="en-US" altLang="en-US"/>
              <a:t>on each problem’s structure.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0035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42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0035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Explicit: SpMV or nonlinear variants, which are parallelized the same way</a:t>
            </a:r>
          </a:p>
          <a:p>
            <a:pPr lvl="0"/>
            <a:r>
              <a:rPr lang="en-US" altLang="en-US"/>
              <a:t>   more on SpMV on next slide</a:t>
            </a:r>
          </a:p>
          <a:p>
            <a:pPr lvl="0"/>
            <a:r>
              <a:rPr lang="en-US" altLang="en-US"/>
              <a:t>LU takes sparsity into account</a:t>
            </a:r>
          </a:p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0240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43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0240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04" name="Rectangle 3"/>
          <p:cNvSpPr>
            <a:spLocks noGrp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/>
          </a:ln>
        </p:spPr>
        <p:txBody>
          <a:bodyPr wrap="square" lIns="92294" tIns="46929" rIns="92294" bIns="46929" anchor="t" anchorCtr="0"/>
          <a:lstStyle/>
          <a:p>
            <a:pPr marL="228600" lvl="0" indent="-228600" defTabSz="914400"/>
            <a:r>
              <a:rPr lang="en-US" altLang="en-US"/>
              <a:t>Depends on graph-partitioning; 3</a:t>
            </a:r>
            <a:r>
              <a:rPr lang="en-US" altLang="en-US" baseline="30000"/>
              <a:t>rd</a:t>
            </a:r>
            <a:r>
              <a:rPr lang="en-US" altLang="en-US"/>
              <a:t> time we’ve talked about graph-partitioning so far,</a:t>
            </a:r>
          </a:p>
          <a:p>
            <a:pPr marL="228600" lvl="0" indent="-228600" defTabSz="914400"/>
            <a:r>
              <a:rPr lang="en-US" altLang="en-US"/>
              <a:t>  and any idea that is useful 3 times is a good idea</a:t>
            </a:r>
          </a:p>
          <a:p>
            <a:pPr marL="228600" lvl="0" indent="-228600" defTabSz="914400"/>
            <a:r>
              <a:rPr lang="en-US" altLang="en-US"/>
              <a:t>A one-slide crash course on a basic sparse matrix data structure (compressed sparse row, or CSR, format) and a basic kernel: matrix-vector multiply.</a:t>
            </a:r>
          </a:p>
          <a:p>
            <a:pPr marL="228600" lvl="0" indent="-228600" defTabSz="914400"/>
            <a:r>
              <a:rPr lang="en-US" altLang="en-US"/>
              <a:t>In CSR: store each non-zero value, but also need extra index for each non-zero </a:t>
            </a:r>
            <a:r>
              <a:rPr lang="en-US" altLang="en-US">
                <a:sym typeface="Wingdings" panose="05000000000000000000" pitchFamily="2" charset="2"/>
              </a:rPr>
              <a:t> less than dense, but higher </a:t>
            </a:r>
            <a:r>
              <a:rPr lang="ja-JP" altLang="en-US">
                <a:sym typeface="Wingdings" panose="05000000000000000000" pitchFamily="2" charset="2"/>
              </a:rPr>
              <a:t>“</a:t>
            </a:r>
            <a:r>
              <a:rPr lang="en-US" altLang="ja-JP">
                <a:sym typeface="Wingdings" panose="05000000000000000000" pitchFamily="2" charset="2"/>
              </a:rPr>
              <a:t>rate</a:t>
            </a:r>
            <a:r>
              <a:rPr lang="ja-JP" altLang="en-US">
                <a:sym typeface="Wingdings" panose="05000000000000000000" pitchFamily="2" charset="2"/>
              </a:rPr>
              <a:t>”</a:t>
            </a:r>
            <a:r>
              <a:rPr lang="en-US" altLang="ja-JP">
                <a:sym typeface="Wingdings" panose="05000000000000000000" pitchFamily="2" charset="2"/>
              </a:rPr>
              <a:t> of storage </a:t>
            </a:r>
            <a:r>
              <a:rPr lang="en-US" altLang="ja-JP" i="1">
                <a:sym typeface="Wingdings" panose="05000000000000000000" pitchFamily="2" charset="2"/>
              </a:rPr>
              <a:t>per non-zero</a:t>
            </a:r>
            <a:r>
              <a:rPr lang="en-US" altLang="ja-JP">
                <a:sym typeface="Wingdings" panose="05000000000000000000" pitchFamily="2" charset="2"/>
              </a:rPr>
              <a:t>.</a:t>
            </a:r>
          </a:p>
          <a:p>
            <a:pPr marL="228600" lvl="0" indent="-228600" defTabSz="914400"/>
            <a:r>
              <a:rPr lang="en-US" altLang="ja-JP">
                <a:sym typeface="Wingdings" panose="05000000000000000000" pitchFamily="2" charset="2"/>
              </a:rPr>
              <a:t>Many other data structures, covered in later lecture</a:t>
            </a:r>
          </a:p>
          <a:p>
            <a:pPr marL="228600" lvl="0" indent="-228600" defTabSz="914400"/>
            <a:r>
              <a:rPr lang="en-US" altLang="en-US">
                <a:sym typeface="Wingdings" panose="05000000000000000000" pitchFamily="2" charset="2"/>
              </a:rPr>
              <a:t>Matrix-vector multiply (MVM): no re-use of A, just of vectors x and y, taken to be dense.</a:t>
            </a:r>
          </a:p>
          <a:p>
            <a:pPr marL="228600" lvl="0" indent="-228600" defTabSz="914400"/>
            <a:r>
              <a:rPr lang="en-US" altLang="en-US"/>
              <a:t>MVM with CSR storage: indirect/irregular accesses to x!</a:t>
            </a:r>
          </a:p>
          <a:p>
            <a:pPr marL="228600" lvl="0" indent="-228600" defTabSz="914400"/>
            <a:endParaRPr lang="en-US" altLang="en-US"/>
          </a:p>
          <a:p>
            <a:pPr marL="228600" lvl="0" indent="-228600" defTabSz="914400"/>
            <a:r>
              <a:rPr lang="en-US" altLang="en-US"/>
              <a:t>Expensive part, compared to dense MVM: accessing x(ind[k]) which is indirect addressing,</a:t>
            </a:r>
          </a:p>
          <a:p>
            <a:pPr marL="228600" lvl="0" indent="-228600" defTabSz="914400"/>
            <a:r>
              <a:rPr lang="en-US" altLang="en-US"/>
              <a:t>x could be anywhere, ie. Any processor, or anywhere in memory hierarchy</a:t>
            </a:r>
          </a:p>
          <a:p>
            <a:pPr marL="228600" lvl="0" indent="-228600" defTabSz="914400"/>
            <a:endParaRPr lang="en-US" altLang="en-US"/>
          </a:p>
          <a:p>
            <a:pPr marL="228600" lvl="0" indent="-228600" defTabSz="914400"/>
            <a:r>
              <a:rPr lang="en-US" altLang="en-US"/>
              <a:t>So what you</a:t>
            </a:r>
            <a:r>
              <a:rPr lang="ja-JP" altLang="en-US"/>
              <a:t>’</a:t>
            </a:r>
            <a:r>
              <a:rPr lang="en-US" altLang="ja-JP"/>
              <a:t>d like to do is:</a:t>
            </a:r>
          </a:p>
          <a:p>
            <a:pPr marL="228600" lvl="0" indent="-228600" defTabSz="914400">
              <a:buFontTx/>
              <a:buAutoNum type="arabicParenR"/>
            </a:pPr>
            <a:r>
              <a:rPr lang="en-US" altLang="en-US"/>
              <a:t> Unroll the k loop </a:t>
            </a:r>
            <a:r>
              <a:rPr lang="en-US" altLang="en-US">
                <a:sym typeface="Wingdings" panose="05000000000000000000" pitchFamily="2" charset="2"/>
              </a:rPr>
              <a:t> but you need to know how many non-zeros per row</a:t>
            </a:r>
          </a:p>
          <a:p>
            <a:pPr marL="228600" lvl="0" indent="-228600" defTabSz="914400">
              <a:buFontTx/>
              <a:buAutoNum type="arabicParenR"/>
            </a:pPr>
            <a:r>
              <a:rPr lang="en-US" altLang="en-US"/>
              <a:t> Hoist y[i] </a:t>
            </a:r>
            <a:r>
              <a:rPr lang="en-US" altLang="en-US">
                <a:sym typeface="Wingdings" panose="05000000000000000000" pitchFamily="2" charset="2"/>
              </a:rPr>
              <a:t> not a problem, absent aliasing</a:t>
            </a:r>
          </a:p>
          <a:p>
            <a:pPr marL="228600" lvl="0" indent="-228600" defTabSz="914400">
              <a:buFontTx/>
              <a:buAutoNum type="arabicParenR"/>
            </a:pPr>
            <a:r>
              <a:rPr lang="en-US" altLang="en-US">
                <a:sym typeface="Wingdings" panose="05000000000000000000" pitchFamily="2" charset="2"/>
              </a:rPr>
              <a:t> Eliminate ind[i]  it</a:t>
            </a:r>
            <a:r>
              <a:rPr lang="ja-JP" altLang="en-US">
                <a:sym typeface="Wingdings" panose="05000000000000000000" pitchFamily="2" charset="2"/>
              </a:rPr>
              <a:t>’</a:t>
            </a:r>
            <a:r>
              <a:rPr lang="en-US" altLang="ja-JP">
                <a:sym typeface="Wingdings" panose="05000000000000000000" pitchFamily="2" charset="2"/>
              </a:rPr>
              <a:t>s an extra load, but you need to know the non-zero pattern</a:t>
            </a:r>
          </a:p>
          <a:p>
            <a:pPr marL="228600" lvl="0" indent="-228600" defTabSz="914400">
              <a:buFontTx/>
              <a:buAutoNum type="arabicParenR"/>
            </a:pPr>
            <a:r>
              <a:rPr lang="en-US" altLang="en-US">
                <a:sym typeface="Wingdings" panose="05000000000000000000" pitchFamily="2" charset="2"/>
              </a:rPr>
              <a:t> Reuse elements of x  but you need to know the non-zero pattern</a:t>
            </a:r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0445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44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Natural way to assign work to processors, but:</a:t>
            </a:r>
          </a:p>
          <a:p>
            <a:pPr lvl="0"/>
            <a:r>
              <a:rPr lang="en-US" altLang="en-US"/>
              <a:t>   does it balance load? Does it minimize communication?</a:t>
            </a:r>
          </a:p>
          <a:p>
            <a:pPr lvl="0"/>
            <a:r>
              <a:rPr lang="en-US" altLang="en-US"/>
              <a:t>Same graph partitioning problem as before</a:t>
            </a:r>
          </a:p>
          <a:p>
            <a:pPr lvl="0"/>
            <a:r>
              <a:rPr lang="en-US" altLang="en-US"/>
              <a:t>Sparse matrices and graphs are different notations for same idea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0649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45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0649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0854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46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0854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1059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47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1059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How to pick the best partition, that balances load and minimizes communication?</a:t>
            </a:r>
          </a:p>
          <a:p>
            <a:pPr lvl="0"/>
            <a:r>
              <a:rPr lang="en-US" altLang="en-US"/>
              <a:t>    Number of nonzeros in rows</a:t>
            </a:r>
          </a:p>
          <a:p>
            <a:pPr lvl="0"/>
            <a:r>
              <a:rPr lang="en-US" altLang="en-US"/>
              <a:t>       = number of edges touching vertices in partition</a:t>
            </a:r>
          </a:p>
          <a:p>
            <a:pPr lvl="0"/>
            <a:r>
              <a:rPr lang="en-US" altLang="en-US"/>
              <a:t>       = #flops</a:t>
            </a:r>
          </a:p>
          <a:p>
            <a:pPr lvl="0"/>
            <a:r>
              <a:rPr lang="en-US" altLang="en-US"/>
              <a:t>    Number of nonzeros outside diagonal block </a:t>
            </a:r>
          </a:p>
          <a:p>
            <a:pPr lvl="0"/>
            <a:r>
              <a:rPr lang="en-US" altLang="en-US"/>
              <a:t>       = number of edges going outside partition</a:t>
            </a:r>
          </a:p>
          <a:p>
            <a:pPr lvl="0"/>
            <a:r>
              <a:rPr lang="en-US" altLang="en-US"/>
              <a:t>       = # words to communicate</a:t>
            </a:r>
          </a:p>
          <a:p>
            <a:pPr lvl="0"/>
            <a:r>
              <a:rPr lang="en-US" altLang="en-US"/>
              <a:t>Graph partitioning problem, that we saw before, and will see many times </a:t>
            </a:r>
          </a:p>
          <a:p>
            <a:pPr lvl="0"/>
            <a:r>
              <a:rPr lang="en-US" altLang="en-US"/>
              <a:t>Graph partitioning expensive compared to one SpMV, so this is worth doing</a:t>
            </a:r>
          </a:p>
          <a:p>
            <a:pPr lvl="0"/>
            <a:r>
              <a:rPr lang="en-US" altLang="en-US"/>
              <a:t>   in the common case where one does many SpMVs.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11264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48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11264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Min 54 in lecture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2457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5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2457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Sorted from most discrete to most continuous</a:t>
            </a:r>
          </a:p>
          <a:p>
            <a:pPr lvl="0"/>
            <a:r>
              <a:rPr lang="en-US" altLang="en-US"/>
              <a:t>Discrete event: time, objects and rules/events being simulated are discrete</a:t>
            </a:r>
          </a:p>
          <a:p>
            <a:pPr lvl="0"/>
            <a:r>
              <a:rPr lang="en-US" altLang="en-US"/>
              <a:t>     Game of Life, from Scientific American in 1970, short description</a:t>
            </a:r>
          </a:p>
          <a:p>
            <a:pPr lvl="0"/>
            <a:r>
              <a:rPr lang="en-US" altLang="en-US"/>
              <a:t>             (inventor, mathematician John Conway, passed away in 2020)</a:t>
            </a:r>
          </a:p>
          <a:p>
            <a:pPr lvl="0"/>
            <a:r>
              <a:rPr lang="en-US" altLang="en-US"/>
              <a:t>     Manufacturing: assembly lines</a:t>
            </a:r>
          </a:p>
          <a:p>
            <a:pPr lvl="0"/>
            <a:r>
              <a:rPr lang="en-US" altLang="en-US"/>
              <a:t>     Finance: transactions:</a:t>
            </a:r>
          </a:p>
          <a:p>
            <a:pPr lvl="0"/>
            <a:r>
              <a:rPr lang="en-US" altLang="en-US"/>
              <a:t>     Circuits: digital circuits (gates, transistors) changing at clock ticks</a:t>
            </a:r>
          </a:p>
          <a:p>
            <a:pPr lvl="0"/>
            <a:r>
              <a:rPr lang="en-US" altLang="en-US"/>
              <a:t>     Some (old) computer games, like Pacman</a:t>
            </a:r>
          </a:p>
          <a:p>
            <a:pPr lvl="0"/>
            <a:r>
              <a:rPr lang="en-US" altLang="en-US"/>
              <a:t>Particles: a little more continuous (time, but still discrete steps)</a:t>
            </a:r>
          </a:p>
          <a:p>
            <a:pPr lvl="0"/>
            <a:r>
              <a:rPr lang="en-US" altLang="en-US"/>
              <a:t>    and positions of particles (but still a discrete set of particles)</a:t>
            </a:r>
          </a:p>
          <a:p>
            <a:pPr lvl="0"/>
            <a:r>
              <a:rPr lang="en-US" altLang="en-US"/>
              <a:t>    like billiard balls bouncing, as in pinball,  or stars moving under gravity, or </a:t>
            </a:r>
          </a:p>
          <a:p>
            <a:pPr lvl="0"/>
            <a:r>
              <a:rPr lang="en-US" altLang="en-US"/>
              <a:t>    atoms: molecular dynamics</a:t>
            </a:r>
          </a:p>
          <a:p>
            <a:pPr lvl="0"/>
            <a:r>
              <a:rPr lang="en-US" altLang="en-US"/>
              <a:t>    circuits modeled with moving electrons (running example)</a:t>
            </a:r>
          </a:p>
          <a:p>
            <a:pPr lvl="0"/>
            <a:r>
              <a:rPr lang="en-US" altLang="en-US"/>
              <a:t>    slightly more modern games, like pinball</a:t>
            </a:r>
          </a:p>
          <a:p>
            <a:pPr lvl="0"/>
            <a:r>
              <a:rPr lang="en-US" altLang="en-US"/>
              <a:t>Lumped variables, discrete variables, depending continuously on connected variables,</a:t>
            </a:r>
          </a:p>
          <a:p>
            <a:pPr lvl="0"/>
            <a:r>
              <a:rPr lang="en-US" altLang="en-US"/>
              <a:t>     more general than just ODE’s can have constraints (DAEs)</a:t>
            </a:r>
          </a:p>
          <a:p>
            <a:pPr lvl="0"/>
            <a:r>
              <a:rPr lang="en-US" altLang="en-US"/>
              <a:t>     varying continuously with time;</a:t>
            </a:r>
          </a:p>
          <a:p>
            <a:pPr lvl="0"/>
            <a:r>
              <a:rPr lang="en-US" altLang="en-US"/>
              <a:t>     Structural mechanics: will this building fall down in earthquake: make FE model with positions of</a:t>
            </a:r>
          </a:p>
          <a:p>
            <a:pPr lvl="0"/>
            <a:r>
              <a:rPr lang="en-US" altLang="en-US"/>
              <a:t>        beams, Hook’s Law for springs, F=ma,</a:t>
            </a:r>
          </a:p>
          <a:p>
            <a:pPr lvl="0"/>
            <a:r>
              <a:rPr lang="en-US" altLang="en-US"/>
              <a:t>     Chemical kinetics: variables are concentrations of different compounds varying over time</a:t>
            </a:r>
          </a:p>
          <a:p>
            <a:pPr lvl="0"/>
            <a:r>
              <a:rPr lang="en-US" altLang="en-US"/>
              <a:t>     Circuits (SPICE: ODEs for voltage, resistors, capacitors etc in circuit, constraints from Kirchkoff’s, Ohm’s Laws, invented at Berkeley by Don Peterson)</a:t>
            </a:r>
          </a:p>
          <a:p>
            <a:pPr lvl="0"/>
            <a:r>
              <a:rPr lang="en-US" altLang="en-US"/>
              <a:t>     Star Wars: Doing correct structural mechanics simulation when Darth Vader smashed something (video later)</a:t>
            </a:r>
          </a:p>
          <a:p>
            <a:pPr lvl="0"/>
            <a:r>
              <a:rPr lang="en-US" altLang="en-US"/>
              <a:t>All continuous: time and space or other physical quantities are continuous (even though must discretize both to solve)</a:t>
            </a:r>
          </a:p>
          <a:p>
            <a:pPr lvl="0"/>
            <a:r>
              <a:rPr lang="en-US" altLang="en-US"/>
              <a:t>      Heat equation: temperature(position, time),  Elasticity (continuous motion) </a:t>
            </a:r>
          </a:p>
          <a:p>
            <a:pPr lvl="0"/>
            <a:r>
              <a:rPr lang="en-US" altLang="en-US"/>
              <a:t>      Electrostatics: Poisson eqn, potential(position,time), Maxwell’s equations</a:t>
            </a:r>
          </a:p>
          <a:p>
            <a:pPr lvl="0"/>
            <a:r>
              <a:rPr lang="en-US" altLang="en-US"/>
              <a:t>      Finance again: Black-Scholes equation for derivative pricing (Nobel Economics, 1997)</a:t>
            </a:r>
          </a:p>
          <a:p>
            <a:pPr lvl="0"/>
            <a:r>
              <a:rPr lang="en-US" altLang="en-US"/>
              <a:t>      Circuits: Schroedinger Equation if you like,</a:t>
            </a:r>
          </a:p>
          <a:p>
            <a:pPr lvl="0"/>
            <a:r>
              <a:rPr lang="en-US" altLang="en-US"/>
              <a:t>      Terminator 3: detailed simulation of fluid splashing around as former governor was smashing things</a:t>
            </a:r>
          </a:p>
          <a:p>
            <a:pPr lvl="0"/>
            <a:r>
              <a:rPr lang="en-US" altLang="en-US"/>
              <a:t>Another difference: Star Wars developed at Berkeley, Terminator at Stanford</a:t>
            </a:r>
          </a:p>
          <a:p>
            <a:pPr lvl="0"/>
            <a:r>
              <a:rPr lang="en-US" altLang="en-US"/>
              <a:t>Common: both won Academy Awards for Technical Achievement</a:t>
            </a:r>
          </a:p>
          <a:p>
            <a:pPr lvl="0"/>
            <a:r>
              <a:rPr lang="en-US" altLang="en-US"/>
              <a:t>    James O’Brien @ UCB: Finite Element Destruction Modeling, 2015</a:t>
            </a:r>
          </a:p>
          <a:p>
            <a:pPr lvl="0"/>
            <a:r>
              <a:rPr lang="en-US" altLang="en-US"/>
              <a:t>    Ron Fedkiw @ Stanford: 2008</a:t>
            </a:r>
          </a:p>
          <a:p>
            <a:pPr lvl="0"/>
            <a:r>
              <a:rPr lang="en-US" altLang="en-US"/>
              <a:t>    both used in Harry Potter movies</a:t>
            </a:r>
          </a:p>
          <a:p>
            <a:pPr lvl="0"/>
            <a:r>
              <a:rPr lang="en-US" altLang="en-US"/>
              <a:t>Video next time</a:t>
            </a:r>
          </a:p>
          <a:p>
            <a:pPr lvl="0"/>
            <a:r>
              <a:rPr lang="en-US" altLang="en-US"/>
              <a:t>    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2662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6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2662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Lumped system: DAE not just ODE (Kirchoff’s Laws, Ohm’s Law etc)</a:t>
            </a:r>
          </a:p>
          <a:p>
            <a:pPr lvl="0"/>
            <a:r>
              <a:rPr lang="en-US" altLang="en-US"/>
              <a:t>Instruction level simulation: Virtual machines (business model in Silicon Valley)</a:t>
            </a:r>
          </a:p>
          <a:p>
            <a:pPr lvl="0"/>
            <a:r>
              <a:rPr lang="en-US" altLang="en-US"/>
              <a:t>Don Pedersen of EECS invented Spice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2867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7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2867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Particle systems: discrete set of objects, but time is continuous</a:t>
            </a:r>
          </a:p>
          <a:p>
            <a:pPr lvl="0"/>
            <a:r>
              <a:rPr lang="en-US" altLang="en-US"/>
              <a:t>Goal for next lecture and a half…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3072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8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3072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ja-JP"/>
              <a:t>To teach patterns without knowing lots of physics, have made up</a:t>
            </a:r>
          </a:p>
          <a:p>
            <a:pPr lvl="0"/>
            <a:r>
              <a:rPr lang="en-US" altLang="ja-JP"/>
              <a:t>   simple rules of sharks&amp;fish to illustrate parallelization techniques</a:t>
            </a:r>
          </a:p>
          <a:p>
            <a:pPr lvl="0"/>
            <a:r>
              <a:rPr lang="ja-JP" altLang="en-US"/>
              <a:t>“</a:t>
            </a:r>
            <a:r>
              <a:rPr lang="en-US" altLang="ja-JP"/>
              <a:t>fish gravity</a:t>
            </a:r>
            <a:r>
              <a:rPr lang="ja-JP" altLang="en-US"/>
              <a:t>”</a:t>
            </a:r>
            <a:r>
              <a:rPr lang="en-US" altLang="ja-JP"/>
              <a:t> creates schools of fish swimming around</a:t>
            </a:r>
          </a:p>
          <a:p>
            <a:pPr lvl="0"/>
            <a:r>
              <a:rPr lang="en-US" altLang="en-US"/>
              <a:t>    fish attract sharks, but sharks do not attract fish</a:t>
            </a:r>
          </a:p>
          <a:p>
            <a:pPr lvl="0"/>
            <a:r>
              <a:rPr lang="en-US" altLang="en-US"/>
              <a:t>Class webpage: ~demmel/cs267/Sharks_and_Fish     1996 offering</a:t>
            </a:r>
          </a:p>
          <a:p>
            <a:pPr lvl="0"/>
            <a:r>
              <a:rPr lang="en-US" altLang="en-US"/>
              <a:t>  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 txBox="1">
            <a:spLocks noGrp="1"/>
          </p:cNvSpPr>
          <p:nvPr>
            <p:ph type="ftr" sz="quarter"/>
          </p:nvPr>
        </p:nvSpPr>
        <p:spPr>
          <a:xfrm>
            <a:off x="0" y="8720138"/>
            <a:ext cx="2970213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l" defTabSz="936625">
              <a:lnSpc>
                <a:spcPct val="100000"/>
              </a:lnSpc>
              <a:spcBef>
                <a:spcPct val="0"/>
              </a:spcBef>
            </a:pPr>
            <a:r>
              <a:rPr lang="en-US" altLang="en-US" sz="900" i="1">
                <a:latin typeface="Times New Roman" panose="02020603050405020304" pitchFamily="6" charset="0"/>
              </a:rPr>
              <a:t>CS267 Lecture 2</a:t>
            </a:r>
          </a:p>
        </p:txBody>
      </p:sp>
      <p:sp>
        <p:nvSpPr>
          <p:cNvPr id="3277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7788" y="8720138"/>
            <a:ext cx="2970212" cy="460375"/>
          </a:xfrm>
          <a:prstGeom prst="rect">
            <a:avLst/>
          </a:prstGeom>
          <a:noFill/>
          <a:ln w="9525">
            <a:noFill/>
          </a:ln>
        </p:spPr>
        <p:txBody>
          <a:bodyPr lIns="18772" tIns="0" rIns="18772" bIns="0" anchor="b" anchorCtr="0"/>
          <a:lstStyle/>
          <a:p>
            <a:pPr lvl="0" algn="r" defTabSz="936625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en-US" altLang="en-US" sz="900" i="1">
                <a:latin typeface="Times New Roman" panose="02020603050405020304" pitchFamily="6" charset="0"/>
              </a:rPr>
              <a:t>9</a:t>
            </a:fld>
            <a:endParaRPr lang="en-US" altLang="en-US" sz="900" i="1">
              <a:latin typeface="Times New Roman" panose="02020603050405020304" pitchFamily="6" charset="0"/>
            </a:endParaRPr>
          </a:p>
        </p:txBody>
      </p:sp>
      <p:sp>
        <p:nvSpPr>
          <p:cNvPr id="3277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xfrm>
            <a:off x="515938" y="4360863"/>
            <a:ext cx="5910262" cy="4130675"/>
          </a:xfrm>
          <a:ln/>
        </p:spPr>
        <p:txBody>
          <a:bodyPr wrap="square" lIns="92294" tIns="46929" rIns="92294" bIns="46929" anchor="t" anchorCtr="0"/>
          <a:lstStyle/>
          <a:p>
            <a:pPr lvl="0"/>
            <a:r>
              <a:rPr lang="en-US" altLang="en-US"/>
              <a:t>SF1: fish ignore one another, swim around in current, embarrassingly parallel</a:t>
            </a:r>
          </a:p>
          <a:p>
            <a:pPr lvl="0"/>
            <a:r>
              <a:rPr lang="en-US" altLang="en-US"/>
              <a:t>SF2: fish are attracted to one another, form schools </a:t>
            </a:r>
          </a:p>
          <a:p>
            <a:pPr lvl="0"/>
            <a:r>
              <a:rPr lang="en-US" altLang="en-US"/>
              <a:t>    like HW2 but no collisions, see code later</a:t>
            </a:r>
          </a:p>
          <a:p>
            <a:pPr lvl="0"/>
            <a:r>
              <a:rPr lang="en-US" altLang="en-US"/>
              <a:t>SF3: game of life</a:t>
            </a:r>
          </a:p>
          <a:p>
            <a:pPr lvl="0"/>
            <a:r>
              <a:rPr lang="en-US" altLang="en-US"/>
              <a:t>SF4: need to keep at most one fish per cell, </a:t>
            </a:r>
          </a:p>
          <a:p>
            <a:pPr lvl="0"/>
            <a:r>
              <a:rPr lang="en-US" altLang="en-US"/>
              <a:t>   so need to deal with possible races, deadlock</a:t>
            </a:r>
          </a:p>
          <a:p>
            <a:pPr lvl="0"/>
            <a:r>
              <a:rPr lang="en-US" altLang="en-US"/>
              <a:t>SF6: rules, not implementation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Line 7"/>
          <p:cNvSpPr/>
          <p:nvPr/>
        </p:nvSpPr>
        <p:spPr>
          <a:xfrm>
            <a:off x="609600" y="685800"/>
            <a:ext cx="8001000" cy="0"/>
          </a:xfrm>
          <a:prstGeom prst="line">
            <a:avLst/>
          </a:prstGeom>
          <a:ln w="47625" cap="flat" cmpd="thickThin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4953000" cy="1111250"/>
          </a:xfrm>
        </p:spPr>
        <p:txBody>
          <a:bodyPr/>
          <a:lstStyle>
            <a:lvl1pPr algn="ctr">
              <a:defRPr sz="4000">
                <a:latin typeface="Helvetica" pitchFamily="6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477838"/>
          </a:xfrm>
        </p:spPr>
        <p:txBody>
          <a:bodyPr/>
          <a:lstStyle>
            <a:lvl1pPr marL="0" indent="0" algn="ctr">
              <a:buFontTx/>
              <a:buNone/>
              <a:defRPr sz="2800">
                <a:latin typeface="Helvetica" pitchFamily="6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C93F3F-C294-B74A-98B0-29B47A14A43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420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420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181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181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63500" tIns="25400" rIns="63500" bIns="25400" numCol="1" anchor="t" anchorCtr="0" compatLnSpc="1"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ctr">
              <a:defRPr sz="1400" b="0">
                <a:solidFill>
                  <a:schemeClr val="tx1"/>
                </a:solidFill>
                <a:latin typeface="Helvetica" pitchFamily="6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  <a:latin typeface="Helvetica" pitchFamily="6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08B9EE-C2D3-5B46-980F-D0E963BCF9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MS PGothic" panose="020B0600070205080204" pitchFamily="6" charset="-128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6" charset="0"/>
              <a:ea typeface="MS PGothic" panose="020B0600070205080204" pitchFamily="6" charset="-128"/>
              <a:cs typeface="+mn-cs"/>
            </a:endParaRPr>
          </a:p>
        </p:txBody>
      </p:sp>
      <p:sp>
        <p:nvSpPr>
          <p:cNvPr id="1028" name="Rectangle 5"/>
          <p:cNvSpPr>
            <a:spLocks noGrp="1"/>
          </p:cNvSpPr>
          <p:nvPr>
            <p:ph type="title"/>
          </p:nvPr>
        </p:nvSpPr>
        <p:spPr>
          <a:xfrm>
            <a:off x="798513" y="306388"/>
            <a:ext cx="7812087" cy="422275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6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8001000" cy="1812925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Line 7"/>
          <p:cNvSpPr/>
          <p:nvPr/>
        </p:nvSpPr>
        <p:spPr>
          <a:xfrm>
            <a:off x="609600" y="685800"/>
            <a:ext cx="8001000" cy="0"/>
          </a:xfrm>
          <a:prstGeom prst="line">
            <a:avLst/>
          </a:prstGeom>
          <a:ln w="47625" cap="flat" cmpd="thickThin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MS PGothic" panose="020B0600070205080204" pitchFamily="6" charset="-128"/>
          <a:cs typeface="MS PGothic" panose="020B0600070205080204" pitchFamily="6" charset="-128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  <a:ea typeface="MS PGothic" panose="020B0600070205080204" pitchFamily="6" charset="-128"/>
          <a:cs typeface="MS PGothic" panose="020B0600070205080204" pitchFamily="6" charset="-128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  <a:ea typeface="MS PGothic" panose="020B0600070205080204" pitchFamily="6" charset="-128"/>
          <a:cs typeface="MS PGothic" panose="020B0600070205080204" pitchFamily="6" charset="-128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  <a:ea typeface="MS PGothic" panose="020B0600070205080204" pitchFamily="6" charset="-128"/>
          <a:cs typeface="MS PGothic" panose="020B0600070205080204" pitchFamily="6" charset="-128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  <a:ea typeface="MS PGothic" panose="020B0600070205080204" pitchFamily="6" charset="-128"/>
          <a:cs typeface="MS PGothic" panose="020B0600070205080204" pitchFamily="6" charset="-128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203200" indent="-2032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MS PGothic" panose="020B0600070205080204" pitchFamily="6" charset="-128"/>
          <a:cs typeface="MS PGothic" panose="020B0600070205080204" pitchFamily="6" charset="-128"/>
        </a:defRPr>
      </a:lvl1pPr>
      <a:lvl2pPr marL="685800" indent="-1905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000">
          <a:solidFill>
            <a:srgbClr val="000099"/>
          </a:solidFill>
          <a:latin typeface="+mn-lt"/>
          <a:ea typeface="MS PGothic" panose="020B0600070205080204" pitchFamily="6" charset="-128"/>
        </a:defRPr>
      </a:lvl2pPr>
      <a:lvl3pPr marL="1257300" indent="-3429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MS PGothic" panose="020B0600070205080204" pitchFamily="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6" charset="0"/>
          <a:ea typeface="MS PGothic" panose="020B0600070205080204" pitchFamily="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6" charset="0"/>
          <a:ea typeface="MS PGothic" panose="020B0600070205080204" pitchFamily="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6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6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6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6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berkeley.edu/b-cam/Papers/Parker-2009-RTD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berkeley.edu/b-cam/Papers/Parker-2009-RT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 txBox="1">
            <a:spLocks noGrp="1"/>
          </p:cNvSpPr>
          <p:nvPr>
            <p:ph type="ftr" sz="quarter" idx="3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CS267 Lecture 5</a:t>
            </a:r>
          </a:p>
        </p:txBody>
      </p:sp>
      <p:sp>
        <p:nvSpPr>
          <p:cNvPr id="15362" name="Rectangle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1</a:t>
            </a:fld>
            <a:endParaRPr lang="en-US" altLang="en-US" sz="1400">
              <a:latin typeface="Helvetica" pitchFamily="6" charset="0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  <p:sp>
        <p:nvSpPr>
          <p:cNvPr id="15363" name="Rectangle 2"/>
          <p:cNvSpPr>
            <a:spLocks noGrp="1"/>
          </p:cNvSpPr>
          <p:nvPr>
            <p:ph type="ctrTitle"/>
          </p:nvPr>
        </p:nvSpPr>
        <p:spPr>
          <a:xfrm>
            <a:off x="1538288" y="1025525"/>
            <a:ext cx="6116637" cy="2736850"/>
          </a:xfrm>
          <a:ln/>
        </p:spPr>
        <p:txBody>
          <a:bodyPr vert="horz" wrap="none" lIns="63500" tIns="25400" rIns="63500" bIns="25400" anchor="ctr" anchorCtr="0">
            <a:spAutoFit/>
          </a:bodyPr>
          <a:lstStyle/>
          <a:p>
            <a:pPr>
              <a:buClrTx/>
              <a:buSzTx/>
              <a:buFontTx/>
            </a:pP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CS 267</a:t>
            </a:r>
            <a:b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</a:b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Sources of </a:t>
            </a:r>
            <a:b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</a:b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Parallelism and Locality </a:t>
            </a:r>
            <a:b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</a:b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in Simulation</a:t>
            </a:r>
            <a:b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</a:b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Lecture 5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subTitle" idx="1"/>
          </p:nvPr>
        </p:nvSpPr>
        <p:spPr>
          <a:xfrm>
            <a:off x="941388" y="3886200"/>
            <a:ext cx="7304087" cy="9779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 marL="203200" indent="-203200">
              <a:buClrTx/>
              <a:buSzPct val="100000"/>
            </a:pP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James Demmel</a:t>
            </a:r>
          </a:p>
          <a:p>
            <a:pPr marL="203200" indent="-203200">
              <a:buClrTx/>
              <a:buSzPct val="100000"/>
            </a:pPr>
            <a:r>
              <a:rPr lang="en-US" altLang="en-US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www.cs.berkeley.edu/~demmel</a:t>
            </a:r>
            <a:endParaRPr lang="en-US" altLang="en-US">
              <a:solidFill>
                <a:schemeClr val="accent1"/>
              </a:solidFill>
              <a:latin typeface="Helvetica" pitchFamily="6" charset="0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 txBox="1">
            <a:spLocks noGrp="1"/>
          </p:cNvSpPr>
          <p:nvPr>
            <p:ph type="ftr" sz="quarter" idx="3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CS267 Lecture 5</a:t>
            </a:r>
          </a:p>
        </p:txBody>
      </p:sp>
      <p:sp>
        <p:nvSpPr>
          <p:cNvPr id="33794" name="Rectangle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10</a:t>
            </a:fld>
            <a:endParaRPr lang="en-US" altLang="en-US" sz="1400">
              <a:latin typeface="Helvetica" pitchFamily="6" charset="0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  <p:sp>
        <p:nvSpPr>
          <p:cNvPr id="33795" name="Rectangle 2"/>
          <p:cNvSpPr>
            <a:spLocks noGrp="1"/>
          </p:cNvSpPr>
          <p:nvPr>
            <p:ph type="ctrTitle"/>
          </p:nvPr>
        </p:nvSpPr>
        <p:spPr>
          <a:xfrm>
            <a:off x="1447800" y="2057400"/>
            <a:ext cx="6248400" cy="52863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>
              <a:buClrTx/>
              <a:buSzTx/>
              <a:buFontTx/>
            </a:pPr>
            <a:r>
              <a:rPr lang="en-US" altLang="en-US" sz="5400">
                <a:solidFill>
                  <a:schemeClr val="accent1"/>
                </a:solidFill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Discrete Event Systems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3584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11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3584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5830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Discrete Event Systems</a:t>
            </a:r>
          </a:p>
        </p:txBody>
      </p:sp>
      <p:sp>
        <p:nvSpPr>
          <p:cNvPr id="35844" name="Rectangle 3"/>
          <p:cNvSpPr>
            <a:spLocks noGrp="1"/>
          </p:cNvSpPr>
          <p:nvPr>
            <p:ph idx="1"/>
          </p:nvPr>
        </p:nvSpPr>
        <p:spPr>
          <a:xfrm>
            <a:off x="609600" y="762000"/>
            <a:ext cx="8001000" cy="493236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Systems are represented as:</a:t>
            </a:r>
          </a:p>
          <a:p>
            <a:pPr lvl="1"/>
            <a:r>
              <a:rPr lang="en-US" altLang="en-US"/>
              <a:t>finite set of variables.</a:t>
            </a:r>
          </a:p>
          <a:p>
            <a:pPr lvl="1"/>
            <a:r>
              <a:rPr lang="en-US" altLang="en-US"/>
              <a:t>the set of all variable values at a given time is called the </a:t>
            </a:r>
            <a:r>
              <a:rPr lang="en-US" altLang="en-US">
                <a:solidFill>
                  <a:srgbClr val="006600"/>
                </a:solidFill>
              </a:rPr>
              <a:t>state</a:t>
            </a:r>
            <a:r>
              <a:rPr lang="en-US" altLang="en-US">
                <a:solidFill>
                  <a:schemeClr val="accent2"/>
                </a:solidFill>
              </a:rPr>
              <a:t>.</a:t>
            </a:r>
            <a:endParaRPr lang="en-US" altLang="en-US"/>
          </a:p>
          <a:p>
            <a:pPr lvl="1"/>
            <a:r>
              <a:rPr lang="en-US" altLang="en-US"/>
              <a:t>each variable is updated by computing a </a:t>
            </a:r>
            <a:r>
              <a:rPr lang="en-US" altLang="en-US">
                <a:solidFill>
                  <a:srgbClr val="006600"/>
                </a:solidFill>
              </a:rPr>
              <a:t>transition function</a:t>
            </a:r>
            <a:r>
              <a:rPr lang="en-US" altLang="en-US"/>
              <a:t> depending on the other variables.</a:t>
            </a:r>
          </a:p>
          <a:p>
            <a:r>
              <a:rPr lang="en-US" altLang="en-US"/>
              <a:t>System may be:</a:t>
            </a:r>
          </a:p>
          <a:p>
            <a:pPr lvl="1"/>
            <a:r>
              <a:rPr lang="en-US" altLang="en-US">
                <a:solidFill>
                  <a:schemeClr val="accent1"/>
                </a:solidFill>
              </a:rPr>
              <a:t>synchronous:</a:t>
            </a:r>
            <a:r>
              <a:rPr lang="en-US" altLang="en-US"/>
              <a:t> at each discrete timestep evaluate all transition functions; also called a </a:t>
            </a:r>
            <a:r>
              <a:rPr lang="en-US" altLang="en-US">
                <a:solidFill>
                  <a:srgbClr val="006600"/>
                </a:solidFill>
              </a:rPr>
              <a:t>state machine</a:t>
            </a:r>
            <a:r>
              <a:rPr lang="en-US" altLang="en-US">
                <a:solidFill>
                  <a:schemeClr val="accent2"/>
                </a:solidFill>
              </a:rPr>
              <a:t>.</a:t>
            </a:r>
            <a:endParaRPr lang="en-US" altLang="en-US"/>
          </a:p>
          <a:p>
            <a:pPr lvl="1"/>
            <a:r>
              <a:rPr lang="en-US" altLang="en-US">
                <a:solidFill>
                  <a:schemeClr val="accent1"/>
                </a:solidFill>
              </a:rPr>
              <a:t>asynchronous:</a:t>
            </a:r>
            <a:r>
              <a:rPr lang="en-US" altLang="en-US"/>
              <a:t> transition functions are evaluated only if the inputs change, based on an </a:t>
            </a:r>
            <a:r>
              <a:rPr lang="ja-JP" altLang="en-US"/>
              <a:t>“</a:t>
            </a:r>
            <a:r>
              <a:rPr lang="en-US" altLang="ja-JP">
                <a:solidFill>
                  <a:srgbClr val="006600"/>
                </a:solidFill>
              </a:rPr>
              <a:t>event</a:t>
            </a:r>
            <a:r>
              <a:rPr lang="ja-JP" altLang="en-US"/>
              <a:t>”</a:t>
            </a:r>
            <a:r>
              <a:rPr lang="en-US" altLang="ja-JP"/>
              <a:t> from another part of the system; also called </a:t>
            </a:r>
            <a:r>
              <a:rPr lang="en-US" altLang="ja-JP">
                <a:solidFill>
                  <a:srgbClr val="006600"/>
                </a:solidFill>
              </a:rPr>
              <a:t>event driven simulation</a:t>
            </a:r>
            <a:r>
              <a:rPr lang="en-US" altLang="ja-JP">
                <a:solidFill>
                  <a:schemeClr val="accent2"/>
                </a:solidFill>
              </a:rPr>
              <a:t>.</a:t>
            </a:r>
            <a:endParaRPr lang="en-US" altLang="ja-JP"/>
          </a:p>
          <a:p>
            <a:r>
              <a:rPr lang="en-US" altLang="en-US"/>
              <a:t>Example: The </a:t>
            </a:r>
            <a:r>
              <a:rPr lang="ja-JP" altLang="en-US"/>
              <a:t>“</a:t>
            </a:r>
            <a:r>
              <a:rPr lang="en-US" altLang="ja-JP"/>
              <a:t>game of life:</a:t>
            </a:r>
            <a:r>
              <a:rPr lang="ja-JP" altLang="en-US"/>
              <a:t>”</a:t>
            </a:r>
            <a:endParaRPr lang="en-US" altLang="ja-JP"/>
          </a:p>
          <a:p>
            <a:pPr lvl="1"/>
            <a:r>
              <a:rPr lang="en-US" altLang="en-US"/>
              <a:t>Also known as Sharks and Fish #3: </a:t>
            </a:r>
          </a:p>
          <a:p>
            <a:pPr lvl="1"/>
            <a:r>
              <a:rPr lang="en-US" altLang="en-US"/>
              <a:t>Space divided into cells, rules govern cell contents at each step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3789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12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37891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8976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Game of Life (S&amp;F 3)</a:t>
            </a:r>
          </a:p>
        </p:txBody>
      </p:sp>
      <p:sp>
        <p:nvSpPr>
          <p:cNvPr id="37892" name="Rectangle 3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51021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/>
              <a:t>The simulation is synchronous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use two copies of the grid (old and new), “</a:t>
            </a:r>
            <a:r>
              <a:rPr lang="en-US" altLang="ja-JP" sz="1800"/>
              <a:t>ping-pong</a:t>
            </a:r>
            <a:r>
              <a:rPr lang="en-US" altLang="en-US" sz="1800"/>
              <a:t>”</a:t>
            </a:r>
            <a:r>
              <a:rPr lang="en-US" altLang="ja-JP" sz="1800"/>
              <a:t> between them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the value of each new grid cell depends only on 9 cells (itself plus 8 neighbors) in old grid.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simulation proceeds in timesteps-- each cell is updated at every step.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Easy to parallelize by dividing physical domain: </a:t>
            </a:r>
            <a:r>
              <a:rPr lang="en-US" altLang="en-US" sz="2000" i="1"/>
              <a:t>Domain Decomposition</a:t>
            </a:r>
            <a:endParaRPr lang="en-US" altLang="en-US" i="1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Locality is achieved by using large patches of the ocean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Only boundary values from neighboring patches are needed.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How to pick shapes of domains?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endParaRPr lang="en-US" altLang="en-US" sz="2000"/>
          </a:p>
        </p:txBody>
      </p:sp>
      <p:grpSp>
        <p:nvGrpSpPr>
          <p:cNvPr id="37893" name="Group 4"/>
          <p:cNvGrpSpPr/>
          <p:nvPr/>
        </p:nvGrpSpPr>
        <p:grpSpPr>
          <a:xfrm>
            <a:off x="1752600" y="3070225"/>
            <a:ext cx="5981700" cy="1570038"/>
            <a:chOff x="1718" y="2160"/>
            <a:chExt cx="3768" cy="989"/>
          </a:xfrm>
        </p:grpSpPr>
        <p:sp>
          <p:nvSpPr>
            <p:cNvPr id="37894" name="Rectangle 5"/>
            <p:cNvSpPr/>
            <p:nvPr/>
          </p:nvSpPr>
          <p:spPr>
            <a:xfrm>
              <a:off x="1728" y="2160"/>
              <a:ext cx="864" cy="864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7895" name="Rectangle 6"/>
            <p:cNvSpPr/>
            <p:nvPr/>
          </p:nvSpPr>
          <p:spPr>
            <a:xfrm>
              <a:off x="1728" y="2736"/>
              <a:ext cx="864" cy="288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7896" name="Rectangle 7"/>
            <p:cNvSpPr/>
            <p:nvPr/>
          </p:nvSpPr>
          <p:spPr>
            <a:xfrm>
              <a:off x="1728" y="2448"/>
              <a:ext cx="864" cy="288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7897" name="Rectangle 8"/>
            <p:cNvSpPr/>
            <p:nvPr/>
          </p:nvSpPr>
          <p:spPr>
            <a:xfrm>
              <a:off x="2304" y="2160"/>
              <a:ext cx="288" cy="864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7898" name="Rectangle 9"/>
            <p:cNvSpPr/>
            <p:nvPr/>
          </p:nvSpPr>
          <p:spPr>
            <a:xfrm>
              <a:off x="1728" y="2160"/>
              <a:ext cx="288" cy="864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P4</a:t>
              </a:r>
            </a:p>
          </p:txBody>
        </p:sp>
        <p:sp>
          <p:nvSpPr>
            <p:cNvPr id="37899" name="Text Box 10"/>
            <p:cNvSpPr txBox="1"/>
            <p:nvPr/>
          </p:nvSpPr>
          <p:spPr>
            <a:xfrm>
              <a:off x="1728" y="2208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P1</a:t>
              </a:r>
            </a:p>
          </p:txBody>
        </p:sp>
        <p:sp>
          <p:nvSpPr>
            <p:cNvPr id="37900" name="Text Box 11"/>
            <p:cNvSpPr txBox="1"/>
            <p:nvPr/>
          </p:nvSpPr>
          <p:spPr>
            <a:xfrm>
              <a:off x="2016" y="2208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P2</a:t>
              </a:r>
            </a:p>
          </p:txBody>
        </p:sp>
        <p:sp>
          <p:nvSpPr>
            <p:cNvPr id="37901" name="Text Box 12"/>
            <p:cNvSpPr txBox="1"/>
            <p:nvPr/>
          </p:nvSpPr>
          <p:spPr>
            <a:xfrm>
              <a:off x="2304" y="2208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P3</a:t>
              </a:r>
            </a:p>
          </p:txBody>
        </p:sp>
        <p:sp>
          <p:nvSpPr>
            <p:cNvPr id="37902" name="Text Box 13"/>
            <p:cNvSpPr txBox="1"/>
            <p:nvPr/>
          </p:nvSpPr>
          <p:spPr>
            <a:xfrm>
              <a:off x="2006" y="2471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P5</a:t>
              </a:r>
            </a:p>
          </p:txBody>
        </p:sp>
        <p:sp>
          <p:nvSpPr>
            <p:cNvPr id="37903" name="Text Box 14"/>
            <p:cNvSpPr txBox="1"/>
            <p:nvPr/>
          </p:nvSpPr>
          <p:spPr>
            <a:xfrm>
              <a:off x="2294" y="2471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P6</a:t>
              </a:r>
            </a:p>
          </p:txBody>
        </p:sp>
        <p:sp>
          <p:nvSpPr>
            <p:cNvPr id="37904" name="Text Box 15"/>
            <p:cNvSpPr txBox="1"/>
            <p:nvPr/>
          </p:nvSpPr>
          <p:spPr>
            <a:xfrm>
              <a:off x="1718" y="2759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P7</a:t>
              </a:r>
            </a:p>
          </p:txBody>
        </p:sp>
        <p:sp>
          <p:nvSpPr>
            <p:cNvPr id="37905" name="Text Box 16"/>
            <p:cNvSpPr txBox="1"/>
            <p:nvPr/>
          </p:nvSpPr>
          <p:spPr>
            <a:xfrm>
              <a:off x="2006" y="2759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P8</a:t>
              </a:r>
            </a:p>
          </p:txBody>
        </p:sp>
        <p:sp>
          <p:nvSpPr>
            <p:cNvPr id="37906" name="Text Box 17"/>
            <p:cNvSpPr txBox="1"/>
            <p:nvPr/>
          </p:nvSpPr>
          <p:spPr>
            <a:xfrm>
              <a:off x="2294" y="2759"/>
              <a:ext cx="292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800"/>
                <a:t>P9</a:t>
              </a:r>
            </a:p>
          </p:txBody>
        </p:sp>
        <p:sp>
          <p:nvSpPr>
            <p:cNvPr id="37907" name="Text Box 18"/>
            <p:cNvSpPr txBox="1"/>
            <p:nvPr/>
          </p:nvSpPr>
          <p:spPr>
            <a:xfrm>
              <a:off x="2784" y="2160"/>
              <a:ext cx="2702" cy="98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Repeat</a:t>
              </a:r>
            </a:p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     compute locally to update local system</a:t>
              </a:r>
            </a:p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     barrier()</a:t>
              </a:r>
            </a:p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     exchange state info with neighbors</a:t>
              </a:r>
            </a:p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     finish updates</a:t>
              </a:r>
            </a:p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 b="1"/>
                <a:t>until done simulating</a:t>
              </a:r>
              <a:endParaRPr lang="en-US" altLang="en-US" sz="180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1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39938" name="Slide Number Placeholder 2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13</a:t>
            </a:fld>
            <a:endParaRPr lang="en-US" altLang="en-US" sz="1400">
              <a:latin typeface="Helvetica" pitchFamily="6" charset="0"/>
            </a:endParaRPr>
          </a:p>
        </p:txBody>
      </p:sp>
      <p:grpSp>
        <p:nvGrpSpPr>
          <p:cNvPr id="2" name="Group 57"/>
          <p:cNvGrpSpPr/>
          <p:nvPr/>
        </p:nvGrpSpPr>
        <p:grpSpPr>
          <a:xfrm>
            <a:off x="3006725" y="2220913"/>
            <a:ext cx="2971800" cy="2833687"/>
            <a:chOff x="1392" y="1056"/>
            <a:chExt cx="2640" cy="2448"/>
          </a:xfrm>
        </p:grpSpPr>
        <p:sp>
          <p:nvSpPr>
            <p:cNvPr id="40055" name="Line 3"/>
            <p:cNvSpPr/>
            <p:nvPr/>
          </p:nvSpPr>
          <p:spPr>
            <a:xfrm>
              <a:off x="1392" y="2208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56" name="Line 4"/>
            <p:cNvSpPr/>
            <p:nvPr/>
          </p:nvSpPr>
          <p:spPr>
            <a:xfrm>
              <a:off x="1392" y="2784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57" name="Line 5"/>
            <p:cNvSpPr/>
            <p:nvPr/>
          </p:nvSpPr>
          <p:spPr>
            <a:xfrm>
              <a:off x="1392" y="2496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58" name="Line 6"/>
            <p:cNvSpPr/>
            <p:nvPr/>
          </p:nvSpPr>
          <p:spPr>
            <a:xfrm>
              <a:off x="1392" y="2352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59" name="Line 7"/>
            <p:cNvSpPr/>
            <p:nvPr/>
          </p:nvSpPr>
          <p:spPr>
            <a:xfrm>
              <a:off x="1392" y="2640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0" name="Line 8"/>
            <p:cNvSpPr/>
            <p:nvPr/>
          </p:nvSpPr>
          <p:spPr>
            <a:xfrm>
              <a:off x="1392" y="2928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1" name="Line 9"/>
            <p:cNvSpPr/>
            <p:nvPr/>
          </p:nvSpPr>
          <p:spPr>
            <a:xfrm>
              <a:off x="1392" y="3072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2" name="Line 10"/>
            <p:cNvSpPr/>
            <p:nvPr/>
          </p:nvSpPr>
          <p:spPr>
            <a:xfrm>
              <a:off x="1392" y="3216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3" name="Line 11"/>
            <p:cNvSpPr/>
            <p:nvPr/>
          </p:nvSpPr>
          <p:spPr>
            <a:xfrm>
              <a:off x="1392" y="2064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4" name="Line 12"/>
            <p:cNvSpPr/>
            <p:nvPr/>
          </p:nvSpPr>
          <p:spPr>
            <a:xfrm flipV="1">
              <a:off x="1392" y="1920"/>
              <a:ext cx="0" cy="14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5" name="Line 13"/>
            <p:cNvSpPr/>
            <p:nvPr/>
          </p:nvSpPr>
          <p:spPr>
            <a:xfrm>
              <a:off x="1392" y="1920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6" name="Line 14"/>
            <p:cNvSpPr/>
            <p:nvPr/>
          </p:nvSpPr>
          <p:spPr>
            <a:xfrm>
              <a:off x="1392" y="1776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7" name="Line 15"/>
            <p:cNvSpPr/>
            <p:nvPr/>
          </p:nvSpPr>
          <p:spPr>
            <a:xfrm>
              <a:off x="1392" y="1632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8" name="Line 17"/>
            <p:cNvSpPr/>
            <p:nvPr/>
          </p:nvSpPr>
          <p:spPr>
            <a:xfrm>
              <a:off x="1392" y="1488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69" name="Line 18"/>
            <p:cNvSpPr/>
            <p:nvPr/>
          </p:nvSpPr>
          <p:spPr>
            <a:xfrm>
              <a:off x="1392" y="1344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0" name="Line 19"/>
            <p:cNvSpPr/>
            <p:nvPr/>
          </p:nvSpPr>
          <p:spPr>
            <a:xfrm>
              <a:off x="1392" y="1200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1" name="Line 21"/>
            <p:cNvSpPr/>
            <p:nvPr/>
          </p:nvSpPr>
          <p:spPr>
            <a:xfrm>
              <a:off x="1392" y="1056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2" name="Line 22"/>
            <p:cNvSpPr/>
            <p:nvPr/>
          </p:nvSpPr>
          <p:spPr>
            <a:xfrm>
              <a:off x="1392" y="3360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3" name="Line 23"/>
            <p:cNvSpPr/>
            <p:nvPr/>
          </p:nvSpPr>
          <p:spPr>
            <a:xfrm>
              <a:off x="1392" y="3504"/>
              <a:ext cx="264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4" name="Line 24"/>
            <p:cNvSpPr/>
            <p:nvPr/>
          </p:nvSpPr>
          <p:spPr>
            <a:xfrm>
              <a:off x="1392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5" name="Line 26"/>
            <p:cNvSpPr/>
            <p:nvPr/>
          </p:nvSpPr>
          <p:spPr>
            <a:xfrm>
              <a:off x="1536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6" name="Line 27"/>
            <p:cNvSpPr/>
            <p:nvPr/>
          </p:nvSpPr>
          <p:spPr>
            <a:xfrm>
              <a:off x="1680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7" name="Line 28"/>
            <p:cNvSpPr/>
            <p:nvPr/>
          </p:nvSpPr>
          <p:spPr>
            <a:xfrm>
              <a:off x="1824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8" name="Line 29"/>
            <p:cNvSpPr/>
            <p:nvPr/>
          </p:nvSpPr>
          <p:spPr>
            <a:xfrm>
              <a:off x="1968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79" name="Line 30"/>
            <p:cNvSpPr/>
            <p:nvPr/>
          </p:nvSpPr>
          <p:spPr>
            <a:xfrm>
              <a:off x="2112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0" name="Line 34"/>
            <p:cNvSpPr/>
            <p:nvPr/>
          </p:nvSpPr>
          <p:spPr>
            <a:xfrm>
              <a:off x="2256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1" name="Line 35"/>
            <p:cNvSpPr/>
            <p:nvPr/>
          </p:nvSpPr>
          <p:spPr>
            <a:xfrm>
              <a:off x="2400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2" name="Line 36"/>
            <p:cNvSpPr/>
            <p:nvPr/>
          </p:nvSpPr>
          <p:spPr>
            <a:xfrm>
              <a:off x="2544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3" name="Line 37"/>
            <p:cNvSpPr/>
            <p:nvPr/>
          </p:nvSpPr>
          <p:spPr>
            <a:xfrm>
              <a:off x="2688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4" name="Line 38"/>
            <p:cNvSpPr/>
            <p:nvPr/>
          </p:nvSpPr>
          <p:spPr>
            <a:xfrm>
              <a:off x="2832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5" name="Line 39"/>
            <p:cNvSpPr/>
            <p:nvPr/>
          </p:nvSpPr>
          <p:spPr>
            <a:xfrm>
              <a:off x="2976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6" name="Line 40"/>
            <p:cNvSpPr/>
            <p:nvPr/>
          </p:nvSpPr>
          <p:spPr>
            <a:xfrm>
              <a:off x="3120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7" name="Line 41"/>
            <p:cNvSpPr/>
            <p:nvPr/>
          </p:nvSpPr>
          <p:spPr>
            <a:xfrm>
              <a:off x="3264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8" name="Line 42"/>
            <p:cNvSpPr/>
            <p:nvPr/>
          </p:nvSpPr>
          <p:spPr>
            <a:xfrm>
              <a:off x="3408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89" name="Line 43"/>
            <p:cNvSpPr/>
            <p:nvPr/>
          </p:nvSpPr>
          <p:spPr>
            <a:xfrm>
              <a:off x="3552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0" name="Line 44"/>
            <p:cNvSpPr/>
            <p:nvPr/>
          </p:nvSpPr>
          <p:spPr>
            <a:xfrm>
              <a:off x="3696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1" name="Line 45"/>
            <p:cNvSpPr/>
            <p:nvPr/>
          </p:nvSpPr>
          <p:spPr>
            <a:xfrm>
              <a:off x="3840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2" name="Rectangle 47"/>
            <p:cNvSpPr/>
            <p:nvPr/>
          </p:nvSpPr>
          <p:spPr>
            <a:xfrm>
              <a:off x="3840" y="1056"/>
              <a:ext cx="192" cy="244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40093" name="Line 48"/>
            <p:cNvSpPr/>
            <p:nvPr/>
          </p:nvSpPr>
          <p:spPr>
            <a:xfrm flipH="1">
              <a:off x="3840" y="3504"/>
              <a:ext cx="19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4" name="Line 49"/>
            <p:cNvSpPr/>
            <p:nvPr/>
          </p:nvSpPr>
          <p:spPr>
            <a:xfrm flipH="1">
              <a:off x="3840" y="3504"/>
              <a:ext cx="192" cy="0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5" name="Line 50"/>
            <p:cNvSpPr/>
            <p:nvPr/>
          </p:nvSpPr>
          <p:spPr>
            <a:xfrm flipH="1">
              <a:off x="3840" y="1056"/>
              <a:ext cx="19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6" name="Line 51"/>
            <p:cNvSpPr/>
            <p:nvPr/>
          </p:nvSpPr>
          <p:spPr>
            <a:xfrm flipH="1">
              <a:off x="3840" y="1056"/>
              <a:ext cx="19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7" name="Line 52"/>
            <p:cNvSpPr/>
            <p:nvPr/>
          </p:nvSpPr>
          <p:spPr>
            <a:xfrm flipH="1">
              <a:off x="3840" y="1056"/>
              <a:ext cx="192" cy="0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0098" name="Line 56"/>
            <p:cNvSpPr/>
            <p:nvPr/>
          </p:nvSpPr>
          <p:spPr>
            <a:xfrm>
              <a:off x="3840" y="1056"/>
              <a:ext cx="0" cy="24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</p:grpSp>
      <p:grpSp>
        <p:nvGrpSpPr>
          <p:cNvPr id="3" name="Group 59"/>
          <p:cNvGrpSpPr/>
          <p:nvPr/>
        </p:nvGrpSpPr>
        <p:grpSpPr>
          <a:xfrm>
            <a:off x="5519738" y="3471863"/>
            <a:ext cx="3179762" cy="2833687"/>
            <a:chOff x="1632" y="1056"/>
            <a:chExt cx="2640" cy="2448"/>
          </a:xfrm>
        </p:grpSpPr>
        <p:grpSp>
          <p:nvGrpSpPr>
            <p:cNvPr id="40001" name="Group 60"/>
            <p:cNvGrpSpPr/>
            <p:nvPr/>
          </p:nvGrpSpPr>
          <p:grpSpPr>
            <a:xfrm>
              <a:off x="1632" y="1056"/>
              <a:ext cx="2640" cy="2448"/>
              <a:chOff x="1392" y="1056"/>
              <a:chExt cx="2640" cy="2448"/>
            </a:xfrm>
          </p:grpSpPr>
          <p:sp>
            <p:nvSpPr>
              <p:cNvPr id="40011" name="Line 61"/>
              <p:cNvSpPr/>
              <p:nvPr/>
            </p:nvSpPr>
            <p:spPr>
              <a:xfrm>
                <a:off x="1392" y="220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2" name="Line 62"/>
              <p:cNvSpPr/>
              <p:nvPr/>
            </p:nvSpPr>
            <p:spPr>
              <a:xfrm>
                <a:off x="1392" y="278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3" name="Line 63"/>
              <p:cNvSpPr/>
              <p:nvPr/>
            </p:nvSpPr>
            <p:spPr>
              <a:xfrm>
                <a:off x="1392" y="249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4" name="Line 64"/>
              <p:cNvSpPr/>
              <p:nvPr/>
            </p:nvSpPr>
            <p:spPr>
              <a:xfrm>
                <a:off x="1392" y="235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5" name="Line 65"/>
              <p:cNvSpPr/>
              <p:nvPr/>
            </p:nvSpPr>
            <p:spPr>
              <a:xfrm>
                <a:off x="1392" y="264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6" name="Line 66"/>
              <p:cNvSpPr/>
              <p:nvPr/>
            </p:nvSpPr>
            <p:spPr>
              <a:xfrm>
                <a:off x="1392" y="292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7" name="Line 67"/>
              <p:cNvSpPr/>
              <p:nvPr/>
            </p:nvSpPr>
            <p:spPr>
              <a:xfrm>
                <a:off x="1392" y="307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8" name="Line 68"/>
              <p:cNvSpPr/>
              <p:nvPr/>
            </p:nvSpPr>
            <p:spPr>
              <a:xfrm>
                <a:off x="1392" y="321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19" name="Line 69"/>
              <p:cNvSpPr/>
              <p:nvPr/>
            </p:nvSpPr>
            <p:spPr>
              <a:xfrm>
                <a:off x="1392" y="206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0" name="Line 70"/>
              <p:cNvSpPr/>
              <p:nvPr/>
            </p:nvSpPr>
            <p:spPr>
              <a:xfrm flipV="1">
                <a:off x="1392" y="1920"/>
                <a:ext cx="0" cy="144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1" name="Line 71"/>
              <p:cNvSpPr/>
              <p:nvPr/>
            </p:nvSpPr>
            <p:spPr>
              <a:xfrm>
                <a:off x="1392" y="192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2" name="Line 72"/>
              <p:cNvSpPr/>
              <p:nvPr/>
            </p:nvSpPr>
            <p:spPr>
              <a:xfrm>
                <a:off x="1392" y="177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3" name="Line 73"/>
              <p:cNvSpPr/>
              <p:nvPr/>
            </p:nvSpPr>
            <p:spPr>
              <a:xfrm>
                <a:off x="1392" y="163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4" name="Line 74"/>
              <p:cNvSpPr/>
              <p:nvPr/>
            </p:nvSpPr>
            <p:spPr>
              <a:xfrm>
                <a:off x="1392" y="148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5" name="Line 75"/>
              <p:cNvSpPr/>
              <p:nvPr/>
            </p:nvSpPr>
            <p:spPr>
              <a:xfrm>
                <a:off x="1392" y="134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6" name="Line 76"/>
              <p:cNvSpPr/>
              <p:nvPr/>
            </p:nvSpPr>
            <p:spPr>
              <a:xfrm>
                <a:off x="1392" y="120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7" name="Line 77"/>
              <p:cNvSpPr/>
              <p:nvPr/>
            </p:nvSpPr>
            <p:spPr>
              <a:xfrm>
                <a:off x="1392" y="105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8" name="Line 78"/>
              <p:cNvSpPr/>
              <p:nvPr/>
            </p:nvSpPr>
            <p:spPr>
              <a:xfrm>
                <a:off x="1392" y="336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29" name="Line 79"/>
              <p:cNvSpPr/>
              <p:nvPr/>
            </p:nvSpPr>
            <p:spPr>
              <a:xfrm>
                <a:off x="1392" y="350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0" name="Line 80"/>
              <p:cNvSpPr/>
              <p:nvPr/>
            </p:nvSpPr>
            <p:spPr>
              <a:xfrm>
                <a:off x="139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1" name="Line 81"/>
              <p:cNvSpPr/>
              <p:nvPr/>
            </p:nvSpPr>
            <p:spPr>
              <a:xfrm>
                <a:off x="153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2" name="Line 82"/>
              <p:cNvSpPr/>
              <p:nvPr/>
            </p:nvSpPr>
            <p:spPr>
              <a:xfrm>
                <a:off x="168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3" name="Line 83"/>
              <p:cNvSpPr/>
              <p:nvPr/>
            </p:nvSpPr>
            <p:spPr>
              <a:xfrm>
                <a:off x="182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4" name="Line 84"/>
              <p:cNvSpPr/>
              <p:nvPr/>
            </p:nvSpPr>
            <p:spPr>
              <a:xfrm>
                <a:off x="196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5" name="Line 85"/>
              <p:cNvSpPr/>
              <p:nvPr/>
            </p:nvSpPr>
            <p:spPr>
              <a:xfrm>
                <a:off x="211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6" name="Line 86"/>
              <p:cNvSpPr/>
              <p:nvPr/>
            </p:nvSpPr>
            <p:spPr>
              <a:xfrm>
                <a:off x="225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7" name="Line 87"/>
              <p:cNvSpPr/>
              <p:nvPr/>
            </p:nvSpPr>
            <p:spPr>
              <a:xfrm>
                <a:off x="240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8" name="Line 88"/>
              <p:cNvSpPr/>
              <p:nvPr/>
            </p:nvSpPr>
            <p:spPr>
              <a:xfrm>
                <a:off x="254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39" name="Line 89"/>
              <p:cNvSpPr/>
              <p:nvPr/>
            </p:nvSpPr>
            <p:spPr>
              <a:xfrm>
                <a:off x="268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0" name="Line 90"/>
              <p:cNvSpPr/>
              <p:nvPr/>
            </p:nvSpPr>
            <p:spPr>
              <a:xfrm>
                <a:off x="283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1" name="Line 91"/>
              <p:cNvSpPr/>
              <p:nvPr/>
            </p:nvSpPr>
            <p:spPr>
              <a:xfrm>
                <a:off x="297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2" name="Line 92"/>
              <p:cNvSpPr/>
              <p:nvPr/>
            </p:nvSpPr>
            <p:spPr>
              <a:xfrm>
                <a:off x="312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3" name="Line 93"/>
              <p:cNvSpPr/>
              <p:nvPr/>
            </p:nvSpPr>
            <p:spPr>
              <a:xfrm>
                <a:off x="326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4" name="Line 94"/>
              <p:cNvSpPr/>
              <p:nvPr/>
            </p:nvSpPr>
            <p:spPr>
              <a:xfrm>
                <a:off x="340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5" name="Line 95"/>
              <p:cNvSpPr/>
              <p:nvPr/>
            </p:nvSpPr>
            <p:spPr>
              <a:xfrm>
                <a:off x="355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6" name="Line 96"/>
              <p:cNvSpPr/>
              <p:nvPr/>
            </p:nvSpPr>
            <p:spPr>
              <a:xfrm>
                <a:off x="369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7" name="Line 97"/>
              <p:cNvSpPr/>
              <p:nvPr/>
            </p:nvSpPr>
            <p:spPr>
              <a:xfrm>
                <a:off x="384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48" name="Rectangle 98"/>
              <p:cNvSpPr/>
              <p:nvPr/>
            </p:nvSpPr>
            <p:spPr>
              <a:xfrm>
                <a:off x="3840" y="1056"/>
                <a:ext cx="192" cy="2448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 algn="ctr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0049" name="Line 99"/>
              <p:cNvSpPr/>
              <p:nvPr/>
            </p:nvSpPr>
            <p:spPr>
              <a:xfrm flipH="1">
                <a:off x="3840" y="3504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50" name="Line 100"/>
              <p:cNvSpPr/>
              <p:nvPr/>
            </p:nvSpPr>
            <p:spPr>
              <a:xfrm flipH="1">
                <a:off x="3840" y="3504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51" name="Line 101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52" name="Line 102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53" name="Line 103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54" name="Line 104"/>
              <p:cNvSpPr/>
              <p:nvPr/>
            </p:nvSpPr>
            <p:spPr>
              <a:xfrm>
                <a:off x="384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40002" name="Rectangle 105"/>
            <p:cNvSpPr/>
            <p:nvPr/>
          </p:nvSpPr>
          <p:spPr>
            <a:xfrm>
              <a:off x="1632" y="1056"/>
              <a:ext cx="720" cy="720"/>
            </a:xfrm>
            <a:prstGeom prst="rect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3" name="Rectangle 106"/>
            <p:cNvSpPr/>
            <p:nvPr/>
          </p:nvSpPr>
          <p:spPr>
            <a:xfrm>
              <a:off x="2496" y="1056"/>
              <a:ext cx="720" cy="720"/>
            </a:xfrm>
            <a:prstGeom prst="rect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4" name="Rectangle 107"/>
            <p:cNvSpPr/>
            <p:nvPr/>
          </p:nvSpPr>
          <p:spPr>
            <a:xfrm>
              <a:off x="3360" y="1056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0066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5" name="Rectangle 108"/>
            <p:cNvSpPr/>
            <p:nvPr/>
          </p:nvSpPr>
          <p:spPr>
            <a:xfrm>
              <a:off x="1632" y="1920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CCEC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6" name="Rectangle 109"/>
            <p:cNvSpPr/>
            <p:nvPr/>
          </p:nvSpPr>
          <p:spPr>
            <a:xfrm>
              <a:off x="2496" y="1920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CC66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7" name="Rectangle 110"/>
            <p:cNvSpPr/>
            <p:nvPr/>
          </p:nvSpPr>
          <p:spPr>
            <a:xfrm>
              <a:off x="3360" y="1920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8" name="Rectangle 111"/>
            <p:cNvSpPr/>
            <p:nvPr/>
          </p:nvSpPr>
          <p:spPr>
            <a:xfrm>
              <a:off x="1632" y="2784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00FF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09" name="Rectangle 112"/>
            <p:cNvSpPr/>
            <p:nvPr/>
          </p:nvSpPr>
          <p:spPr>
            <a:xfrm>
              <a:off x="2496" y="2784"/>
              <a:ext cx="720" cy="720"/>
            </a:xfrm>
            <a:prstGeom prst="rect">
              <a:avLst/>
            </a:prstGeom>
            <a:noFill/>
            <a:ln w="38100" cap="flat" cmpd="sng">
              <a:solidFill>
                <a:schemeClr val="folHlink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0010" name="Rectangle 113"/>
            <p:cNvSpPr/>
            <p:nvPr/>
          </p:nvSpPr>
          <p:spPr>
            <a:xfrm>
              <a:off x="3360" y="2784"/>
              <a:ext cx="720" cy="720"/>
            </a:xfrm>
            <a:prstGeom prst="rect">
              <a:avLst/>
            </a:prstGeom>
            <a:noFill/>
            <a:ln w="38100" cap="flat" cmpd="sng">
              <a:solidFill>
                <a:srgbClr val="CC0066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5" name="Group 169"/>
          <p:cNvGrpSpPr/>
          <p:nvPr/>
        </p:nvGrpSpPr>
        <p:grpSpPr>
          <a:xfrm>
            <a:off x="927100" y="3544888"/>
            <a:ext cx="2971800" cy="2743200"/>
            <a:chOff x="1632" y="1056"/>
            <a:chExt cx="2640" cy="2448"/>
          </a:xfrm>
        </p:grpSpPr>
        <p:grpSp>
          <p:nvGrpSpPr>
            <p:cNvPr id="39947" name="Group 170"/>
            <p:cNvGrpSpPr/>
            <p:nvPr/>
          </p:nvGrpSpPr>
          <p:grpSpPr>
            <a:xfrm>
              <a:off x="1632" y="1056"/>
              <a:ext cx="2640" cy="2448"/>
              <a:chOff x="1392" y="1056"/>
              <a:chExt cx="2640" cy="2448"/>
            </a:xfrm>
          </p:grpSpPr>
          <p:sp>
            <p:nvSpPr>
              <p:cNvPr id="39957" name="Line 171"/>
              <p:cNvSpPr/>
              <p:nvPr/>
            </p:nvSpPr>
            <p:spPr>
              <a:xfrm>
                <a:off x="1392" y="220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58" name="Line 172"/>
              <p:cNvSpPr/>
              <p:nvPr/>
            </p:nvSpPr>
            <p:spPr>
              <a:xfrm>
                <a:off x="1392" y="278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59" name="Line 173"/>
              <p:cNvSpPr/>
              <p:nvPr/>
            </p:nvSpPr>
            <p:spPr>
              <a:xfrm>
                <a:off x="1392" y="249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0" name="Line 174"/>
              <p:cNvSpPr/>
              <p:nvPr/>
            </p:nvSpPr>
            <p:spPr>
              <a:xfrm>
                <a:off x="1392" y="235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1" name="Line 175"/>
              <p:cNvSpPr/>
              <p:nvPr/>
            </p:nvSpPr>
            <p:spPr>
              <a:xfrm>
                <a:off x="1392" y="264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2" name="Line 176"/>
              <p:cNvSpPr/>
              <p:nvPr/>
            </p:nvSpPr>
            <p:spPr>
              <a:xfrm>
                <a:off x="1392" y="292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3" name="Line 177"/>
              <p:cNvSpPr/>
              <p:nvPr/>
            </p:nvSpPr>
            <p:spPr>
              <a:xfrm>
                <a:off x="1392" y="307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4" name="Line 178"/>
              <p:cNvSpPr/>
              <p:nvPr/>
            </p:nvSpPr>
            <p:spPr>
              <a:xfrm>
                <a:off x="1392" y="321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5" name="Line 179"/>
              <p:cNvSpPr/>
              <p:nvPr/>
            </p:nvSpPr>
            <p:spPr>
              <a:xfrm>
                <a:off x="1392" y="206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6" name="Line 180"/>
              <p:cNvSpPr/>
              <p:nvPr/>
            </p:nvSpPr>
            <p:spPr>
              <a:xfrm flipV="1">
                <a:off x="1392" y="1920"/>
                <a:ext cx="0" cy="144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7" name="Line 181"/>
              <p:cNvSpPr/>
              <p:nvPr/>
            </p:nvSpPr>
            <p:spPr>
              <a:xfrm>
                <a:off x="1392" y="192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8" name="Line 182"/>
              <p:cNvSpPr/>
              <p:nvPr/>
            </p:nvSpPr>
            <p:spPr>
              <a:xfrm>
                <a:off x="1392" y="177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69" name="Line 183"/>
              <p:cNvSpPr/>
              <p:nvPr/>
            </p:nvSpPr>
            <p:spPr>
              <a:xfrm>
                <a:off x="1392" y="1632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0" name="Line 184"/>
              <p:cNvSpPr/>
              <p:nvPr/>
            </p:nvSpPr>
            <p:spPr>
              <a:xfrm>
                <a:off x="1392" y="1488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1" name="Line 185"/>
              <p:cNvSpPr/>
              <p:nvPr/>
            </p:nvSpPr>
            <p:spPr>
              <a:xfrm>
                <a:off x="1392" y="134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2" name="Line 186"/>
              <p:cNvSpPr/>
              <p:nvPr/>
            </p:nvSpPr>
            <p:spPr>
              <a:xfrm>
                <a:off x="1392" y="120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3" name="Line 187"/>
              <p:cNvSpPr/>
              <p:nvPr/>
            </p:nvSpPr>
            <p:spPr>
              <a:xfrm>
                <a:off x="1392" y="1056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4" name="Line 188"/>
              <p:cNvSpPr/>
              <p:nvPr/>
            </p:nvSpPr>
            <p:spPr>
              <a:xfrm>
                <a:off x="1392" y="3360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5" name="Line 189"/>
              <p:cNvSpPr/>
              <p:nvPr/>
            </p:nvSpPr>
            <p:spPr>
              <a:xfrm>
                <a:off x="1392" y="3504"/>
                <a:ext cx="26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6" name="Line 190"/>
              <p:cNvSpPr/>
              <p:nvPr/>
            </p:nvSpPr>
            <p:spPr>
              <a:xfrm>
                <a:off x="139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7" name="Line 191"/>
              <p:cNvSpPr/>
              <p:nvPr/>
            </p:nvSpPr>
            <p:spPr>
              <a:xfrm>
                <a:off x="153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8" name="Line 192"/>
              <p:cNvSpPr/>
              <p:nvPr/>
            </p:nvSpPr>
            <p:spPr>
              <a:xfrm>
                <a:off x="168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79" name="Line 193"/>
              <p:cNvSpPr/>
              <p:nvPr/>
            </p:nvSpPr>
            <p:spPr>
              <a:xfrm>
                <a:off x="182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0" name="Line 194"/>
              <p:cNvSpPr/>
              <p:nvPr/>
            </p:nvSpPr>
            <p:spPr>
              <a:xfrm>
                <a:off x="196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1" name="Line 195"/>
              <p:cNvSpPr/>
              <p:nvPr/>
            </p:nvSpPr>
            <p:spPr>
              <a:xfrm>
                <a:off x="211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2" name="Line 196"/>
              <p:cNvSpPr/>
              <p:nvPr/>
            </p:nvSpPr>
            <p:spPr>
              <a:xfrm>
                <a:off x="225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3" name="Line 197"/>
              <p:cNvSpPr/>
              <p:nvPr/>
            </p:nvSpPr>
            <p:spPr>
              <a:xfrm>
                <a:off x="240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4" name="Line 198"/>
              <p:cNvSpPr/>
              <p:nvPr/>
            </p:nvSpPr>
            <p:spPr>
              <a:xfrm>
                <a:off x="254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5" name="Line 199"/>
              <p:cNvSpPr/>
              <p:nvPr/>
            </p:nvSpPr>
            <p:spPr>
              <a:xfrm>
                <a:off x="268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6" name="Line 200"/>
              <p:cNvSpPr/>
              <p:nvPr/>
            </p:nvSpPr>
            <p:spPr>
              <a:xfrm>
                <a:off x="283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7" name="Line 201"/>
              <p:cNvSpPr/>
              <p:nvPr/>
            </p:nvSpPr>
            <p:spPr>
              <a:xfrm>
                <a:off x="297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8" name="Line 202"/>
              <p:cNvSpPr/>
              <p:nvPr/>
            </p:nvSpPr>
            <p:spPr>
              <a:xfrm>
                <a:off x="312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89" name="Line 203"/>
              <p:cNvSpPr/>
              <p:nvPr/>
            </p:nvSpPr>
            <p:spPr>
              <a:xfrm>
                <a:off x="3264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0" name="Line 204"/>
              <p:cNvSpPr/>
              <p:nvPr/>
            </p:nvSpPr>
            <p:spPr>
              <a:xfrm>
                <a:off x="3408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1" name="Line 205"/>
              <p:cNvSpPr/>
              <p:nvPr/>
            </p:nvSpPr>
            <p:spPr>
              <a:xfrm>
                <a:off x="3552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2" name="Line 206"/>
              <p:cNvSpPr/>
              <p:nvPr/>
            </p:nvSpPr>
            <p:spPr>
              <a:xfrm>
                <a:off x="3696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3" name="Line 207"/>
              <p:cNvSpPr/>
              <p:nvPr/>
            </p:nvSpPr>
            <p:spPr>
              <a:xfrm>
                <a:off x="384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4" name="Rectangle 208"/>
              <p:cNvSpPr/>
              <p:nvPr/>
            </p:nvSpPr>
            <p:spPr>
              <a:xfrm>
                <a:off x="3840" y="1056"/>
                <a:ext cx="192" cy="2448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 algn="ctr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9995" name="Line 209"/>
              <p:cNvSpPr/>
              <p:nvPr/>
            </p:nvSpPr>
            <p:spPr>
              <a:xfrm flipH="1">
                <a:off x="3840" y="3504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6" name="Line 210"/>
              <p:cNvSpPr/>
              <p:nvPr/>
            </p:nvSpPr>
            <p:spPr>
              <a:xfrm flipH="1">
                <a:off x="3840" y="3504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7" name="Line 211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8" name="Line 212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39999" name="Line 213"/>
              <p:cNvSpPr/>
              <p:nvPr/>
            </p:nvSpPr>
            <p:spPr>
              <a:xfrm flipH="1">
                <a:off x="3840" y="1056"/>
                <a:ext cx="192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0000" name="Line 214"/>
              <p:cNvSpPr/>
              <p:nvPr/>
            </p:nvSpPr>
            <p:spPr>
              <a:xfrm>
                <a:off x="3840" y="1056"/>
                <a:ext cx="0" cy="244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39948" name="Rectangle 215"/>
            <p:cNvSpPr/>
            <p:nvPr/>
          </p:nvSpPr>
          <p:spPr>
            <a:xfrm>
              <a:off x="1632" y="1056"/>
              <a:ext cx="2448" cy="144"/>
            </a:xfrm>
            <a:prstGeom prst="rect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49" name="Rectangle 216"/>
            <p:cNvSpPr/>
            <p:nvPr/>
          </p:nvSpPr>
          <p:spPr>
            <a:xfrm>
              <a:off x="1632" y="1344"/>
              <a:ext cx="2448" cy="144"/>
            </a:xfrm>
            <a:prstGeom prst="rect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0" name="Rectangle 217"/>
            <p:cNvSpPr/>
            <p:nvPr/>
          </p:nvSpPr>
          <p:spPr>
            <a:xfrm>
              <a:off x="1632" y="1632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0066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1" name="Rectangle 218"/>
            <p:cNvSpPr/>
            <p:nvPr/>
          </p:nvSpPr>
          <p:spPr>
            <a:xfrm>
              <a:off x="1632" y="1920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CCEC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2" name="Rectangle 219"/>
            <p:cNvSpPr/>
            <p:nvPr/>
          </p:nvSpPr>
          <p:spPr>
            <a:xfrm>
              <a:off x="1632" y="2208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8000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3" name="Rectangle 220"/>
            <p:cNvSpPr/>
            <p:nvPr/>
          </p:nvSpPr>
          <p:spPr>
            <a:xfrm>
              <a:off x="1632" y="2496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D4A97E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4" name="Rectangle 221"/>
            <p:cNvSpPr/>
            <p:nvPr/>
          </p:nvSpPr>
          <p:spPr>
            <a:xfrm>
              <a:off x="1632" y="2784"/>
              <a:ext cx="2448" cy="144"/>
            </a:xfrm>
            <a:prstGeom prst="rect">
              <a:avLst/>
            </a:prstGeom>
            <a:noFill/>
            <a:ln w="38100" cap="flat" cmpd="sng">
              <a:solidFill>
                <a:schemeClr val="folHlink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5" name="Rectangle 222"/>
            <p:cNvSpPr/>
            <p:nvPr/>
          </p:nvSpPr>
          <p:spPr>
            <a:xfrm>
              <a:off x="1632" y="3072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39956" name="Rectangle 223"/>
            <p:cNvSpPr/>
            <p:nvPr/>
          </p:nvSpPr>
          <p:spPr>
            <a:xfrm>
              <a:off x="1632" y="3360"/>
              <a:ext cx="2448" cy="144"/>
            </a:xfrm>
            <a:prstGeom prst="rect">
              <a:avLst/>
            </a:prstGeom>
            <a:noFill/>
            <a:ln w="38100" cap="flat" cmpd="sng">
              <a:solidFill>
                <a:srgbClr val="00FF00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  <p:sp>
        <p:nvSpPr>
          <p:cNvPr id="39942" name="Rectangle 225"/>
          <p:cNvSpPr/>
          <p:nvPr/>
        </p:nvSpPr>
        <p:spPr>
          <a:xfrm>
            <a:off x="655638" y="228600"/>
            <a:ext cx="7812087" cy="422275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lnSpc>
                <a:spcPct val="87000"/>
              </a:lnSpc>
              <a:spcBef>
                <a:spcPct val="0"/>
              </a:spcBef>
              <a:buSzTx/>
              <a:buNone/>
            </a:pPr>
            <a:r>
              <a:rPr lang="en-US" altLang="en-US" sz="2800" b="1">
                <a:solidFill>
                  <a:srgbClr val="000099"/>
                </a:solidFill>
              </a:rPr>
              <a:t>Regular Meshes (e.g. Game of Life)</a:t>
            </a:r>
          </a:p>
        </p:txBody>
      </p:sp>
      <p:sp>
        <p:nvSpPr>
          <p:cNvPr id="39943" name="Rectangle 226"/>
          <p:cNvSpPr/>
          <p:nvPr/>
        </p:nvSpPr>
        <p:spPr>
          <a:xfrm>
            <a:off x="609600" y="914400"/>
            <a:ext cx="8001000" cy="706438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/>
            <a:r>
              <a:rPr lang="en-US" altLang="en-US" sz="2000"/>
              <a:t>Suppose graph is nxn mesh with connection NSEW neighbors</a:t>
            </a:r>
          </a:p>
          <a:p>
            <a:pPr marL="203200" lvl="0" indent="-203200"/>
            <a:r>
              <a:rPr lang="en-US" altLang="en-US" sz="2000"/>
              <a:t>Which partition has less communication? (n=18, p=9)</a:t>
            </a:r>
          </a:p>
        </p:txBody>
      </p:sp>
      <p:sp>
        <p:nvSpPr>
          <p:cNvPr id="558308" name="Text Box 228"/>
          <p:cNvSpPr txBox="1"/>
          <p:nvPr/>
        </p:nvSpPr>
        <p:spPr>
          <a:xfrm>
            <a:off x="809625" y="2760663"/>
            <a:ext cx="2047875" cy="701675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n*(p-1)</a:t>
            </a:r>
          </a:p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edge crossings</a:t>
            </a:r>
          </a:p>
        </p:txBody>
      </p:sp>
      <p:sp>
        <p:nvSpPr>
          <p:cNvPr id="558309" name="Text Box 229"/>
          <p:cNvSpPr txBox="1"/>
          <p:nvPr/>
        </p:nvSpPr>
        <p:spPr>
          <a:xfrm>
            <a:off x="6073775" y="2686050"/>
            <a:ext cx="2047875" cy="701675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2*n*(p</a:t>
            </a:r>
            <a:r>
              <a:rPr lang="en-US" altLang="en-US" b="1" baseline="22000"/>
              <a:t>1/2 </a:t>
            </a:r>
            <a:r>
              <a:rPr lang="en-US" altLang="en-US" sz="2000" b="1"/>
              <a:t>–1)</a:t>
            </a:r>
          </a:p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edge crossings</a:t>
            </a:r>
          </a:p>
        </p:txBody>
      </p:sp>
      <p:sp>
        <p:nvSpPr>
          <p:cNvPr id="558310" name="Text Box 230"/>
          <p:cNvSpPr txBox="1"/>
          <p:nvPr/>
        </p:nvSpPr>
        <p:spPr>
          <a:xfrm>
            <a:off x="565150" y="1573213"/>
            <a:ext cx="5821363" cy="7016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</a:pPr>
            <a:r>
              <a:rPr lang="en-US" altLang="en-US" sz="2000" b="1"/>
              <a:t> </a:t>
            </a:r>
            <a:r>
              <a:rPr lang="en-US" altLang="en-US" sz="2000"/>
              <a:t>Minimizing communication on mesh  </a:t>
            </a:r>
            <a:r>
              <a:rPr lang="en-US" altLang="en-US" sz="2000">
                <a:sym typeface="Symbol" panose="05050102010706020507" pitchFamily="6" charset="2"/>
              </a:rPr>
              <a:t> </a:t>
            </a:r>
            <a:r>
              <a:rPr lang="en-US" altLang="en-US" sz="2000"/>
              <a:t>minimizing </a:t>
            </a:r>
            <a:r>
              <a:rPr lang="ja-JP" altLang="en-US" sz="2000"/>
              <a:t>“</a:t>
            </a:r>
            <a:r>
              <a:rPr lang="en-US" altLang="ja-JP" sz="2000"/>
              <a:t>surface to volume ratio</a:t>
            </a:r>
            <a:r>
              <a:rPr lang="ja-JP" altLang="en-US" sz="2000"/>
              <a:t>”</a:t>
            </a:r>
            <a:r>
              <a:rPr lang="en-US" altLang="ja-JP" sz="2000"/>
              <a:t> of partition</a:t>
            </a:r>
            <a:r>
              <a:rPr lang="en-US" altLang="ja-JP" sz="2000" b="1">
                <a:solidFill>
                  <a:schemeClr val="accent1"/>
                </a:solidFill>
              </a:rPr>
              <a:t> </a:t>
            </a:r>
            <a:endParaRPr lang="en-US" altLang="en-US" sz="2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308" grpId="0"/>
      <p:bldP spid="558309" grpId="0"/>
      <p:bldP spid="5583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4198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14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41987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9644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Synchronous Circuit Simulation</a:t>
            </a:r>
          </a:p>
        </p:txBody>
      </p:sp>
      <p:sp>
        <p:nvSpPr>
          <p:cNvPr id="41988" name="Rectangle 3"/>
          <p:cNvSpPr>
            <a:spLocks noGrp="1"/>
          </p:cNvSpPr>
          <p:nvPr>
            <p:ph idx="1"/>
          </p:nvPr>
        </p:nvSpPr>
        <p:spPr>
          <a:xfrm>
            <a:off x="609600" y="879475"/>
            <a:ext cx="8534400" cy="350361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000"/>
              <a:t>Circuit is a</a:t>
            </a:r>
            <a:r>
              <a:rPr lang="en-US" altLang="en-US" sz="2000">
                <a:solidFill>
                  <a:schemeClr val="accent1"/>
                </a:solidFill>
              </a:rPr>
              <a:t> graph</a:t>
            </a:r>
            <a:r>
              <a:rPr lang="en-US" altLang="en-US" sz="2000"/>
              <a:t> made up of subcircuits connected by wires</a:t>
            </a:r>
          </a:p>
          <a:p>
            <a:pPr marL="462280" lvl="1" indent="-144780"/>
            <a:r>
              <a:rPr lang="en-US" altLang="en-US" sz="1800"/>
              <a:t>Component simulations need to interact if they share a wire.</a:t>
            </a:r>
          </a:p>
          <a:p>
            <a:pPr marL="462280" lvl="1" indent="-144780"/>
            <a:r>
              <a:rPr lang="en-US" altLang="en-US" sz="1800"/>
              <a:t>Data structure is (irregular) graph of subcircuits.</a:t>
            </a:r>
            <a:endParaRPr lang="en-US" altLang="en-US" sz="1800">
              <a:solidFill>
                <a:schemeClr val="accent1"/>
              </a:solidFill>
            </a:endParaRPr>
          </a:p>
          <a:p>
            <a:pPr marL="462280" lvl="1" indent="-144780"/>
            <a:r>
              <a:rPr lang="en-US" altLang="en-US" sz="1800"/>
              <a:t>Parallel algorithm is timing-driven or </a:t>
            </a:r>
            <a:r>
              <a:rPr lang="en-US" altLang="en-US" sz="1800">
                <a:solidFill>
                  <a:schemeClr val="accent1"/>
                </a:solidFill>
              </a:rPr>
              <a:t>synchronous:</a:t>
            </a:r>
          </a:p>
          <a:p>
            <a:pPr marL="793750" lvl="2" indent="-215900"/>
            <a:r>
              <a:rPr lang="en-US" altLang="en-US" sz="1600"/>
              <a:t>Evaluate all components at every timestep (determined by known circuit delay)</a:t>
            </a:r>
          </a:p>
          <a:p>
            <a:r>
              <a:rPr lang="en-US" altLang="en-US" sz="2000">
                <a:solidFill>
                  <a:schemeClr val="accent1"/>
                </a:solidFill>
              </a:rPr>
              <a:t>Graph partitioning</a:t>
            </a:r>
            <a:r>
              <a:rPr lang="en-US" altLang="en-US" sz="2000"/>
              <a:t> assigns subgraphs to processors</a:t>
            </a:r>
          </a:p>
          <a:p>
            <a:pPr marL="462280" lvl="1" indent="-144780"/>
            <a:r>
              <a:rPr lang="en-US" altLang="en-US" sz="1800"/>
              <a:t>Determines parallelism and locality.</a:t>
            </a:r>
          </a:p>
          <a:p>
            <a:pPr marL="462280" lvl="1" indent="-144780"/>
            <a:r>
              <a:rPr lang="en-US" altLang="en-US" sz="1800"/>
              <a:t>Goal 1 is to evenly distribute subgraphs to nodes  (load balance).</a:t>
            </a:r>
          </a:p>
          <a:p>
            <a:pPr marL="462280" lvl="1" indent="-144780"/>
            <a:r>
              <a:rPr lang="en-US" altLang="en-US" sz="1800"/>
              <a:t>Goal 2 is to minimize edge crossings (minimize communication).</a:t>
            </a:r>
          </a:p>
          <a:p>
            <a:pPr marL="462280" lvl="1" indent="-144780"/>
            <a:r>
              <a:rPr lang="en-US" altLang="en-US" sz="1800"/>
              <a:t>Easy for meshes, NP-hard in general, so we will approximate (future lecture)</a:t>
            </a:r>
          </a:p>
        </p:txBody>
      </p:sp>
      <p:grpSp>
        <p:nvGrpSpPr>
          <p:cNvPr id="41989" name="Group 5"/>
          <p:cNvGrpSpPr/>
          <p:nvPr/>
        </p:nvGrpSpPr>
        <p:grpSpPr>
          <a:xfrm>
            <a:off x="2698750" y="4159250"/>
            <a:ext cx="1219200" cy="1752600"/>
            <a:chOff x="768" y="1536"/>
            <a:chExt cx="768" cy="1104"/>
          </a:xfrm>
        </p:grpSpPr>
        <p:sp>
          <p:nvSpPr>
            <p:cNvPr id="42018" name="Oval 6"/>
            <p:cNvSpPr/>
            <p:nvPr/>
          </p:nvSpPr>
          <p:spPr>
            <a:xfrm>
              <a:off x="864" y="158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19" name="Oval 7"/>
            <p:cNvSpPr/>
            <p:nvPr/>
          </p:nvSpPr>
          <p:spPr>
            <a:xfrm>
              <a:off x="1296" y="158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0" name="Oval 8"/>
            <p:cNvSpPr/>
            <p:nvPr/>
          </p:nvSpPr>
          <p:spPr>
            <a:xfrm>
              <a:off x="864" y="1872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1" name="Oval 9"/>
            <p:cNvSpPr/>
            <p:nvPr/>
          </p:nvSpPr>
          <p:spPr>
            <a:xfrm>
              <a:off x="1296" y="1872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2" name="Oval 10"/>
            <p:cNvSpPr/>
            <p:nvPr/>
          </p:nvSpPr>
          <p:spPr>
            <a:xfrm>
              <a:off x="864" y="216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3" name="Oval 11"/>
            <p:cNvSpPr/>
            <p:nvPr/>
          </p:nvSpPr>
          <p:spPr>
            <a:xfrm>
              <a:off x="1296" y="216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4" name="Oval 12"/>
            <p:cNvSpPr/>
            <p:nvPr/>
          </p:nvSpPr>
          <p:spPr>
            <a:xfrm>
              <a:off x="864" y="244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5" name="Oval 13"/>
            <p:cNvSpPr/>
            <p:nvPr/>
          </p:nvSpPr>
          <p:spPr>
            <a:xfrm>
              <a:off x="1296" y="244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26" name="Line 14"/>
            <p:cNvSpPr/>
            <p:nvPr/>
          </p:nvSpPr>
          <p:spPr>
            <a:xfrm>
              <a:off x="1008" y="1680"/>
              <a:ext cx="28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27" name="Line 15"/>
            <p:cNvSpPr/>
            <p:nvPr/>
          </p:nvSpPr>
          <p:spPr>
            <a:xfrm>
              <a:off x="1008" y="1968"/>
              <a:ext cx="28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28" name="Line 16"/>
            <p:cNvSpPr/>
            <p:nvPr/>
          </p:nvSpPr>
          <p:spPr>
            <a:xfrm>
              <a:off x="1008" y="2256"/>
              <a:ext cx="28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29" name="Line 17"/>
            <p:cNvSpPr/>
            <p:nvPr/>
          </p:nvSpPr>
          <p:spPr>
            <a:xfrm>
              <a:off x="1008" y="2544"/>
              <a:ext cx="28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0" name="Line 18"/>
            <p:cNvSpPr/>
            <p:nvPr/>
          </p:nvSpPr>
          <p:spPr>
            <a:xfrm>
              <a:off x="1008" y="1680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1" name="Line 19"/>
            <p:cNvSpPr/>
            <p:nvPr/>
          </p:nvSpPr>
          <p:spPr>
            <a:xfrm flipV="1">
              <a:off x="1008" y="1680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2" name="Line 20"/>
            <p:cNvSpPr/>
            <p:nvPr/>
          </p:nvSpPr>
          <p:spPr>
            <a:xfrm>
              <a:off x="1008" y="1968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3" name="Line 21"/>
            <p:cNvSpPr/>
            <p:nvPr/>
          </p:nvSpPr>
          <p:spPr>
            <a:xfrm flipV="1">
              <a:off x="1008" y="1968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4" name="Line 22"/>
            <p:cNvSpPr/>
            <p:nvPr/>
          </p:nvSpPr>
          <p:spPr>
            <a:xfrm>
              <a:off x="1008" y="2256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5" name="Line 23"/>
            <p:cNvSpPr/>
            <p:nvPr/>
          </p:nvSpPr>
          <p:spPr>
            <a:xfrm flipV="1">
              <a:off x="1008" y="2256"/>
              <a:ext cx="288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36" name="AutoShape 24"/>
            <p:cNvSpPr/>
            <p:nvPr/>
          </p:nvSpPr>
          <p:spPr>
            <a:xfrm>
              <a:off x="768" y="1536"/>
              <a:ext cx="768" cy="24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3366FF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37" name="AutoShape 25"/>
            <p:cNvSpPr/>
            <p:nvPr/>
          </p:nvSpPr>
          <p:spPr>
            <a:xfrm>
              <a:off x="768" y="1824"/>
              <a:ext cx="768" cy="24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chemeClr val="accent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38" name="AutoShape 26"/>
            <p:cNvSpPr/>
            <p:nvPr/>
          </p:nvSpPr>
          <p:spPr>
            <a:xfrm>
              <a:off x="768" y="2112"/>
              <a:ext cx="768" cy="24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FF6600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2039" name="AutoShape 27"/>
            <p:cNvSpPr/>
            <p:nvPr/>
          </p:nvSpPr>
          <p:spPr>
            <a:xfrm>
              <a:off x="768" y="2400"/>
              <a:ext cx="768" cy="24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800080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  <p:sp>
        <p:nvSpPr>
          <p:cNvPr id="41990" name="Oval 28"/>
          <p:cNvSpPr/>
          <p:nvPr/>
        </p:nvSpPr>
        <p:spPr>
          <a:xfrm>
            <a:off x="5365750" y="42354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1" name="Oval 29"/>
          <p:cNvSpPr/>
          <p:nvPr/>
        </p:nvSpPr>
        <p:spPr>
          <a:xfrm>
            <a:off x="6051550" y="42354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2" name="Oval 30"/>
          <p:cNvSpPr/>
          <p:nvPr/>
        </p:nvSpPr>
        <p:spPr>
          <a:xfrm>
            <a:off x="5365750" y="46926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3" name="Oval 31"/>
          <p:cNvSpPr/>
          <p:nvPr/>
        </p:nvSpPr>
        <p:spPr>
          <a:xfrm>
            <a:off x="6051550" y="46926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4" name="Oval 32"/>
          <p:cNvSpPr/>
          <p:nvPr/>
        </p:nvSpPr>
        <p:spPr>
          <a:xfrm>
            <a:off x="5365750" y="51498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5" name="Oval 33"/>
          <p:cNvSpPr/>
          <p:nvPr/>
        </p:nvSpPr>
        <p:spPr>
          <a:xfrm>
            <a:off x="6051550" y="51498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6" name="Oval 34"/>
          <p:cNvSpPr/>
          <p:nvPr/>
        </p:nvSpPr>
        <p:spPr>
          <a:xfrm>
            <a:off x="5365750" y="56070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7" name="Oval 35"/>
          <p:cNvSpPr/>
          <p:nvPr/>
        </p:nvSpPr>
        <p:spPr>
          <a:xfrm>
            <a:off x="6051550" y="5607050"/>
            <a:ext cx="228600" cy="228600"/>
          </a:xfrm>
          <a:prstGeom prst="ellipse">
            <a:avLst/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1998" name="Line 36"/>
          <p:cNvSpPr/>
          <p:nvPr/>
        </p:nvSpPr>
        <p:spPr>
          <a:xfrm>
            <a:off x="5594350" y="4387850"/>
            <a:ext cx="457200" cy="15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999" name="Line 37"/>
          <p:cNvSpPr/>
          <p:nvPr/>
        </p:nvSpPr>
        <p:spPr>
          <a:xfrm>
            <a:off x="5594350" y="4845050"/>
            <a:ext cx="457200" cy="15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0" name="Line 38"/>
          <p:cNvSpPr/>
          <p:nvPr/>
        </p:nvSpPr>
        <p:spPr>
          <a:xfrm>
            <a:off x="5594350" y="5302250"/>
            <a:ext cx="457200" cy="15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1" name="Line 39"/>
          <p:cNvSpPr/>
          <p:nvPr/>
        </p:nvSpPr>
        <p:spPr>
          <a:xfrm>
            <a:off x="5594350" y="5759450"/>
            <a:ext cx="457200" cy="15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2" name="Line 40"/>
          <p:cNvSpPr/>
          <p:nvPr/>
        </p:nvSpPr>
        <p:spPr>
          <a:xfrm>
            <a:off x="5594350" y="43878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3" name="Line 41"/>
          <p:cNvSpPr/>
          <p:nvPr/>
        </p:nvSpPr>
        <p:spPr>
          <a:xfrm flipV="1">
            <a:off x="5594350" y="43878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4" name="Line 42"/>
          <p:cNvSpPr/>
          <p:nvPr/>
        </p:nvSpPr>
        <p:spPr>
          <a:xfrm>
            <a:off x="5594350" y="48450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5" name="Line 43"/>
          <p:cNvSpPr/>
          <p:nvPr/>
        </p:nvSpPr>
        <p:spPr>
          <a:xfrm flipV="1">
            <a:off x="5594350" y="48450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6" name="Line 44"/>
          <p:cNvSpPr/>
          <p:nvPr/>
        </p:nvSpPr>
        <p:spPr>
          <a:xfrm>
            <a:off x="5594350" y="53022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7" name="Line 45"/>
          <p:cNvSpPr/>
          <p:nvPr/>
        </p:nvSpPr>
        <p:spPr>
          <a:xfrm flipV="1">
            <a:off x="5594350" y="5302250"/>
            <a:ext cx="45720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2008" name="AutoShape 46"/>
          <p:cNvSpPr/>
          <p:nvPr/>
        </p:nvSpPr>
        <p:spPr>
          <a:xfrm>
            <a:off x="5899150" y="4159250"/>
            <a:ext cx="533400" cy="838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366FF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2009" name="AutoShape 47"/>
          <p:cNvSpPr/>
          <p:nvPr/>
        </p:nvSpPr>
        <p:spPr>
          <a:xfrm>
            <a:off x="5213350" y="4159250"/>
            <a:ext cx="533400" cy="838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2010" name="AutoShape 48"/>
          <p:cNvSpPr/>
          <p:nvPr/>
        </p:nvSpPr>
        <p:spPr>
          <a:xfrm>
            <a:off x="5899150" y="5073650"/>
            <a:ext cx="533400" cy="838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FF66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42011" name="AutoShape 49"/>
          <p:cNvSpPr/>
          <p:nvPr/>
        </p:nvSpPr>
        <p:spPr>
          <a:xfrm>
            <a:off x="5213350" y="5073650"/>
            <a:ext cx="533400" cy="838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80008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grpSp>
        <p:nvGrpSpPr>
          <p:cNvPr id="3" name="Group 61"/>
          <p:cNvGrpSpPr/>
          <p:nvPr/>
        </p:nvGrpSpPr>
        <p:grpSpPr>
          <a:xfrm>
            <a:off x="2454275" y="5972175"/>
            <a:ext cx="4248150" cy="352425"/>
            <a:chOff x="2454275" y="5972175"/>
            <a:chExt cx="4248150" cy="352425"/>
          </a:xfrm>
        </p:grpSpPr>
        <p:sp>
          <p:nvSpPr>
            <p:cNvPr id="42016" name="Text Box 50"/>
            <p:cNvSpPr txBox="1"/>
            <p:nvPr/>
          </p:nvSpPr>
          <p:spPr>
            <a:xfrm>
              <a:off x="2454275" y="5972175"/>
              <a:ext cx="1692275" cy="3365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>
                  <a:latin typeface="Times New Roman" panose="02020603050405020304" pitchFamily="6" charset="0"/>
                </a:rPr>
                <a:t>edge crossings = 6</a:t>
              </a:r>
            </a:p>
          </p:txBody>
        </p:sp>
        <p:sp>
          <p:nvSpPr>
            <p:cNvPr id="42017" name="Text Box 51"/>
            <p:cNvSpPr txBox="1"/>
            <p:nvPr/>
          </p:nvSpPr>
          <p:spPr>
            <a:xfrm>
              <a:off x="4908550" y="5988050"/>
              <a:ext cx="1793875" cy="3365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1600">
                  <a:latin typeface="Times New Roman" panose="02020603050405020304" pitchFamily="6" charset="0"/>
                </a:rPr>
                <a:t>edge crossings = 10</a:t>
              </a:r>
            </a:p>
          </p:txBody>
        </p:sp>
      </p:grpSp>
      <p:grpSp>
        <p:nvGrpSpPr>
          <p:cNvPr id="4" name="Group 60"/>
          <p:cNvGrpSpPr/>
          <p:nvPr/>
        </p:nvGrpSpPr>
        <p:grpSpPr>
          <a:xfrm>
            <a:off x="609600" y="4860925"/>
            <a:ext cx="1571625" cy="400050"/>
            <a:chOff x="609600" y="4860892"/>
            <a:chExt cx="1571625" cy="400110"/>
          </a:xfrm>
        </p:grpSpPr>
        <p:sp>
          <p:nvSpPr>
            <p:cNvPr id="42014" name="TextBox 53"/>
            <p:cNvSpPr txBox="1"/>
            <p:nvPr/>
          </p:nvSpPr>
          <p:spPr>
            <a:xfrm>
              <a:off x="609600" y="4860892"/>
              <a:ext cx="896399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better</a:t>
              </a:r>
            </a:p>
          </p:txBody>
        </p:sp>
        <p:cxnSp>
          <p:nvCxnSpPr>
            <p:cNvPr id="42015" name="Straight Arrow Connector 59"/>
            <p:cNvCxnSpPr>
              <a:stCxn id="42014" idx="3"/>
            </p:cNvCxnSpPr>
            <p:nvPr/>
          </p:nvCxnSpPr>
          <p:spPr>
            <a:xfrm>
              <a:off x="1505999" y="5060947"/>
              <a:ext cx="675226" cy="1588"/>
            </a:xfrm>
            <a:prstGeom prst="straightConnector1">
              <a:avLst/>
            </a:prstGeom>
            <a:ln w="12700" cap="flat" cmpd="sng">
              <a:solidFill>
                <a:srgbClr val="FF0000"/>
              </a:solidFill>
              <a:prstDash val="solid"/>
              <a:headEnd type="none" w="sm" len="sm"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4403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15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44035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Sharks &amp; Fish in Loosely Connected Ponds</a:t>
            </a:r>
          </a:p>
        </p:txBody>
      </p:sp>
      <p:grpSp>
        <p:nvGrpSpPr>
          <p:cNvPr id="44036" name="Group 188"/>
          <p:cNvGrpSpPr/>
          <p:nvPr/>
        </p:nvGrpSpPr>
        <p:grpSpPr>
          <a:xfrm>
            <a:off x="1671638" y="844550"/>
            <a:ext cx="5961062" cy="3405188"/>
            <a:chOff x="624" y="776"/>
            <a:chExt cx="4946" cy="3008"/>
          </a:xfrm>
        </p:grpSpPr>
        <p:sp>
          <p:nvSpPr>
            <p:cNvPr id="44038" name="Line 50"/>
            <p:cNvSpPr/>
            <p:nvPr/>
          </p:nvSpPr>
          <p:spPr>
            <a:xfrm>
              <a:off x="635" y="165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39" name="Line 51"/>
            <p:cNvSpPr/>
            <p:nvPr/>
          </p:nvSpPr>
          <p:spPr>
            <a:xfrm>
              <a:off x="635" y="207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0" name="Line 52"/>
            <p:cNvSpPr/>
            <p:nvPr/>
          </p:nvSpPr>
          <p:spPr>
            <a:xfrm>
              <a:off x="635" y="186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1" name="Line 53"/>
            <p:cNvSpPr/>
            <p:nvPr/>
          </p:nvSpPr>
          <p:spPr>
            <a:xfrm>
              <a:off x="635" y="175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2" name="Line 54"/>
            <p:cNvSpPr/>
            <p:nvPr/>
          </p:nvSpPr>
          <p:spPr>
            <a:xfrm>
              <a:off x="635" y="196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3" name="Line 55"/>
            <p:cNvSpPr/>
            <p:nvPr/>
          </p:nvSpPr>
          <p:spPr>
            <a:xfrm>
              <a:off x="635" y="217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4" name="Line 56"/>
            <p:cNvSpPr/>
            <p:nvPr/>
          </p:nvSpPr>
          <p:spPr>
            <a:xfrm>
              <a:off x="635" y="228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5" name="Line 57"/>
            <p:cNvSpPr/>
            <p:nvPr/>
          </p:nvSpPr>
          <p:spPr>
            <a:xfrm>
              <a:off x="635" y="238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6" name="Line 58"/>
            <p:cNvSpPr/>
            <p:nvPr/>
          </p:nvSpPr>
          <p:spPr>
            <a:xfrm>
              <a:off x="635" y="154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7" name="Line 59"/>
            <p:cNvSpPr/>
            <p:nvPr/>
          </p:nvSpPr>
          <p:spPr>
            <a:xfrm flipV="1">
              <a:off x="635" y="1442"/>
              <a:ext cx="0" cy="10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8" name="Line 60"/>
            <p:cNvSpPr/>
            <p:nvPr/>
          </p:nvSpPr>
          <p:spPr>
            <a:xfrm>
              <a:off x="635" y="144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49" name="Line 61"/>
            <p:cNvSpPr/>
            <p:nvPr/>
          </p:nvSpPr>
          <p:spPr>
            <a:xfrm>
              <a:off x="635" y="133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0" name="Line 62"/>
            <p:cNvSpPr/>
            <p:nvPr/>
          </p:nvSpPr>
          <p:spPr>
            <a:xfrm>
              <a:off x="635" y="123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1" name="Line 63"/>
            <p:cNvSpPr/>
            <p:nvPr/>
          </p:nvSpPr>
          <p:spPr>
            <a:xfrm>
              <a:off x="635" y="112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2" name="Line 64"/>
            <p:cNvSpPr/>
            <p:nvPr/>
          </p:nvSpPr>
          <p:spPr>
            <a:xfrm>
              <a:off x="635" y="102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3" name="Line 65"/>
            <p:cNvSpPr/>
            <p:nvPr/>
          </p:nvSpPr>
          <p:spPr>
            <a:xfrm>
              <a:off x="635" y="91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4" name="Line 66"/>
            <p:cNvSpPr/>
            <p:nvPr/>
          </p:nvSpPr>
          <p:spPr>
            <a:xfrm>
              <a:off x="635" y="81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5" name="Line 67"/>
            <p:cNvSpPr/>
            <p:nvPr/>
          </p:nvSpPr>
          <p:spPr>
            <a:xfrm>
              <a:off x="635" y="2492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6" name="Line 68"/>
            <p:cNvSpPr/>
            <p:nvPr/>
          </p:nvSpPr>
          <p:spPr>
            <a:xfrm>
              <a:off x="624" y="2597"/>
              <a:ext cx="18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7" name="Line 69"/>
            <p:cNvSpPr/>
            <p:nvPr/>
          </p:nvSpPr>
          <p:spPr>
            <a:xfrm>
              <a:off x="635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8" name="Line 70"/>
            <p:cNvSpPr/>
            <p:nvPr/>
          </p:nvSpPr>
          <p:spPr>
            <a:xfrm>
              <a:off x="737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59" name="Line 71"/>
            <p:cNvSpPr/>
            <p:nvPr/>
          </p:nvSpPr>
          <p:spPr>
            <a:xfrm>
              <a:off x="839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0" name="Line 72"/>
            <p:cNvSpPr/>
            <p:nvPr/>
          </p:nvSpPr>
          <p:spPr>
            <a:xfrm>
              <a:off x="941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1" name="Line 73"/>
            <p:cNvSpPr/>
            <p:nvPr/>
          </p:nvSpPr>
          <p:spPr>
            <a:xfrm>
              <a:off x="1043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2" name="Line 74"/>
            <p:cNvSpPr/>
            <p:nvPr/>
          </p:nvSpPr>
          <p:spPr>
            <a:xfrm>
              <a:off x="1146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3" name="Line 75"/>
            <p:cNvSpPr/>
            <p:nvPr/>
          </p:nvSpPr>
          <p:spPr>
            <a:xfrm>
              <a:off x="1248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4" name="Line 76"/>
            <p:cNvSpPr/>
            <p:nvPr/>
          </p:nvSpPr>
          <p:spPr>
            <a:xfrm>
              <a:off x="1350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5" name="Line 77"/>
            <p:cNvSpPr/>
            <p:nvPr/>
          </p:nvSpPr>
          <p:spPr>
            <a:xfrm>
              <a:off x="1452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6" name="Line 78"/>
            <p:cNvSpPr/>
            <p:nvPr/>
          </p:nvSpPr>
          <p:spPr>
            <a:xfrm>
              <a:off x="1554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7" name="Line 79"/>
            <p:cNvSpPr/>
            <p:nvPr/>
          </p:nvSpPr>
          <p:spPr>
            <a:xfrm>
              <a:off x="1656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8" name="Line 80"/>
            <p:cNvSpPr/>
            <p:nvPr/>
          </p:nvSpPr>
          <p:spPr>
            <a:xfrm>
              <a:off x="1758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69" name="Line 81"/>
            <p:cNvSpPr/>
            <p:nvPr/>
          </p:nvSpPr>
          <p:spPr>
            <a:xfrm>
              <a:off x="1860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0" name="Line 82"/>
            <p:cNvSpPr/>
            <p:nvPr/>
          </p:nvSpPr>
          <p:spPr>
            <a:xfrm>
              <a:off x="1962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1" name="Line 83"/>
            <p:cNvSpPr/>
            <p:nvPr/>
          </p:nvSpPr>
          <p:spPr>
            <a:xfrm>
              <a:off x="2065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2" name="Line 84"/>
            <p:cNvSpPr/>
            <p:nvPr/>
          </p:nvSpPr>
          <p:spPr>
            <a:xfrm>
              <a:off x="2167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3" name="Line 85"/>
            <p:cNvSpPr/>
            <p:nvPr/>
          </p:nvSpPr>
          <p:spPr>
            <a:xfrm>
              <a:off x="2269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4" name="Line 86"/>
            <p:cNvSpPr/>
            <p:nvPr/>
          </p:nvSpPr>
          <p:spPr>
            <a:xfrm>
              <a:off x="2371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5" name="Rectangle 87"/>
            <p:cNvSpPr/>
            <p:nvPr/>
          </p:nvSpPr>
          <p:spPr>
            <a:xfrm>
              <a:off x="2371" y="812"/>
              <a:ext cx="136" cy="178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44076" name="Line 90"/>
            <p:cNvSpPr/>
            <p:nvPr/>
          </p:nvSpPr>
          <p:spPr>
            <a:xfrm flipH="1">
              <a:off x="2371" y="812"/>
              <a:ext cx="1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7" name="Line 91"/>
            <p:cNvSpPr/>
            <p:nvPr/>
          </p:nvSpPr>
          <p:spPr>
            <a:xfrm flipH="1">
              <a:off x="2371" y="812"/>
              <a:ext cx="1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8" name="Line 92"/>
            <p:cNvSpPr/>
            <p:nvPr/>
          </p:nvSpPr>
          <p:spPr>
            <a:xfrm flipH="1">
              <a:off x="2371" y="812"/>
              <a:ext cx="136" cy="0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4079" name="Line 93"/>
            <p:cNvSpPr/>
            <p:nvPr/>
          </p:nvSpPr>
          <p:spPr>
            <a:xfrm>
              <a:off x="2371" y="812"/>
              <a:ext cx="0" cy="178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grpSp>
          <p:nvGrpSpPr>
            <p:cNvPr id="44080" name="Group 164"/>
            <p:cNvGrpSpPr/>
            <p:nvPr/>
          </p:nvGrpSpPr>
          <p:grpSpPr>
            <a:xfrm>
              <a:off x="2471" y="2798"/>
              <a:ext cx="1872" cy="986"/>
              <a:chOff x="2448" y="2880"/>
              <a:chExt cx="1872" cy="986"/>
            </a:xfrm>
          </p:grpSpPr>
          <p:sp>
            <p:nvSpPr>
              <p:cNvPr id="44153" name="Line 95"/>
              <p:cNvSpPr/>
              <p:nvPr/>
            </p:nvSpPr>
            <p:spPr>
              <a:xfrm>
                <a:off x="2448" y="334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4" name="Line 96"/>
              <p:cNvSpPr/>
              <p:nvPr/>
            </p:nvSpPr>
            <p:spPr>
              <a:xfrm>
                <a:off x="2448" y="313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5" name="Line 97"/>
              <p:cNvSpPr/>
              <p:nvPr/>
            </p:nvSpPr>
            <p:spPr>
              <a:xfrm>
                <a:off x="2448" y="302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6" name="Line 98"/>
              <p:cNvSpPr/>
              <p:nvPr/>
            </p:nvSpPr>
            <p:spPr>
              <a:xfrm>
                <a:off x="2448" y="323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7" name="Line 99"/>
              <p:cNvSpPr/>
              <p:nvPr/>
            </p:nvSpPr>
            <p:spPr>
              <a:xfrm>
                <a:off x="2448" y="344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8" name="Line 100"/>
              <p:cNvSpPr/>
              <p:nvPr/>
            </p:nvSpPr>
            <p:spPr>
              <a:xfrm>
                <a:off x="2448" y="355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59" name="Line 101"/>
              <p:cNvSpPr/>
              <p:nvPr/>
            </p:nvSpPr>
            <p:spPr>
              <a:xfrm>
                <a:off x="2448" y="365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60" name="Line 111"/>
              <p:cNvSpPr/>
              <p:nvPr/>
            </p:nvSpPr>
            <p:spPr>
              <a:xfrm>
                <a:off x="2448" y="376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61" name="Line 112"/>
              <p:cNvSpPr/>
              <p:nvPr/>
            </p:nvSpPr>
            <p:spPr>
              <a:xfrm>
                <a:off x="2448" y="386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62" name="Line 113"/>
              <p:cNvSpPr/>
              <p:nvPr/>
            </p:nvSpPr>
            <p:spPr>
              <a:xfrm>
                <a:off x="2448" y="3026"/>
                <a:ext cx="0" cy="84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63" name="Rectangle 131"/>
              <p:cNvSpPr/>
              <p:nvPr/>
            </p:nvSpPr>
            <p:spPr>
              <a:xfrm>
                <a:off x="4184" y="2880"/>
                <a:ext cx="136" cy="98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 algn="ctr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4164" name="Line 132"/>
              <p:cNvSpPr/>
              <p:nvPr/>
            </p:nvSpPr>
            <p:spPr>
              <a:xfrm flipH="1">
                <a:off x="4184" y="3866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65" name="Line 133"/>
              <p:cNvSpPr/>
              <p:nvPr/>
            </p:nvSpPr>
            <p:spPr>
              <a:xfrm flipH="1">
                <a:off x="4184" y="3866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grpSp>
            <p:nvGrpSpPr>
              <p:cNvPr id="44166" name="Group 138"/>
              <p:cNvGrpSpPr/>
              <p:nvPr/>
            </p:nvGrpSpPr>
            <p:grpSpPr>
              <a:xfrm>
                <a:off x="2550" y="3026"/>
                <a:ext cx="1634" cy="840"/>
                <a:chOff x="2525" y="2177"/>
                <a:chExt cx="1634" cy="1785"/>
              </a:xfrm>
            </p:grpSpPr>
            <p:sp>
              <p:nvSpPr>
                <p:cNvPr id="44167" name="Line 114"/>
                <p:cNvSpPr/>
                <p:nvPr/>
              </p:nvSpPr>
              <p:spPr>
                <a:xfrm>
                  <a:off x="2525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68" name="Line 115"/>
                <p:cNvSpPr/>
                <p:nvPr/>
              </p:nvSpPr>
              <p:spPr>
                <a:xfrm>
                  <a:off x="2627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69" name="Line 116"/>
                <p:cNvSpPr/>
                <p:nvPr/>
              </p:nvSpPr>
              <p:spPr>
                <a:xfrm>
                  <a:off x="2729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0" name="Line 117"/>
                <p:cNvSpPr/>
                <p:nvPr/>
              </p:nvSpPr>
              <p:spPr>
                <a:xfrm>
                  <a:off x="2831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1" name="Line 118"/>
                <p:cNvSpPr/>
                <p:nvPr/>
              </p:nvSpPr>
              <p:spPr>
                <a:xfrm>
                  <a:off x="2934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2" name="Line 119"/>
                <p:cNvSpPr/>
                <p:nvPr/>
              </p:nvSpPr>
              <p:spPr>
                <a:xfrm>
                  <a:off x="3036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3" name="Line 120"/>
                <p:cNvSpPr/>
                <p:nvPr/>
              </p:nvSpPr>
              <p:spPr>
                <a:xfrm>
                  <a:off x="3138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4" name="Line 121"/>
                <p:cNvSpPr/>
                <p:nvPr/>
              </p:nvSpPr>
              <p:spPr>
                <a:xfrm>
                  <a:off x="3240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5" name="Line 122"/>
                <p:cNvSpPr/>
                <p:nvPr/>
              </p:nvSpPr>
              <p:spPr>
                <a:xfrm>
                  <a:off x="3342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6" name="Line 123"/>
                <p:cNvSpPr/>
                <p:nvPr/>
              </p:nvSpPr>
              <p:spPr>
                <a:xfrm>
                  <a:off x="3444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7" name="Line 124"/>
                <p:cNvSpPr/>
                <p:nvPr/>
              </p:nvSpPr>
              <p:spPr>
                <a:xfrm>
                  <a:off x="3546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8" name="Line 125"/>
                <p:cNvSpPr/>
                <p:nvPr/>
              </p:nvSpPr>
              <p:spPr>
                <a:xfrm>
                  <a:off x="3648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79" name="Line 126"/>
                <p:cNvSpPr/>
                <p:nvPr/>
              </p:nvSpPr>
              <p:spPr>
                <a:xfrm>
                  <a:off x="3750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80" name="Line 127"/>
                <p:cNvSpPr/>
                <p:nvPr/>
              </p:nvSpPr>
              <p:spPr>
                <a:xfrm>
                  <a:off x="3853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81" name="Line 128"/>
                <p:cNvSpPr/>
                <p:nvPr/>
              </p:nvSpPr>
              <p:spPr>
                <a:xfrm>
                  <a:off x="3955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82" name="Line 129"/>
                <p:cNvSpPr/>
                <p:nvPr/>
              </p:nvSpPr>
              <p:spPr>
                <a:xfrm>
                  <a:off x="4057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  <p:sp>
              <p:nvSpPr>
                <p:cNvPr id="44183" name="Line 137"/>
                <p:cNvSpPr/>
                <p:nvPr/>
              </p:nvSpPr>
              <p:spPr>
                <a:xfrm>
                  <a:off x="4159" y="2177"/>
                  <a:ext cx="0" cy="1785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sm" len="sm"/>
                  <a:tailEnd type="none" w="sm" len="sm"/>
                </a:ln>
              </p:spPr>
            </p:sp>
          </p:grpSp>
        </p:grpSp>
        <p:sp>
          <p:nvSpPr>
            <p:cNvPr id="44081" name="Rectangle 139"/>
            <p:cNvSpPr/>
            <p:nvPr/>
          </p:nvSpPr>
          <p:spPr>
            <a:xfrm>
              <a:off x="1756" y="2597"/>
              <a:ext cx="102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2" name="Rectangle 140"/>
            <p:cNvSpPr/>
            <p:nvPr/>
          </p:nvSpPr>
          <p:spPr>
            <a:xfrm>
              <a:off x="1757" y="2693"/>
              <a:ext cx="103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3" name="Rectangle 145"/>
            <p:cNvSpPr/>
            <p:nvPr/>
          </p:nvSpPr>
          <p:spPr>
            <a:xfrm>
              <a:off x="1757" y="2789"/>
              <a:ext cx="102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4" name="Rectangle 146"/>
            <p:cNvSpPr/>
            <p:nvPr/>
          </p:nvSpPr>
          <p:spPr>
            <a:xfrm>
              <a:off x="1758" y="2885"/>
              <a:ext cx="102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5" name="Rectangle 147"/>
            <p:cNvSpPr/>
            <p:nvPr/>
          </p:nvSpPr>
          <p:spPr>
            <a:xfrm>
              <a:off x="1752" y="2976"/>
              <a:ext cx="108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6" name="Rectangle 153"/>
            <p:cNvSpPr/>
            <p:nvPr/>
          </p:nvSpPr>
          <p:spPr>
            <a:xfrm>
              <a:off x="1758" y="3072"/>
              <a:ext cx="100" cy="98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7" name="Rectangle 156"/>
            <p:cNvSpPr/>
            <p:nvPr/>
          </p:nvSpPr>
          <p:spPr>
            <a:xfrm>
              <a:off x="1752" y="3168"/>
              <a:ext cx="112" cy="101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8" name="Rectangle 157"/>
            <p:cNvSpPr/>
            <p:nvPr/>
          </p:nvSpPr>
          <p:spPr>
            <a:xfrm>
              <a:off x="1858" y="3173"/>
              <a:ext cx="103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89" name="Rectangle 158"/>
            <p:cNvSpPr/>
            <p:nvPr/>
          </p:nvSpPr>
          <p:spPr>
            <a:xfrm>
              <a:off x="2063" y="3173"/>
              <a:ext cx="102" cy="9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0" name="Rectangle 159"/>
            <p:cNvSpPr/>
            <p:nvPr/>
          </p:nvSpPr>
          <p:spPr>
            <a:xfrm>
              <a:off x="1961" y="3168"/>
              <a:ext cx="102" cy="101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1" name="Rectangle 160"/>
            <p:cNvSpPr/>
            <p:nvPr/>
          </p:nvSpPr>
          <p:spPr>
            <a:xfrm>
              <a:off x="2165" y="3168"/>
              <a:ext cx="102" cy="101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2" name="Rectangle 161"/>
            <p:cNvSpPr/>
            <p:nvPr/>
          </p:nvSpPr>
          <p:spPr>
            <a:xfrm>
              <a:off x="2267" y="3168"/>
              <a:ext cx="102" cy="101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3" name="Rectangle 162"/>
            <p:cNvSpPr/>
            <p:nvPr/>
          </p:nvSpPr>
          <p:spPr>
            <a:xfrm>
              <a:off x="2369" y="3163"/>
              <a:ext cx="102" cy="10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grpSp>
          <p:nvGrpSpPr>
            <p:cNvPr id="44094" name="Group 176"/>
            <p:cNvGrpSpPr/>
            <p:nvPr/>
          </p:nvGrpSpPr>
          <p:grpSpPr>
            <a:xfrm>
              <a:off x="3698" y="776"/>
              <a:ext cx="1872" cy="2169"/>
              <a:chOff x="3688" y="716"/>
              <a:chExt cx="1872" cy="2169"/>
            </a:xfrm>
          </p:grpSpPr>
          <p:sp>
            <p:nvSpPr>
              <p:cNvPr id="44105" name="Line 6"/>
              <p:cNvSpPr/>
              <p:nvPr/>
            </p:nvSpPr>
            <p:spPr>
              <a:xfrm>
                <a:off x="3688" y="155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06" name="Line 7"/>
              <p:cNvSpPr/>
              <p:nvPr/>
            </p:nvSpPr>
            <p:spPr>
              <a:xfrm>
                <a:off x="3688" y="197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07" name="Line 8"/>
              <p:cNvSpPr/>
              <p:nvPr/>
            </p:nvSpPr>
            <p:spPr>
              <a:xfrm>
                <a:off x="3688" y="176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08" name="Line 9"/>
              <p:cNvSpPr/>
              <p:nvPr/>
            </p:nvSpPr>
            <p:spPr>
              <a:xfrm>
                <a:off x="3688" y="166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09" name="Line 10"/>
              <p:cNvSpPr/>
              <p:nvPr/>
            </p:nvSpPr>
            <p:spPr>
              <a:xfrm>
                <a:off x="3688" y="187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0" name="Line 11"/>
              <p:cNvSpPr/>
              <p:nvPr/>
            </p:nvSpPr>
            <p:spPr>
              <a:xfrm>
                <a:off x="3688" y="208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1" name="Line 12"/>
              <p:cNvSpPr/>
              <p:nvPr/>
            </p:nvSpPr>
            <p:spPr>
              <a:xfrm>
                <a:off x="3688" y="218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2" name="Line 13"/>
              <p:cNvSpPr/>
              <p:nvPr/>
            </p:nvSpPr>
            <p:spPr>
              <a:xfrm>
                <a:off x="3688" y="229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3" name="Line 14"/>
              <p:cNvSpPr/>
              <p:nvPr/>
            </p:nvSpPr>
            <p:spPr>
              <a:xfrm>
                <a:off x="3688" y="145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4" name="Line 15"/>
              <p:cNvSpPr/>
              <p:nvPr/>
            </p:nvSpPr>
            <p:spPr>
              <a:xfrm flipV="1">
                <a:off x="3688" y="1346"/>
                <a:ext cx="0" cy="10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5" name="Line 16"/>
              <p:cNvSpPr/>
              <p:nvPr/>
            </p:nvSpPr>
            <p:spPr>
              <a:xfrm>
                <a:off x="3688" y="134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6" name="Line 17"/>
              <p:cNvSpPr/>
              <p:nvPr/>
            </p:nvSpPr>
            <p:spPr>
              <a:xfrm>
                <a:off x="3688" y="124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7" name="Line 18"/>
              <p:cNvSpPr/>
              <p:nvPr/>
            </p:nvSpPr>
            <p:spPr>
              <a:xfrm>
                <a:off x="3688" y="113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8" name="Line 19"/>
              <p:cNvSpPr/>
              <p:nvPr/>
            </p:nvSpPr>
            <p:spPr>
              <a:xfrm>
                <a:off x="3688" y="103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19" name="Line 20"/>
              <p:cNvSpPr/>
              <p:nvPr/>
            </p:nvSpPr>
            <p:spPr>
              <a:xfrm>
                <a:off x="3688" y="92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0" name="Line 21"/>
              <p:cNvSpPr/>
              <p:nvPr/>
            </p:nvSpPr>
            <p:spPr>
              <a:xfrm>
                <a:off x="3688" y="82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1" name="Line 22"/>
              <p:cNvSpPr/>
              <p:nvPr/>
            </p:nvSpPr>
            <p:spPr>
              <a:xfrm>
                <a:off x="3688" y="71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2" name="Line 23"/>
              <p:cNvSpPr/>
              <p:nvPr/>
            </p:nvSpPr>
            <p:spPr>
              <a:xfrm>
                <a:off x="3688" y="2396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3" name="Line 24"/>
              <p:cNvSpPr/>
              <p:nvPr/>
            </p:nvSpPr>
            <p:spPr>
              <a:xfrm>
                <a:off x="3688" y="2501"/>
                <a:ext cx="18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4" name="Line 25"/>
              <p:cNvSpPr/>
              <p:nvPr/>
            </p:nvSpPr>
            <p:spPr>
              <a:xfrm>
                <a:off x="3688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5" name="Line 26"/>
              <p:cNvSpPr/>
              <p:nvPr/>
            </p:nvSpPr>
            <p:spPr>
              <a:xfrm>
                <a:off x="3790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6" name="Line 27"/>
              <p:cNvSpPr/>
              <p:nvPr/>
            </p:nvSpPr>
            <p:spPr>
              <a:xfrm>
                <a:off x="3892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7" name="Line 28"/>
              <p:cNvSpPr/>
              <p:nvPr/>
            </p:nvSpPr>
            <p:spPr>
              <a:xfrm>
                <a:off x="3994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8" name="Line 29"/>
              <p:cNvSpPr/>
              <p:nvPr/>
            </p:nvSpPr>
            <p:spPr>
              <a:xfrm>
                <a:off x="4096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29" name="Line 30"/>
              <p:cNvSpPr/>
              <p:nvPr/>
            </p:nvSpPr>
            <p:spPr>
              <a:xfrm>
                <a:off x="4199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0" name="Line 31"/>
              <p:cNvSpPr/>
              <p:nvPr/>
            </p:nvSpPr>
            <p:spPr>
              <a:xfrm>
                <a:off x="4301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1" name="Line 32"/>
              <p:cNvSpPr/>
              <p:nvPr/>
            </p:nvSpPr>
            <p:spPr>
              <a:xfrm>
                <a:off x="4403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2" name="Line 33"/>
              <p:cNvSpPr/>
              <p:nvPr/>
            </p:nvSpPr>
            <p:spPr>
              <a:xfrm>
                <a:off x="4505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3" name="Line 34"/>
              <p:cNvSpPr/>
              <p:nvPr/>
            </p:nvSpPr>
            <p:spPr>
              <a:xfrm>
                <a:off x="4607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4" name="Line 35"/>
              <p:cNvSpPr/>
              <p:nvPr/>
            </p:nvSpPr>
            <p:spPr>
              <a:xfrm>
                <a:off x="4709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5" name="Line 36"/>
              <p:cNvSpPr/>
              <p:nvPr/>
            </p:nvSpPr>
            <p:spPr>
              <a:xfrm>
                <a:off x="4811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6" name="Line 37"/>
              <p:cNvSpPr/>
              <p:nvPr/>
            </p:nvSpPr>
            <p:spPr>
              <a:xfrm>
                <a:off x="4913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7" name="Line 38"/>
              <p:cNvSpPr/>
              <p:nvPr/>
            </p:nvSpPr>
            <p:spPr>
              <a:xfrm>
                <a:off x="5015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8" name="Line 39"/>
              <p:cNvSpPr/>
              <p:nvPr/>
            </p:nvSpPr>
            <p:spPr>
              <a:xfrm>
                <a:off x="5118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39" name="Line 40"/>
              <p:cNvSpPr/>
              <p:nvPr/>
            </p:nvSpPr>
            <p:spPr>
              <a:xfrm>
                <a:off x="5220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0" name="Line 41"/>
              <p:cNvSpPr/>
              <p:nvPr/>
            </p:nvSpPr>
            <p:spPr>
              <a:xfrm>
                <a:off x="5322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1" name="Line 42"/>
              <p:cNvSpPr/>
              <p:nvPr/>
            </p:nvSpPr>
            <p:spPr>
              <a:xfrm>
                <a:off x="5424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2" name="Rectangle 43"/>
              <p:cNvSpPr/>
              <p:nvPr/>
            </p:nvSpPr>
            <p:spPr>
              <a:xfrm>
                <a:off x="5424" y="716"/>
                <a:ext cx="136" cy="1785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 algn="ctr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4143" name="Line 44"/>
              <p:cNvSpPr/>
              <p:nvPr/>
            </p:nvSpPr>
            <p:spPr>
              <a:xfrm flipH="1">
                <a:off x="5424" y="2501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4" name="Line 45"/>
              <p:cNvSpPr/>
              <p:nvPr/>
            </p:nvSpPr>
            <p:spPr>
              <a:xfrm flipH="1">
                <a:off x="5424" y="2501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5" name="Line 46"/>
              <p:cNvSpPr/>
              <p:nvPr/>
            </p:nvSpPr>
            <p:spPr>
              <a:xfrm flipH="1">
                <a:off x="5424" y="716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6" name="Line 47"/>
              <p:cNvSpPr/>
              <p:nvPr/>
            </p:nvSpPr>
            <p:spPr>
              <a:xfrm flipH="1">
                <a:off x="5424" y="716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7" name="Line 48"/>
              <p:cNvSpPr/>
              <p:nvPr/>
            </p:nvSpPr>
            <p:spPr>
              <a:xfrm flipH="1">
                <a:off x="5424" y="716"/>
                <a:ext cx="136" cy="0"/>
              </a:xfrm>
              <a:prstGeom prst="line">
                <a:avLst/>
              </a:prstGeom>
              <a:ln w="12700" cap="flat" cmpd="sng">
                <a:solidFill>
                  <a:schemeClr val="bg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8" name="Line 49"/>
              <p:cNvSpPr/>
              <p:nvPr/>
            </p:nvSpPr>
            <p:spPr>
              <a:xfrm>
                <a:off x="5424" y="716"/>
                <a:ext cx="0" cy="178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44149" name="Rectangle 165"/>
              <p:cNvSpPr/>
              <p:nvPr/>
            </p:nvSpPr>
            <p:spPr>
              <a:xfrm>
                <a:off x="3994" y="2501"/>
                <a:ext cx="102" cy="96"/>
              </a:xfrm>
              <a:prstGeom prst="rect">
                <a:avLst/>
              </a:prstGeom>
              <a:noFill/>
              <a:ln w="12700" cap="flat" cmpd="sng">
                <a:solidFill>
                  <a:schemeClr val="tx1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4150" name="Rectangle 166"/>
              <p:cNvSpPr/>
              <p:nvPr/>
            </p:nvSpPr>
            <p:spPr>
              <a:xfrm>
                <a:off x="3995" y="2597"/>
                <a:ext cx="103" cy="96"/>
              </a:xfrm>
              <a:prstGeom prst="rect">
                <a:avLst/>
              </a:prstGeom>
              <a:noFill/>
              <a:ln w="12700" cap="flat" cmpd="sng">
                <a:solidFill>
                  <a:schemeClr val="tx1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4151" name="Rectangle 167"/>
              <p:cNvSpPr/>
              <p:nvPr/>
            </p:nvSpPr>
            <p:spPr>
              <a:xfrm>
                <a:off x="3995" y="2693"/>
                <a:ext cx="102" cy="96"/>
              </a:xfrm>
              <a:prstGeom prst="rect">
                <a:avLst/>
              </a:prstGeom>
              <a:noFill/>
              <a:ln w="12700" cap="flat" cmpd="sng">
                <a:solidFill>
                  <a:schemeClr val="tx1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4152" name="Rectangle 168"/>
              <p:cNvSpPr/>
              <p:nvPr/>
            </p:nvSpPr>
            <p:spPr>
              <a:xfrm>
                <a:off x="3996" y="2789"/>
                <a:ext cx="102" cy="96"/>
              </a:xfrm>
              <a:prstGeom prst="rect">
                <a:avLst/>
              </a:prstGeom>
              <a:noFill/>
              <a:ln w="12700" cap="flat" cmpd="sng">
                <a:solidFill>
                  <a:schemeClr val="tx1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 anchorCtr="0"/>
              <a:lstStyle>
                <a:lvl1pPr marL="203200" indent="-2032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400" b="0"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  <a:cs typeface="MS PGothic" panose="020B0600070205080204" pitchFamily="6" charset="-128"/>
                  </a:defRPr>
                </a:lvl1pPr>
                <a:lvl2pPr marL="685800" indent="-1905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rgbClr val="000099"/>
                    </a:solidFill>
                    <a:latin typeface="+mn-lt"/>
                    <a:ea typeface="MS PGothic" panose="020B0600070205080204" pitchFamily="6" charset="-128"/>
                  </a:defRPr>
                </a:lvl2pPr>
                <a:lvl3pPr marL="1257300" indent="-342900" algn="l" rtl="0" eaLnBrk="0" fontAlgn="base" hangingPunct="0">
                  <a:spcBef>
                    <a:spcPct val="15000"/>
                  </a:spcBef>
                  <a:spcAft>
                    <a:spcPct val="0"/>
                  </a:spcAft>
                  <a:buSzPct val="100000"/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anose="020B0600070205080204" pitchFamily="6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6" charset="0"/>
                    <a:ea typeface="MS PGothic" panose="020B0600070205080204" pitchFamily="6" charset="-128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SzTx/>
                  <a:buNone/>
                </a:pPr>
                <a:endParaRPr lang="en-US" altLang="en-US" sz="2000" b="1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44095" name="Rectangle 177"/>
            <p:cNvSpPr/>
            <p:nvPr/>
          </p:nvSpPr>
          <p:spPr>
            <a:xfrm>
              <a:off x="1043" y="1337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6" name="Rectangle 178"/>
            <p:cNvSpPr/>
            <p:nvPr/>
          </p:nvSpPr>
          <p:spPr>
            <a:xfrm>
              <a:off x="1146" y="1442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7" name="Rectangle 179"/>
            <p:cNvSpPr/>
            <p:nvPr/>
          </p:nvSpPr>
          <p:spPr>
            <a:xfrm>
              <a:off x="1656" y="1232"/>
              <a:ext cx="96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8" name="Rectangle 180"/>
            <p:cNvSpPr/>
            <p:nvPr/>
          </p:nvSpPr>
          <p:spPr>
            <a:xfrm>
              <a:off x="4207" y="1511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099" name="Rectangle 181"/>
            <p:cNvSpPr/>
            <p:nvPr/>
          </p:nvSpPr>
          <p:spPr>
            <a:xfrm>
              <a:off x="2777" y="3163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100" name="Rectangle 182"/>
            <p:cNvSpPr/>
            <p:nvPr/>
          </p:nvSpPr>
          <p:spPr>
            <a:xfrm>
              <a:off x="3389" y="3268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101" name="Rectangle 183"/>
            <p:cNvSpPr/>
            <p:nvPr/>
          </p:nvSpPr>
          <p:spPr>
            <a:xfrm>
              <a:off x="4617" y="1721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102" name="Rectangle 184"/>
            <p:cNvSpPr/>
            <p:nvPr/>
          </p:nvSpPr>
          <p:spPr>
            <a:xfrm>
              <a:off x="4821" y="1196"/>
              <a:ext cx="103" cy="105"/>
            </a:xfrm>
            <a:prstGeom prst="rect">
              <a:avLst/>
            </a:prstGeom>
            <a:solidFill>
              <a:srgbClr val="339933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103" name="Rectangle 185"/>
            <p:cNvSpPr/>
            <p:nvPr/>
          </p:nvSpPr>
          <p:spPr>
            <a:xfrm>
              <a:off x="1752" y="1757"/>
              <a:ext cx="106" cy="105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44104" name="Rectangle 186"/>
            <p:cNvSpPr/>
            <p:nvPr/>
          </p:nvSpPr>
          <p:spPr>
            <a:xfrm>
              <a:off x="4207" y="1931"/>
              <a:ext cx="101" cy="105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  <p:sp>
        <p:nvSpPr>
          <p:cNvPr id="44037" name="Text Box 187"/>
          <p:cNvSpPr txBox="1"/>
          <p:nvPr/>
        </p:nvSpPr>
        <p:spPr>
          <a:xfrm>
            <a:off x="463550" y="4398963"/>
            <a:ext cx="8147050" cy="19177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167005" lvl="0" indent="-167005">
              <a:spcBef>
                <a:spcPct val="0"/>
              </a:spcBef>
              <a:buSzTx/>
            </a:pPr>
            <a:r>
              <a:rPr lang="en-US" altLang="en-US">
                <a:solidFill>
                  <a:schemeClr val="hlink"/>
                </a:solidFill>
              </a:rPr>
              <a:t>Parallelization: each processor gets a set of ponds with roughly equal total area</a:t>
            </a:r>
          </a:p>
          <a:p>
            <a:pPr marL="457200" lvl="1" indent="0">
              <a:spcBef>
                <a:spcPct val="0"/>
              </a:spcBef>
              <a:buSzTx/>
            </a:pPr>
            <a:r>
              <a:rPr lang="en-US" altLang="en-US" sz="2400">
                <a:solidFill>
                  <a:schemeClr val="hlink"/>
                </a:solidFill>
              </a:rPr>
              <a:t>work is proportional to area, not number of creatures</a:t>
            </a:r>
          </a:p>
          <a:p>
            <a:pPr marL="167005" lvl="0" indent="-167005">
              <a:spcBef>
                <a:spcPct val="0"/>
              </a:spcBef>
              <a:buSzTx/>
            </a:pPr>
            <a:r>
              <a:rPr lang="en-US" altLang="en-US">
                <a:solidFill>
                  <a:schemeClr val="hlink"/>
                </a:solidFill>
              </a:rPr>
              <a:t>One pond can affect another (through streams) but infrequently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4608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16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4608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8116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Asynchronous Simulation</a:t>
            </a:r>
          </a:p>
        </p:txBody>
      </p:sp>
      <p:sp>
        <p:nvSpPr>
          <p:cNvPr id="46084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305800" cy="4994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Synchronous simulations may waste time:</a:t>
            </a:r>
          </a:p>
          <a:p>
            <a:pPr lvl="1"/>
            <a:r>
              <a:rPr lang="en-US" altLang="en-US"/>
              <a:t>Simulates even when the inputs do not change</a:t>
            </a:r>
          </a:p>
          <a:p>
            <a:r>
              <a:rPr lang="en-US" altLang="en-US"/>
              <a:t>Asynchronous (event-driven) simulations update only when an </a:t>
            </a:r>
            <a:r>
              <a:rPr lang="en-US" altLang="en-US">
                <a:solidFill>
                  <a:schemeClr val="accent1"/>
                </a:solidFill>
              </a:rPr>
              <a:t>event </a:t>
            </a:r>
            <a:r>
              <a:rPr lang="en-US" altLang="en-US"/>
              <a:t>arrives from another component:</a:t>
            </a:r>
          </a:p>
          <a:p>
            <a:pPr lvl="1"/>
            <a:r>
              <a:rPr lang="en-US" altLang="en-US"/>
              <a:t>No global time steps, but individual events contain time stamp.</a:t>
            </a:r>
          </a:p>
          <a:p>
            <a:pPr lvl="1"/>
            <a:r>
              <a:rPr lang="en-US" altLang="en-US"/>
              <a:t>Example: Game of life in loosely connected ponds (don’</a:t>
            </a:r>
            <a:r>
              <a:rPr lang="en-US" altLang="ja-JP"/>
              <a:t>t simulate empty ponds).</a:t>
            </a:r>
          </a:p>
          <a:p>
            <a:pPr lvl="1"/>
            <a:r>
              <a:rPr lang="en-US" altLang="en-US"/>
              <a:t>Example: Circuit simulation with delays (events are gates changing).</a:t>
            </a:r>
          </a:p>
          <a:p>
            <a:pPr lvl="1"/>
            <a:r>
              <a:rPr lang="en-US" altLang="en-US"/>
              <a:t>Example: Traffic simulation (events are cars changing lanes, etc.).</a:t>
            </a:r>
          </a:p>
          <a:p>
            <a:r>
              <a:rPr lang="en-US" altLang="en-US"/>
              <a:t>Asynchronous is more efficient, but harder to parallelize</a:t>
            </a:r>
          </a:p>
          <a:p>
            <a:pPr lvl="1"/>
            <a:r>
              <a:rPr lang="en-US" altLang="en-US"/>
              <a:t>On distributed memory, events are naturally implemented as messages between processors (eg using MPI), but how do you know when to execute a </a:t>
            </a:r>
            <a:r>
              <a:rPr lang="ja-JP" altLang="en-US"/>
              <a:t>“</a:t>
            </a:r>
            <a:r>
              <a:rPr lang="en-US" altLang="ja-JP"/>
              <a:t>receive</a:t>
            </a:r>
            <a:r>
              <a:rPr lang="ja-JP" altLang="en-US"/>
              <a:t>”</a:t>
            </a:r>
            <a:r>
              <a:rPr lang="en-US" altLang="ja-JP"/>
              <a:t>?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4813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17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48131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Scheduling Asynchronous Circuit Simulation</a:t>
            </a:r>
          </a:p>
        </p:txBody>
      </p:sp>
      <p:sp>
        <p:nvSpPr>
          <p:cNvPr id="48132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345488" cy="50704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Conservative: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Only simulate up to (and including) the minimum time stamp of inputs.</a:t>
            </a:r>
          </a:p>
          <a:p>
            <a:pPr lvl="1"/>
            <a:r>
              <a:rPr lang="en-US" altLang="en-US"/>
              <a:t>Need deadlock detection if there are cycles in graph</a:t>
            </a:r>
          </a:p>
          <a:p>
            <a:pPr lvl="2"/>
            <a:r>
              <a:rPr lang="en-US" altLang="en-US"/>
              <a:t>Example on next slide</a:t>
            </a:r>
          </a:p>
          <a:p>
            <a:pPr lvl="1"/>
            <a:r>
              <a:rPr lang="en-US" altLang="en-US"/>
              <a:t>Example: Pthor circuit simulator in Splash1 from Stanford.</a:t>
            </a:r>
            <a:endParaRPr lang="en-US" altLang="en-US" sz="2400"/>
          </a:p>
          <a:p>
            <a:r>
              <a:rPr lang="en-US" altLang="en-US">
                <a:solidFill>
                  <a:schemeClr val="accent1"/>
                </a:solidFill>
              </a:rPr>
              <a:t>Speculative (or Optimistic):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Assume no new inputs will arrive and keep simulating.</a:t>
            </a:r>
          </a:p>
          <a:p>
            <a:pPr lvl="1"/>
            <a:r>
              <a:rPr lang="en-US" altLang="en-US"/>
              <a:t>May need to backup if assumption wrong, using timestamps</a:t>
            </a:r>
          </a:p>
          <a:p>
            <a:pPr lvl="1"/>
            <a:r>
              <a:rPr lang="en-US" altLang="en-US"/>
              <a:t>Example: Timewarp [D. Jefferson], Parswec [Wen,Yelick].</a:t>
            </a:r>
          </a:p>
          <a:p>
            <a:r>
              <a:rPr lang="en-US" altLang="en-US"/>
              <a:t>Optimizing load balance and locality is difficult:</a:t>
            </a:r>
          </a:p>
          <a:p>
            <a:pPr lvl="1"/>
            <a:r>
              <a:rPr lang="en-US" altLang="en-US"/>
              <a:t>Locality means putting tightly coupled subcircuit on one processor.</a:t>
            </a:r>
          </a:p>
          <a:p>
            <a:pPr lvl="1"/>
            <a:r>
              <a:rPr lang="en-US" altLang="en-US"/>
              <a:t>Since </a:t>
            </a:r>
            <a:r>
              <a:rPr lang="ja-JP" altLang="en-US"/>
              <a:t>“</a:t>
            </a:r>
            <a:r>
              <a:rPr lang="en-US" altLang="ja-JP"/>
              <a:t>active</a:t>
            </a:r>
            <a:r>
              <a:rPr lang="ja-JP" altLang="en-US"/>
              <a:t>”</a:t>
            </a:r>
            <a:r>
              <a:rPr lang="en-US" altLang="ja-JP"/>
              <a:t> part of circuit likely to be in a tightly coupled subcircuit, this may be bad for load balance.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50178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18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50179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8156575" cy="801687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Deadlock in Conservative Asynchronous Circuit Simulation</a:t>
            </a:r>
          </a:p>
        </p:txBody>
      </p:sp>
      <p:sp>
        <p:nvSpPr>
          <p:cNvPr id="50180" name="Rectangle 3"/>
          <p:cNvSpPr>
            <a:spLocks noGrp="1"/>
          </p:cNvSpPr>
          <p:nvPr>
            <p:ph idx="1"/>
          </p:nvPr>
        </p:nvSpPr>
        <p:spPr>
          <a:xfrm>
            <a:off x="609600" y="1060450"/>
            <a:ext cx="7848600" cy="72866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200"/>
              <a:t>Example:  Sharks &amp; Fish 3, with 3 processors simulating      3 ponds connected by streams along which fish can move</a:t>
            </a:r>
          </a:p>
        </p:txBody>
      </p:sp>
      <p:sp>
        <p:nvSpPr>
          <p:cNvPr id="50181" name="Rectangle 3"/>
          <p:cNvSpPr txBox="1"/>
          <p:nvPr/>
        </p:nvSpPr>
        <p:spPr>
          <a:xfrm>
            <a:off x="292100" y="3008313"/>
            <a:ext cx="8662988" cy="3351212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/>
            <a:r>
              <a:rPr lang="en-US" altLang="en-US" sz="2200"/>
              <a:t>Suppose all ponds simulated up to time t</a:t>
            </a:r>
            <a:r>
              <a:rPr lang="en-US" altLang="en-US" sz="2200" baseline="-25000"/>
              <a:t>0</a:t>
            </a:r>
            <a:r>
              <a:rPr lang="en-US" altLang="en-US" sz="2200"/>
              <a:t>, but no fish move, so no messages sent from one proc to another</a:t>
            </a:r>
          </a:p>
          <a:p>
            <a:pPr marL="660400" lvl="1" indent="-203200"/>
            <a:r>
              <a:rPr lang="en-US" altLang="en-US" sz="2200">
                <a:solidFill>
                  <a:schemeClr val="tx1"/>
                </a:solidFill>
              </a:rPr>
              <a:t>So no processor can simulate past time t</a:t>
            </a:r>
            <a:r>
              <a:rPr lang="en-US" altLang="en-US" sz="2200" baseline="-25000">
                <a:solidFill>
                  <a:schemeClr val="tx1"/>
                </a:solidFill>
              </a:rPr>
              <a:t>0</a:t>
            </a:r>
          </a:p>
          <a:p>
            <a:pPr marL="203200" lvl="0" indent="-203200"/>
            <a:r>
              <a:rPr lang="en-US" altLang="en-US" sz="2200"/>
              <a:t>Fix: After waiting for an incoming message for a while, send out an </a:t>
            </a:r>
            <a:r>
              <a:rPr lang="ja-JP" altLang="en-US" sz="2200"/>
              <a:t>“</a:t>
            </a:r>
            <a:r>
              <a:rPr lang="en-US" altLang="ja-JP" sz="2200"/>
              <a:t>Are you stuck too?</a:t>
            </a:r>
            <a:r>
              <a:rPr lang="ja-JP" altLang="en-US" sz="2200"/>
              <a:t>”</a:t>
            </a:r>
            <a:r>
              <a:rPr lang="en-US" altLang="ja-JP" sz="2200"/>
              <a:t> message</a:t>
            </a:r>
          </a:p>
          <a:p>
            <a:pPr marL="660400" lvl="1" indent="-203200"/>
            <a:r>
              <a:rPr lang="en-US" altLang="en-US" sz="2200">
                <a:solidFill>
                  <a:schemeClr val="tx1"/>
                </a:solidFill>
              </a:rPr>
              <a:t>If you ever receive such a message, pass it on</a:t>
            </a:r>
          </a:p>
          <a:p>
            <a:pPr marL="660400" lvl="1" indent="-203200"/>
            <a:r>
              <a:rPr lang="en-US" altLang="en-US" sz="2200">
                <a:solidFill>
                  <a:schemeClr val="tx1"/>
                </a:solidFill>
              </a:rPr>
              <a:t>If you receive such a message that you sent, you have a deadlock cycle, so just take a step with latest  input</a:t>
            </a:r>
          </a:p>
          <a:p>
            <a:pPr marL="203200" lvl="0" indent="-203200"/>
            <a:r>
              <a:rPr lang="en-US" altLang="en-US" sz="2200"/>
              <a:t>Can be a serial bottleneck</a:t>
            </a:r>
          </a:p>
        </p:txBody>
      </p:sp>
      <p:grpSp>
        <p:nvGrpSpPr>
          <p:cNvPr id="50182" name="Group 23"/>
          <p:cNvGrpSpPr/>
          <p:nvPr/>
        </p:nvGrpSpPr>
        <p:grpSpPr>
          <a:xfrm>
            <a:off x="2181225" y="1889125"/>
            <a:ext cx="4678363" cy="1184275"/>
            <a:chOff x="2180432" y="1967228"/>
            <a:chExt cx="4678362" cy="1184534"/>
          </a:xfrm>
        </p:grpSpPr>
        <p:sp>
          <p:nvSpPr>
            <p:cNvPr id="50183" name="Rectangle 6"/>
            <p:cNvSpPr/>
            <p:nvPr/>
          </p:nvSpPr>
          <p:spPr>
            <a:xfrm>
              <a:off x="2529191" y="2237362"/>
              <a:ext cx="914400" cy="914400"/>
            </a:xfrm>
            <a:prstGeom prst="rect">
              <a:avLst/>
            </a:prstGeom>
            <a:noFill/>
            <a:ln w="127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50184" name="Rectangle 7"/>
            <p:cNvSpPr/>
            <p:nvPr/>
          </p:nvSpPr>
          <p:spPr>
            <a:xfrm>
              <a:off x="4085617" y="2237362"/>
              <a:ext cx="914400" cy="914400"/>
            </a:xfrm>
            <a:prstGeom prst="rect">
              <a:avLst/>
            </a:prstGeom>
            <a:noFill/>
            <a:ln w="127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50185" name="Rectangle 8"/>
            <p:cNvSpPr/>
            <p:nvPr/>
          </p:nvSpPr>
          <p:spPr>
            <a:xfrm>
              <a:off x="5638800" y="2237362"/>
              <a:ext cx="914400" cy="914400"/>
            </a:xfrm>
            <a:prstGeom prst="rect">
              <a:avLst/>
            </a:prstGeom>
            <a:noFill/>
            <a:ln w="127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cxnSp>
          <p:nvCxnSpPr>
            <p:cNvPr id="50186" name="Straight Arrow Connector 10"/>
            <p:cNvCxnSpPr>
              <a:stCxn id="50183" idx="3"/>
            </p:cNvCxnSpPr>
            <p:nvPr/>
          </p:nvCxnSpPr>
          <p:spPr>
            <a:xfrm>
              <a:off x="3443591" y="2694562"/>
              <a:ext cx="642026" cy="1013"/>
            </a:xfrm>
            <a:prstGeom prst="straightConnector1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arrow" w="med" len="med"/>
            </a:ln>
          </p:spPr>
        </p:cxnSp>
        <p:cxnSp>
          <p:nvCxnSpPr>
            <p:cNvPr id="50187" name="Straight Arrow Connector 12"/>
            <p:cNvCxnSpPr>
              <a:stCxn id="50184" idx="3"/>
              <a:endCxn id="50185" idx="1"/>
            </p:cNvCxnSpPr>
            <p:nvPr/>
          </p:nvCxnSpPr>
          <p:spPr>
            <a:xfrm>
              <a:off x="5000017" y="2694562"/>
              <a:ext cx="638783" cy="1588"/>
            </a:xfrm>
            <a:prstGeom prst="straightConnector1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arrow" w="med" len="med"/>
            </a:ln>
          </p:spPr>
        </p:cxnSp>
        <p:cxnSp>
          <p:nvCxnSpPr>
            <p:cNvPr id="50188" name="Straight Connector 14"/>
            <p:cNvCxnSpPr>
              <a:stCxn id="50185" idx="3"/>
            </p:cNvCxnSpPr>
            <p:nvPr/>
          </p:nvCxnSpPr>
          <p:spPr>
            <a:xfrm>
              <a:off x="6553200" y="2694562"/>
              <a:ext cx="304800" cy="15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50189" name="Straight Connector 16"/>
            <p:cNvCxnSpPr/>
            <p:nvPr/>
          </p:nvCxnSpPr>
          <p:spPr>
            <a:xfrm rot="5400000" flipH="1" flipV="1">
              <a:off x="6494333" y="2330895"/>
              <a:ext cx="727334" cy="15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50190" name="Straight Connector 18"/>
            <p:cNvCxnSpPr/>
            <p:nvPr/>
          </p:nvCxnSpPr>
          <p:spPr>
            <a:xfrm rot="10800000">
              <a:off x="2181226" y="1967228"/>
              <a:ext cx="4676775" cy="15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50191" name="Straight Connector 20"/>
            <p:cNvCxnSpPr/>
            <p:nvPr/>
          </p:nvCxnSpPr>
          <p:spPr>
            <a:xfrm rot="5400000">
              <a:off x="1817847" y="2332196"/>
              <a:ext cx="726758" cy="15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50192" name="Straight Arrow Connector 22"/>
            <p:cNvCxnSpPr/>
            <p:nvPr/>
          </p:nvCxnSpPr>
          <p:spPr>
            <a:xfrm>
              <a:off x="2180432" y="2695575"/>
              <a:ext cx="348759" cy="794"/>
            </a:xfrm>
            <a:prstGeom prst="straightConnector1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arrow" w="med" len="med"/>
            </a:ln>
          </p:spPr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5222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19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5222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Summary of Discrete Event Simulations</a:t>
            </a:r>
          </a:p>
        </p:txBody>
      </p:sp>
      <p:sp>
        <p:nvSpPr>
          <p:cNvPr id="52228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3689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800"/>
              <a:t>Model of the world is discrete</a:t>
            </a:r>
          </a:p>
          <a:p>
            <a:pPr marL="519430" lvl="1" indent="-201930"/>
            <a:r>
              <a:rPr lang="en-US" altLang="en-US" sz="2400"/>
              <a:t>Both time and space</a:t>
            </a:r>
          </a:p>
          <a:p>
            <a:endParaRPr lang="en-US" altLang="en-US" sz="2800"/>
          </a:p>
          <a:p>
            <a:r>
              <a:rPr lang="en-US" altLang="en-US" sz="2800"/>
              <a:t>Approaches</a:t>
            </a:r>
          </a:p>
          <a:p>
            <a:pPr marL="519430" lvl="1" indent="-201930"/>
            <a:r>
              <a:rPr lang="en-US" altLang="en-US" sz="2400"/>
              <a:t>Decompose domain, i.e., set of objects</a:t>
            </a:r>
          </a:p>
          <a:p>
            <a:pPr marL="519430" lvl="1" indent="-201930"/>
            <a:r>
              <a:rPr lang="en-US" altLang="en-US" sz="2400"/>
              <a:t>Run each component ahead using</a:t>
            </a:r>
          </a:p>
          <a:p>
            <a:pPr marL="793750" lvl="2" indent="-160020"/>
            <a:r>
              <a:rPr lang="en-US" altLang="en-US" sz="2400">
                <a:solidFill>
                  <a:schemeClr val="accent1"/>
                </a:solidFill>
              </a:rPr>
              <a:t>Synchronous:</a:t>
            </a:r>
            <a:r>
              <a:rPr lang="en-US" altLang="en-US" sz="2400"/>
              <a:t> communicate at end of each timestep</a:t>
            </a:r>
          </a:p>
          <a:p>
            <a:pPr marL="793750" lvl="2" indent="-160020"/>
            <a:r>
              <a:rPr lang="en-US" altLang="en-US" sz="2400">
                <a:solidFill>
                  <a:schemeClr val="accent1"/>
                </a:solidFill>
              </a:rPr>
              <a:t>Asynchronous:</a:t>
            </a:r>
            <a:r>
              <a:rPr lang="en-US" altLang="en-US" sz="2400"/>
              <a:t> communicate on-demand</a:t>
            </a:r>
          </a:p>
          <a:p>
            <a:pPr marL="1082675" lvl="3" indent="-172720"/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Conservative scheduling</a:t>
            </a:r>
            <a:r>
              <a:rPr lang="en-US" altLang="en-US" sz="2400">
                <a:latin typeface="Arial" panose="020B0604020202020204" pitchFamily="34" charset="0"/>
              </a:rPr>
              <a:t> – wait for inputs </a:t>
            </a:r>
          </a:p>
          <a:p>
            <a:pPr marL="1539875" lvl="4" indent="-172720"/>
            <a:r>
              <a:rPr lang="en-US" altLang="en-US" sz="2400">
                <a:latin typeface="Arial" panose="020B0604020202020204" pitchFamily="34" charset="0"/>
              </a:rPr>
              <a:t>need deadlock detection</a:t>
            </a:r>
          </a:p>
          <a:p>
            <a:pPr marL="1082675" lvl="3" indent="-172720"/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Speculative scheduling</a:t>
            </a:r>
            <a:r>
              <a:rPr lang="en-US" altLang="en-US" sz="2400">
                <a:latin typeface="Arial" panose="020B0604020202020204" pitchFamily="34" charset="0"/>
              </a:rPr>
              <a:t> – assume no inputs </a:t>
            </a:r>
          </a:p>
          <a:p>
            <a:pPr marL="1539875" lvl="4" indent="-172720"/>
            <a:r>
              <a:rPr lang="en-US" altLang="en-US" sz="2400">
                <a:latin typeface="Arial" panose="020B0604020202020204" pitchFamily="34" charset="0"/>
              </a:rPr>
              <a:t>roll back if necessary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962025" y="304800"/>
            <a:ext cx="6578600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A generic parallel architecture</a:t>
            </a:r>
          </a:p>
        </p:txBody>
      </p:sp>
      <p:sp>
        <p:nvSpPr>
          <p:cNvPr id="17410" name="Rectangle 3"/>
          <p:cNvSpPr/>
          <p:nvPr/>
        </p:nvSpPr>
        <p:spPr>
          <a:xfrm>
            <a:off x="1643063" y="1343025"/>
            <a:ext cx="785812" cy="715963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1" name="Text Box 15"/>
          <p:cNvSpPr txBox="1"/>
          <p:nvPr/>
        </p:nvSpPr>
        <p:spPr>
          <a:xfrm>
            <a:off x="3011488" y="2398713"/>
            <a:ext cx="3173412" cy="1323975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/>
          </a:p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 b="1"/>
              <a:t>Interconnection Network</a:t>
            </a:r>
          </a:p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7412" name="Text Box 29"/>
          <p:cNvSpPr txBox="1"/>
          <p:nvPr/>
        </p:nvSpPr>
        <p:spPr>
          <a:xfrm>
            <a:off x="2073275" y="5029200"/>
            <a:ext cx="5365750" cy="1292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168275" lvl="0" indent="-168275">
              <a:spcBef>
                <a:spcPct val="0"/>
              </a:spcBef>
              <a:buSzTx/>
            </a:pPr>
            <a:r>
              <a:rPr lang="en-US" altLang="en-US" sz="2000" b="1"/>
              <a:t>Where is the memory physically located?</a:t>
            </a:r>
          </a:p>
          <a:p>
            <a:pPr marL="168275" lvl="0" indent="-168275">
              <a:spcBef>
                <a:spcPct val="0"/>
              </a:spcBef>
              <a:buSzTx/>
            </a:pPr>
            <a:r>
              <a:rPr lang="en-US" altLang="en-US" sz="2000" b="1"/>
              <a:t>Is it connected directly to processors?</a:t>
            </a:r>
          </a:p>
          <a:p>
            <a:pPr marL="168275" lvl="0" indent="-168275">
              <a:spcBef>
                <a:spcPct val="0"/>
              </a:spcBef>
              <a:buSzTx/>
            </a:pPr>
            <a:r>
              <a:rPr lang="en-US" altLang="en-US" sz="2000" b="1"/>
              <a:t>What is the connectivity of the network?</a:t>
            </a:r>
          </a:p>
          <a:p>
            <a:pPr marL="168275" lvl="0" indent="-168275">
              <a:spcBef>
                <a:spcPct val="0"/>
              </a:spcBef>
              <a:buSzTx/>
            </a:pPr>
            <a:r>
              <a:rPr lang="en-US" altLang="en-US" sz="1800" b="1"/>
              <a:t>How are the processors controlled?</a:t>
            </a:r>
          </a:p>
        </p:txBody>
      </p:sp>
      <p:sp>
        <p:nvSpPr>
          <p:cNvPr id="17413" name="Rectangle 30"/>
          <p:cNvSpPr/>
          <p:nvPr/>
        </p:nvSpPr>
        <p:spPr>
          <a:xfrm>
            <a:off x="2541588" y="3619500"/>
            <a:ext cx="1219200" cy="60960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Memory</a:t>
            </a:r>
          </a:p>
        </p:txBody>
      </p:sp>
      <p:sp>
        <p:nvSpPr>
          <p:cNvPr id="17414" name="Rectangle 32"/>
          <p:cNvSpPr/>
          <p:nvPr/>
        </p:nvSpPr>
        <p:spPr>
          <a:xfrm>
            <a:off x="1795463" y="1495425"/>
            <a:ext cx="785812" cy="715963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5" name="Rectangle 33"/>
          <p:cNvSpPr/>
          <p:nvPr/>
        </p:nvSpPr>
        <p:spPr>
          <a:xfrm>
            <a:off x="1947863" y="1647825"/>
            <a:ext cx="785812" cy="715963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6" name="Rectangle 34"/>
          <p:cNvSpPr/>
          <p:nvPr/>
        </p:nvSpPr>
        <p:spPr>
          <a:xfrm>
            <a:off x="2100263" y="1800225"/>
            <a:ext cx="785812" cy="715963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7" name="Rectangle 35"/>
          <p:cNvSpPr/>
          <p:nvPr/>
        </p:nvSpPr>
        <p:spPr>
          <a:xfrm>
            <a:off x="3760788" y="1389063"/>
            <a:ext cx="785812" cy="715962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8" name="Rectangle 36"/>
          <p:cNvSpPr/>
          <p:nvPr/>
        </p:nvSpPr>
        <p:spPr>
          <a:xfrm>
            <a:off x="5260975" y="1389063"/>
            <a:ext cx="785813" cy="715962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Proc</a:t>
            </a:r>
          </a:p>
        </p:txBody>
      </p:sp>
      <p:sp>
        <p:nvSpPr>
          <p:cNvPr id="17419" name="Rectangle 37"/>
          <p:cNvSpPr/>
          <p:nvPr/>
        </p:nvSpPr>
        <p:spPr>
          <a:xfrm>
            <a:off x="2693988" y="3771900"/>
            <a:ext cx="1219200" cy="60960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Memory</a:t>
            </a:r>
          </a:p>
        </p:txBody>
      </p:sp>
      <p:sp>
        <p:nvSpPr>
          <p:cNvPr id="17420" name="Rectangle 38"/>
          <p:cNvSpPr/>
          <p:nvPr/>
        </p:nvSpPr>
        <p:spPr>
          <a:xfrm>
            <a:off x="2846388" y="3924300"/>
            <a:ext cx="1219200" cy="60960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Memory</a:t>
            </a:r>
          </a:p>
        </p:txBody>
      </p:sp>
      <p:sp>
        <p:nvSpPr>
          <p:cNvPr id="17421" name="Rectangle 39"/>
          <p:cNvSpPr/>
          <p:nvPr/>
        </p:nvSpPr>
        <p:spPr>
          <a:xfrm>
            <a:off x="4953000" y="3771900"/>
            <a:ext cx="1219200" cy="60960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Memory</a:t>
            </a:r>
          </a:p>
        </p:txBody>
      </p:sp>
      <p:sp>
        <p:nvSpPr>
          <p:cNvPr id="17422" name="Rectangle 40"/>
          <p:cNvSpPr/>
          <p:nvPr/>
        </p:nvSpPr>
        <p:spPr>
          <a:xfrm>
            <a:off x="6643688" y="3771900"/>
            <a:ext cx="1219200" cy="60960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2000" b="1"/>
              <a:t>Memory</a:t>
            </a:r>
          </a:p>
        </p:txBody>
      </p:sp>
      <p:sp>
        <p:nvSpPr>
          <p:cNvPr id="2" name="Footer Placeholder 1"/>
          <p:cNvSpPr txBox="1">
            <a:spLocks noGrp="1"/>
          </p:cNvSpPr>
          <p:nvPr>
            <p:ph type="ftr" sz="quarter" idx="10"/>
          </p:nvPr>
        </p:nvSpPr>
        <p:spPr bwMode="auto">
          <a:ln/>
        </p:spPr>
        <p:txBody>
          <a:bodyPr vert="horz" wrap="none" lIns="92075" tIns="46038" rIns="92075" bIns="46038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CS267 - Lecture 5</a:t>
            </a:r>
          </a:p>
        </p:txBody>
      </p:sp>
      <p:sp>
        <p:nvSpPr>
          <p:cNvPr id="17424" name="Slide Number Placeholder 2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</a:t>
            </a:fld>
            <a:endParaRPr lang="en-US" altLang="en-US" sz="1400">
              <a:latin typeface="Helvetica" pitchFamily="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798513" y="306388"/>
            <a:ext cx="7812087" cy="4349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Summary of Lecture so far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835025" y="671513"/>
            <a:ext cx="8310563" cy="60928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and Locality arise naturally in simulation</a:t>
            </a:r>
          </a:p>
          <a:p>
            <a:pPr lvl="1"/>
            <a:r>
              <a:rPr lang="en-US" altLang="en-US"/>
              <a:t>So far: Discrete Event Simulation (time and space discrete)</a:t>
            </a:r>
          </a:p>
          <a:p>
            <a:pPr lvl="1"/>
            <a:r>
              <a:rPr lang="en-US" altLang="en-US"/>
              <a:t>Next: Particle Systems, Lumped variables (ODEs),        Continuous variables (PDEs)</a:t>
            </a:r>
          </a:p>
          <a:p>
            <a:r>
              <a:rPr lang="en-US" altLang="en-US"/>
              <a:t>Discrete Event Simulation</a:t>
            </a:r>
          </a:p>
          <a:p>
            <a:pPr lvl="1"/>
            <a:r>
              <a:rPr lang="en-US" altLang="en-US"/>
              <a:t>Game of Life, Digital Circuits, Pacman, …</a:t>
            </a:r>
          </a:p>
          <a:p>
            <a:pPr lvl="1"/>
            <a:r>
              <a:rPr lang="en-US" altLang="en-US"/>
              <a:t>Finite set of variables, values at a given time called </a:t>
            </a:r>
            <a:r>
              <a:rPr lang="en-US" altLang="en-US">
                <a:solidFill>
                  <a:srgbClr val="FF0000"/>
                </a:solidFill>
              </a:rPr>
              <a:t>state</a:t>
            </a:r>
            <a:endParaRPr lang="en-US" altLang="en-US">
              <a:solidFill>
                <a:srgbClr val="0536D2"/>
              </a:solidFill>
            </a:endParaRPr>
          </a:p>
          <a:p>
            <a:pPr lvl="1"/>
            <a:r>
              <a:rPr lang="en-US" altLang="en-US">
                <a:solidFill>
                  <a:srgbClr val="000090"/>
                </a:solidFill>
              </a:rPr>
              <a:t>Each variable updated by </a:t>
            </a:r>
            <a:r>
              <a:rPr lang="en-US" altLang="en-US">
                <a:solidFill>
                  <a:schemeClr val="accent1"/>
                </a:solidFill>
              </a:rPr>
              <a:t>transition function</a:t>
            </a:r>
            <a:r>
              <a:rPr lang="en-US" altLang="en-US">
                <a:solidFill>
                  <a:srgbClr val="000090"/>
                </a:solidFill>
              </a:rPr>
              <a:t> depending on others</a:t>
            </a:r>
          </a:p>
          <a:p>
            <a:pPr lvl="1"/>
            <a:r>
              <a:rPr lang="en-US" altLang="en-US">
                <a:solidFill>
                  <a:srgbClr val="000090"/>
                </a:solidFill>
              </a:rPr>
              <a:t>Assign work to processors  (</a:t>
            </a:r>
            <a:r>
              <a:rPr lang="en-US" altLang="en-US" i="1">
                <a:solidFill>
                  <a:srgbClr val="000090"/>
                </a:solidFill>
              </a:rPr>
              <a:t>domain decomposition) </a:t>
            </a:r>
          </a:p>
          <a:p>
            <a:pPr lvl="2"/>
            <a:r>
              <a:rPr lang="en-US" altLang="en-US" sz="2000">
                <a:solidFill>
                  <a:srgbClr val="000090"/>
                </a:solidFill>
              </a:rPr>
              <a:t>Goals</a:t>
            </a:r>
            <a:r>
              <a:rPr lang="en-US" altLang="en-US" sz="2000" i="1">
                <a:solidFill>
                  <a:srgbClr val="000090"/>
                </a:solidFill>
              </a:rPr>
              <a:t>: </a:t>
            </a:r>
            <a:r>
              <a:rPr lang="en-US" altLang="en-US" sz="2000">
                <a:solidFill>
                  <a:srgbClr val="000090"/>
                </a:solidFill>
              </a:rPr>
              <a:t>balance load and minimize communication </a:t>
            </a:r>
          </a:p>
          <a:p>
            <a:pPr lvl="2"/>
            <a:r>
              <a:rPr lang="en-US" altLang="en-US" sz="2000">
                <a:solidFill>
                  <a:srgbClr val="000090"/>
                </a:solidFill>
              </a:rPr>
              <a:t>Represent problem by graph</a:t>
            </a:r>
          </a:p>
          <a:p>
            <a:pPr lvl="3"/>
            <a:r>
              <a:rPr lang="en-US" altLang="en-US">
                <a:solidFill>
                  <a:srgbClr val="000090"/>
                </a:solidFill>
                <a:latin typeface="Arial" panose="020B0604020202020204" pitchFamily="34" charset="0"/>
              </a:rPr>
              <a:t>Nodes are states, edges are dependencies</a:t>
            </a:r>
          </a:p>
          <a:p>
            <a:pPr lvl="3"/>
            <a:r>
              <a:rPr lang="en-US" altLang="en-US">
                <a:solidFill>
                  <a:srgbClr val="000090"/>
                </a:solidFill>
                <a:latin typeface="Arial" panose="020B0604020202020204" pitchFamily="34" charset="0"/>
              </a:rPr>
              <a:t>Partition graph (NP hard, so approximate) </a:t>
            </a:r>
          </a:p>
          <a:p>
            <a:pPr lvl="1"/>
            <a:r>
              <a:rPr lang="en-US" altLang="en-US">
                <a:solidFill>
                  <a:srgbClr val="FC0128"/>
                </a:solidFill>
              </a:rPr>
              <a:t>Synchronous</a:t>
            </a:r>
            <a:r>
              <a:rPr lang="en-US" altLang="en-US">
                <a:solidFill>
                  <a:srgbClr val="000090"/>
                </a:solidFill>
              </a:rPr>
              <a:t>: update all values at each discrete timestep</a:t>
            </a:r>
          </a:p>
          <a:p>
            <a:pPr lvl="1"/>
            <a:r>
              <a:rPr lang="en-US" altLang="en-US">
                <a:solidFill>
                  <a:srgbClr val="FC0128"/>
                </a:solidFill>
              </a:rPr>
              <a:t>Asynchronous</a:t>
            </a:r>
            <a:r>
              <a:rPr lang="en-US" altLang="en-US">
                <a:solidFill>
                  <a:srgbClr val="000090"/>
                </a:solidFill>
              </a:rPr>
              <a:t>: update a value only if inputs change, when an “event” occurs; also called </a:t>
            </a:r>
            <a:r>
              <a:rPr lang="en-US" altLang="en-US">
                <a:solidFill>
                  <a:srgbClr val="FC0128"/>
                </a:solidFill>
              </a:rPr>
              <a:t>event driven simulation </a:t>
            </a:r>
          </a:p>
          <a:p>
            <a:pPr lvl="2"/>
            <a:r>
              <a:rPr lang="en-US" altLang="en-US">
                <a:solidFill>
                  <a:srgbClr val="FC0128"/>
                </a:solidFill>
              </a:rPr>
              <a:t>Conservative </a:t>
            </a:r>
            <a:r>
              <a:rPr lang="en-US" altLang="en-US">
                <a:solidFill>
                  <a:srgbClr val="000090"/>
                </a:solidFill>
              </a:rPr>
              <a:t>vs</a:t>
            </a:r>
            <a:r>
              <a:rPr lang="en-US" altLang="en-US">
                <a:solidFill>
                  <a:srgbClr val="0536D2"/>
                </a:solidFill>
              </a:rPr>
              <a:t> </a:t>
            </a:r>
            <a:r>
              <a:rPr lang="en-US" altLang="en-US">
                <a:solidFill>
                  <a:schemeClr val="accent1"/>
                </a:solidFill>
              </a:rPr>
              <a:t>Speculative </a:t>
            </a:r>
            <a:r>
              <a:rPr lang="en-US" altLang="en-US">
                <a:solidFill>
                  <a:srgbClr val="000090"/>
                </a:solidFill>
              </a:rPr>
              <a:t>approaches</a:t>
            </a:r>
            <a:endParaRPr lang="en-US" altLang="en-US">
              <a:solidFill>
                <a:srgbClr val="FC0128"/>
              </a:solidFill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10"/>
          </p:nvPr>
        </p:nvSpPr>
        <p:spPr bwMode="auto">
          <a:xfrm>
            <a:off x="3124200" y="6891338"/>
            <a:ext cx="2895600" cy="457200"/>
          </a:xfrm>
          <a:ln/>
        </p:spPr>
        <p:txBody>
          <a:bodyPr vert="horz" wrap="none" lIns="92075" tIns="46038" rIns="92075" bIns="46038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Lecture 5</a:t>
            </a:r>
          </a:p>
        </p:txBody>
      </p:sp>
      <p:sp>
        <p:nvSpPr>
          <p:cNvPr id="5427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20</a:t>
            </a:fld>
            <a:endParaRPr lang="en-US" altLang="en-US" sz="1400">
              <a:latin typeface="Helvetica" pitchFamily="6" charset="0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3"/>
          <p:cNvSpPr txBox="1">
            <a:spLocks noGrp="1"/>
          </p:cNvSpPr>
          <p:nvPr>
            <p:ph type="ftr" sz="quarter" idx="3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CS267 Lecture 5</a:t>
            </a:r>
          </a:p>
        </p:txBody>
      </p:sp>
      <p:sp>
        <p:nvSpPr>
          <p:cNvPr id="56322" name="Rectangle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21</a:t>
            </a:fld>
            <a:endParaRPr lang="en-US" altLang="en-US" sz="1400">
              <a:latin typeface="Helvetica" pitchFamily="6" charset="0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  <p:sp>
        <p:nvSpPr>
          <p:cNvPr id="56323" name="Rectangle 2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7086600" cy="52863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>
              <a:buClrTx/>
              <a:buSzTx/>
              <a:buFontTx/>
            </a:pPr>
            <a:r>
              <a:rPr lang="en-US" altLang="en-US" sz="5400">
                <a:solidFill>
                  <a:schemeClr val="accent1"/>
                </a:solidFill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Particle Systems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5837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22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58371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49164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Particle Systems</a:t>
            </a:r>
          </a:p>
        </p:txBody>
      </p:sp>
      <p:sp>
        <p:nvSpPr>
          <p:cNvPr id="58372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50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A particle system has </a:t>
            </a:r>
          </a:p>
          <a:p>
            <a:pPr lvl="1"/>
            <a:r>
              <a:rPr lang="en-US" altLang="en-US"/>
              <a:t>a finite number of particles</a:t>
            </a:r>
          </a:p>
          <a:p>
            <a:pPr lvl="1"/>
            <a:r>
              <a:rPr lang="en-US" altLang="en-US"/>
              <a:t>moving in space according to Newton</a:t>
            </a:r>
            <a:r>
              <a:rPr lang="ja-JP" altLang="en-US"/>
              <a:t>’</a:t>
            </a:r>
            <a:r>
              <a:rPr lang="en-US" altLang="ja-JP"/>
              <a:t>s Laws (i.e. </a:t>
            </a:r>
            <a:r>
              <a:rPr lang="en-US" altLang="ja-JP">
                <a:latin typeface="Times" pitchFamily="6" charset="0"/>
              </a:rPr>
              <a:t>F = ma</a:t>
            </a:r>
            <a:r>
              <a:rPr lang="en-US" altLang="ja-JP"/>
              <a:t>)</a:t>
            </a:r>
          </a:p>
          <a:p>
            <a:pPr lvl="1"/>
            <a:r>
              <a:rPr lang="en-US" altLang="en-US"/>
              <a:t>Time and positions are continuous </a:t>
            </a:r>
          </a:p>
          <a:p>
            <a:r>
              <a:rPr lang="en-US" altLang="en-US"/>
              <a:t>Examples</a:t>
            </a:r>
          </a:p>
          <a:p>
            <a:pPr lvl="1"/>
            <a:r>
              <a:rPr lang="en-US" altLang="en-US"/>
              <a:t>stars in space with laws of gravity</a:t>
            </a:r>
          </a:p>
          <a:p>
            <a:pPr lvl="1"/>
            <a:r>
              <a:rPr lang="en-US" altLang="en-US"/>
              <a:t>electron beam in semiconductor manufacturing</a:t>
            </a:r>
          </a:p>
          <a:p>
            <a:pPr lvl="1"/>
            <a:r>
              <a:rPr lang="en-US" altLang="en-US"/>
              <a:t>atoms in a molecule with electrostatic forces</a:t>
            </a:r>
          </a:p>
          <a:p>
            <a:pPr lvl="1"/>
            <a:r>
              <a:rPr lang="en-US" altLang="en-US"/>
              <a:t>neutrons in a fission reactor</a:t>
            </a:r>
          </a:p>
          <a:p>
            <a:pPr lvl="1"/>
            <a:r>
              <a:rPr lang="en-US" altLang="en-US"/>
              <a:t>cars on a freeway with Newton</a:t>
            </a:r>
            <a:r>
              <a:rPr lang="ja-JP" altLang="en-US"/>
              <a:t>’</a:t>
            </a:r>
            <a:r>
              <a:rPr lang="en-US" altLang="ja-JP"/>
              <a:t>s laws plus model of driver and engine</a:t>
            </a:r>
          </a:p>
          <a:p>
            <a:pPr lvl="1"/>
            <a:r>
              <a:rPr lang="en-US" altLang="en-US"/>
              <a:t>balls in a pinball game</a:t>
            </a:r>
          </a:p>
          <a:p>
            <a:r>
              <a:rPr lang="en-US" altLang="en-US"/>
              <a:t>Reminder: many simulations combine techniques such as particle simulations with some discrete events (Ex Sharks and Fish)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60418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23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60419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592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Forces in Particle Systems</a:t>
            </a:r>
          </a:p>
        </p:txBody>
      </p:sp>
      <p:sp>
        <p:nvSpPr>
          <p:cNvPr id="60420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159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Force on each particle can be subdivided</a:t>
            </a:r>
          </a:p>
        </p:txBody>
      </p:sp>
      <p:sp>
        <p:nvSpPr>
          <p:cNvPr id="60421" name="Rectangle 4"/>
          <p:cNvSpPr/>
          <p:nvPr/>
        </p:nvSpPr>
        <p:spPr>
          <a:xfrm>
            <a:off x="609600" y="1846263"/>
            <a:ext cx="8001000" cy="4102100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/>
            <a:r>
              <a:rPr lang="en-US" altLang="en-US"/>
              <a:t>External force</a:t>
            </a:r>
          </a:p>
          <a:p>
            <a:pPr marL="685800" lvl="1" indent="-190500"/>
            <a:r>
              <a:rPr lang="en-US" altLang="en-US"/>
              <a:t>ocean current in sharks and fish world (S&amp;F 1)</a:t>
            </a:r>
          </a:p>
          <a:p>
            <a:pPr marL="685800" lvl="1" indent="-190500"/>
            <a:r>
              <a:rPr lang="en-US" altLang="en-US"/>
              <a:t>externally imposed electric field in electron beam</a:t>
            </a:r>
          </a:p>
          <a:p>
            <a:pPr marL="203200" lvl="0" indent="-203200"/>
            <a:r>
              <a:rPr lang="en-US" altLang="en-US"/>
              <a:t>Nearby force</a:t>
            </a:r>
          </a:p>
          <a:p>
            <a:pPr marL="685800" lvl="1" indent="-190500"/>
            <a:r>
              <a:rPr lang="en-US" altLang="en-US"/>
              <a:t>sharks attracted to eat nearby fish (S&amp;F 5)</a:t>
            </a:r>
          </a:p>
          <a:p>
            <a:pPr marL="685800" lvl="1" indent="-190500"/>
            <a:r>
              <a:rPr lang="en-US" altLang="en-US"/>
              <a:t>balls on a billiard table bounce off of each other</a:t>
            </a:r>
          </a:p>
          <a:p>
            <a:pPr marL="685800" lvl="1" indent="-190500"/>
            <a:r>
              <a:rPr lang="en-US" altLang="en-US"/>
              <a:t>Van der Waals forces in fluid (1/r^6)     … how Gecko feet work?</a:t>
            </a:r>
          </a:p>
          <a:p>
            <a:pPr marL="203200" lvl="0" indent="-203200"/>
            <a:r>
              <a:rPr lang="en-US" altLang="en-US"/>
              <a:t>Far-field force</a:t>
            </a:r>
          </a:p>
          <a:p>
            <a:pPr marL="685800" lvl="1" indent="-190500"/>
            <a:r>
              <a:rPr lang="en-US" altLang="en-US"/>
              <a:t>fish attract other fish by gravity-like (1/r^2 ) force (S&amp;F 2)</a:t>
            </a:r>
          </a:p>
          <a:p>
            <a:pPr marL="685800" lvl="1" indent="-190500"/>
            <a:r>
              <a:rPr lang="en-US" altLang="en-US"/>
              <a:t>gravity, electrostatics, radiosity in graphics</a:t>
            </a:r>
          </a:p>
          <a:p>
            <a:pPr marL="685800" lvl="1" indent="-190500"/>
            <a:r>
              <a:rPr lang="en-US" altLang="en-US"/>
              <a:t>forces governed by elliptic PDE</a:t>
            </a:r>
          </a:p>
        </p:txBody>
      </p:sp>
      <p:sp>
        <p:nvSpPr>
          <p:cNvPr id="60422" name="Text Box 5"/>
          <p:cNvSpPr txBox="1"/>
          <p:nvPr/>
        </p:nvSpPr>
        <p:spPr>
          <a:xfrm>
            <a:off x="798513" y="1347788"/>
            <a:ext cx="7812087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2000">
                <a:latin typeface="Times New Roman" panose="02020603050405020304" pitchFamily="6" charset="0"/>
              </a:rPr>
              <a:t>force   =   external_force   +   nearby_force   +   far_field_force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6246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24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6246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Example S&amp;F 1: Fish in an External Current</a:t>
            </a:r>
          </a:p>
        </p:txBody>
      </p:sp>
      <p:sp>
        <p:nvSpPr>
          <p:cNvPr id="62468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534400" cy="46831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 sz="2000"/>
              <a:t>%    fishp = array of initial fish positions (stored as complex numbers)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 fishv = array of initial fish velocities (stored as complex numbers)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 fishm = array of masses of fish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 tfinal = final time for simulation (0 = initial time)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Algorithm: integrate using Euler's method with varying step size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Initialize time step, iteration count, and array of times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dt = .01;   t = 0;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loop over time steps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while t &lt; tfinal,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   t = t + dt;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   fishp = fishp + dt*fishv;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   accel = current(fishp)./fishm;       % current depends on position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   fishv = fishv + dt*accel;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%      update time step (small enough to be accurate, but not too small)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    dt = min(.1*max(abs(fishv))/max(abs(accel)),1);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000"/>
              <a:t>     end 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6451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25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64515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7452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External Forces</a:t>
            </a:r>
          </a:p>
        </p:txBody>
      </p:sp>
      <p:sp>
        <p:nvSpPr>
          <p:cNvPr id="64516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11651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These are the simplest</a:t>
            </a:r>
          </a:p>
          <a:p>
            <a:r>
              <a:rPr lang="en-US" altLang="en-US"/>
              <a:t>The force on each particle is independent</a:t>
            </a:r>
          </a:p>
          <a:p>
            <a:r>
              <a:rPr lang="en-US" altLang="en-US"/>
              <a:t>Called </a:t>
            </a:r>
            <a:r>
              <a:rPr lang="ja-JP" altLang="en-US"/>
              <a:t>“</a:t>
            </a:r>
            <a:r>
              <a:rPr lang="en-US" altLang="ja-JP"/>
              <a:t>embarrassingly parallel</a:t>
            </a:r>
            <a:r>
              <a:rPr lang="ja-JP" altLang="en-US"/>
              <a:t>”</a:t>
            </a:r>
            <a:endParaRPr lang="en-US" altLang="ja-JP"/>
          </a:p>
          <a:p>
            <a:pPr lvl="1"/>
            <a:r>
              <a:rPr lang="en-US" altLang="en-US"/>
              <a:t>Sometimes called </a:t>
            </a:r>
            <a:r>
              <a:rPr lang="ja-JP" altLang="en-US"/>
              <a:t>“</a:t>
            </a:r>
            <a:r>
              <a:rPr lang="en-US" altLang="ja-JP"/>
              <a:t>map reduce</a:t>
            </a:r>
            <a:r>
              <a:rPr lang="ja-JP" altLang="en-US"/>
              <a:t>”</a:t>
            </a:r>
            <a:r>
              <a:rPr lang="en-US" altLang="ja-JP"/>
              <a:t> by analogy</a:t>
            </a:r>
          </a:p>
          <a:p>
            <a:pPr>
              <a:buNone/>
            </a:pPr>
            <a:endParaRPr lang="en-US" altLang="en-US"/>
          </a:p>
          <a:p>
            <a:endParaRPr lang="en-US" altLang="en-US"/>
          </a:p>
          <a:p>
            <a:r>
              <a:rPr lang="en-US" altLang="en-US"/>
              <a:t>Evenly distribute particles on processors</a:t>
            </a:r>
          </a:p>
          <a:p>
            <a:pPr lvl="1"/>
            <a:r>
              <a:rPr lang="en-US" altLang="en-US"/>
              <a:t>Any distribution works</a:t>
            </a:r>
          </a:p>
          <a:p>
            <a:pPr lvl="1"/>
            <a:r>
              <a:rPr lang="en-US" altLang="en-US"/>
              <a:t>Locality is not an issue</a:t>
            </a:r>
          </a:p>
          <a:p>
            <a:r>
              <a:rPr lang="en-US" altLang="en-US"/>
              <a:t>For each particle on processor, apply the external force</a:t>
            </a:r>
          </a:p>
          <a:p>
            <a:pPr lvl="1"/>
            <a:r>
              <a:rPr lang="en-US" altLang="en-US"/>
              <a:t>Also called “map” (eg absolute value)</a:t>
            </a:r>
            <a:endParaRPr lang="en-US" altLang="ja-JP"/>
          </a:p>
          <a:p>
            <a:pPr lvl="1"/>
            <a:r>
              <a:rPr lang="en-US" altLang="en-US"/>
              <a:t>May need to </a:t>
            </a:r>
            <a:r>
              <a:rPr lang="ja-JP" altLang="en-US"/>
              <a:t>“</a:t>
            </a:r>
            <a:r>
              <a:rPr lang="en-US" altLang="ja-JP"/>
              <a:t>reduce</a:t>
            </a:r>
            <a:r>
              <a:rPr lang="ja-JP" altLang="en-US"/>
              <a:t>”</a:t>
            </a:r>
            <a:r>
              <a:rPr lang="en-US" altLang="ja-JP"/>
              <a:t> (eg compute maximum) to compute time step, other data</a:t>
            </a:r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6656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26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6656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7452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Nearby Forces</a:t>
            </a:r>
          </a:p>
        </p:txBody>
      </p:sp>
      <p:sp>
        <p:nvSpPr>
          <p:cNvPr id="66564" name="Rectangle 3"/>
          <p:cNvSpPr>
            <a:spLocks noGrp="1"/>
          </p:cNvSpPr>
          <p:nvPr>
            <p:ph idx="1"/>
          </p:nvPr>
        </p:nvSpPr>
        <p:spPr>
          <a:xfrm>
            <a:off x="312738" y="719138"/>
            <a:ext cx="8305800" cy="3071812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Nearby forces require interaction and therefore communication.</a:t>
            </a:r>
          </a:p>
          <a:p>
            <a:r>
              <a:rPr lang="en-US" altLang="en-US"/>
              <a:t>Force may depend on other nearby particles:</a:t>
            </a:r>
          </a:p>
          <a:p>
            <a:pPr lvl="1"/>
            <a:r>
              <a:rPr lang="en-US" altLang="en-US"/>
              <a:t>Example: collisions.</a:t>
            </a:r>
          </a:p>
          <a:p>
            <a:pPr lvl="1"/>
            <a:r>
              <a:rPr lang="en-US" altLang="en-US"/>
              <a:t>simplest algorithm is O(n</a:t>
            </a:r>
            <a:r>
              <a:rPr lang="en-US" altLang="en-US" baseline="30000"/>
              <a:t>2</a:t>
            </a:r>
            <a:r>
              <a:rPr lang="en-US" altLang="en-US"/>
              <a:t>): look at all pairs to see if they collide.</a:t>
            </a:r>
          </a:p>
          <a:p>
            <a:r>
              <a:rPr lang="en-US" altLang="en-US"/>
              <a:t>Usual parallel model is </a:t>
            </a:r>
            <a:r>
              <a:rPr lang="en-US" altLang="en-US">
                <a:solidFill>
                  <a:schemeClr val="accent2"/>
                </a:solidFill>
              </a:rPr>
              <a:t>domain decomposition </a:t>
            </a:r>
            <a:r>
              <a:rPr lang="en-US" altLang="en-US"/>
              <a:t>of    physical region in which particles are located</a:t>
            </a:r>
          </a:p>
          <a:p>
            <a:pPr lvl="1"/>
            <a:r>
              <a:rPr lang="en-US" altLang="en-US"/>
              <a:t> O(n/p) particles per processor if evenly distributed.</a:t>
            </a:r>
          </a:p>
        </p:txBody>
      </p:sp>
      <p:grpSp>
        <p:nvGrpSpPr>
          <p:cNvPr id="66565" name="Group 29"/>
          <p:cNvGrpSpPr/>
          <p:nvPr/>
        </p:nvGrpSpPr>
        <p:grpSpPr>
          <a:xfrm>
            <a:off x="3211513" y="3986213"/>
            <a:ext cx="2338387" cy="2209800"/>
            <a:chOff x="2393950" y="3752850"/>
            <a:chExt cx="2338388" cy="2209800"/>
          </a:xfrm>
        </p:grpSpPr>
        <p:sp>
          <p:nvSpPr>
            <p:cNvPr id="66566" name="Rectangle 7"/>
            <p:cNvSpPr/>
            <p:nvPr/>
          </p:nvSpPr>
          <p:spPr>
            <a:xfrm>
              <a:off x="2393950" y="3752850"/>
              <a:ext cx="468313" cy="22098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67" name="Rectangle 8"/>
            <p:cNvSpPr/>
            <p:nvPr/>
          </p:nvSpPr>
          <p:spPr>
            <a:xfrm>
              <a:off x="4264025" y="3752850"/>
              <a:ext cx="468313" cy="22098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68" name="Rectangle 9"/>
            <p:cNvSpPr/>
            <p:nvPr/>
          </p:nvSpPr>
          <p:spPr>
            <a:xfrm>
              <a:off x="3797300" y="3752850"/>
              <a:ext cx="466725" cy="22098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69" name="Rectangle 10"/>
            <p:cNvSpPr/>
            <p:nvPr/>
          </p:nvSpPr>
          <p:spPr>
            <a:xfrm>
              <a:off x="3328988" y="3752850"/>
              <a:ext cx="468312" cy="22098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0" name="Rectangle 11"/>
            <p:cNvSpPr/>
            <p:nvPr/>
          </p:nvSpPr>
          <p:spPr>
            <a:xfrm>
              <a:off x="2862263" y="3752850"/>
              <a:ext cx="466725" cy="22098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1" name="Rectangle 12"/>
            <p:cNvSpPr/>
            <p:nvPr/>
          </p:nvSpPr>
          <p:spPr>
            <a:xfrm>
              <a:off x="2393950" y="3752850"/>
              <a:ext cx="2338388" cy="441325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2" name="Rectangle 13"/>
            <p:cNvSpPr/>
            <p:nvPr/>
          </p:nvSpPr>
          <p:spPr>
            <a:xfrm>
              <a:off x="2393950" y="4194175"/>
              <a:ext cx="2338388" cy="442913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3" name="Rectangle 14"/>
            <p:cNvSpPr/>
            <p:nvPr/>
          </p:nvSpPr>
          <p:spPr>
            <a:xfrm>
              <a:off x="2393950" y="4637088"/>
              <a:ext cx="2338388" cy="441325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4" name="Rectangle 15"/>
            <p:cNvSpPr/>
            <p:nvPr/>
          </p:nvSpPr>
          <p:spPr>
            <a:xfrm>
              <a:off x="2393950" y="5521325"/>
              <a:ext cx="2338388" cy="441325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5" name="Oval 16"/>
            <p:cNvSpPr/>
            <p:nvPr/>
          </p:nvSpPr>
          <p:spPr>
            <a:xfrm>
              <a:off x="2660650" y="4005263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6" name="Oval 17"/>
            <p:cNvSpPr/>
            <p:nvPr/>
          </p:nvSpPr>
          <p:spPr>
            <a:xfrm>
              <a:off x="2795588" y="4132263"/>
              <a:ext cx="66675" cy="61912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7" name="Oval 18"/>
            <p:cNvSpPr/>
            <p:nvPr/>
          </p:nvSpPr>
          <p:spPr>
            <a:xfrm>
              <a:off x="2660650" y="4446588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8" name="Oval 19"/>
            <p:cNvSpPr/>
            <p:nvPr/>
          </p:nvSpPr>
          <p:spPr>
            <a:xfrm>
              <a:off x="3462338" y="4953000"/>
              <a:ext cx="66675" cy="6191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79" name="Oval 20"/>
            <p:cNvSpPr/>
            <p:nvPr/>
          </p:nvSpPr>
          <p:spPr>
            <a:xfrm>
              <a:off x="3395663" y="3816350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0" name="Oval 21"/>
            <p:cNvSpPr/>
            <p:nvPr/>
          </p:nvSpPr>
          <p:spPr>
            <a:xfrm>
              <a:off x="3597275" y="4826000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1" name="Oval 22"/>
            <p:cNvSpPr/>
            <p:nvPr/>
          </p:nvSpPr>
          <p:spPr>
            <a:xfrm>
              <a:off x="2995613" y="5205413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2" name="Oval 23"/>
            <p:cNvSpPr/>
            <p:nvPr/>
          </p:nvSpPr>
          <p:spPr>
            <a:xfrm>
              <a:off x="3730625" y="5014913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3" name="Oval 24"/>
            <p:cNvSpPr/>
            <p:nvPr/>
          </p:nvSpPr>
          <p:spPr>
            <a:xfrm>
              <a:off x="4330700" y="4573588"/>
              <a:ext cx="68263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4" name="Oval 25"/>
            <p:cNvSpPr/>
            <p:nvPr/>
          </p:nvSpPr>
          <p:spPr>
            <a:xfrm>
              <a:off x="3797300" y="5078413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5" name="Oval 26"/>
            <p:cNvSpPr/>
            <p:nvPr/>
          </p:nvSpPr>
          <p:spPr>
            <a:xfrm>
              <a:off x="3930650" y="4005263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6" name="Oval 27"/>
            <p:cNvSpPr/>
            <p:nvPr/>
          </p:nvSpPr>
          <p:spPr>
            <a:xfrm>
              <a:off x="3930650" y="5710238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7" name="Oval 28"/>
            <p:cNvSpPr/>
            <p:nvPr/>
          </p:nvSpPr>
          <p:spPr>
            <a:xfrm>
              <a:off x="4398963" y="5268913"/>
              <a:ext cx="66675" cy="61912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8" name="Oval 29"/>
            <p:cNvSpPr/>
            <p:nvPr/>
          </p:nvSpPr>
          <p:spPr>
            <a:xfrm>
              <a:off x="4398963" y="4321175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66589" name="Oval 31"/>
            <p:cNvSpPr/>
            <p:nvPr/>
          </p:nvSpPr>
          <p:spPr>
            <a:xfrm>
              <a:off x="3462338" y="4321175"/>
              <a:ext cx="66675" cy="635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6861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27</a:t>
            </a:fld>
            <a:endParaRPr lang="en-US" altLang="en-US" sz="1400">
              <a:latin typeface="Helvetica" pitchFamily="6" charset="0"/>
            </a:endParaRPr>
          </a:p>
        </p:txBody>
      </p:sp>
      <p:grpSp>
        <p:nvGrpSpPr>
          <p:cNvPr id="68611" name="Group 2"/>
          <p:cNvGrpSpPr/>
          <p:nvPr/>
        </p:nvGrpSpPr>
        <p:grpSpPr>
          <a:xfrm>
            <a:off x="1952625" y="3714750"/>
            <a:ext cx="2286000" cy="2208213"/>
            <a:chOff x="215" y="2768"/>
            <a:chExt cx="1440" cy="1391"/>
          </a:xfrm>
        </p:grpSpPr>
        <p:grpSp>
          <p:nvGrpSpPr>
            <p:cNvPr id="68633" name="Group 3"/>
            <p:cNvGrpSpPr/>
            <p:nvPr/>
          </p:nvGrpSpPr>
          <p:grpSpPr>
            <a:xfrm>
              <a:off x="503" y="2768"/>
              <a:ext cx="288" cy="1391"/>
              <a:chOff x="503" y="2768"/>
              <a:chExt cx="288" cy="1391"/>
            </a:xfrm>
          </p:grpSpPr>
          <p:grpSp>
            <p:nvGrpSpPr>
              <p:cNvPr id="68698" name="Group 4"/>
              <p:cNvGrpSpPr/>
              <p:nvPr/>
            </p:nvGrpSpPr>
            <p:grpSpPr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68711" name="Rectangle 5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712" name="Rectangle 6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99" name="Group 7"/>
              <p:cNvGrpSpPr/>
              <p:nvPr/>
            </p:nvGrpSpPr>
            <p:grpSpPr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68709" name="Rectangle 8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710" name="Rectangle 9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700" name="Group 10"/>
              <p:cNvGrpSpPr/>
              <p:nvPr/>
            </p:nvGrpSpPr>
            <p:grpSpPr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68707" name="Rectangle 11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708" name="Rectangle 12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701" name="Group 13"/>
              <p:cNvGrpSpPr/>
              <p:nvPr/>
            </p:nvGrpSpPr>
            <p:grpSpPr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68705" name="Rectangle 14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706" name="Rectangle 15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702" name="Group 16"/>
              <p:cNvGrpSpPr/>
              <p:nvPr/>
            </p:nvGrpSpPr>
            <p:grpSpPr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68703" name="Rectangle 17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704" name="Rectangle 18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</p:grpSp>
        <p:grpSp>
          <p:nvGrpSpPr>
            <p:cNvPr id="68634" name="Group 19"/>
            <p:cNvGrpSpPr/>
            <p:nvPr/>
          </p:nvGrpSpPr>
          <p:grpSpPr>
            <a:xfrm>
              <a:off x="791" y="2768"/>
              <a:ext cx="288" cy="1391"/>
              <a:chOff x="503" y="2768"/>
              <a:chExt cx="288" cy="1391"/>
            </a:xfrm>
          </p:grpSpPr>
          <p:grpSp>
            <p:nvGrpSpPr>
              <p:cNvPr id="68683" name="Group 20"/>
              <p:cNvGrpSpPr/>
              <p:nvPr/>
            </p:nvGrpSpPr>
            <p:grpSpPr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68696" name="Rectangle 21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97" name="Rectangle 22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84" name="Group 23"/>
              <p:cNvGrpSpPr/>
              <p:nvPr/>
            </p:nvGrpSpPr>
            <p:grpSpPr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68694" name="Rectangle 24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95" name="Rectangle 25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85" name="Group 26"/>
              <p:cNvGrpSpPr/>
              <p:nvPr/>
            </p:nvGrpSpPr>
            <p:grpSpPr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68692" name="Rectangle 27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93" name="Rectangle 28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86" name="Group 29"/>
              <p:cNvGrpSpPr/>
              <p:nvPr/>
            </p:nvGrpSpPr>
            <p:grpSpPr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68690" name="Rectangle 30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91" name="Rectangle 31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87" name="Group 32"/>
              <p:cNvGrpSpPr/>
              <p:nvPr/>
            </p:nvGrpSpPr>
            <p:grpSpPr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68688" name="Rectangle 33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89" name="Rectangle 34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</p:grpSp>
        <p:grpSp>
          <p:nvGrpSpPr>
            <p:cNvPr id="68635" name="Group 35"/>
            <p:cNvGrpSpPr/>
            <p:nvPr/>
          </p:nvGrpSpPr>
          <p:grpSpPr>
            <a:xfrm>
              <a:off x="1079" y="2768"/>
              <a:ext cx="288" cy="1391"/>
              <a:chOff x="503" y="2768"/>
              <a:chExt cx="288" cy="1391"/>
            </a:xfrm>
          </p:grpSpPr>
          <p:grpSp>
            <p:nvGrpSpPr>
              <p:cNvPr id="68668" name="Group 36"/>
              <p:cNvGrpSpPr/>
              <p:nvPr/>
            </p:nvGrpSpPr>
            <p:grpSpPr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68681" name="Rectangle 37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82" name="Rectangle 38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69" name="Group 39"/>
              <p:cNvGrpSpPr/>
              <p:nvPr/>
            </p:nvGrpSpPr>
            <p:grpSpPr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68679" name="Rectangle 40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80" name="Rectangle 41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70" name="Group 42"/>
              <p:cNvGrpSpPr/>
              <p:nvPr/>
            </p:nvGrpSpPr>
            <p:grpSpPr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68677" name="Rectangle 43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78" name="Rectangle 44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71" name="Group 45"/>
              <p:cNvGrpSpPr/>
              <p:nvPr/>
            </p:nvGrpSpPr>
            <p:grpSpPr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68675" name="Rectangle 46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76" name="Rectangle 47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72" name="Group 48"/>
              <p:cNvGrpSpPr/>
              <p:nvPr/>
            </p:nvGrpSpPr>
            <p:grpSpPr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68673" name="Rectangle 49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74" name="Rectangle 50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</p:grpSp>
        <p:grpSp>
          <p:nvGrpSpPr>
            <p:cNvPr id="68636" name="Group 51"/>
            <p:cNvGrpSpPr/>
            <p:nvPr/>
          </p:nvGrpSpPr>
          <p:grpSpPr>
            <a:xfrm>
              <a:off x="1367" y="2768"/>
              <a:ext cx="288" cy="1391"/>
              <a:chOff x="503" y="2768"/>
              <a:chExt cx="288" cy="1391"/>
            </a:xfrm>
          </p:grpSpPr>
          <p:grpSp>
            <p:nvGrpSpPr>
              <p:cNvPr id="68653" name="Group 52"/>
              <p:cNvGrpSpPr/>
              <p:nvPr/>
            </p:nvGrpSpPr>
            <p:grpSpPr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68666" name="Rectangle 53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67" name="Rectangle 54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54" name="Group 55"/>
              <p:cNvGrpSpPr/>
              <p:nvPr/>
            </p:nvGrpSpPr>
            <p:grpSpPr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68664" name="Rectangle 56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65" name="Rectangle 57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55" name="Group 58"/>
              <p:cNvGrpSpPr/>
              <p:nvPr/>
            </p:nvGrpSpPr>
            <p:grpSpPr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68662" name="Rectangle 59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63" name="Rectangle 60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56" name="Group 61"/>
              <p:cNvGrpSpPr/>
              <p:nvPr/>
            </p:nvGrpSpPr>
            <p:grpSpPr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68660" name="Rectangle 62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61" name="Rectangle 63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57" name="Group 64"/>
              <p:cNvGrpSpPr/>
              <p:nvPr/>
            </p:nvGrpSpPr>
            <p:grpSpPr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68658" name="Rectangle 65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59" name="Rectangle 66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</p:grpSp>
        <p:grpSp>
          <p:nvGrpSpPr>
            <p:cNvPr id="68637" name="Group 67"/>
            <p:cNvGrpSpPr/>
            <p:nvPr/>
          </p:nvGrpSpPr>
          <p:grpSpPr>
            <a:xfrm>
              <a:off x="215" y="2768"/>
              <a:ext cx="288" cy="1391"/>
              <a:chOff x="503" y="2768"/>
              <a:chExt cx="288" cy="1391"/>
            </a:xfrm>
          </p:grpSpPr>
          <p:grpSp>
            <p:nvGrpSpPr>
              <p:cNvPr id="68638" name="Group 68"/>
              <p:cNvGrpSpPr/>
              <p:nvPr/>
            </p:nvGrpSpPr>
            <p:grpSpPr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68651" name="Rectangle 69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52" name="Rectangle 70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39" name="Group 71"/>
              <p:cNvGrpSpPr/>
              <p:nvPr/>
            </p:nvGrpSpPr>
            <p:grpSpPr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68649" name="Rectangle 72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50" name="Rectangle 73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40" name="Group 74"/>
              <p:cNvGrpSpPr/>
              <p:nvPr/>
            </p:nvGrpSpPr>
            <p:grpSpPr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68647" name="Rectangle 75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48" name="Rectangle 76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41" name="Group 77"/>
              <p:cNvGrpSpPr/>
              <p:nvPr/>
            </p:nvGrpSpPr>
            <p:grpSpPr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68645" name="Rectangle 78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46" name="Rectangle 79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68642" name="Group 80"/>
              <p:cNvGrpSpPr/>
              <p:nvPr/>
            </p:nvGrpSpPr>
            <p:grpSpPr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68643" name="Rectangle 81"/>
                <p:cNvSpPr/>
                <p:nvPr/>
              </p:nvSpPr>
              <p:spPr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68644" name="Rectangle 82"/>
                <p:cNvSpPr/>
                <p:nvPr/>
              </p:nvSpPr>
              <p:spPr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>
                  <a:solidFill>
                    <a:schemeClr val="tx1"/>
                  </a:solidFill>
                  <a:prstDash val="solid"/>
                  <a:miter/>
                  <a:headEnd type="none" w="sm" len="sm"/>
                  <a:tailEnd type="none" w="sm" len="sm"/>
                </a:ln>
              </p:spPr>
              <p:txBody>
                <a:bodyPr wrap="none" anchor="ctr" anchorCtr="0"/>
                <a:lstStyle>
                  <a:lvl1pPr marL="203200" indent="-2032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400" b="0"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  <a:cs typeface="MS PGothic" panose="020B0600070205080204" pitchFamily="6" charset="-128"/>
                    </a:defRPr>
                  </a:lvl1pPr>
                  <a:lvl2pPr marL="685800" indent="-1905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rgbClr val="000099"/>
                      </a:solidFill>
                      <a:latin typeface="+mn-lt"/>
                      <a:ea typeface="MS PGothic" panose="020B0600070205080204" pitchFamily="6" charset="-128"/>
                    </a:defRPr>
                  </a:lvl2pPr>
                  <a:lvl3pPr marL="1257300" indent="-342900" algn="l" rtl="0" eaLnBrk="0" fontAlgn="base" hangingPunct="0">
                    <a:spcBef>
                      <a:spcPct val="15000"/>
                    </a:spcBef>
                    <a:spcAft>
                      <a:spcPct val="0"/>
                    </a:spcAft>
                    <a:buSzPct val="100000"/>
                    <a:buChar char="•"/>
                    <a:defRPr>
                      <a:solidFill>
                        <a:schemeClr val="tx1"/>
                      </a:solidFill>
                      <a:latin typeface="+mn-lt"/>
                      <a:ea typeface="MS PGothic" panose="020B0600070205080204" pitchFamily="6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6" charset="0"/>
                      <a:ea typeface="MS PGothic" panose="020B0600070205080204" pitchFamily="6" charset="-128"/>
                    </a:defRPr>
                  </a:lvl5pPr>
                </a:lstStyle>
                <a:p>
                  <a:pPr marL="0" lvl="0" indent="0">
                    <a:spcBef>
                      <a:spcPct val="0"/>
                    </a:spcBef>
                    <a:buSzTx/>
                    <a:buNone/>
                  </a:pPr>
                  <a:endParaRPr lang="en-US" altLang="en-US" sz="2000" b="1">
                    <a:solidFill>
                      <a:schemeClr val="accent1"/>
                    </a:solidFill>
                  </a:endParaRPr>
                </a:p>
              </p:txBody>
            </p:sp>
          </p:grpSp>
        </p:grpSp>
      </p:grpSp>
      <p:sp>
        <p:nvSpPr>
          <p:cNvPr id="68612" name="Rectangle 83"/>
          <p:cNvSpPr>
            <a:spLocks noGrp="1"/>
          </p:cNvSpPr>
          <p:nvPr>
            <p:ph type="title"/>
          </p:nvPr>
        </p:nvSpPr>
        <p:spPr>
          <a:xfrm>
            <a:off x="798513" y="306388"/>
            <a:ext cx="67452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Nearby Forces</a:t>
            </a:r>
          </a:p>
        </p:txBody>
      </p:sp>
      <p:sp>
        <p:nvSpPr>
          <p:cNvPr id="68613" name="Rectangle 84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247808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Challenge 1: interactions of particles near processor boundary:</a:t>
            </a:r>
          </a:p>
          <a:p>
            <a:pPr lvl="1"/>
            <a:r>
              <a:rPr lang="en-US" altLang="en-US"/>
              <a:t>need to communicate particles near boundary to neighboring processors.</a:t>
            </a:r>
          </a:p>
          <a:p>
            <a:pPr lvl="2"/>
            <a:r>
              <a:rPr lang="en-US" altLang="en-US"/>
              <a:t>Region near boundary called </a:t>
            </a:r>
            <a:r>
              <a:rPr lang="ja-JP" altLang="en-US"/>
              <a:t>“</a:t>
            </a:r>
            <a:r>
              <a:rPr lang="en-US" altLang="ja-JP"/>
              <a:t>ghost zone</a:t>
            </a:r>
            <a:r>
              <a:rPr lang="ja-JP" altLang="en-US"/>
              <a:t>”</a:t>
            </a:r>
            <a:r>
              <a:rPr lang="en-US" altLang="ja-JP"/>
              <a:t> or “halo”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Low surface to volume ratio </a:t>
            </a:r>
            <a:r>
              <a:rPr lang="en-US" altLang="en-US"/>
              <a:t>means low communication.</a:t>
            </a:r>
          </a:p>
          <a:p>
            <a:pPr lvl="2"/>
            <a:r>
              <a:rPr lang="en-US" altLang="en-US"/>
              <a:t>Use squares, not slabs, to minimize ghost zone sizes</a:t>
            </a:r>
          </a:p>
        </p:txBody>
      </p:sp>
      <p:sp>
        <p:nvSpPr>
          <p:cNvPr id="68614" name="Text Box 85"/>
          <p:cNvSpPr txBox="1"/>
          <p:nvPr/>
        </p:nvSpPr>
        <p:spPr>
          <a:xfrm>
            <a:off x="4876800" y="4195763"/>
            <a:ext cx="3200400" cy="654050"/>
          </a:xfrm>
          <a:prstGeom prst="rect">
            <a:avLst/>
          </a:prstGeom>
          <a:noFill/>
          <a:ln w="12700" cap="flat" cmpd="sng">
            <a:solidFill>
              <a:schemeClr val="hlink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>
                <a:latin typeface="Helvetica" pitchFamily="6" charset="0"/>
              </a:rPr>
              <a:t>Communicate particles in boundary region to neighbors</a:t>
            </a:r>
          </a:p>
        </p:txBody>
      </p:sp>
      <p:sp>
        <p:nvSpPr>
          <p:cNvPr id="68615" name="Oval 86"/>
          <p:cNvSpPr/>
          <p:nvPr/>
        </p:nvSpPr>
        <p:spPr>
          <a:xfrm>
            <a:off x="216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16" name="Oval 87"/>
          <p:cNvSpPr/>
          <p:nvPr/>
        </p:nvSpPr>
        <p:spPr>
          <a:xfrm>
            <a:off x="2301875" y="4092575"/>
            <a:ext cx="66675" cy="61913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17" name="Oval 88"/>
          <p:cNvSpPr/>
          <p:nvPr/>
        </p:nvSpPr>
        <p:spPr>
          <a:xfrm>
            <a:off x="2166938" y="4406900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18" name="Oval 89"/>
          <p:cNvSpPr/>
          <p:nvPr/>
        </p:nvSpPr>
        <p:spPr>
          <a:xfrm>
            <a:off x="2968625" y="4913313"/>
            <a:ext cx="66675" cy="61912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19" name="Oval 90"/>
          <p:cNvSpPr/>
          <p:nvPr/>
        </p:nvSpPr>
        <p:spPr>
          <a:xfrm>
            <a:off x="2901950" y="3776663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0" name="Oval 91"/>
          <p:cNvSpPr/>
          <p:nvPr/>
        </p:nvSpPr>
        <p:spPr>
          <a:xfrm>
            <a:off x="3103563" y="4786313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1" name="Oval 92"/>
          <p:cNvSpPr/>
          <p:nvPr/>
        </p:nvSpPr>
        <p:spPr>
          <a:xfrm>
            <a:off x="2501900" y="5165725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2" name="Oval 93"/>
          <p:cNvSpPr/>
          <p:nvPr/>
        </p:nvSpPr>
        <p:spPr>
          <a:xfrm>
            <a:off x="3236913" y="4975225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3" name="Oval 94"/>
          <p:cNvSpPr/>
          <p:nvPr/>
        </p:nvSpPr>
        <p:spPr>
          <a:xfrm>
            <a:off x="3836988" y="4533900"/>
            <a:ext cx="68262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4" name="Oval 95"/>
          <p:cNvSpPr/>
          <p:nvPr/>
        </p:nvSpPr>
        <p:spPr>
          <a:xfrm>
            <a:off x="3303588" y="5038725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5" name="Oval 96"/>
          <p:cNvSpPr/>
          <p:nvPr/>
        </p:nvSpPr>
        <p:spPr>
          <a:xfrm>
            <a:off x="343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6" name="Oval 97"/>
          <p:cNvSpPr/>
          <p:nvPr/>
        </p:nvSpPr>
        <p:spPr>
          <a:xfrm>
            <a:off x="3436938" y="5670550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7" name="Oval 98"/>
          <p:cNvSpPr/>
          <p:nvPr/>
        </p:nvSpPr>
        <p:spPr>
          <a:xfrm>
            <a:off x="3905250" y="5229225"/>
            <a:ext cx="66675" cy="61913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8" name="Oval 99"/>
          <p:cNvSpPr/>
          <p:nvPr/>
        </p:nvSpPr>
        <p:spPr>
          <a:xfrm>
            <a:off x="3905250" y="4281488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29" name="Oval 100"/>
          <p:cNvSpPr/>
          <p:nvPr/>
        </p:nvSpPr>
        <p:spPr>
          <a:xfrm>
            <a:off x="2968625" y="4281488"/>
            <a:ext cx="66675" cy="63500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30" name="Oval 101"/>
          <p:cNvSpPr/>
          <p:nvPr/>
        </p:nvSpPr>
        <p:spPr>
          <a:xfrm>
            <a:off x="3170238" y="4913313"/>
            <a:ext cx="333375" cy="252412"/>
          </a:xfrm>
          <a:prstGeom prst="ellipse">
            <a:avLst/>
          </a:prstGeom>
          <a:noFill/>
          <a:ln w="12700" cap="flat" cmpd="sng">
            <a:solidFill>
              <a:schemeClr val="accent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8631" name="Line 102"/>
          <p:cNvSpPr/>
          <p:nvPr/>
        </p:nvSpPr>
        <p:spPr>
          <a:xfrm flipH="1" flipV="1">
            <a:off x="3503613" y="5102225"/>
            <a:ext cx="1373187" cy="568325"/>
          </a:xfrm>
          <a:prstGeom prst="line">
            <a:avLst/>
          </a:prstGeom>
          <a:ln w="12700" cap="flat" cmpd="sng">
            <a:solidFill>
              <a:schemeClr val="accent1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68632" name="Text Box 103"/>
          <p:cNvSpPr txBox="1"/>
          <p:nvPr/>
        </p:nvSpPr>
        <p:spPr>
          <a:xfrm>
            <a:off x="4848225" y="5334000"/>
            <a:ext cx="2009775" cy="838200"/>
          </a:xfrm>
          <a:prstGeom prst="rect">
            <a:avLst/>
          </a:prstGeom>
          <a:noFill/>
          <a:ln w="12700" cap="flat" cmpd="sng">
            <a:solidFill>
              <a:schemeClr val="hlink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600">
                <a:latin typeface="Helvetica" pitchFamily="6" charset="0"/>
              </a:rPr>
              <a:t>Need to check for collisions between regions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70658" name="Slide Number Placeholder 4"/>
          <p:cNvSpPr txBox="1">
            <a:spLocks noGrp="1"/>
          </p:cNvSpPr>
          <p:nvPr>
            <p:ph type="sldNum" sz="quarter" idx="11"/>
          </p:nvPr>
        </p:nvSpPr>
        <p:spPr>
          <a:xfrm>
            <a:off x="7200900" y="6248400"/>
            <a:ext cx="1905000" cy="457200"/>
          </a:xfrm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28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70659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354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Nearby Forces</a:t>
            </a:r>
          </a:p>
        </p:txBody>
      </p:sp>
      <p:sp>
        <p:nvSpPr>
          <p:cNvPr id="70660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44671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Challenge 2: load imbalance, if particles cluster:</a:t>
            </a:r>
          </a:p>
          <a:p>
            <a:pPr lvl="1"/>
            <a:r>
              <a:rPr lang="en-US" altLang="en-US"/>
              <a:t>galaxies, electrons hitting a device wall.</a:t>
            </a:r>
            <a:endParaRPr lang="en-US" altLang="en-US" sz="2400"/>
          </a:p>
          <a:p>
            <a:r>
              <a:rPr lang="en-US" altLang="en-US"/>
              <a:t>To reduce load imbalance, divide space unevenly.</a:t>
            </a:r>
          </a:p>
          <a:p>
            <a:pPr lvl="1"/>
            <a:r>
              <a:rPr lang="en-US" altLang="en-US"/>
              <a:t>Each region contains roughly equal number of particles.</a:t>
            </a:r>
          </a:p>
          <a:p>
            <a:pPr lvl="1"/>
            <a:r>
              <a:rPr lang="en-US" altLang="en-US"/>
              <a:t>Quad-tree in 2D, oct-tree in 3D.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May need to rebalance as particles move, hopefully seldom</a:t>
            </a:r>
          </a:p>
        </p:txBody>
      </p:sp>
      <p:grpSp>
        <p:nvGrpSpPr>
          <p:cNvPr id="70661" name="Group 4"/>
          <p:cNvGrpSpPr/>
          <p:nvPr/>
        </p:nvGrpSpPr>
        <p:grpSpPr>
          <a:xfrm>
            <a:off x="1941513" y="2984500"/>
            <a:ext cx="2982912" cy="2670175"/>
            <a:chOff x="1223" y="1880"/>
            <a:chExt cx="2148" cy="2070"/>
          </a:xfrm>
        </p:grpSpPr>
        <p:sp>
          <p:nvSpPr>
            <p:cNvPr id="70664" name="Rectangle 5"/>
            <p:cNvSpPr/>
            <p:nvPr/>
          </p:nvSpPr>
          <p:spPr>
            <a:xfrm>
              <a:off x="1223" y="1880"/>
              <a:ext cx="2148" cy="207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65" name="Line 6"/>
            <p:cNvSpPr/>
            <p:nvPr/>
          </p:nvSpPr>
          <p:spPr>
            <a:xfrm>
              <a:off x="1223" y="2915"/>
              <a:ext cx="21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66" name="Line 7"/>
            <p:cNvSpPr/>
            <p:nvPr/>
          </p:nvSpPr>
          <p:spPr>
            <a:xfrm>
              <a:off x="2297" y="1880"/>
              <a:ext cx="0" cy="207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67" name="Line 8"/>
            <p:cNvSpPr/>
            <p:nvPr/>
          </p:nvSpPr>
          <p:spPr>
            <a:xfrm>
              <a:off x="1223" y="2398"/>
              <a:ext cx="21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68" name="Line 9"/>
            <p:cNvSpPr/>
            <p:nvPr/>
          </p:nvSpPr>
          <p:spPr>
            <a:xfrm>
              <a:off x="1760" y="1880"/>
              <a:ext cx="0" cy="103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69" name="Line 10"/>
            <p:cNvSpPr/>
            <p:nvPr/>
          </p:nvSpPr>
          <p:spPr>
            <a:xfrm>
              <a:off x="2834" y="1880"/>
              <a:ext cx="0" cy="1035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0" name="Line 11"/>
            <p:cNvSpPr/>
            <p:nvPr/>
          </p:nvSpPr>
          <p:spPr>
            <a:xfrm>
              <a:off x="1491" y="1880"/>
              <a:ext cx="0" cy="51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1" name="Line 12"/>
            <p:cNvSpPr/>
            <p:nvPr/>
          </p:nvSpPr>
          <p:spPr>
            <a:xfrm>
              <a:off x="1223" y="2139"/>
              <a:ext cx="537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2" name="Line 13"/>
            <p:cNvSpPr/>
            <p:nvPr/>
          </p:nvSpPr>
          <p:spPr>
            <a:xfrm>
              <a:off x="1626" y="1880"/>
              <a:ext cx="0" cy="259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3" name="Line 14"/>
            <p:cNvSpPr/>
            <p:nvPr/>
          </p:nvSpPr>
          <p:spPr>
            <a:xfrm>
              <a:off x="1491" y="2009"/>
              <a:ext cx="26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4" name="Line 15"/>
            <p:cNvSpPr/>
            <p:nvPr/>
          </p:nvSpPr>
          <p:spPr>
            <a:xfrm>
              <a:off x="2834" y="2656"/>
              <a:ext cx="537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5" name="Line 16"/>
            <p:cNvSpPr/>
            <p:nvPr/>
          </p:nvSpPr>
          <p:spPr>
            <a:xfrm>
              <a:off x="3102" y="2398"/>
              <a:ext cx="0" cy="517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0676" name="Oval 17"/>
            <p:cNvSpPr/>
            <p:nvPr/>
          </p:nvSpPr>
          <p:spPr>
            <a:xfrm>
              <a:off x="2565" y="3605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77" name="Oval 18"/>
            <p:cNvSpPr/>
            <p:nvPr/>
          </p:nvSpPr>
          <p:spPr>
            <a:xfrm>
              <a:off x="1715" y="317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78" name="Oval 19"/>
            <p:cNvSpPr/>
            <p:nvPr/>
          </p:nvSpPr>
          <p:spPr>
            <a:xfrm>
              <a:off x="3102" y="3131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79" name="Oval 20"/>
            <p:cNvSpPr/>
            <p:nvPr/>
          </p:nvSpPr>
          <p:spPr>
            <a:xfrm>
              <a:off x="1984" y="3562"/>
              <a:ext cx="44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0" name="Oval 21"/>
            <p:cNvSpPr/>
            <p:nvPr/>
          </p:nvSpPr>
          <p:spPr>
            <a:xfrm>
              <a:off x="1312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1" name="Oval 22"/>
            <p:cNvSpPr/>
            <p:nvPr/>
          </p:nvSpPr>
          <p:spPr>
            <a:xfrm>
              <a:off x="1536" y="274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2" name="Oval 23"/>
            <p:cNvSpPr/>
            <p:nvPr/>
          </p:nvSpPr>
          <p:spPr>
            <a:xfrm>
              <a:off x="2923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3" name="Oval 24"/>
            <p:cNvSpPr/>
            <p:nvPr/>
          </p:nvSpPr>
          <p:spPr>
            <a:xfrm>
              <a:off x="3013" y="2570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4" name="Oval 25"/>
            <p:cNvSpPr/>
            <p:nvPr/>
          </p:nvSpPr>
          <p:spPr>
            <a:xfrm>
              <a:off x="2028" y="2182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5" name="Oval 26"/>
            <p:cNvSpPr/>
            <p:nvPr/>
          </p:nvSpPr>
          <p:spPr>
            <a:xfrm>
              <a:off x="1849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6" name="Oval 27"/>
            <p:cNvSpPr/>
            <p:nvPr/>
          </p:nvSpPr>
          <p:spPr>
            <a:xfrm>
              <a:off x="2207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7" name="Oval 28"/>
            <p:cNvSpPr/>
            <p:nvPr/>
          </p:nvSpPr>
          <p:spPr>
            <a:xfrm>
              <a:off x="1536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8" name="Oval 29"/>
            <p:cNvSpPr/>
            <p:nvPr/>
          </p:nvSpPr>
          <p:spPr>
            <a:xfrm>
              <a:off x="1536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89" name="Oval 30"/>
            <p:cNvSpPr/>
            <p:nvPr/>
          </p:nvSpPr>
          <p:spPr>
            <a:xfrm>
              <a:off x="1670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0" name="Oval 31"/>
            <p:cNvSpPr/>
            <p:nvPr/>
          </p:nvSpPr>
          <p:spPr>
            <a:xfrm>
              <a:off x="1626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1" name="Oval 32"/>
            <p:cNvSpPr/>
            <p:nvPr/>
          </p:nvSpPr>
          <p:spPr>
            <a:xfrm>
              <a:off x="1670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2" name="Oval 33"/>
            <p:cNvSpPr/>
            <p:nvPr/>
          </p:nvSpPr>
          <p:spPr>
            <a:xfrm>
              <a:off x="1268" y="1923"/>
              <a:ext cx="44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3" name="Oval 34"/>
            <p:cNvSpPr/>
            <p:nvPr/>
          </p:nvSpPr>
          <p:spPr>
            <a:xfrm>
              <a:off x="1357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4" name="Oval 35"/>
            <p:cNvSpPr/>
            <p:nvPr/>
          </p:nvSpPr>
          <p:spPr>
            <a:xfrm>
              <a:off x="2700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0695" name="Oval 36"/>
            <p:cNvSpPr/>
            <p:nvPr/>
          </p:nvSpPr>
          <p:spPr>
            <a:xfrm>
              <a:off x="2968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  <p:sp>
        <p:nvSpPr>
          <p:cNvPr id="70662" name="Text Box 37"/>
          <p:cNvSpPr txBox="1"/>
          <p:nvPr/>
        </p:nvSpPr>
        <p:spPr>
          <a:xfrm>
            <a:off x="5595938" y="3779838"/>
            <a:ext cx="2557462" cy="928687"/>
          </a:xfrm>
          <a:prstGeom prst="rect">
            <a:avLst/>
          </a:prstGeom>
          <a:noFill/>
          <a:ln w="12700" cap="flat" cmpd="sng">
            <a:solidFill>
              <a:schemeClr val="hlink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>
                <a:latin typeface="Helvetica" pitchFamily="6" charset="0"/>
              </a:rPr>
              <a:t>Example: each square contains at most 3 particles</a:t>
            </a:r>
          </a:p>
        </p:txBody>
      </p:sp>
      <p:sp>
        <p:nvSpPr>
          <p:cNvPr id="70663" name="Oval 40"/>
          <p:cNvSpPr/>
          <p:nvPr/>
        </p:nvSpPr>
        <p:spPr>
          <a:xfrm flipV="1">
            <a:off x="4613275" y="4097338"/>
            <a:ext cx="46038" cy="55562"/>
          </a:xfrm>
          <a:prstGeom prst="ellipse">
            <a:avLst/>
          </a:pr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7270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29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72707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2024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in Far-Field Forces</a:t>
            </a:r>
          </a:p>
        </p:txBody>
      </p:sp>
      <p:sp>
        <p:nvSpPr>
          <p:cNvPr id="72708" name="Rectangle 3"/>
          <p:cNvSpPr>
            <a:spLocks noGrp="1"/>
          </p:cNvSpPr>
          <p:nvPr>
            <p:ph idx="1"/>
          </p:nvPr>
        </p:nvSpPr>
        <p:spPr>
          <a:xfrm>
            <a:off x="609600" y="849313"/>
            <a:ext cx="8001000" cy="5557837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Far-field forces involve all-to-all interaction and therefore communication.</a:t>
            </a:r>
          </a:p>
          <a:p>
            <a:r>
              <a:rPr lang="en-US" altLang="en-US"/>
              <a:t>Force depends on all other particles:</a:t>
            </a:r>
          </a:p>
          <a:p>
            <a:pPr lvl="1"/>
            <a:r>
              <a:rPr lang="en-US" altLang="en-US"/>
              <a:t>Examples: gravity, protein folding</a:t>
            </a:r>
          </a:p>
          <a:p>
            <a:pPr lvl="1"/>
            <a:r>
              <a:rPr lang="en-US" altLang="en-US"/>
              <a:t>Simplest algorithm is O(n</a:t>
            </a:r>
            <a:r>
              <a:rPr lang="en-US" altLang="en-US" baseline="30000"/>
              <a:t>2</a:t>
            </a:r>
            <a:r>
              <a:rPr lang="en-US" altLang="en-US"/>
              <a:t>) as in S&amp;F 2, 4, 5.</a:t>
            </a:r>
          </a:p>
          <a:p>
            <a:pPr lvl="1"/>
            <a:r>
              <a:rPr lang="en-US" altLang="en-US"/>
              <a:t>Just decomposing space does not help since every particle needs to </a:t>
            </a:r>
            <a:r>
              <a:rPr lang="ja-JP" altLang="en-US"/>
              <a:t>“</a:t>
            </a:r>
            <a:r>
              <a:rPr lang="en-US" altLang="ja-JP"/>
              <a:t>visit</a:t>
            </a:r>
            <a:r>
              <a:rPr lang="ja-JP" altLang="en-US"/>
              <a:t>”</a:t>
            </a:r>
            <a:r>
              <a:rPr lang="en-US" altLang="ja-JP"/>
              <a:t> every other particle.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Use more clever algorithms to reduce communication</a:t>
            </a:r>
          </a:p>
          <a:p>
            <a:r>
              <a:rPr lang="en-US" altLang="en-US"/>
              <a:t>Use more clever algorithms to beat O(n</a:t>
            </a:r>
            <a:r>
              <a:rPr lang="en-US" altLang="en-US" baseline="30000"/>
              <a:t>2</a:t>
            </a:r>
            <a:r>
              <a:rPr lang="en-US" altLang="en-US"/>
              <a:t>).</a:t>
            </a:r>
          </a:p>
        </p:txBody>
      </p:sp>
      <p:sp>
        <p:nvSpPr>
          <p:cNvPr id="72709" name="Rectangle 4"/>
          <p:cNvSpPr/>
          <p:nvPr/>
        </p:nvSpPr>
        <p:spPr>
          <a:xfrm>
            <a:off x="2997200" y="4292600"/>
            <a:ext cx="466725" cy="44132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0" name="Rectangle 5"/>
          <p:cNvSpPr/>
          <p:nvPr/>
        </p:nvSpPr>
        <p:spPr>
          <a:xfrm>
            <a:off x="2062163" y="4292600"/>
            <a:ext cx="466725" cy="44132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1" name="Rectangle 6"/>
          <p:cNvSpPr/>
          <p:nvPr/>
        </p:nvSpPr>
        <p:spPr>
          <a:xfrm>
            <a:off x="1593850" y="4292600"/>
            <a:ext cx="2338388" cy="44132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2" name="AutoShape 7"/>
          <p:cNvSpPr/>
          <p:nvPr/>
        </p:nvSpPr>
        <p:spPr>
          <a:xfrm>
            <a:off x="1995488" y="4454525"/>
            <a:ext cx="200025" cy="125413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3" name="AutoShape 8"/>
          <p:cNvSpPr/>
          <p:nvPr/>
        </p:nvSpPr>
        <p:spPr>
          <a:xfrm>
            <a:off x="2495550" y="4481513"/>
            <a:ext cx="200025" cy="125412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4" name="AutoShape 9"/>
          <p:cNvSpPr/>
          <p:nvPr/>
        </p:nvSpPr>
        <p:spPr>
          <a:xfrm>
            <a:off x="2930525" y="4481513"/>
            <a:ext cx="200025" cy="125412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5" name="AutoShape 10"/>
          <p:cNvSpPr/>
          <p:nvPr/>
        </p:nvSpPr>
        <p:spPr>
          <a:xfrm>
            <a:off x="3398838" y="4481513"/>
            <a:ext cx="200025" cy="125412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6" name="AutoShape 11"/>
          <p:cNvSpPr/>
          <p:nvPr/>
        </p:nvSpPr>
        <p:spPr>
          <a:xfrm>
            <a:off x="3940175" y="4337050"/>
            <a:ext cx="144463" cy="287338"/>
          </a:xfrm>
          <a:prstGeom prst="curvedLeftArrow">
            <a:avLst>
              <a:gd name="adj1" fmla="val 39780"/>
              <a:gd name="adj2" fmla="val 79560"/>
              <a:gd name="adj3" fmla="val 33333"/>
            </a:avLst>
          </a:prstGeom>
          <a:solidFill>
            <a:srgbClr val="00CC99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72717" name="Text Box 12"/>
          <p:cNvSpPr txBox="1"/>
          <p:nvPr/>
        </p:nvSpPr>
        <p:spPr>
          <a:xfrm>
            <a:off x="4648200" y="3789363"/>
            <a:ext cx="3962400" cy="1479550"/>
          </a:xfrm>
          <a:prstGeom prst="rect">
            <a:avLst/>
          </a:prstGeom>
          <a:noFill/>
          <a:ln w="12700" cap="flat" cmpd="sng">
            <a:solidFill>
              <a:schemeClr val="hlink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30505" lvl="0" indent="-230505">
              <a:spcBef>
                <a:spcPct val="50000"/>
              </a:spcBef>
              <a:buSzTx/>
              <a:buNone/>
            </a:pPr>
            <a:r>
              <a:rPr lang="en-US" altLang="en-US" sz="1800"/>
              <a:t>Implement by rotating particle sets.</a:t>
            </a:r>
          </a:p>
          <a:p>
            <a:pPr marL="230505" lvl="0" indent="-230505">
              <a:spcBef>
                <a:spcPct val="50000"/>
              </a:spcBef>
              <a:buSzTx/>
            </a:pPr>
            <a:r>
              <a:rPr lang="en-US" altLang="en-US" sz="1800"/>
              <a:t>Keeps processors busy</a:t>
            </a:r>
          </a:p>
          <a:p>
            <a:pPr marL="230505" lvl="0" indent="-230505">
              <a:spcBef>
                <a:spcPct val="50000"/>
              </a:spcBef>
              <a:buSzTx/>
            </a:pPr>
            <a:r>
              <a:rPr lang="en-US" altLang="en-US" sz="1800"/>
              <a:t>All processors eventually see all particles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5"/>
          <p:cNvSpPr txBox="1"/>
          <p:nvPr/>
        </p:nvSpPr>
        <p:spPr>
          <a:xfrm>
            <a:off x="785813" y="2419350"/>
            <a:ext cx="1943100" cy="246063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bg2"/>
            </a:solidFill>
            <a:prstDash val="solid"/>
            <a:miter/>
            <a:headEnd type="none" w="sm" len="sm"/>
            <a:tailEnd type="none" w="sm" len="sm"/>
          </a:ln>
        </p:spPr>
        <p:txBody>
          <a:bodyPr tIns="0" bIns="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>
                <a:solidFill>
                  <a:schemeClr val="bg2"/>
                </a:solidFill>
              </a:rPr>
              <a:t> Network</a:t>
            </a:r>
          </a:p>
        </p:txBody>
      </p:sp>
      <p:sp>
        <p:nvSpPr>
          <p:cNvPr id="19458" name="Text Box 15"/>
          <p:cNvSpPr txBox="1"/>
          <p:nvPr/>
        </p:nvSpPr>
        <p:spPr>
          <a:xfrm>
            <a:off x="811213" y="1493838"/>
            <a:ext cx="1943100" cy="246062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bg2"/>
            </a:solidFill>
            <a:prstDash val="solid"/>
            <a:miter/>
            <a:headEnd type="none" w="sm" len="sm"/>
            <a:tailEnd type="none" w="sm" len="sm"/>
          </a:ln>
        </p:spPr>
        <p:txBody>
          <a:bodyPr tIns="0" bIns="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>
                <a:solidFill>
                  <a:schemeClr val="bg2"/>
                </a:solidFill>
              </a:rPr>
              <a:t> Network</a:t>
            </a: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313487" cy="4349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 Machines and Programming</a:t>
            </a:r>
          </a:p>
        </p:txBody>
      </p:sp>
      <p:sp>
        <p:nvSpPr>
          <p:cNvPr id="19460" name="Rectangle 34"/>
          <p:cNvSpPr/>
          <p:nvPr/>
        </p:nvSpPr>
        <p:spPr>
          <a:xfrm>
            <a:off x="3405188" y="2779713"/>
            <a:ext cx="557212" cy="430212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61" name="Rectangle 38"/>
          <p:cNvSpPr/>
          <p:nvPr/>
        </p:nvSpPr>
        <p:spPr>
          <a:xfrm>
            <a:off x="3405188" y="2414588"/>
            <a:ext cx="557212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62" name="Rectangle 34"/>
          <p:cNvSpPr/>
          <p:nvPr/>
        </p:nvSpPr>
        <p:spPr>
          <a:xfrm>
            <a:off x="4114800" y="2779713"/>
            <a:ext cx="557213" cy="430212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63" name="Rectangle 38"/>
          <p:cNvSpPr/>
          <p:nvPr/>
        </p:nvSpPr>
        <p:spPr>
          <a:xfrm>
            <a:off x="4114800" y="2414588"/>
            <a:ext cx="557213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64" name="Rectangle 34"/>
          <p:cNvSpPr/>
          <p:nvPr/>
        </p:nvSpPr>
        <p:spPr>
          <a:xfrm>
            <a:off x="4857750" y="2779713"/>
            <a:ext cx="558800" cy="430212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65" name="Rectangle 38"/>
          <p:cNvSpPr/>
          <p:nvPr/>
        </p:nvSpPr>
        <p:spPr>
          <a:xfrm>
            <a:off x="4857750" y="2414588"/>
            <a:ext cx="558800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66" name="Rectangle 34"/>
          <p:cNvSpPr/>
          <p:nvPr/>
        </p:nvSpPr>
        <p:spPr>
          <a:xfrm>
            <a:off x="760413" y="936625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67" name="Rectangle 34"/>
          <p:cNvSpPr/>
          <p:nvPr/>
        </p:nvSpPr>
        <p:spPr>
          <a:xfrm>
            <a:off x="3397250" y="1309688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68" name="Rectangle 38"/>
          <p:cNvSpPr/>
          <p:nvPr/>
        </p:nvSpPr>
        <p:spPr>
          <a:xfrm>
            <a:off x="3397250" y="944563"/>
            <a:ext cx="558800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69" name="Rectangle 34"/>
          <p:cNvSpPr/>
          <p:nvPr/>
        </p:nvSpPr>
        <p:spPr>
          <a:xfrm>
            <a:off x="4108450" y="1309688"/>
            <a:ext cx="557213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70" name="Rectangle 38"/>
          <p:cNvSpPr/>
          <p:nvPr/>
        </p:nvSpPr>
        <p:spPr>
          <a:xfrm>
            <a:off x="4108450" y="944563"/>
            <a:ext cx="557213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71" name="Rectangle 34"/>
          <p:cNvSpPr/>
          <p:nvPr/>
        </p:nvSpPr>
        <p:spPr>
          <a:xfrm>
            <a:off x="4851400" y="1309688"/>
            <a:ext cx="557213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72" name="Rectangle 38"/>
          <p:cNvSpPr/>
          <p:nvPr/>
        </p:nvSpPr>
        <p:spPr>
          <a:xfrm>
            <a:off x="4851400" y="944563"/>
            <a:ext cx="557213" cy="365125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cxnSp>
        <p:nvCxnSpPr>
          <p:cNvPr id="19473" name="Straight Connector 3"/>
          <p:cNvCxnSpPr>
            <a:stCxn id="19467" idx="2"/>
            <a:endCxn id="19465" idx="0"/>
          </p:cNvCxnSpPr>
          <p:nvPr/>
        </p:nvCxnSpPr>
        <p:spPr>
          <a:xfrm>
            <a:off x="3676650" y="1738313"/>
            <a:ext cx="1460500" cy="6762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74" name="Straight Connector 24"/>
          <p:cNvCxnSpPr>
            <a:stCxn id="19469" idx="2"/>
            <a:endCxn id="19463" idx="0"/>
          </p:cNvCxnSpPr>
          <p:nvPr/>
        </p:nvCxnSpPr>
        <p:spPr>
          <a:xfrm>
            <a:off x="4387850" y="1738313"/>
            <a:ext cx="6350" cy="6762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75" name="Straight Connector 27"/>
          <p:cNvCxnSpPr>
            <a:stCxn id="19471" idx="2"/>
            <a:endCxn id="19461" idx="0"/>
          </p:cNvCxnSpPr>
          <p:nvPr/>
        </p:nvCxnSpPr>
        <p:spPr>
          <a:xfrm flipH="1">
            <a:off x="3683000" y="1738313"/>
            <a:ext cx="1447800" cy="6762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sp>
        <p:nvSpPr>
          <p:cNvPr id="19476" name="Text Box 15"/>
          <p:cNvSpPr txBox="1"/>
          <p:nvPr/>
        </p:nvSpPr>
        <p:spPr>
          <a:xfrm>
            <a:off x="3740150" y="1889125"/>
            <a:ext cx="1279525" cy="338138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1600" b="1"/>
              <a:t> Network</a:t>
            </a:r>
          </a:p>
        </p:txBody>
      </p:sp>
      <p:sp>
        <p:nvSpPr>
          <p:cNvPr id="19477" name="Rectangle 34"/>
          <p:cNvSpPr/>
          <p:nvPr/>
        </p:nvSpPr>
        <p:spPr>
          <a:xfrm>
            <a:off x="1471613" y="930275"/>
            <a:ext cx="557212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78" name="Rectangle 34"/>
          <p:cNvSpPr/>
          <p:nvPr/>
        </p:nvSpPr>
        <p:spPr>
          <a:xfrm>
            <a:off x="2235200" y="944563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79" name="Rectangle 34"/>
          <p:cNvSpPr/>
          <p:nvPr/>
        </p:nvSpPr>
        <p:spPr>
          <a:xfrm>
            <a:off x="773113" y="2767013"/>
            <a:ext cx="557212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80" name="Rectangle 34"/>
          <p:cNvSpPr/>
          <p:nvPr/>
        </p:nvSpPr>
        <p:spPr>
          <a:xfrm>
            <a:off x="1482725" y="2762250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81" name="Rectangle 34"/>
          <p:cNvSpPr/>
          <p:nvPr/>
        </p:nvSpPr>
        <p:spPr>
          <a:xfrm>
            <a:off x="2247900" y="2774950"/>
            <a:ext cx="557213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cxnSp>
        <p:nvCxnSpPr>
          <p:cNvPr id="19482" name="Straight Connector 51"/>
          <p:cNvCxnSpPr>
            <a:stCxn id="19466" idx="2"/>
            <a:endCxn id="19479" idx="0"/>
          </p:cNvCxnSpPr>
          <p:nvPr/>
        </p:nvCxnSpPr>
        <p:spPr>
          <a:xfrm>
            <a:off x="1039813" y="1365250"/>
            <a:ext cx="12700" cy="14017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83" name="Straight Connector 52"/>
          <p:cNvCxnSpPr>
            <a:stCxn id="19477" idx="2"/>
            <a:endCxn id="19480" idx="0"/>
          </p:cNvCxnSpPr>
          <p:nvPr/>
        </p:nvCxnSpPr>
        <p:spPr>
          <a:xfrm>
            <a:off x="1749425" y="1358900"/>
            <a:ext cx="12700" cy="14033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84" name="Straight Connector 53"/>
          <p:cNvCxnSpPr>
            <a:stCxn id="19478" idx="2"/>
            <a:endCxn id="19481" idx="0"/>
          </p:cNvCxnSpPr>
          <p:nvPr/>
        </p:nvCxnSpPr>
        <p:spPr>
          <a:xfrm>
            <a:off x="2514600" y="1373188"/>
            <a:ext cx="12700" cy="140176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sp>
        <p:nvSpPr>
          <p:cNvPr id="19485" name="Rectangle 38"/>
          <p:cNvSpPr/>
          <p:nvPr/>
        </p:nvSpPr>
        <p:spPr>
          <a:xfrm>
            <a:off x="760413" y="1828800"/>
            <a:ext cx="2033587" cy="527050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sp>
        <p:nvSpPr>
          <p:cNvPr id="19486" name="Text Box 15"/>
          <p:cNvSpPr txBox="1"/>
          <p:nvPr/>
        </p:nvSpPr>
        <p:spPr>
          <a:xfrm>
            <a:off x="6275388" y="1487488"/>
            <a:ext cx="1941512" cy="247650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bg2"/>
            </a:solidFill>
            <a:prstDash val="solid"/>
            <a:miter/>
            <a:headEnd type="none" w="sm" len="sm"/>
            <a:tailEnd type="none" w="sm" len="sm"/>
          </a:ln>
        </p:spPr>
        <p:txBody>
          <a:bodyPr tIns="0" bIns="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>
                <a:solidFill>
                  <a:schemeClr val="bg2"/>
                </a:solidFill>
              </a:rPr>
              <a:t> Network</a:t>
            </a:r>
          </a:p>
        </p:txBody>
      </p:sp>
      <p:sp>
        <p:nvSpPr>
          <p:cNvPr id="19487" name="Rectangle 34"/>
          <p:cNvSpPr/>
          <p:nvPr/>
        </p:nvSpPr>
        <p:spPr>
          <a:xfrm>
            <a:off x="6934200" y="923925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Proc</a:t>
            </a:r>
          </a:p>
        </p:txBody>
      </p:sp>
      <p:sp>
        <p:nvSpPr>
          <p:cNvPr id="19488" name="Rectangle 34"/>
          <p:cNvSpPr/>
          <p:nvPr/>
        </p:nvSpPr>
        <p:spPr>
          <a:xfrm>
            <a:off x="6235700" y="1871663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+/x/-</a:t>
            </a:r>
          </a:p>
        </p:txBody>
      </p:sp>
      <p:sp>
        <p:nvSpPr>
          <p:cNvPr id="19489" name="Rectangle 34"/>
          <p:cNvSpPr/>
          <p:nvPr/>
        </p:nvSpPr>
        <p:spPr>
          <a:xfrm>
            <a:off x="6946900" y="1865313"/>
            <a:ext cx="557213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+/x/-</a:t>
            </a:r>
          </a:p>
        </p:txBody>
      </p:sp>
      <p:sp>
        <p:nvSpPr>
          <p:cNvPr id="19490" name="Rectangle 34"/>
          <p:cNvSpPr/>
          <p:nvPr/>
        </p:nvSpPr>
        <p:spPr>
          <a:xfrm>
            <a:off x="7710488" y="1879600"/>
            <a:ext cx="558800" cy="428625"/>
          </a:xfrm>
          <a:prstGeom prst="rect">
            <a:avLst/>
          </a:prstGeom>
          <a:solidFill>
            <a:srgbClr val="DAB59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+/x/-</a:t>
            </a:r>
          </a:p>
        </p:txBody>
      </p:sp>
      <p:cxnSp>
        <p:nvCxnSpPr>
          <p:cNvPr id="19491" name="Straight Connector 71"/>
          <p:cNvCxnSpPr>
            <a:stCxn id="19487" idx="2"/>
            <a:endCxn id="19489" idx="0"/>
          </p:cNvCxnSpPr>
          <p:nvPr/>
        </p:nvCxnSpPr>
        <p:spPr>
          <a:xfrm>
            <a:off x="7213600" y="1352550"/>
            <a:ext cx="12700" cy="5127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sp>
        <p:nvSpPr>
          <p:cNvPr id="19492" name="Rectangle 38"/>
          <p:cNvSpPr/>
          <p:nvPr/>
        </p:nvSpPr>
        <p:spPr>
          <a:xfrm>
            <a:off x="6197600" y="2687638"/>
            <a:ext cx="2032000" cy="525462"/>
          </a:xfrm>
          <a:prstGeom prst="rect">
            <a:avLst/>
          </a:prstGeom>
          <a:solidFill>
            <a:srgbClr val="CCECFF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/>
              <a:t>Mem</a:t>
            </a:r>
          </a:p>
        </p:txBody>
      </p:sp>
      <p:cxnSp>
        <p:nvCxnSpPr>
          <p:cNvPr id="19493" name="Straight Connector 74"/>
          <p:cNvCxnSpPr>
            <a:stCxn id="19487" idx="2"/>
            <a:endCxn id="19488" idx="0"/>
          </p:cNvCxnSpPr>
          <p:nvPr/>
        </p:nvCxnSpPr>
        <p:spPr>
          <a:xfrm flipH="1">
            <a:off x="6515100" y="1352550"/>
            <a:ext cx="698500" cy="51911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94" name="Straight Connector 78"/>
          <p:cNvCxnSpPr>
            <a:stCxn id="19487" idx="2"/>
            <a:endCxn id="19490" idx="0"/>
          </p:cNvCxnSpPr>
          <p:nvPr/>
        </p:nvCxnSpPr>
        <p:spPr>
          <a:xfrm>
            <a:off x="7213600" y="1352550"/>
            <a:ext cx="776288" cy="5270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sp>
        <p:nvSpPr>
          <p:cNvPr id="19495" name="Text Box 15"/>
          <p:cNvSpPr txBox="1"/>
          <p:nvPr/>
        </p:nvSpPr>
        <p:spPr>
          <a:xfrm>
            <a:off x="6242050" y="2355850"/>
            <a:ext cx="1943100" cy="246063"/>
          </a:xfrm>
          <a:prstGeom prst="rect">
            <a:avLst/>
          </a:prstGeom>
          <a:solidFill>
            <a:srgbClr val="ADE9C5"/>
          </a:solidFill>
          <a:ln w="12700" cap="flat" cmpd="sng">
            <a:solidFill>
              <a:schemeClr val="bg2"/>
            </a:solidFill>
            <a:prstDash val="solid"/>
            <a:miter/>
            <a:headEnd type="none" w="sm" len="sm"/>
            <a:tailEnd type="none" w="sm" len="sm"/>
          </a:ln>
        </p:spPr>
        <p:txBody>
          <a:bodyPr tIns="0" bIns="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r>
              <a:rPr lang="en-US" altLang="en-US" sz="1600" b="1">
                <a:solidFill>
                  <a:schemeClr val="bg2"/>
                </a:solidFill>
              </a:rPr>
              <a:t> Network</a:t>
            </a:r>
          </a:p>
        </p:txBody>
      </p:sp>
      <p:cxnSp>
        <p:nvCxnSpPr>
          <p:cNvPr id="19496" name="Straight Connector 82"/>
          <p:cNvCxnSpPr>
            <a:stCxn id="19488" idx="2"/>
          </p:cNvCxnSpPr>
          <p:nvPr/>
        </p:nvCxnSpPr>
        <p:spPr>
          <a:xfrm>
            <a:off x="6515100" y="2300288"/>
            <a:ext cx="0" cy="37941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97" name="Straight Connector 83"/>
          <p:cNvCxnSpPr>
            <a:stCxn id="19489" idx="2"/>
          </p:cNvCxnSpPr>
          <p:nvPr/>
        </p:nvCxnSpPr>
        <p:spPr>
          <a:xfrm>
            <a:off x="7226300" y="2293938"/>
            <a:ext cx="0" cy="37941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cxnSp>
        <p:nvCxnSpPr>
          <p:cNvPr id="19498" name="Straight Connector 84"/>
          <p:cNvCxnSpPr>
            <a:stCxn id="19490" idx="2"/>
          </p:cNvCxnSpPr>
          <p:nvPr/>
        </p:nvCxnSpPr>
        <p:spPr>
          <a:xfrm>
            <a:off x="7989888" y="2308225"/>
            <a:ext cx="0" cy="37941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cxn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698500" y="3471863"/>
          <a:ext cx="7988301" cy="192087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662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2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2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Shared Memory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Distributed Memory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Single</a:t>
                      </a:r>
                      <a:r>
                        <a:rPr lang="en-US" sz="1800" baseline="0" dirty="0"/>
                        <a:t> Instruction Multiple Data (SIMD)</a:t>
                      </a:r>
                      <a:endParaRPr lang="en-US" sz="1800" dirty="0"/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Processors</a:t>
                      </a:r>
                      <a:r>
                        <a:rPr lang="en-US" sz="1800" baseline="0" dirty="0"/>
                        <a:t> execute own instruction stream</a:t>
                      </a:r>
                      <a:endParaRPr lang="en-US" sz="1800" dirty="0"/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/>
                        <a:t>Processors</a:t>
                      </a:r>
                      <a:r>
                        <a:rPr lang="en-US" sz="1800" baseline="0" dirty="0"/>
                        <a:t> execute own instruction stream</a:t>
                      </a:r>
                      <a:endParaRPr lang="en-US" sz="1800" dirty="0"/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/>
                        <a:t>One </a:t>
                      </a:r>
                      <a:r>
                        <a:rPr lang="en-US" sz="1800" baseline="0" dirty="0"/>
                        <a:t>instruction stream (all run same instruction)</a:t>
                      </a:r>
                      <a:endParaRPr lang="en-US" sz="1800" dirty="0"/>
                    </a:p>
                  </a:txBody>
                  <a:tcPr marL="91431" marR="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by reading/writing memory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by sending messages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through memory</a:t>
                      </a:r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512" name="Content Placeholder 87"/>
          <p:cNvSpPr>
            <a:spLocks noGrp="1"/>
          </p:cNvSpPr>
          <p:nvPr>
            <p:ph idx="1"/>
          </p:nvPr>
        </p:nvSpPr>
        <p:spPr>
          <a:xfrm>
            <a:off x="665163" y="5999163"/>
            <a:ext cx="8001000" cy="420687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These are the natural “abstract” machine models</a:t>
            </a: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695325" y="3475038"/>
          <a:ext cx="7988301" cy="256063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662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2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2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59">
                <a:tc>
                  <a:txBody>
                    <a:bodyPr/>
                    <a:lstStyle/>
                    <a:p>
                      <a:r>
                        <a:rPr lang="en-US" sz="1800" dirty="0"/>
                        <a:t>Shared Memory</a:t>
                      </a: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Distributed Memory</a:t>
                      </a: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Single</a:t>
                      </a:r>
                      <a:r>
                        <a:rPr lang="en-US" sz="1800" baseline="0" dirty="0"/>
                        <a:t> Instruction Multiple Data (SIMD)</a:t>
                      </a:r>
                      <a:endParaRPr lang="en-US" sz="1800" dirty="0"/>
                    </a:p>
                  </a:txBody>
                  <a:tcPr marL="91431" marR="91431"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en-US" sz="1800" dirty="0"/>
                        <a:t>Processors</a:t>
                      </a:r>
                      <a:r>
                        <a:rPr lang="en-US" sz="1800" baseline="0" dirty="0"/>
                        <a:t> execute own instruction stream</a:t>
                      </a:r>
                      <a:endParaRPr lang="en-US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/>
                        <a:t>Processors</a:t>
                      </a:r>
                      <a:r>
                        <a:rPr lang="en-US" sz="1800" baseline="0" dirty="0"/>
                        <a:t> execute own instruction stream</a:t>
                      </a:r>
                      <a:endParaRPr lang="en-US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/>
                        <a:t>One </a:t>
                      </a:r>
                      <a:r>
                        <a:rPr lang="en-US" sz="1800" baseline="0" dirty="0"/>
                        <a:t>instruction stream (all run same instruction)</a:t>
                      </a:r>
                      <a:endParaRPr lang="en-US" sz="1800" dirty="0"/>
                    </a:p>
                  </a:txBody>
                  <a:tcPr marL="91431" marR="0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by reading/writing memory</a:t>
                      </a: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by sending messages</a:t>
                      </a: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Communicate through memory</a:t>
                      </a:r>
                    </a:p>
                  </a:txBody>
                  <a:tcPr marL="91431" marR="91431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en-US" sz="1800" dirty="0"/>
                        <a:t>Cost of a read/write is constant</a:t>
                      </a: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Message</a:t>
                      </a:r>
                      <a:r>
                        <a:rPr lang="en-US" sz="1800" baseline="0" dirty="0"/>
                        <a:t> time depends on size, but not location</a:t>
                      </a:r>
                      <a:endParaRPr lang="en-US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Assume</a:t>
                      </a:r>
                      <a:r>
                        <a:rPr lang="en-US" sz="1800" baseline="0" dirty="0"/>
                        <a:t> unbounded # of arithmetic units</a:t>
                      </a:r>
                      <a:endParaRPr lang="en-US" sz="1800" dirty="0"/>
                    </a:p>
                  </a:txBody>
                  <a:tcPr marL="91431" marR="0"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529" name="TextBox 90"/>
          <p:cNvSpPr txBox="1"/>
          <p:nvPr/>
        </p:nvSpPr>
        <p:spPr>
          <a:xfrm>
            <a:off x="-7937" y="5356225"/>
            <a:ext cx="73977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Ideal</a:t>
            </a:r>
          </a:p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cost</a:t>
            </a:r>
          </a:p>
        </p:txBody>
      </p:sp>
      <p:sp>
        <p:nvSpPr>
          <p:cNvPr id="2" name="Footer Placeholder 1"/>
          <p:cNvSpPr txBox="1">
            <a:spLocks noGrp="1"/>
          </p:cNvSpPr>
          <p:nvPr>
            <p:ph type="ftr" sz="quarter" idx="10"/>
          </p:nvPr>
        </p:nvSpPr>
        <p:spPr bwMode="auto">
          <a:ln/>
        </p:spPr>
        <p:txBody>
          <a:bodyPr vert="horz" wrap="none" lIns="92075" tIns="46038" rIns="92075" bIns="46038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6" charset="0"/>
                <a:ea typeface="+mn-ea"/>
                <a:cs typeface="+mn-cs"/>
              </a:rPr>
              <a:t>CS267 - Lecture 5</a:t>
            </a:r>
          </a:p>
        </p:txBody>
      </p:sp>
      <p:sp>
        <p:nvSpPr>
          <p:cNvPr id="19531" name="Slide Number Placeholder 2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</a:t>
            </a:fld>
            <a:endParaRPr lang="en-US" altLang="en-US" sz="1400">
              <a:latin typeface="Helvetica" pitchFamily="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7475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30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74755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1262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Far-field Forces: Particle-Mesh Methods</a:t>
            </a:r>
          </a:p>
        </p:txBody>
      </p:sp>
      <p:sp>
        <p:nvSpPr>
          <p:cNvPr id="74756" name="Rectangle 3"/>
          <p:cNvSpPr>
            <a:spLocks noGrp="1"/>
          </p:cNvSpPr>
          <p:nvPr>
            <p:ph idx="1"/>
          </p:nvPr>
        </p:nvSpPr>
        <p:spPr>
          <a:xfrm>
            <a:off x="609600" y="746125"/>
            <a:ext cx="8001000" cy="29559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000"/>
              <a:t>Based on approximation:</a:t>
            </a:r>
          </a:p>
          <a:p>
            <a:pPr lvl="1"/>
            <a:r>
              <a:rPr lang="en-US" altLang="en-US" sz="1800"/>
              <a:t>Superimpose a regular mesh.</a:t>
            </a:r>
          </a:p>
          <a:p>
            <a:pPr lvl="1"/>
            <a:r>
              <a:rPr lang="ja-JP" altLang="en-US" sz="1800"/>
              <a:t>“</a:t>
            </a:r>
            <a:r>
              <a:rPr lang="en-US" altLang="ja-JP" sz="1800"/>
              <a:t>Move</a:t>
            </a:r>
            <a:r>
              <a:rPr lang="ja-JP" altLang="en-US" sz="1800"/>
              <a:t>”</a:t>
            </a:r>
            <a:r>
              <a:rPr lang="en-US" altLang="ja-JP" sz="1800"/>
              <a:t> particles to nearest grid point.</a:t>
            </a:r>
          </a:p>
          <a:p>
            <a:r>
              <a:rPr lang="en-US" altLang="en-US" sz="2000"/>
              <a:t>Exploit fact that the far-field force satisfies a PDE that is easy to solve on a regular mesh:</a:t>
            </a:r>
          </a:p>
          <a:p>
            <a:pPr lvl="1"/>
            <a:r>
              <a:rPr lang="en-US" altLang="en-US" sz="1800"/>
              <a:t>FFT, multigrid (described in future lectures)</a:t>
            </a:r>
          </a:p>
          <a:p>
            <a:pPr lvl="1"/>
            <a:r>
              <a:rPr lang="en-US" altLang="en-US" sz="1800"/>
              <a:t>Cost drops to O(n log n) or O(n) instead of O(n</a:t>
            </a:r>
            <a:r>
              <a:rPr lang="en-US" altLang="en-US" sz="1800" baseline="30000"/>
              <a:t>2</a:t>
            </a:r>
            <a:r>
              <a:rPr lang="en-US" altLang="en-US" sz="1800"/>
              <a:t>)</a:t>
            </a:r>
          </a:p>
          <a:p>
            <a:r>
              <a:rPr lang="en-US" altLang="en-US" sz="2000"/>
              <a:t>Accuracy depends on the fineness of the grid is and the uniformity of the particle distribution.</a:t>
            </a:r>
          </a:p>
        </p:txBody>
      </p:sp>
      <p:grpSp>
        <p:nvGrpSpPr>
          <p:cNvPr id="74757" name="Group 4"/>
          <p:cNvGrpSpPr/>
          <p:nvPr/>
        </p:nvGrpSpPr>
        <p:grpSpPr>
          <a:xfrm>
            <a:off x="4457700" y="3581400"/>
            <a:ext cx="2667000" cy="2667000"/>
            <a:chOff x="1824" y="2400"/>
            <a:chExt cx="1680" cy="1680"/>
          </a:xfrm>
        </p:grpSpPr>
        <p:sp>
          <p:nvSpPr>
            <p:cNvPr id="74759" name="Rectangle 5"/>
            <p:cNvSpPr/>
            <p:nvPr/>
          </p:nvSpPr>
          <p:spPr>
            <a:xfrm>
              <a:off x="1824" y="2400"/>
              <a:ext cx="336" cy="168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0" name="Rectangle 6"/>
            <p:cNvSpPr/>
            <p:nvPr/>
          </p:nvSpPr>
          <p:spPr>
            <a:xfrm>
              <a:off x="3168" y="2400"/>
              <a:ext cx="336" cy="168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1" name="Rectangle 7"/>
            <p:cNvSpPr/>
            <p:nvPr/>
          </p:nvSpPr>
          <p:spPr>
            <a:xfrm>
              <a:off x="2832" y="2400"/>
              <a:ext cx="336" cy="168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2" name="Rectangle 8"/>
            <p:cNvSpPr/>
            <p:nvPr/>
          </p:nvSpPr>
          <p:spPr>
            <a:xfrm>
              <a:off x="2496" y="2400"/>
              <a:ext cx="336" cy="168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3" name="Rectangle 9"/>
            <p:cNvSpPr/>
            <p:nvPr/>
          </p:nvSpPr>
          <p:spPr>
            <a:xfrm>
              <a:off x="2160" y="2400"/>
              <a:ext cx="336" cy="168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4" name="Rectangle 10"/>
            <p:cNvSpPr/>
            <p:nvPr/>
          </p:nvSpPr>
          <p:spPr>
            <a:xfrm>
              <a:off x="1824" y="2400"/>
              <a:ext cx="1680" cy="33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5" name="Rectangle 11"/>
            <p:cNvSpPr/>
            <p:nvPr/>
          </p:nvSpPr>
          <p:spPr>
            <a:xfrm>
              <a:off x="1824" y="2736"/>
              <a:ext cx="1680" cy="33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6" name="Rectangle 12"/>
            <p:cNvSpPr/>
            <p:nvPr/>
          </p:nvSpPr>
          <p:spPr>
            <a:xfrm>
              <a:off x="1824" y="3072"/>
              <a:ext cx="1680" cy="33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7" name="Rectangle 13"/>
            <p:cNvSpPr/>
            <p:nvPr/>
          </p:nvSpPr>
          <p:spPr>
            <a:xfrm>
              <a:off x="1824" y="3744"/>
              <a:ext cx="1680" cy="336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8" name="Oval 14"/>
            <p:cNvSpPr/>
            <p:nvPr/>
          </p:nvSpPr>
          <p:spPr>
            <a:xfrm>
              <a:off x="2016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69" name="Oval 15"/>
            <p:cNvSpPr/>
            <p:nvPr/>
          </p:nvSpPr>
          <p:spPr>
            <a:xfrm>
              <a:off x="2208" y="264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0" name="Oval 16"/>
            <p:cNvSpPr/>
            <p:nvPr/>
          </p:nvSpPr>
          <p:spPr>
            <a:xfrm>
              <a:off x="2016" y="29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1" name="Oval 17"/>
            <p:cNvSpPr/>
            <p:nvPr/>
          </p:nvSpPr>
          <p:spPr>
            <a:xfrm>
              <a:off x="2592" y="331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2" name="Oval 18"/>
            <p:cNvSpPr/>
            <p:nvPr/>
          </p:nvSpPr>
          <p:spPr>
            <a:xfrm>
              <a:off x="2544" y="244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3" name="Oval 19"/>
            <p:cNvSpPr/>
            <p:nvPr/>
          </p:nvSpPr>
          <p:spPr>
            <a:xfrm>
              <a:off x="2688" y="316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4" name="Oval 20"/>
            <p:cNvSpPr/>
            <p:nvPr/>
          </p:nvSpPr>
          <p:spPr>
            <a:xfrm>
              <a:off x="2256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5" name="Oval 21"/>
            <p:cNvSpPr/>
            <p:nvPr/>
          </p:nvSpPr>
          <p:spPr>
            <a:xfrm>
              <a:off x="2784" y="336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6" name="Oval 22"/>
            <p:cNvSpPr/>
            <p:nvPr/>
          </p:nvSpPr>
          <p:spPr>
            <a:xfrm>
              <a:off x="3216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7" name="Oval 23"/>
            <p:cNvSpPr/>
            <p:nvPr/>
          </p:nvSpPr>
          <p:spPr>
            <a:xfrm>
              <a:off x="2832" y="340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8" name="Oval 24"/>
            <p:cNvSpPr/>
            <p:nvPr/>
          </p:nvSpPr>
          <p:spPr>
            <a:xfrm>
              <a:off x="2928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79" name="Oval 25"/>
            <p:cNvSpPr/>
            <p:nvPr/>
          </p:nvSpPr>
          <p:spPr>
            <a:xfrm>
              <a:off x="2928" y="388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80" name="Oval 26"/>
            <p:cNvSpPr/>
            <p:nvPr/>
          </p:nvSpPr>
          <p:spPr>
            <a:xfrm>
              <a:off x="3264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81" name="Oval 27"/>
            <p:cNvSpPr/>
            <p:nvPr/>
          </p:nvSpPr>
          <p:spPr>
            <a:xfrm>
              <a:off x="3264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82" name="Oval 28"/>
            <p:cNvSpPr/>
            <p:nvPr/>
          </p:nvSpPr>
          <p:spPr>
            <a:xfrm>
              <a:off x="2592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4783" name="Line 29"/>
            <p:cNvSpPr/>
            <p:nvPr/>
          </p:nvSpPr>
          <p:spPr>
            <a:xfrm flipH="1" flipV="1">
              <a:off x="2832" y="3744"/>
              <a:ext cx="96" cy="14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4" name="Line 30"/>
            <p:cNvSpPr/>
            <p:nvPr/>
          </p:nvSpPr>
          <p:spPr>
            <a:xfrm flipH="1" flipV="1">
              <a:off x="2160" y="3408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5" name="Line 31"/>
            <p:cNvSpPr/>
            <p:nvPr/>
          </p:nvSpPr>
          <p:spPr>
            <a:xfrm>
              <a:off x="2064" y="2976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6" name="Line 32"/>
            <p:cNvSpPr/>
            <p:nvPr/>
          </p:nvSpPr>
          <p:spPr>
            <a:xfrm>
              <a:off x="2064" y="2640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7" name="Line 33"/>
            <p:cNvSpPr/>
            <p:nvPr/>
          </p:nvSpPr>
          <p:spPr>
            <a:xfrm flipH="1">
              <a:off x="2160" y="2688"/>
              <a:ext cx="48" cy="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8" name="Line 34"/>
            <p:cNvSpPr/>
            <p:nvPr/>
          </p:nvSpPr>
          <p:spPr>
            <a:xfrm flipH="1" flipV="1">
              <a:off x="2496" y="2400"/>
              <a:ext cx="48" cy="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89" name="Line 35"/>
            <p:cNvSpPr/>
            <p:nvPr/>
          </p:nvSpPr>
          <p:spPr>
            <a:xfrm flipH="1">
              <a:off x="2496" y="3360"/>
              <a:ext cx="96" cy="4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0" name="Line 36"/>
            <p:cNvSpPr/>
            <p:nvPr/>
          </p:nvSpPr>
          <p:spPr>
            <a:xfrm flipV="1">
              <a:off x="2736" y="3072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1" name="Line 37"/>
            <p:cNvSpPr/>
            <p:nvPr/>
          </p:nvSpPr>
          <p:spPr>
            <a:xfrm flipH="1">
              <a:off x="2832" y="2640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2" name="Line 38"/>
            <p:cNvSpPr/>
            <p:nvPr/>
          </p:nvSpPr>
          <p:spPr>
            <a:xfrm flipH="1" flipV="1">
              <a:off x="2496" y="2736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3" name="Line 39"/>
            <p:cNvSpPr/>
            <p:nvPr/>
          </p:nvSpPr>
          <p:spPr>
            <a:xfrm flipH="1">
              <a:off x="3168" y="3072"/>
              <a:ext cx="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4" name="Line 40"/>
            <p:cNvSpPr/>
            <p:nvPr/>
          </p:nvSpPr>
          <p:spPr>
            <a:xfrm flipH="1" flipV="1">
              <a:off x="3168" y="2736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  <p:sp>
          <p:nvSpPr>
            <p:cNvPr id="74795" name="Line 41"/>
            <p:cNvSpPr/>
            <p:nvPr/>
          </p:nvSpPr>
          <p:spPr>
            <a:xfrm flipH="1" flipV="1">
              <a:off x="3168" y="3408"/>
              <a:ext cx="96" cy="9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triangle" w="sm" len="sm"/>
            </a:ln>
          </p:spPr>
        </p:sp>
      </p:grpSp>
      <p:sp>
        <p:nvSpPr>
          <p:cNvPr id="74758" name="Text Box 42"/>
          <p:cNvSpPr txBox="1"/>
          <p:nvPr/>
        </p:nvSpPr>
        <p:spPr>
          <a:xfrm>
            <a:off x="609600" y="4043363"/>
            <a:ext cx="3543300" cy="20320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30505" lvl="0" indent="-230505">
              <a:spcBef>
                <a:spcPct val="50000"/>
              </a:spcBef>
              <a:buSzTx/>
              <a:buNone/>
            </a:pPr>
            <a:r>
              <a:rPr lang="en-US" altLang="en-US" sz="1800">
                <a:solidFill>
                  <a:schemeClr val="accent1"/>
                </a:solidFill>
              </a:rPr>
              <a:t>1) Particles are moved to nearby mesh points (scatter)</a:t>
            </a:r>
          </a:p>
          <a:p>
            <a:pPr marL="230505" lvl="0" indent="-230505">
              <a:spcBef>
                <a:spcPct val="50000"/>
              </a:spcBef>
              <a:buSzTx/>
              <a:buNone/>
            </a:pPr>
            <a:r>
              <a:rPr lang="en-US" altLang="en-US" sz="1800">
                <a:solidFill>
                  <a:schemeClr val="accent1"/>
                </a:solidFill>
              </a:rPr>
              <a:t>2) Solve mesh problem</a:t>
            </a:r>
          </a:p>
          <a:p>
            <a:pPr marL="230505" lvl="0" indent="-230505">
              <a:spcBef>
                <a:spcPct val="50000"/>
              </a:spcBef>
              <a:buSzTx/>
              <a:buNone/>
            </a:pPr>
            <a:r>
              <a:rPr lang="en-US" altLang="en-US" sz="1800">
                <a:solidFill>
                  <a:schemeClr val="accent1"/>
                </a:solidFill>
              </a:rPr>
              <a:t>3) Forces are interpolated at particles from mesh points (gather)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7680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31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7680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6596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Far-field forces: Tree Decomposition</a:t>
            </a:r>
          </a:p>
        </p:txBody>
      </p:sp>
      <p:sp>
        <p:nvSpPr>
          <p:cNvPr id="76804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99903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Based on approximation.</a:t>
            </a:r>
          </a:p>
          <a:p>
            <a:pPr lvl="1"/>
            <a:r>
              <a:rPr lang="en-US" altLang="en-US"/>
              <a:t>Forces from  group of far-away particles </a:t>
            </a:r>
            <a:r>
              <a:rPr lang="ja-JP" altLang="en-US"/>
              <a:t>“</a:t>
            </a:r>
            <a:r>
              <a:rPr lang="en-US" altLang="ja-JP"/>
              <a:t>simplified</a:t>
            </a:r>
            <a:r>
              <a:rPr lang="ja-JP" altLang="en-US"/>
              <a:t>”</a:t>
            </a:r>
            <a:r>
              <a:rPr lang="en-US" altLang="ja-JP"/>
              <a:t> -- resembles a single large particle.</a:t>
            </a:r>
          </a:p>
          <a:p>
            <a:pPr lvl="1"/>
            <a:r>
              <a:rPr lang="en-US" altLang="en-US"/>
              <a:t>Use tree; each node contains an approximation of descendants.</a:t>
            </a:r>
          </a:p>
          <a:p>
            <a:r>
              <a:rPr lang="en-US" altLang="en-US"/>
              <a:t>Also O(n log n) or O(n) instead of O(n</a:t>
            </a:r>
            <a:r>
              <a:rPr lang="en-US" altLang="en-US" baseline="30000"/>
              <a:t>2</a:t>
            </a:r>
            <a:r>
              <a:rPr lang="en-US" altLang="en-US"/>
              <a:t>).</a:t>
            </a:r>
          </a:p>
          <a:p>
            <a:r>
              <a:rPr lang="en-US" altLang="en-US"/>
              <a:t>Several Algorithms</a:t>
            </a:r>
          </a:p>
          <a:p>
            <a:pPr lvl="1"/>
            <a:r>
              <a:rPr lang="en-US" altLang="en-US"/>
              <a:t>Barnes-Hut.</a:t>
            </a:r>
          </a:p>
          <a:p>
            <a:pPr lvl="1"/>
            <a:r>
              <a:rPr lang="en-US" altLang="en-US"/>
              <a:t>Fast multipole method (FMM) </a:t>
            </a:r>
          </a:p>
          <a:p>
            <a:pPr lvl="1">
              <a:buNone/>
            </a:pPr>
            <a:r>
              <a:rPr lang="en-US" altLang="en-US"/>
              <a:t>     of Greengard/Rohklin.</a:t>
            </a:r>
          </a:p>
          <a:p>
            <a:pPr lvl="1"/>
            <a:r>
              <a:rPr lang="en-US" altLang="en-US"/>
              <a:t>Anderson</a:t>
            </a:r>
            <a:r>
              <a:rPr lang="ja-JP" altLang="en-US"/>
              <a:t>’</a:t>
            </a:r>
            <a:r>
              <a:rPr lang="en-US" altLang="ja-JP"/>
              <a:t>s method.</a:t>
            </a:r>
          </a:p>
          <a:p>
            <a:pPr lvl="1"/>
            <a:endParaRPr lang="en-US" altLang="en-US"/>
          </a:p>
          <a:p>
            <a:r>
              <a:rPr lang="en-US" altLang="en-US"/>
              <a:t>Discussed in later lecture.</a:t>
            </a:r>
            <a:endParaRPr lang="en-US" altLang="en-US" sz="3200"/>
          </a:p>
          <a:p>
            <a:endParaRPr lang="en-US" altLang="en-US" sz="3200"/>
          </a:p>
        </p:txBody>
      </p:sp>
      <p:grpSp>
        <p:nvGrpSpPr>
          <p:cNvPr id="76805" name="Group 4"/>
          <p:cNvGrpSpPr/>
          <p:nvPr/>
        </p:nvGrpSpPr>
        <p:grpSpPr>
          <a:xfrm>
            <a:off x="5205413" y="3105150"/>
            <a:ext cx="2654300" cy="2514600"/>
            <a:chOff x="1152" y="1584"/>
            <a:chExt cx="2304" cy="2304"/>
          </a:xfrm>
        </p:grpSpPr>
        <p:sp>
          <p:nvSpPr>
            <p:cNvPr id="76806" name="Rectangle 5"/>
            <p:cNvSpPr/>
            <p:nvPr/>
          </p:nvSpPr>
          <p:spPr>
            <a:xfrm>
              <a:off x="1152" y="1584"/>
              <a:ext cx="2304" cy="2304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07" name="Line 6"/>
            <p:cNvSpPr/>
            <p:nvPr/>
          </p:nvSpPr>
          <p:spPr>
            <a:xfrm>
              <a:off x="1152" y="2736"/>
              <a:ext cx="2304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08" name="Line 7"/>
            <p:cNvSpPr/>
            <p:nvPr/>
          </p:nvSpPr>
          <p:spPr>
            <a:xfrm>
              <a:off x="2304" y="1584"/>
              <a:ext cx="0" cy="230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09" name="Line 8"/>
            <p:cNvSpPr/>
            <p:nvPr/>
          </p:nvSpPr>
          <p:spPr>
            <a:xfrm>
              <a:off x="1152" y="2160"/>
              <a:ext cx="2304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0" name="Line 9"/>
            <p:cNvSpPr/>
            <p:nvPr/>
          </p:nvSpPr>
          <p:spPr>
            <a:xfrm>
              <a:off x="1728" y="1584"/>
              <a:ext cx="0" cy="115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1" name="Line 10"/>
            <p:cNvSpPr/>
            <p:nvPr/>
          </p:nvSpPr>
          <p:spPr>
            <a:xfrm>
              <a:off x="2880" y="1584"/>
              <a:ext cx="0" cy="115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2" name="Line 11"/>
            <p:cNvSpPr/>
            <p:nvPr/>
          </p:nvSpPr>
          <p:spPr>
            <a:xfrm>
              <a:off x="1440" y="1584"/>
              <a:ext cx="0" cy="57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3" name="Line 12"/>
            <p:cNvSpPr/>
            <p:nvPr/>
          </p:nvSpPr>
          <p:spPr>
            <a:xfrm>
              <a:off x="1152" y="1872"/>
              <a:ext cx="57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4" name="Line 13"/>
            <p:cNvSpPr/>
            <p:nvPr/>
          </p:nvSpPr>
          <p:spPr>
            <a:xfrm>
              <a:off x="1584" y="1584"/>
              <a:ext cx="0" cy="2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5" name="Line 14"/>
            <p:cNvSpPr/>
            <p:nvPr/>
          </p:nvSpPr>
          <p:spPr>
            <a:xfrm>
              <a:off x="1440" y="1728"/>
              <a:ext cx="28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6" name="Line 15"/>
            <p:cNvSpPr/>
            <p:nvPr/>
          </p:nvSpPr>
          <p:spPr>
            <a:xfrm>
              <a:off x="2880" y="2448"/>
              <a:ext cx="57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7" name="Line 16"/>
            <p:cNvSpPr/>
            <p:nvPr/>
          </p:nvSpPr>
          <p:spPr>
            <a:xfrm>
              <a:off x="3168" y="2160"/>
              <a:ext cx="0" cy="57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6818" name="Oval 17"/>
            <p:cNvSpPr/>
            <p:nvPr/>
          </p:nvSpPr>
          <p:spPr>
            <a:xfrm>
              <a:off x="2592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19" name="Oval 18"/>
            <p:cNvSpPr/>
            <p:nvPr/>
          </p:nvSpPr>
          <p:spPr>
            <a:xfrm>
              <a:off x="1680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0" name="Oval 19"/>
            <p:cNvSpPr/>
            <p:nvPr/>
          </p:nvSpPr>
          <p:spPr>
            <a:xfrm>
              <a:off x="3168" y="29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1" name="Oval 20"/>
            <p:cNvSpPr/>
            <p:nvPr/>
          </p:nvSpPr>
          <p:spPr>
            <a:xfrm>
              <a:off x="1968" y="34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2" name="Oval 21"/>
            <p:cNvSpPr/>
            <p:nvPr/>
          </p:nvSpPr>
          <p:spPr>
            <a:xfrm>
              <a:off x="1248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3" name="Oval 22"/>
            <p:cNvSpPr/>
            <p:nvPr/>
          </p:nvSpPr>
          <p:spPr>
            <a:xfrm>
              <a:off x="1488" y="254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4" name="Oval 23"/>
            <p:cNvSpPr/>
            <p:nvPr/>
          </p:nvSpPr>
          <p:spPr>
            <a:xfrm>
              <a:off x="2976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5" name="Oval 24"/>
            <p:cNvSpPr/>
            <p:nvPr/>
          </p:nvSpPr>
          <p:spPr>
            <a:xfrm>
              <a:off x="3072" y="235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6" name="Oval 25"/>
            <p:cNvSpPr/>
            <p:nvPr/>
          </p:nvSpPr>
          <p:spPr>
            <a:xfrm>
              <a:off x="2016" y="192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7" name="Oval 26"/>
            <p:cNvSpPr/>
            <p:nvPr/>
          </p:nvSpPr>
          <p:spPr>
            <a:xfrm>
              <a:off x="182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8" name="Oval 27"/>
            <p:cNvSpPr/>
            <p:nvPr/>
          </p:nvSpPr>
          <p:spPr>
            <a:xfrm>
              <a:off x="220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29" name="Oval 28"/>
            <p:cNvSpPr/>
            <p:nvPr/>
          </p:nvSpPr>
          <p:spPr>
            <a:xfrm>
              <a:off x="1488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0" name="Oval 29"/>
            <p:cNvSpPr/>
            <p:nvPr/>
          </p:nvSpPr>
          <p:spPr>
            <a:xfrm>
              <a:off x="148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1" name="Oval 30"/>
            <p:cNvSpPr/>
            <p:nvPr/>
          </p:nvSpPr>
          <p:spPr>
            <a:xfrm>
              <a:off x="1632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2" name="Oval 31"/>
            <p:cNvSpPr/>
            <p:nvPr/>
          </p:nvSpPr>
          <p:spPr>
            <a:xfrm>
              <a:off x="158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3" name="Oval 32"/>
            <p:cNvSpPr/>
            <p:nvPr/>
          </p:nvSpPr>
          <p:spPr>
            <a:xfrm>
              <a:off x="1632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4" name="Oval 33"/>
            <p:cNvSpPr/>
            <p:nvPr/>
          </p:nvSpPr>
          <p:spPr>
            <a:xfrm>
              <a:off x="1200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5" name="Oval 34"/>
            <p:cNvSpPr/>
            <p:nvPr/>
          </p:nvSpPr>
          <p:spPr>
            <a:xfrm>
              <a:off x="1296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6" name="Oval 35"/>
            <p:cNvSpPr/>
            <p:nvPr/>
          </p:nvSpPr>
          <p:spPr>
            <a:xfrm>
              <a:off x="2736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76837" name="Oval 36"/>
            <p:cNvSpPr/>
            <p:nvPr/>
          </p:nvSpPr>
          <p:spPr>
            <a:xfrm>
              <a:off x="3024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7885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32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78851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Summary of Particle Methods</a:t>
            </a:r>
          </a:p>
        </p:txBody>
      </p:sp>
      <p:sp>
        <p:nvSpPr>
          <p:cNvPr id="78852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2832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Model contains discrete entities, namely, particles</a:t>
            </a:r>
          </a:p>
          <a:p>
            <a:r>
              <a:rPr lang="en-US" altLang="en-US"/>
              <a:t>Time is continuous – must be discretized to solve</a:t>
            </a:r>
          </a:p>
          <a:p>
            <a:endParaRPr lang="en-US" altLang="en-US"/>
          </a:p>
          <a:p>
            <a:r>
              <a:rPr lang="en-US" altLang="en-US"/>
              <a:t>Simulation follows particles through timesteps</a:t>
            </a:r>
          </a:p>
          <a:p>
            <a:pPr lvl="1"/>
            <a:r>
              <a:rPr lang="en-US" altLang="en-US"/>
              <a:t>Force =  external _force + nearby_force + far_field_force</a:t>
            </a:r>
          </a:p>
          <a:p>
            <a:pPr lvl="1"/>
            <a:r>
              <a:rPr lang="en-US" altLang="en-US"/>
              <a:t>All-pairs algorithm is simple, but inefficient,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Particle-mesh methods approximates by moving particles to a regular mesh, where it is easier to compute forces</a:t>
            </a:r>
          </a:p>
          <a:p>
            <a:pPr lvl="1"/>
            <a:r>
              <a:rPr lang="en-US" altLang="en-US"/>
              <a:t>Tree-based algorithms approximate by treating set of particles as a group, when far away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May think of this as a special case of a </a:t>
            </a:r>
            <a:r>
              <a:rPr lang="ja-JP" altLang="en-US"/>
              <a:t>“</a:t>
            </a:r>
            <a:r>
              <a:rPr lang="en-US" altLang="ja-JP"/>
              <a:t>lumped</a:t>
            </a:r>
            <a:r>
              <a:rPr lang="ja-JP" altLang="en-US"/>
              <a:t>”</a:t>
            </a:r>
            <a:r>
              <a:rPr lang="en-US" altLang="ja-JP"/>
              <a:t> system</a:t>
            </a:r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 txBox="1">
            <a:spLocks noGrp="1"/>
          </p:cNvSpPr>
          <p:nvPr>
            <p:ph type="ftr" sz="quarter" idx="3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CS267 Lecture 5</a:t>
            </a:r>
          </a:p>
        </p:txBody>
      </p:sp>
      <p:sp>
        <p:nvSpPr>
          <p:cNvPr id="80898" name="Rectangle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33</a:t>
            </a:fld>
            <a:endParaRPr lang="en-US" altLang="en-US" sz="1400">
              <a:latin typeface="Helvetica" pitchFamily="6" charset="0"/>
              <a:ea typeface="MS PGothic" panose="020B0600070205080204" pitchFamily="6" charset="-128"/>
              <a:cs typeface="MS PGothic" panose="020B0600070205080204" pitchFamily="6" charset="-128"/>
            </a:endParaRPr>
          </a:p>
        </p:txBody>
      </p:sp>
      <p:sp>
        <p:nvSpPr>
          <p:cNvPr id="80899" name="Rectangle 2"/>
          <p:cNvSpPr>
            <a:spLocks noGrp="1"/>
          </p:cNvSpPr>
          <p:nvPr>
            <p:ph type="ctrTitle"/>
          </p:nvPr>
        </p:nvSpPr>
        <p:spPr>
          <a:xfrm>
            <a:off x="1295400" y="1828800"/>
            <a:ext cx="6248400" cy="14827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>
              <a:buClrTx/>
              <a:buSzTx/>
              <a:buFontTx/>
            </a:pPr>
            <a:r>
              <a:rPr lang="en-US" altLang="en-US" sz="5400">
                <a:solidFill>
                  <a:schemeClr val="accent1"/>
                </a:solidFill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Lumped Systems:</a:t>
            </a:r>
            <a:br>
              <a:rPr lang="en-US" altLang="en-US" sz="5400">
                <a:solidFill>
                  <a:schemeClr val="accent1"/>
                </a:solidFill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</a:br>
            <a:r>
              <a:rPr lang="en-US" altLang="en-US" sz="5400">
                <a:solidFill>
                  <a:schemeClr val="accent1"/>
                </a:solidFill>
                <a:latin typeface="Helvetica" pitchFamily="6" charset="0"/>
                <a:ea typeface="MS PGothic" panose="020B0600070205080204" pitchFamily="6" charset="-128"/>
                <a:cs typeface="MS PGothic" panose="020B0600070205080204" pitchFamily="6" charset="-128"/>
              </a:rPr>
              <a:t>ODEs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8294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34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82947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592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System of Lumped Variables</a:t>
            </a:r>
          </a:p>
        </p:txBody>
      </p:sp>
      <p:sp>
        <p:nvSpPr>
          <p:cNvPr id="82948" name="Rectangle 3"/>
          <p:cNvSpPr>
            <a:spLocks noGrp="1"/>
          </p:cNvSpPr>
          <p:nvPr>
            <p:ph idx="1"/>
          </p:nvPr>
        </p:nvSpPr>
        <p:spPr>
          <a:xfrm>
            <a:off x="609600" y="739775"/>
            <a:ext cx="8229600" cy="567213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Many systems are approximated by</a:t>
            </a:r>
          </a:p>
          <a:p>
            <a:pPr lvl="1"/>
            <a:r>
              <a:rPr lang="en-US" altLang="en-US"/>
              <a:t>System of </a:t>
            </a:r>
            <a:r>
              <a:rPr lang="ja-JP" altLang="en-US"/>
              <a:t>“</a:t>
            </a:r>
            <a:r>
              <a:rPr lang="en-US" altLang="ja-JP"/>
              <a:t>lumped</a:t>
            </a:r>
            <a:r>
              <a:rPr lang="ja-JP" altLang="en-US"/>
              <a:t>”</a:t>
            </a:r>
            <a:r>
              <a:rPr lang="en-US" altLang="ja-JP"/>
              <a:t> variables.</a:t>
            </a:r>
          </a:p>
          <a:p>
            <a:pPr lvl="1"/>
            <a:r>
              <a:rPr lang="en-US" altLang="en-US"/>
              <a:t>Each depends on continuous parameter (usually time).</a:t>
            </a:r>
          </a:p>
          <a:p>
            <a:r>
              <a:rPr lang="en-US" altLang="en-US"/>
              <a:t>Example -- circuit:</a:t>
            </a:r>
          </a:p>
          <a:p>
            <a:pPr lvl="1"/>
            <a:r>
              <a:rPr lang="en-US" altLang="en-US"/>
              <a:t>approximate as graph.</a:t>
            </a:r>
          </a:p>
          <a:p>
            <a:pPr marL="1082675" lvl="2" indent="-168275"/>
            <a:r>
              <a:rPr lang="en-US" altLang="en-US"/>
              <a:t>wires are edges.</a:t>
            </a:r>
          </a:p>
          <a:p>
            <a:pPr marL="1082675" lvl="2" indent="-168275"/>
            <a:r>
              <a:rPr lang="en-US" altLang="en-US"/>
              <a:t>nodes are connections between 2 or more wires.</a:t>
            </a:r>
          </a:p>
          <a:p>
            <a:pPr marL="1082675" lvl="2" indent="-168275"/>
            <a:r>
              <a:rPr lang="en-US" altLang="en-US"/>
              <a:t>each edge has resistor, capacitor, inductor or voltage source.</a:t>
            </a:r>
          </a:p>
          <a:p>
            <a:pPr lvl="1"/>
            <a:r>
              <a:rPr lang="en-US" altLang="en-US"/>
              <a:t>system is </a:t>
            </a:r>
            <a:r>
              <a:rPr lang="ja-JP" altLang="en-US"/>
              <a:t>“</a:t>
            </a:r>
            <a:r>
              <a:rPr lang="en-US" altLang="ja-JP"/>
              <a:t>lumped</a:t>
            </a:r>
            <a:r>
              <a:rPr lang="ja-JP" altLang="en-US"/>
              <a:t>”</a:t>
            </a:r>
            <a:r>
              <a:rPr lang="en-US" altLang="ja-JP"/>
              <a:t> because we are not computing the voltage/current at every point in space along a wire, just endpoints.</a:t>
            </a:r>
          </a:p>
          <a:p>
            <a:pPr lvl="1"/>
            <a:r>
              <a:rPr lang="en-US" altLang="en-US"/>
              <a:t>Variables related by Ohm’</a:t>
            </a:r>
            <a:r>
              <a:rPr lang="en-US" altLang="ja-JP"/>
              <a:t>s Law, Kirchoff’s Laws, etc.</a:t>
            </a:r>
          </a:p>
          <a:p>
            <a:r>
              <a:rPr lang="en-US" altLang="en-US"/>
              <a:t>Forms a system of ordinary differential equations (ODEs).</a:t>
            </a:r>
          </a:p>
          <a:p>
            <a:pPr lvl="1"/>
            <a:r>
              <a:rPr lang="en-US" altLang="en-US"/>
              <a:t>Differentiated with respect to time</a:t>
            </a:r>
          </a:p>
          <a:p>
            <a:pPr lvl="1"/>
            <a:r>
              <a:rPr lang="en-US" altLang="en-US"/>
              <a:t>Variant: ODEs with some constraints </a:t>
            </a:r>
          </a:p>
          <a:p>
            <a:pPr marL="1082675" lvl="2" indent="-168275"/>
            <a:r>
              <a:rPr lang="en-US" altLang="en-US"/>
              <a:t>Also called DAEs, Differential Algebraic Equations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8499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35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84995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43068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Circuit Example</a:t>
            </a:r>
          </a:p>
        </p:txBody>
      </p:sp>
      <p:sp>
        <p:nvSpPr>
          <p:cNvPr id="84996" name="Rectangle 3"/>
          <p:cNvSpPr>
            <a:spLocks noGrp="1"/>
          </p:cNvSpPr>
          <p:nvPr>
            <p:ph idx="1"/>
          </p:nvPr>
        </p:nvSpPr>
        <p:spPr>
          <a:xfrm>
            <a:off x="762000" y="773113"/>
            <a:ext cx="7848600" cy="56134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State of the system is represented by</a:t>
            </a:r>
          </a:p>
          <a:p>
            <a:pPr lvl="1"/>
            <a:r>
              <a:rPr lang="en-US" altLang="en-US"/>
              <a:t>v</a:t>
            </a:r>
            <a:r>
              <a:rPr lang="en-US" altLang="en-US" baseline="-25000"/>
              <a:t>n</a:t>
            </a:r>
            <a:r>
              <a:rPr lang="en-US" altLang="en-US"/>
              <a:t>(t)  node voltages</a:t>
            </a:r>
          </a:p>
          <a:p>
            <a:pPr lvl="1"/>
            <a:r>
              <a:rPr lang="en-US" altLang="en-US"/>
              <a:t>i</a:t>
            </a:r>
            <a:r>
              <a:rPr lang="en-US" altLang="en-US" baseline="-25000"/>
              <a:t>b</a:t>
            </a:r>
            <a:r>
              <a:rPr lang="en-US" altLang="en-US"/>
              <a:t>(t) branch currents	all at times t</a:t>
            </a:r>
          </a:p>
          <a:p>
            <a:pPr lvl="1"/>
            <a:r>
              <a:rPr lang="en-US" altLang="en-US"/>
              <a:t>v</a:t>
            </a:r>
            <a:r>
              <a:rPr lang="en-US" altLang="en-US" baseline="-25000"/>
              <a:t>b</a:t>
            </a:r>
            <a:r>
              <a:rPr lang="en-US" altLang="en-US"/>
              <a:t>(t) branch voltages</a:t>
            </a:r>
          </a:p>
          <a:p>
            <a:r>
              <a:rPr lang="en-US" altLang="en-US"/>
              <a:t>Equations include</a:t>
            </a:r>
          </a:p>
          <a:p>
            <a:pPr lvl="1"/>
            <a:r>
              <a:rPr lang="en-US" altLang="en-US"/>
              <a:t>Kirchoff</a:t>
            </a:r>
            <a:r>
              <a:rPr lang="ja-JP" altLang="en-US"/>
              <a:t>’</a:t>
            </a:r>
            <a:r>
              <a:rPr lang="en-US" altLang="ja-JP"/>
              <a:t>s current</a:t>
            </a:r>
          </a:p>
          <a:p>
            <a:pPr lvl="1"/>
            <a:r>
              <a:rPr lang="en-US" altLang="en-US"/>
              <a:t>Kirchoff</a:t>
            </a:r>
            <a:r>
              <a:rPr lang="ja-JP" altLang="en-US"/>
              <a:t>’</a:t>
            </a:r>
            <a:r>
              <a:rPr lang="en-US" altLang="ja-JP"/>
              <a:t>s voltage</a:t>
            </a:r>
          </a:p>
          <a:p>
            <a:pPr lvl="1"/>
            <a:r>
              <a:rPr lang="en-US" altLang="en-US"/>
              <a:t>Ohm</a:t>
            </a:r>
            <a:r>
              <a:rPr lang="ja-JP" altLang="en-US"/>
              <a:t>’</a:t>
            </a:r>
            <a:r>
              <a:rPr lang="en-US" altLang="ja-JP"/>
              <a:t>s law</a:t>
            </a:r>
          </a:p>
          <a:p>
            <a:pPr lvl="1"/>
            <a:r>
              <a:rPr lang="en-US" altLang="en-US"/>
              <a:t>Capacitance</a:t>
            </a:r>
          </a:p>
          <a:p>
            <a:pPr lvl="1"/>
            <a:r>
              <a:rPr lang="en-US" altLang="en-US"/>
              <a:t>Inductance</a:t>
            </a:r>
          </a:p>
          <a:p>
            <a:pPr>
              <a:buNone/>
            </a:pPr>
            <a:endParaRPr lang="en-US" altLang="en-US"/>
          </a:p>
          <a:p>
            <a:r>
              <a:rPr lang="en-US" altLang="en-US"/>
              <a:t>A is sparse matrix, representing connections in circuit</a:t>
            </a:r>
          </a:p>
          <a:p>
            <a:pPr lvl="1"/>
            <a:r>
              <a:rPr lang="en-US" altLang="en-US"/>
              <a:t>One column per branch (edge), one row per node (vertex) with +1 and -1 in each column at rows indicating end points</a:t>
            </a:r>
          </a:p>
          <a:p>
            <a:r>
              <a:rPr lang="en-US" altLang="en-US"/>
              <a:t>Write as single large system of ODEs or DAEs</a:t>
            </a:r>
          </a:p>
        </p:txBody>
      </p:sp>
      <p:sp>
        <p:nvSpPr>
          <p:cNvPr id="84997" name="AutoShape 4"/>
          <p:cNvSpPr/>
          <p:nvPr/>
        </p:nvSpPr>
        <p:spPr>
          <a:xfrm>
            <a:off x="4038600" y="121285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grpSp>
        <p:nvGrpSpPr>
          <p:cNvPr id="84998" name="Group 13"/>
          <p:cNvGrpSpPr/>
          <p:nvPr/>
        </p:nvGrpSpPr>
        <p:grpSpPr>
          <a:xfrm>
            <a:off x="3810000" y="2600325"/>
            <a:ext cx="4572000" cy="1905000"/>
            <a:chOff x="3810000" y="2811463"/>
            <a:chExt cx="4572000" cy="1905000"/>
          </a:xfrm>
        </p:grpSpPr>
        <p:sp>
          <p:nvSpPr>
            <p:cNvPr id="84999" name="Text Box 5"/>
            <p:cNvSpPr txBox="1"/>
            <p:nvPr/>
          </p:nvSpPr>
          <p:spPr>
            <a:xfrm>
              <a:off x="3962400" y="2823188"/>
              <a:ext cx="4419600" cy="1852612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35000"/>
                </a:spcBef>
                <a:buSzTx/>
                <a:buNone/>
              </a:pPr>
              <a:r>
                <a:rPr lang="en-US" altLang="en-US" sz="1800">
                  <a:latin typeface="Times New Roman" panose="02020603050405020304" pitchFamily="6" charset="0"/>
                </a:rPr>
                <a:t>0	A	0	v</a:t>
              </a:r>
              <a:r>
                <a:rPr lang="en-US" altLang="en-US" sz="1800" baseline="-25000">
                  <a:latin typeface="Times New Roman" panose="02020603050405020304" pitchFamily="6" charset="0"/>
                </a:rPr>
                <a:t>n</a:t>
              </a:r>
              <a:r>
                <a:rPr lang="en-US" altLang="en-US" sz="1800">
                  <a:latin typeface="Times New Roman" panose="02020603050405020304" pitchFamily="6" charset="0"/>
                </a:rPr>
                <a:t>	0</a:t>
              </a:r>
            </a:p>
            <a:p>
              <a:pPr marL="0" lvl="0" indent="0">
                <a:spcBef>
                  <a:spcPct val="35000"/>
                </a:spcBef>
                <a:buSzTx/>
                <a:buNone/>
              </a:pPr>
              <a:r>
                <a:rPr lang="en-US" altLang="en-US" sz="1800">
                  <a:latin typeface="Times New Roman" panose="02020603050405020304" pitchFamily="6" charset="0"/>
                </a:rPr>
                <a:t>A</a:t>
              </a:r>
              <a:r>
                <a:rPr lang="ja-JP" altLang="en-US" sz="1800">
                  <a:latin typeface="Times New Roman" panose="02020603050405020304" pitchFamily="6" charset="0"/>
                </a:rPr>
                <a:t>’</a:t>
              </a:r>
              <a:r>
                <a:rPr lang="en-US" altLang="ja-JP" sz="1800">
                  <a:latin typeface="Times New Roman" panose="02020603050405020304" pitchFamily="6" charset="0"/>
                </a:rPr>
                <a:t>	0	-I     *	i</a:t>
              </a:r>
              <a:r>
                <a:rPr lang="en-US" altLang="ja-JP" sz="1800" baseline="-25000">
                  <a:latin typeface="Times New Roman" panose="02020603050405020304" pitchFamily="6" charset="0"/>
                </a:rPr>
                <a:t>b</a:t>
              </a:r>
              <a:r>
                <a:rPr lang="en-US" altLang="ja-JP" sz="1800">
                  <a:latin typeface="Times New Roman" panose="02020603050405020304" pitchFamily="6" charset="0"/>
                </a:rPr>
                <a:t>    =	S</a:t>
              </a:r>
            </a:p>
            <a:p>
              <a:pPr marL="0" lvl="0" indent="0">
                <a:spcBef>
                  <a:spcPct val="35000"/>
                </a:spcBef>
                <a:buSzTx/>
                <a:buNone/>
              </a:pPr>
              <a:r>
                <a:rPr lang="en-US" altLang="en-US" sz="1800">
                  <a:latin typeface="Times New Roman" panose="02020603050405020304" pitchFamily="6" charset="0"/>
                </a:rPr>
                <a:t>0	R	-I	v</a:t>
              </a:r>
              <a:r>
                <a:rPr lang="en-US" altLang="en-US" sz="1800" baseline="-25000">
                  <a:latin typeface="Times New Roman" panose="02020603050405020304" pitchFamily="6" charset="0"/>
                </a:rPr>
                <a:t>b</a:t>
              </a:r>
              <a:r>
                <a:rPr lang="en-US" altLang="en-US" sz="1800">
                  <a:latin typeface="Times New Roman" panose="02020603050405020304" pitchFamily="6" charset="0"/>
                </a:rPr>
                <a:t>	0</a:t>
              </a:r>
            </a:p>
            <a:p>
              <a:pPr marL="0" lvl="0" indent="0">
                <a:spcBef>
                  <a:spcPct val="35000"/>
                </a:spcBef>
                <a:buSzTx/>
                <a:buNone/>
              </a:pPr>
              <a:r>
                <a:rPr lang="en-US" altLang="en-US" sz="1800">
                  <a:latin typeface="Times New Roman" panose="02020603050405020304" pitchFamily="6" charset="0"/>
                </a:rPr>
                <a:t>0	-I       C*d/dt		0</a:t>
              </a:r>
            </a:p>
            <a:p>
              <a:pPr marL="0" lvl="0" indent="0">
                <a:spcBef>
                  <a:spcPct val="35000"/>
                </a:spcBef>
                <a:buSzTx/>
                <a:buNone/>
              </a:pPr>
              <a:r>
                <a:rPr lang="en-US" altLang="en-US" sz="1800">
                  <a:latin typeface="Times New Roman" panose="02020603050405020304" pitchFamily="6" charset="0"/>
                </a:rPr>
                <a:t>0	L*d/dt	I		0</a:t>
              </a:r>
            </a:p>
          </p:txBody>
        </p:sp>
        <p:sp>
          <p:nvSpPr>
            <p:cNvPr id="85000" name="AutoShape 6"/>
            <p:cNvSpPr/>
            <p:nvPr/>
          </p:nvSpPr>
          <p:spPr>
            <a:xfrm>
              <a:off x="3810000" y="2811463"/>
              <a:ext cx="76200" cy="1905000"/>
            </a:xfrm>
            <a:prstGeom prst="leftBracket">
              <a:avLst>
                <a:gd name="adj" fmla="val 208333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85001" name="AutoShape 7"/>
            <p:cNvSpPr/>
            <p:nvPr/>
          </p:nvSpPr>
          <p:spPr>
            <a:xfrm>
              <a:off x="7543800" y="2811463"/>
              <a:ext cx="76200" cy="1905000"/>
            </a:xfrm>
            <a:prstGeom prst="leftBracket">
              <a:avLst>
                <a:gd name="adj" fmla="val 208333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85002" name="AutoShape 8"/>
            <p:cNvSpPr/>
            <p:nvPr/>
          </p:nvSpPr>
          <p:spPr>
            <a:xfrm>
              <a:off x="6172200" y="2811463"/>
              <a:ext cx="76200" cy="1905000"/>
            </a:xfrm>
            <a:prstGeom prst="rightBracket">
              <a:avLst>
                <a:gd name="adj" fmla="val 208333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85003" name="AutoShape 9"/>
            <p:cNvSpPr/>
            <p:nvPr/>
          </p:nvSpPr>
          <p:spPr>
            <a:xfrm>
              <a:off x="7924800" y="2811463"/>
              <a:ext cx="76200" cy="1905000"/>
            </a:xfrm>
            <a:prstGeom prst="rightBracket">
              <a:avLst>
                <a:gd name="adj" fmla="val 208333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85004" name="AutoShape 10"/>
            <p:cNvSpPr/>
            <p:nvPr/>
          </p:nvSpPr>
          <p:spPr>
            <a:xfrm>
              <a:off x="6629400" y="2811463"/>
              <a:ext cx="76200" cy="1066800"/>
            </a:xfrm>
            <a:prstGeom prst="leftBracket">
              <a:avLst>
                <a:gd name="adj" fmla="val 116666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  <p:sp>
          <p:nvSpPr>
            <p:cNvPr id="85005" name="AutoShape 11"/>
            <p:cNvSpPr/>
            <p:nvPr/>
          </p:nvSpPr>
          <p:spPr>
            <a:xfrm>
              <a:off x="7048500" y="2811463"/>
              <a:ext cx="76200" cy="1066800"/>
            </a:xfrm>
            <a:prstGeom prst="rightBracket">
              <a:avLst>
                <a:gd name="adj" fmla="val 116666"/>
              </a:avLst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 anchorCtr="0"/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  <a:buNone/>
              </a:pPr>
              <a:endParaRPr lang="en-US" altLang="en-US" sz="2000" b="1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8704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36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8704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66690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Structural Analysis Example</a:t>
            </a:r>
          </a:p>
        </p:txBody>
      </p:sp>
      <p:sp>
        <p:nvSpPr>
          <p:cNvPr id="87044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534400" cy="331628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Another example is structural analysis in civil engineering:</a:t>
            </a:r>
          </a:p>
          <a:p>
            <a:pPr lvl="1"/>
            <a:r>
              <a:rPr lang="en-US" altLang="en-US"/>
              <a:t>Variables are displacement of points in a building.</a:t>
            </a:r>
          </a:p>
          <a:p>
            <a:pPr lvl="1"/>
            <a:r>
              <a:rPr lang="en-US" altLang="en-US"/>
              <a:t>Newton</a:t>
            </a:r>
            <a:r>
              <a:rPr lang="ja-JP" altLang="en-US"/>
              <a:t>’</a:t>
            </a:r>
            <a:r>
              <a:rPr lang="en-US" altLang="ja-JP"/>
              <a:t>s and Hook</a:t>
            </a:r>
            <a:r>
              <a:rPr lang="ja-JP" altLang="en-US"/>
              <a:t>’</a:t>
            </a:r>
            <a:r>
              <a:rPr lang="en-US" altLang="ja-JP"/>
              <a:t>s (spring) laws apply.</a:t>
            </a:r>
          </a:p>
          <a:p>
            <a:pPr lvl="1"/>
            <a:r>
              <a:rPr lang="en-US" altLang="en-US"/>
              <a:t>Static modeling: exert force and determine displacement.</a:t>
            </a:r>
          </a:p>
          <a:p>
            <a:pPr lvl="1"/>
            <a:r>
              <a:rPr lang="en-US" altLang="en-US"/>
              <a:t>Dynamic modeling: apply continuous force (earthquake).</a:t>
            </a:r>
          </a:p>
          <a:p>
            <a:pPr lvl="1"/>
            <a:r>
              <a:rPr lang="en-US" altLang="en-US"/>
              <a:t>Eigenvalue problem: do the resonant modes of the building match an earthquake?</a:t>
            </a:r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87045" name="Picture 4" descr="i8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313" y="3438525"/>
            <a:ext cx="6110287" cy="2297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7046" name="Text Box 5"/>
          <p:cNvSpPr txBox="1"/>
          <p:nvPr/>
        </p:nvSpPr>
        <p:spPr>
          <a:xfrm>
            <a:off x="1265238" y="5795963"/>
            <a:ext cx="7299325" cy="336550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1600"/>
              <a:t>OpenSees project in CE at Berkeley  looks at this section of 880, among others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Gaming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2743200"/>
            <a:ext cx="8610600" cy="206533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pPr algn="ctr">
              <a:buNone/>
            </a:pPr>
            <a:r>
              <a:rPr lang="en-US" altLang="en-US" sz="3200">
                <a:latin typeface="Arial Black" panose="020B0A04020102020204" pitchFamily="6" charset="0"/>
              </a:rPr>
              <a:t>Star Wars – The Force Unleashed …</a:t>
            </a:r>
          </a:p>
          <a:p>
            <a:pPr marL="203200" lvl="1" indent="-203200" algn="ctr">
              <a:buNone/>
            </a:pPr>
            <a:endParaRPr lang="en-US" altLang="en-US" sz="1800">
              <a:hlinkClick r:id="rId3"/>
            </a:endParaRPr>
          </a:p>
          <a:p>
            <a:pPr marL="203200" lvl="1" indent="-203200" algn="ctr">
              <a:buNone/>
            </a:pPr>
            <a:endParaRPr lang="en-US" altLang="en-US" sz="1800">
              <a:hlinkClick r:id="rId3"/>
            </a:endParaRPr>
          </a:p>
          <a:p>
            <a:pPr marL="203200" lvl="1" indent="-203200" algn="ctr">
              <a:buNone/>
            </a:pPr>
            <a:r>
              <a:rPr lang="en-US" altLang="en-US" sz="1800">
                <a:solidFill>
                  <a:schemeClr val="tx1"/>
                </a:solidFill>
                <a:hlinkClick r:id="rId3"/>
              </a:rPr>
              <a:t>www.cs.berkeley.edu/b-cam/Papers/Parker-2009-RTD</a:t>
            </a:r>
            <a:endParaRPr lang="en-US" altLang="en-US" sz="180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altLang="en-US" sz="3200">
              <a:latin typeface="Arial Black" panose="020B0A04020102020204" pitchFamily="6" charset="0"/>
            </a:endParaRPr>
          </a:p>
        </p:txBody>
      </p:sp>
      <p:sp>
        <p:nvSpPr>
          <p:cNvPr id="8909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8909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37</a:t>
            </a:fld>
            <a:endParaRPr lang="en-US" altLang="en-US" sz="1400">
              <a:latin typeface="Helvetica" pitchFamily="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91138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38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9113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Solving ODEs</a:t>
            </a:r>
          </a:p>
        </p:txBody>
      </p:sp>
      <p:sp>
        <p:nvSpPr>
          <p:cNvPr id="91140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9561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In these examples, and most others, the matrices are sparse:</a:t>
            </a:r>
          </a:p>
          <a:p>
            <a:pPr lvl="1"/>
            <a:r>
              <a:rPr lang="en-US" altLang="en-US"/>
              <a:t>i.e., most array elements are 0.</a:t>
            </a:r>
          </a:p>
          <a:p>
            <a:pPr lvl="1"/>
            <a:r>
              <a:rPr lang="en-US" altLang="en-US"/>
              <a:t>neither store nor compute on these 0</a:t>
            </a:r>
            <a:r>
              <a:rPr lang="ja-JP" altLang="en-US"/>
              <a:t>’</a:t>
            </a:r>
            <a:r>
              <a:rPr lang="en-US" altLang="ja-JP"/>
              <a:t>s.</a:t>
            </a:r>
          </a:p>
          <a:p>
            <a:pPr lvl="1"/>
            <a:r>
              <a:rPr lang="en-US" altLang="en-US"/>
              <a:t>Sparse because each component only depends on a few others</a:t>
            </a:r>
          </a:p>
          <a:p>
            <a:endParaRPr lang="en-US" altLang="en-US"/>
          </a:p>
          <a:p>
            <a:r>
              <a:rPr lang="en-US" altLang="en-US"/>
              <a:t>Given a set of ODEs, two kinds of questions are:</a:t>
            </a:r>
          </a:p>
          <a:p>
            <a:pPr lvl="1"/>
            <a:r>
              <a:rPr lang="en-US" altLang="en-US"/>
              <a:t>Compute the values of the variables at some time t</a:t>
            </a:r>
          </a:p>
          <a:p>
            <a:pPr lvl="2"/>
            <a:r>
              <a:rPr lang="en-US" altLang="en-US"/>
              <a:t>Explicit methods</a:t>
            </a:r>
          </a:p>
          <a:p>
            <a:pPr lvl="2"/>
            <a:r>
              <a:rPr lang="en-US" altLang="en-US"/>
              <a:t>Implicit methods</a:t>
            </a:r>
          </a:p>
          <a:p>
            <a:pPr lvl="1"/>
            <a:r>
              <a:rPr lang="en-US" altLang="en-US"/>
              <a:t>Compute modes of vibration</a:t>
            </a:r>
          </a:p>
          <a:p>
            <a:pPr lvl="2"/>
            <a:r>
              <a:rPr lang="en-US" altLang="en-US"/>
              <a:t>Eigenvalue problems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9318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39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9318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Solving ODEs: Explicit Methods</a:t>
            </a:r>
          </a:p>
        </p:txBody>
      </p:sp>
      <p:sp>
        <p:nvSpPr>
          <p:cNvPr id="93188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3848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000"/>
              <a:t>Assume ODE is x’</a:t>
            </a:r>
            <a:r>
              <a:rPr lang="en-US" altLang="ja-JP" sz="2000"/>
              <a:t>(t) = f(x) = A*x(t), where A is a sparse matrix</a:t>
            </a:r>
          </a:p>
          <a:p>
            <a:pPr lvl="1"/>
            <a:r>
              <a:rPr lang="en-US" altLang="en-US"/>
              <a:t>Compute x(i*dt) = x[i] </a:t>
            </a:r>
          </a:p>
          <a:p>
            <a:pPr lvl="1">
              <a:buNone/>
            </a:pPr>
            <a:r>
              <a:rPr lang="en-US" altLang="en-US"/>
              <a:t>         at i=0,1,2,…</a:t>
            </a:r>
          </a:p>
          <a:p>
            <a:pPr lvl="1"/>
            <a:r>
              <a:rPr lang="en-US" altLang="en-US"/>
              <a:t>ODE gives x</a:t>
            </a:r>
            <a:r>
              <a:rPr lang="ja-JP" altLang="en-US"/>
              <a:t>’</a:t>
            </a:r>
            <a:r>
              <a:rPr lang="en-US" altLang="ja-JP"/>
              <a:t>(i*dt) = slope </a:t>
            </a:r>
          </a:p>
          <a:p>
            <a:pPr lvl="1">
              <a:buNone/>
            </a:pPr>
            <a:r>
              <a:rPr lang="en-US" altLang="en-US"/>
              <a:t>      x[i+1]=x[i] + dt*slope </a:t>
            </a:r>
          </a:p>
          <a:p>
            <a:endParaRPr lang="en-US" altLang="en-US" sz="2000"/>
          </a:p>
          <a:p>
            <a:endParaRPr lang="en-US" altLang="en-US"/>
          </a:p>
          <a:p>
            <a:r>
              <a:rPr lang="en-US" altLang="en-US"/>
              <a:t>Explicit methods, e.g., (Forward) Euler</a:t>
            </a:r>
            <a:r>
              <a:rPr lang="ja-JP" altLang="en-US"/>
              <a:t>’</a:t>
            </a:r>
            <a:r>
              <a:rPr lang="en-US" altLang="ja-JP"/>
              <a:t>s method.</a:t>
            </a:r>
          </a:p>
          <a:p>
            <a:pPr lvl="1"/>
            <a:r>
              <a:rPr lang="en-US" altLang="en-US"/>
              <a:t>Approximate   x’</a:t>
            </a:r>
            <a:r>
              <a:rPr lang="en-US" altLang="ja-JP"/>
              <a:t>(t)=A*x(t)   by   (x[i+1] - x[i] )/dt = A*x[i].</a:t>
            </a:r>
          </a:p>
          <a:p>
            <a:pPr lvl="1"/>
            <a:r>
              <a:rPr lang="en-US" altLang="en-US"/>
              <a:t>x[i+1] = x[i]+dt*A*x[i],  i.e. sparse matrix-vector multiplication.</a:t>
            </a:r>
          </a:p>
          <a:p>
            <a:r>
              <a:rPr lang="en-US" altLang="en-US"/>
              <a:t>Tradeoffs:</a:t>
            </a:r>
          </a:p>
          <a:p>
            <a:pPr lvl="1"/>
            <a:r>
              <a:rPr lang="en-US" altLang="en-US"/>
              <a:t>Simple algorithm: sparse matrix vector multiply.</a:t>
            </a:r>
          </a:p>
          <a:p>
            <a:pPr lvl="1"/>
            <a:r>
              <a:rPr lang="en-US" altLang="en-US"/>
              <a:t>Stability problems: May need to take very small time steps, especially if system is </a:t>
            </a:r>
            <a:r>
              <a:rPr lang="en-US" altLang="en-US">
                <a:solidFill>
                  <a:schemeClr val="accent1"/>
                </a:solidFill>
              </a:rPr>
              <a:t>stiff </a:t>
            </a:r>
            <a:r>
              <a:rPr lang="en-US" altLang="en-US"/>
              <a:t>(i.e. A has some large entries, so x can change rapidly).</a:t>
            </a:r>
          </a:p>
        </p:txBody>
      </p:sp>
      <p:graphicFrame>
        <p:nvGraphicFramePr>
          <p:cNvPr id="93189" name="Object 4"/>
          <p:cNvGraphicFramePr>
            <a:graphicFrameLocks noChangeAspect="1"/>
          </p:cNvGraphicFramePr>
          <p:nvPr/>
        </p:nvGraphicFramePr>
        <p:xfrm>
          <a:off x="4267200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786630" imgH="2833370" progId="MSGraph.Chart.8">
                  <p:embed/>
                </p:oleObj>
              </mc:Choice>
              <mc:Fallback>
                <p:oleObj r:id="rId3" imgW="4786630" imgH="2833370" progId="MSGraph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0" name="Line 5"/>
          <p:cNvSpPr/>
          <p:nvPr/>
        </p:nvSpPr>
        <p:spPr>
          <a:xfrm flipV="1">
            <a:off x="6283325" y="1673225"/>
            <a:ext cx="782638" cy="493713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93191" name="Text Box 6"/>
          <p:cNvSpPr txBox="1"/>
          <p:nvPr/>
        </p:nvSpPr>
        <p:spPr>
          <a:xfrm>
            <a:off x="1752600" y="2838450"/>
            <a:ext cx="1930400" cy="3667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>
                <a:solidFill>
                  <a:schemeClr val="accent1"/>
                </a:solidFill>
              </a:rPr>
              <a:t>Use slope at x[i]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2150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6596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and Locality in Simulation</a:t>
            </a:r>
          </a:p>
        </p:txBody>
      </p:sp>
      <p:sp>
        <p:nvSpPr>
          <p:cNvPr id="21508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253413" cy="476408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Parallelism and data locality both critical to performance</a:t>
            </a:r>
          </a:p>
          <a:p>
            <a:pPr lvl="1"/>
            <a:r>
              <a:rPr lang="en-US" altLang="en-US"/>
              <a:t>Recall that moving data is the most expensive operation</a:t>
            </a:r>
          </a:p>
          <a:p>
            <a:r>
              <a:rPr lang="en-US" altLang="en-US"/>
              <a:t>Real world problems have parallelism and locality:</a:t>
            </a:r>
          </a:p>
          <a:p>
            <a:pPr lvl="1"/>
            <a:r>
              <a:rPr lang="en-US" altLang="en-US"/>
              <a:t>Many objects operate independently of others.</a:t>
            </a:r>
          </a:p>
          <a:p>
            <a:pPr lvl="1"/>
            <a:r>
              <a:rPr lang="en-US" altLang="en-US"/>
              <a:t>Objects often depend much more on nearby than distant objects.</a:t>
            </a:r>
          </a:p>
          <a:p>
            <a:pPr lvl="1"/>
            <a:r>
              <a:rPr lang="en-US" altLang="en-US"/>
              <a:t>Dependence on distant objects can often be simplified.</a:t>
            </a:r>
          </a:p>
          <a:p>
            <a:pPr lvl="2"/>
            <a:r>
              <a:rPr lang="en-US" altLang="en-US"/>
              <a:t>Example of all three: particles moving under gravity</a:t>
            </a:r>
          </a:p>
          <a:p>
            <a:r>
              <a:rPr lang="en-US" altLang="en-US"/>
              <a:t>Scientific models may introduce more parallelism:</a:t>
            </a:r>
          </a:p>
          <a:p>
            <a:pPr lvl="1"/>
            <a:r>
              <a:rPr lang="en-US" altLang="en-US"/>
              <a:t>When a continuous problem is discretized, time dependencies are generally limited to adjacent time steps.</a:t>
            </a:r>
          </a:p>
          <a:p>
            <a:pPr lvl="2"/>
            <a:r>
              <a:rPr lang="en-US" altLang="en-US"/>
              <a:t>Helps limit dependence to nearby objects (eg collisions)</a:t>
            </a:r>
          </a:p>
          <a:p>
            <a:pPr lvl="1"/>
            <a:r>
              <a:rPr lang="en-US" altLang="en-US"/>
              <a:t>Far-field effects may be ignored or approximated in many cases.</a:t>
            </a:r>
          </a:p>
          <a:p>
            <a:r>
              <a:rPr lang="en-US" altLang="en-US"/>
              <a:t>Many problems exhibit parallelism at multiple levels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9523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40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95235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Solving ODEs: Implicit Methods</a:t>
            </a:r>
          </a:p>
        </p:txBody>
      </p:sp>
      <p:sp>
        <p:nvSpPr>
          <p:cNvPr id="95236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36416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000"/>
              <a:t>Assume ODE is x’</a:t>
            </a:r>
            <a:r>
              <a:rPr lang="en-US" altLang="ja-JP" sz="2000"/>
              <a:t>(t) = f(x) = A*x(t) , where A is a sparse matrix</a:t>
            </a:r>
          </a:p>
          <a:p>
            <a:pPr lvl="1"/>
            <a:r>
              <a:rPr lang="en-US" altLang="en-US"/>
              <a:t>Compute x(i*dt) = x[i] </a:t>
            </a:r>
          </a:p>
          <a:p>
            <a:pPr lvl="1">
              <a:buNone/>
            </a:pPr>
            <a:r>
              <a:rPr lang="en-US" altLang="en-US"/>
              <a:t>         at i=0,1,2,…</a:t>
            </a:r>
          </a:p>
          <a:p>
            <a:pPr lvl="1"/>
            <a:r>
              <a:rPr lang="en-US" altLang="en-US"/>
              <a:t>ODE gives x</a:t>
            </a:r>
            <a:r>
              <a:rPr lang="ja-JP" altLang="en-US"/>
              <a:t>’</a:t>
            </a:r>
            <a:r>
              <a:rPr lang="en-US" altLang="ja-JP"/>
              <a:t>((i+1)*dt) = slope</a:t>
            </a:r>
          </a:p>
          <a:p>
            <a:pPr lvl="1">
              <a:buNone/>
            </a:pPr>
            <a:r>
              <a:rPr lang="en-US" altLang="en-US"/>
              <a:t>       x[i+1]=x[i] + dt*slope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Implicit method, e.g., Backward Euler solve:</a:t>
            </a:r>
          </a:p>
          <a:p>
            <a:pPr lvl="1"/>
            <a:r>
              <a:rPr lang="en-US" altLang="en-US"/>
              <a:t>Approximate   x’</a:t>
            </a:r>
            <a:r>
              <a:rPr lang="en-US" altLang="ja-JP"/>
              <a:t>(t)=A*x(t)   by   (x[i+1] - x[i] )/dt = A*x[</a:t>
            </a:r>
            <a:r>
              <a:rPr lang="en-US" altLang="ja-JP">
                <a:solidFill>
                  <a:srgbClr val="FF0000"/>
                </a:solidFill>
              </a:rPr>
              <a:t>i+1</a:t>
            </a:r>
            <a:r>
              <a:rPr lang="en-US" altLang="ja-JP"/>
              <a:t>].</a:t>
            </a:r>
          </a:p>
          <a:p>
            <a:pPr lvl="1"/>
            <a:r>
              <a:rPr lang="en-US" altLang="en-US"/>
              <a:t>(I - dt*A)*x[i+1] = x[i],  i.e. we need to solve a sparse linear system of equations.</a:t>
            </a:r>
          </a:p>
          <a:p>
            <a:r>
              <a:rPr lang="en-US" altLang="en-US"/>
              <a:t>Trade-offs:</a:t>
            </a:r>
          </a:p>
          <a:p>
            <a:pPr lvl="1"/>
            <a:r>
              <a:rPr lang="en-US" altLang="en-US"/>
              <a:t>Larger timestep possible: especially for</a:t>
            </a:r>
            <a:r>
              <a:rPr lang="en-US" altLang="en-US">
                <a:solidFill>
                  <a:srgbClr val="00CC99"/>
                </a:solidFill>
              </a:rPr>
              <a:t> </a:t>
            </a:r>
            <a:r>
              <a:rPr lang="en-US" altLang="en-US">
                <a:solidFill>
                  <a:srgbClr val="006600"/>
                </a:solidFill>
              </a:rPr>
              <a:t>stiff</a:t>
            </a:r>
            <a:r>
              <a:rPr lang="en-US" altLang="en-US">
                <a:solidFill>
                  <a:srgbClr val="00CC99"/>
                </a:solidFill>
              </a:rPr>
              <a:t> </a:t>
            </a:r>
            <a:r>
              <a:rPr lang="en-US" altLang="en-US"/>
              <a:t>problems</a:t>
            </a:r>
          </a:p>
          <a:p>
            <a:pPr lvl="1"/>
            <a:r>
              <a:rPr lang="en-US" altLang="en-US"/>
              <a:t>More difficult algorithm: need to solve a sparse linear system of equations at each step</a:t>
            </a:r>
          </a:p>
        </p:txBody>
      </p:sp>
      <p:graphicFrame>
        <p:nvGraphicFramePr>
          <p:cNvPr id="95237" name="Object 4"/>
          <p:cNvGraphicFramePr>
            <a:graphicFrameLocks noChangeAspect="1"/>
          </p:cNvGraphicFramePr>
          <p:nvPr/>
        </p:nvGraphicFramePr>
        <p:xfrm>
          <a:off x="4935538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786630" imgH="2833370" progId="MSGraph.Chart.8">
                  <p:embed/>
                </p:oleObj>
              </mc:Choice>
              <mc:Fallback>
                <p:oleObj r:id="rId3" imgW="4786630" imgH="2833370" progId="MSGraph.Char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5538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8" name="Line 5"/>
          <p:cNvSpPr/>
          <p:nvPr/>
        </p:nvSpPr>
        <p:spPr>
          <a:xfrm flipV="1">
            <a:off x="6967538" y="1862138"/>
            <a:ext cx="795337" cy="138112"/>
          </a:xfrm>
          <a:prstGeom prst="line">
            <a:avLst/>
          </a:prstGeom>
          <a:ln w="28575" cap="flat" cmpd="sng">
            <a:solidFill>
              <a:schemeClr val="accent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95239" name="Text Box 6"/>
          <p:cNvSpPr txBox="1"/>
          <p:nvPr/>
        </p:nvSpPr>
        <p:spPr>
          <a:xfrm>
            <a:off x="1701800" y="2836863"/>
            <a:ext cx="2386013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>
                <a:solidFill>
                  <a:schemeClr val="accent1"/>
                </a:solidFill>
              </a:rPr>
              <a:t>Use slope at x[i+1]</a:t>
            </a:r>
          </a:p>
        </p:txBody>
      </p:sp>
      <p:sp>
        <p:nvSpPr>
          <p:cNvPr id="95240" name="Text Box 7"/>
          <p:cNvSpPr txBox="1"/>
          <p:nvPr/>
        </p:nvSpPr>
        <p:spPr>
          <a:xfrm>
            <a:off x="6713538" y="3051175"/>
            <a:ext cx="1704975" cy="3048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1400" b="1"/>
              <a:t>t (i)        t + dt (i+1)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9728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41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97283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5224462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Solving ODEs: Eigensolvers</a:t>
            </a:r>
          </a:p>
        </p:txBody>
      </p:sp>
      <p:sp>
        <p:nvSpPr>
          <p:cNvPr id="97284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395128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Computing modes of vibration: finding eigenvalues and eigenvectors.</a:t>
            </a:r>
          </a:p>
          <a:p>
            <a:pPr lvl="1"/>
            <a:r>
              <a:rPr lang="en-US" altLang="en-US" sz="2400"/>
              <a:t>Seek solution of d</a:t>
            </a:r>
            <a:r>
              <a:rPr lang="en-US" altLang="en-US" sz="2400" baseline="30000"/>
              <a:t>2</a:t>
            </a:r>
            <a:r>
              <a:rPr lang="en-US" altLang="en-US" sz="2400"/>
              <a:t>x(t)/dt</a:t>
            </a:r>
            <a:r>
              <a:rPr lang="en-US" altLang="en-US" sz="2400" baseline="30000"/>
              <a:t>2</a:t>
            </a:r>
            <a:r>
              <a:rPr lang="en-US" altLang="en-US" sz="2400"/>
              <a:t> = A*x(t) of form                      x(t) = sin(</a:t>
            </a:r>
            <a:r>
              <a:rPr lang="en-US" altLang="en-US" sz="2400">
                <a:sym typeface="Symbol" panose="05050102010706020507" pitchFamily="6" charset="2"/>
              </a:rPr>
              <a:t></a:t>
            </a:r>
            <a:r>
              <a:rPr lang="en-US" altLang="en-US" sz="2400"/>
              <a:t>*t) * x</a:t>
            </a:r>
            <a:r>
              <a:rPr lang="en-US" altLang="en-US" sz="2400" baseline="-25000"/>
              <a:t>0</a:t>
            </a:r>
            <a:r>
              <a:rPr lang="en-US" altLang="en-US" sz="2400"/>
              <a:t>, where x</a:t>
            </a:r>
            <a:r>
              <a:rPr lang="en-US" altLang="en-US" sz="2400" baseline="-25000"/>
              <a:t>0</a:t>
            </a:r>
            <a:r>
              <a:rPr lang="en-US" altLang="en-US" sz="2400"/>
              <a:t> is a constant vector</a:t>
            </a:r>
          </a:p>
          <a:p>
            <a:pPr lvl="2"/>
            <a:r>
              <a:rPr lang="en-US" altLang="en-US" sz="2000">
                <a:sym typeface="Symbol" panose="05050102010706020507" pitchFamily="6" charset="2"/>
              </a:rPr>
              <a:t></a:t>
            </a:r>
            <a:r>
              <a:rPr lang="en-US" altLang="en-US" sz="2000"/>
              <a:t> called the frequency of vibration</a:t>
            </a:r>
          </a:p>
          <a:p>
            <a:pPr lvl="2"/>
            <a:r>
              <a:rPr lang="en-US" altLang="en-US" sz="2000"/>
              <a:t>x</a:t>
            </a:r>
            <a:r>
              <a:rPr lang="en-US" altLang="en-US" sz="2000" baseline="-25000"/>
              <a:t>0</a:t>
            </a:r>
            <a:r>
              <a:rPr lang="en-US" altLang="en-US" sz="2000"/>
              <a:t>  sometimes called a </a:t>
            </a:r>
            <a:r>
              <a:rPr lang="ja-JP" altLang="en-US" sz="2000"/>
              <a:t>“</a:t>
            </a:r>
            <a:r>
              <a:rPr lang="en-US" altLang="ja-JP" sz="2000"/>
              <a:t>mode shape</a:t>
            </a:r>
            <a:r>
              <a:rPr lang="ja-JP" altLang="en-US" sz="2000"/>
              <a:t>”</a:t>
            </a:r>
            <a:endParaRPr lang="en-US" altLang="ja-JP" sz="2200"/>
          </a:p>
          <a:p>
            <a:pPr lvl="1"/>
            <a:r>
              <a:rPr lang="en-US" altLang="en-US" sz="2400"/>
              <a:t>Plug in to get -</a:t>
            </a:r>
            <a:r>
              <a:rPr lang="en-US" altLang="en-US" sz="2400">
                <a:sym typeface="Symbol" panose="05050102010706020507" pitchFamily="6" charset="2"/>
              </a:rPr>
              <a:t></a:t>
            </a:r>
            <a:r>
              <a:rPr lang="en-US" altLang="en-US" sz="2400" baseline="30000"/>
              <a:t>2</a:t>
            </a:r>
            <a:r>
              <a:rPr lang="en-US" altLang="en-US" sz="2400"/>
              <a:t> *x</a:t>
            </a:r>
            <a:r>
              <a:rPr lang="en-US" altLang="en-US" sz="2400" baseline="-25000"/>
              <a:t>0</a:t>
            </a:r>
            <a:r>
              <a:rPr lang="en-US" altLang="en-US" sz="2400"/>
              <a:t> = A*x</a:t>
            </a:r>
            <a:r>
              <a:rPr lang="en-US" altLang="en-US" sz="2400" baseline="-25000"/>
              <a:t>0</a:t>
            </a:r>
            <a:r>
              <a:rPr lang="en-US" altLang="en-US" sz="2400"/>
              <a:t>, so that -</a:t>
            </a:r>
            <a:r>
              <a:rPr lang="en-US" altLang="en-US" sz="2400">
                <a:sym typeface="Symbol" panose="05050102010706020507" pitchFamily="6" charset="2"/>
              </a:rPr>
              <a:t></a:t>
            </a:r>
            <a:r>
              <a:rPr lang="en-US" altLang="en-US" sz="2400" baseline="30000"/>
              <a:t>2</a:t>
            </a:r>
            <a:r>
              <a:rPr lang="en-US" altLang="en-US" sz="2400"/>
              <a:t>  is an eigenvalue and x</a:t>
            </a:r>
            <a:r>
              <a:rPr lang="en-US" altLang="en-US" sz="2400" baseline="-25000"/>
              <a:t>0</a:t>
            </a:r>
            <a:r>
              <a:rPr lang="en-US" altLang="en-US" sz="2400"/>
              <a:t> is an eigenvector of A.</a:t>
            </a:r>
          </a:p>
          <a:p>
            <a:pPr lvl="1"/>
            <a:r>
              <a:rPr lang="en-US" altLang="en-US" sz="2400"/>
              <a:t>Solution schemes reduce either to sparse-matrix multiplications, or solving sparse linear systems.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9933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42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99331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350125" cy="4349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Summary of ODE Methods</a:t>
            </a:r>
          </a:p>
        </p:txBody>
      </p:sp>
      <p:sp>
        <p:nvSpPr>
          <p:cNvPr id="99332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534400" cy="55467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Explicit methods for ODEs need sparse-matrix-vector mult.</a:t>
            </a:r>
          </a:p>
          <a:p>
            <a:r>
              <a:rPr lang="en-US" altLang="en-US"/>
              <a:t>Implicit methods for ODEs need to solve linear systems</a:t>
            </a:r>
          </a:p>
          <a:p>
            <a:r>
              <a:rPr lang="en-US" altLang="en-US"/>
              <a:t>Direct methods (Gaussian elimination)</a:t>
            </a:r>
          </a:p>
          <a:p>
            <a:pPr marL="577850" lvl="1" indent="-231775"/>
            <a:r>
              <a:rPr lang="en-US" altLang="en-US"/>
              <a:t>Called LU Decomposition, because we factor A = L*U.</a:t>
            </a:r>
          </a:p>
          <a:p>
            <a:pPr marL="577850" lvl="1" indent="-231775"/>
            <a:r>
              <a:rPr lang="en-US" altLang="en-US"/>
              <a:t>Future lectures will consider both dense and sparse cases.</a:t>
            </a:r>
          </a:p>
          <a:p>
            <a:pPr marL="577850" lvl="1" indent="-231775"/>
            <a:r>
              <a:rPr lang="en-US" altLang="en-US"/>
              <a:t>More complicated than sparse-matrix vector multiplication.</a:t>
            </a:r>
          </a:p>
          <a:p>
            <a:r>
              <a:rPr lang="en-US" altLang="en-US"/>
              <a:t>Iterative solvers</a:t>
            </a:r>
          </a:p>
          <a:p>
            <a:pPr marL="577850" lvl="1" indent="-231775"/>
            <a:r>
              <a:rPr lang="en-US" altLang="en-US"/>
              <a:t>Will discuss several of these in future.</a:t>
            </a:r>
          </a:p>
          <a:p>
            <a:pPr marL="850900" lvl="2" indent="-158750"/>
            <a:r>
              <a:rPr lang="en-US" altLang="en-US"/>
              <a:t>Jacobi, Successive over-relaxation (SOR) , Conjugate Gradient (CG), Multigrid,...</a:t>
            </a:r>
          </a:p>
          <a:p>
            <a:pPr marL="577850" lvl="1" indent="-231775"/>
            <a:r>
              <a:rPr lang="en-US" altLang="en-US"/>
              <a:t>Most have sparse-matrix-vector multiplication in kernel.</a:t>
            </a:r>
          </a:p>
          <a:p>
            <a:pPr marL="577850" lvl="1" indent="-231775">
              <a:buNone/>
            </a:pPr>
            <a:endParaRPr lang="en-US" altLang="en-US"/>
          </a:p>
          <a:p>
            <a:r>
              <a:rPr lang="en-US" altLang="en-US"/>
              <a:t>Eigenproblems</a:t>
            </a:r>
          </a:p>
          <a:p>
            <a:pPr marL="577850" lvl="1" indent="-231775"/>
            <a:r>
              <a:rPr lang="en-US" altLang="en-US"/>
              <a:t>Future lectures will discuss dense and sparse cases.</a:t>
            </a:r>
          </a:p>
          <a:p>
            <a:pPr marL="577850" lvl="1" indent="-231775"/>
            <a:r>
              <a:rPr lang="en-US" altLang="en-US"/>
              <a:t>Also depend on sparse-matrix-vector multiplication, direct methods.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Footer Placeholder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01378" name="Slide Number Placeholder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43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594946" name="Rectangle 2"/>
          <p:cNvSpPr/>
          <p:nvPr/>
        </p:nvSpPr>
        <p:spPr>
          <a:xfrm>
            <a:off x="681038" y="4572000"/>
            <a:ext cx="83058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>
              <a:buNone/>
            </a:pPr>
            <a:r>
              <a:rPr lang="en-US" altLang="en-US"/>
              <a:t>Matrix-vector multiply kernel: </a:t>
            </a:r>
            <a:r>
              <a:rPr lang="en-US" altLang="en-US">
                <a:solidFill>
                  <a:schemeClr val="accent2"/>
                </a:solidFill>
              </a:rPr>
              <a:t>y</a:t>
            </a:r>
            <a:r>
              <a:rPr lang="en-US" altLang="en-US" sz="1800">
                <a:solidFill>
                  <a:schemeClr val="accent2"/>
                </a:solidFill>
              </a:rPr>
              <a:t>(i)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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y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(i)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+ A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(i,j)</a:t>
            </a:r>
            <a:r>
              <a:rPr lang="en-GB" altLang="en-US">
                <a:latin typeface="Symbol" panose="05050102010706020507" pitchFamily="6" charset="2"/>
              </a:rPr>
              <a:t>×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(j)</a:t>
            </a:r>
          </a:p>
        </p:txBody>
      </p:sp>
      <p:sp>
        <p:nvSpPr>
          <p:cNvPr id="594947" name="Rectangle 3"/>
          <p:cNvSpPr/>
          <p:nvPr/>
        </p:nvSpPr>
        <p:spPr>
          <a:xfrm>
            <a:off x="681038" y="4572000"/>
            <a:ext cx="8305800" cy="190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>
              <a:buNone/>
            </a:pPr>
            <a:r>
              <a:rPr lang="en-US" altLang="en-US"/>
              <a:t>Matrix-vector multiply kernel: </a:t>
            </a:r>
            <a:r>
              <a:rPr lang="en-US" altLang="en-US">
                <a:solidFill>
                  <a:schemeClr val="accent2"/>
                </a:solidFill>
              </a:rPr>
              <a:t>y</a:t>
            </a:r>
            <a:r>
              <a:rPr lang="en-US" altLang="en-US" sz="1800">
                <a:solidFill>
                  <a:schemeClr val="accent2"/>
                </a:solidFill>
              </a:rPr>
              <a:t>(i)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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y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(i)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+ A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(i,j)</a:t>
            </a:r>
            <a:r>
              <a:rPr lang="en-GB" altLang="en-US">
                <a:latin typeface="Symbol" panose="05050102010706020507" pitchFamily="6" charset="2"/>
              </a:rPr>
              <a:t>×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(j)</a:t>
            </a:r>
            <a:endParaRPr lang="en-US" altLang="en-US" sz="1800">
              <a:solidFill>
                <a:schemeClr val="accent2"/>
              </a:solidFill>
            </a:endParaRPr>
          </a:p>
          <a:p>
            <a:pPr marL="203200" lvl="0" indent="-203200">
              <a:buNone/>
            </a:pPr>
            <a:endParaRPr lang="en-US" altLang="en-US" sz="2000">
              <a:latin typeface="Courier New" panose="02070309020205020404" pitchFamily="6" charset="0"/>
            </a:endParaRP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for each row </a:t>
            </a:r>
            <a:r>
              <a:rPr lang="en-US" altLang="en-US" sz="2000" b="1">
                <a:latin typeface="Courier New" panose="02070309020205020404" pitchFamily="6" charset="0"/>
              </a:rPr>
              <a:t>i</a:t>
            </a: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	for </a:t>
            </a:r>
            <a:r>
              <a:rPr lang="en-US" altLang="en-US" sz="2000" b="1">
                <a:latin typeface="Courier New" panose="02070309020205020404" pitchFamily="6" charset="0"/>
              </a:rPr>
              <a:t>k</a:t>
            </a:r>
            <a:r>
              <a:rPr lang="en-US" altLang="en-US" sz="2000">
                <a:latin typeface="Courier New" panose="02070309020205020404" pitchFamily="6" charset="0"/>
              </a:rPr>
              <a:t>=</a:t>
            </a:r>
            <a:r>
              <a:rPr lang="en-US" altLang="en-US" sz="2000" b="1">
                <a:latin typeface="Courier New" panose="02070309020205020404" pitchFamily="6" charset="0"/>
              </a:rPr>
              <a:t>ptr[i]</a:t>
            </a:r>
            <a:r>
              <a:rPr lang="en-US" altLang="en-US" sz="2000">
                <a:latin typeface="Courier New" panose="02070309020205020404" pitchFamily="6" charset="0"/>
              </a:rPr>
              <a:t> to </a:t>
            </a:r>
            <a:r>
              <a:rPr lang="en-US" altLang="en-US" sz="2000" b="1">
                <a:latin typeface="Courier New" panose="02070309020205020404" pitchFamily="6" charset="0"/>
              </a:rPr>
              <a:t>ptr[i</a:t>
            </a:r>
            <a:r>
              <a:rPr lang="en-US" altLang="en-US" sz="2000">
                <a:latin typeface="Courier New" panose="02070309020205020404" pitchFamily="6" charset="0"/>
              </a:rPr>
              <a:t>+</a:t>
            </a:r>
            <a:r>
              <a:rPr lang="en-US" altLang="en-US" sz="2000" b="1">
                <a:latin typeface="Courier New" panose="02070309020205020404" pitchFamily="6" charset="0"/>
              </a:rPr>
              <a:t>1]-1</a:t>
            </a:r>
            <a:r>
              <a:rPr lang="en-US" altLang="en-US" sz="2000">
                <a:latin typeface="Courier New" panose="02070309020205020404" pitchFamily="6" charset="0"/>
              </a:rPr>
              <a:t> do</a:t>
            </a: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		</a:t>
            </a:r>
            <a:r>
              <a:rPr lang="en-US" altLang="en-US" sz="2000" b="1">
                <a:latin typeface="Courier New" panose="02070309020205020404" pitchFamily="6" charset="0"/>
              </a:rPr>
              <a:t>y[i] </a:t>
            </a:r>
            <a:r>
              <a:rPr lang="en-US" altLang="en-US" sz="2000">
                <a:latin typeface="Courier New" panose="02070309020205020404" pitchFamily="6" charset="0"/>
              </a:rPr>
              <a:t>=</a:t>
            </a:r>
            <a:r>
              <a:rPr lang="en-US" altLang="en-US" sz="2000" b="1">
                <a:latin typeface="Courier New" panose="02070309020205020404" pitchFamily="6" charset="0"/>
              </a:rPr>
              <a:t> y[i] </a:t>
            </a:r>
            <a:r>
              <a:rPr lang="en-US" altLang="en-US" sz="2000">
                <a:latin typeface="Courier New" panose="02070309020205020404" pitchFamily="6" charset="0"/>
              </a:rPr>
              <a:t>+ </a:t>
            </a:r>
            <a:r>
              <a:rPr lang="en-US" altLang="en-US" sz="2000" b="1">
                <a:latin typeface="Courier New" panose="02070309020205020404" pitchFamily="6" charset="0"/>
              </a:rPr>
              <a:t>val[k]</a:t>
            </a:r>
            <a:r>
              <a:rPr lang="en-US" altLang="en-US" sz="2000">
                <a:latin typeface="Courier New" panose="02070309020205020404" pitchFamily="6" charset="0"/>
              </a:rPr>
              <a:t>*</a:t>
            </a:r>
            <a:r>
              <a:rPr lang="en-US" altLang="en-US" sz="2000" b="1">
                <a:latin typeface="Courier New" panose="02070309020205020404" pitchFamily="6" charset="0"/>
              </a:rPr>
              <a:t>x[ind[k]]</a:t>
            </a:r>
          </a:p>
        </p:txBody>
      </p:sp>
      <p:sp>
        <p:nvSpPr>
          <p:cNvPr id="101381" name="Rectangle 4"/>
          <p:cNvSpPr>
            <a:spLocks noGrp="1"/>
          </p:cNvSpPr>
          <p:nvPr>
            <p:ph type="title"/>
          </p:nvPr>
        </p:nvSpPr>
        <p:spPr>
          <a:xfrm>
            <a:off x="485775" y="306388"/>
            <a:ext cx="8501063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SpMV in Compressed Sparse Row (CSR) Format</a:t>
            </a:r>
          </a:p>
        </p:txBody>
      </p:sp>
      <p:pic>
        <p:nvPicPr>
          <p:cNvPr id="101382" name="Picture 5" descr="csr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b="47258"/>
          <a:stretch>
            <a:fillRect/>
          </a:stretch>
        </p:blipFill>
        <p:spPr>
          <a:xfrm>
            <a:off x="304800" y="2085975"/>
            <a:ext cx="3810000" cy="2257425"/>
          </a:xfrm>
          <a:ln/>
        </p:spPr>
      </p:pic>
      <p:pic>
        <p:nvPicPr>
          <p:cNvPr id="101383" name="Picture 6" descr="csr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64136"/>
          <a:stretch>
            <a:fillRect/>
          </a:stretch>
        </p:blipFill>
        <p:spPr>
          <a:xfrm>
            <a:off x="4191000" y="2133600"/>
            <a:ext cx="4876800" cy="1963738"/>
          </a:xfrm>
          <a:ln/>
        </p:spPr>
      </p:pic>
      <p:sp>
        <p:nvSpPr>
          <p:cNvPr id="594951" name="Rectangle 7"/>
          <p:cNvSpPr/>
          <p:nvPr/>
        </p:nvSpPr>
        <p:spPr>
          <a:xfrm>
            <a:off x="690563" y="4572000"/>
            <a:ext cx="8305800" cy="190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>
              <a:buNone/>
            </a:pPr>
            <a:r>
              <a:rPr lang="en-US" altLang="en-US"/>
              <a:t>Matrix-vector multiply kernel: </a:t>
            </a:r>
            <a:r>
              <a:rPr lang="en-US" altLang="en-US">
                <a:solidFill>
                  <a:schemeClr val="accent2"/>
                </a:solidFill>
              </a:rPr>
              <a:t>y</a:t>
            </a:r>
            <a:r>
              <a:rPr lang="en-US" altLang="en-US" sz="1800">
                <a:solidFill>
                  <a:schemeClr val="accent2"/>
                </a:solidFill>
              </a:rPr>
              <a:t>(i)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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y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(i)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 + A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(i,j)</a:t>
            </a:r>
            <a:r>
              <a:rPr lang="en-GB" altLang="en-US">
                <a:latin typeface="Symbol" panose="05050102010706020507" pitchFamily="6" charset="2"/>
              </a:rPr>
              <a:t>×</a:t>
            </a:r>
            <a:r>
              <a:rPr lang="en-US" altLang="en-US">
                <a:solidFill>
                  <a:schemeClr val="accent2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1800">
                <a:solidFill>
                  <a:schemeClr val="accent2"/>
                </a:solidFill>
                <a:sym typeface="Wingdings" panose="05000000000000000000" pitchFamily="2" charset="2"/>
              </a:rPr>
              <a:t>(j)</a:t>
            </a:r>
            <a:endParaRPr lang="en-US" altLang="en-US" sz="1800">
              <a:solidFill>
                <a:schemeClr val="accent2"/>
              </a:solidFill>
            </a:endParaRPr>
          </a:p>
          <a:p>
            <a:pPr marL="203200" lvl="0" indent="-203200">
              <a:buNone/>
            </a:pPr>
            <a:endParaRPr lang="en-US" altLang="en-US" sz="2000">
              <a:latin typeface="Courier New" panose="02070309020205020404" pitchFamily="6" charset="0"/>
            </a:endParaRP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for each row </a:t>
            </a:r>
            <a:r>
              <a:rPr lang="en-US" altLang="en-US" sz="2000" b="1">
                <a:latin typeface="Courier New" panose="02070309020205020404" pitchFamily="6" charset="0"/>
              </a:rPr>
              <a:t>i</a:t>
            </a:r>
            <a:endParaRPr lang="en-US" altLang="en-US" sz="2000">
              <a:latin typeface="Courier New" panose="02070309020205020404" pitchFamily="6" charset="0"/>
            </a:endParaRP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	for </a:t>
            </a:r>
            <a:r>
              <a:rPr lang="en-US" altLang="en-US" sz="2000" b="1">
                <a:latin typeface="Courier New" panose="02070309020205020404" pitchFamily="6" charset="0"/>
              </a:rPr>
              <a:t>k</a:t>
            </a:r>
            <a:r>
              <a:rPr lang="en-US" altLang="en-US" sz="2000">
                <a:latin typeface="Courier New" panose="02070309020205020404" pitchFamily="6" charset="0"/>
              </a:rPr>
              <a:t>=</a:t>
            </a:r>
            <a:r>
              <a:rPr lang="en-US" altLang="en-US" sz="2000" b="1">
                <a:latin typeface="Courier New" panose="02070309020205020404" pitchFamily="6" charset="0"/>
              </a:rPr>
              <a:t>ptr[i]</a:t>
            </a:r>
            <a:r>
              <a:rPr lang="en-US" altLang="en-US" sz="2000">
                <a:latin typeface="Courier New" panose="02070309020205020404" pitchFamily="6" charset="0"/>
              </a:rPr>
              <a:t> to </a:t>
            </a:r>
            <a:r>
              <a:rPr lang="en-US" altLang="en-US" sz="2000" b="1">
                <a:latin typeface="Courier New" panose="02070309020205020404" pitchFamily="6" charset="0"/>
              </a:rPr>
              <a:t>ptr[i</a:t>
            </a:r>
            <a:r>
              <a:rPr lang="en-US" altLang="en-US" sz="2000">
                <a:latin typeface="Courier New" panose="02070309020205020404" pitchFamily="6" charset="0"/>
              </a:rPr>
              <a:t>+</a:t>
            </a:r>
            <a:r>
              <a:rPr lang="en-US" altLang="en-US" sz="2000" b="1">
                <a:latin typeface="Courier New" panose="02070309020205020404" pitchFamily="6" charset="0"/>
              </a:rPr>
              <a:t>1]-1</a:t>
            </a:r>
            <a:r>
              <a:rPr lang="en-US" altLang="en-US" sz="2000">
                <a:latin typeface="Courier New" panose="02070309020205020404" pitchFamily="6" charset="0"/>
              </a:rPr>
              <a:t> do</a:t>
            </a:r>
          </a:p>
          <a:p>
            <a:pPr marL="203200" lvl="0" indent="-203200">
              <a:buNone/>
            </a:pPr>
            <a:r>
              <a:rPr lang="en-US" altLang="en-US" sz="2000">
                <a:latin typeface="Courier New" panose="02070309020205020404" pitchFamily="6" charset="0"/>
              </a:rPr>
              <a:t>		</a:t>
            </a:r>
            <a:r>
              <a:rPr lang="en-US" altLang="en-US" sz="2000" b="1">
                <a:latin typeface="Courier New" panose="02070309020205020404" pitchFamily="6" charset="0"/>
              </a:rPr>
              <a:t>y[i] </a:t>
            </a:r>
            <a:r>
              <a:rPr lang="en-US" altLang="en-US" sz="2000">
                <a:latin typeface="Courier New" panose="02070309020205020404" pitchFamily="6" charset="0"/>
              </a:rPr>
              <a:t>=</a:t>
            </a:r>
            <a:r>
              <a:rPr lang="en-US" altLang="en-US" sz="2000" b="1">
                <a:latin typeface="Courier New" panose="02070309020205020404" pitchFamily="6" charset="0"/>
              </a:rPr>
              <a:t> y[i] </a:t>
            </a:r>
            <a:r>
              <a:rPr lang="en-US" altLang="en-US" sz="2000">
                <a:latin typeface="Courier New" panose="02070309020205020404" pitchFamily="6" charset="0"/>
              </a:rPr>
              <a:t>+ </a:t>
            </a:r>
            <a:r>
              <a:rPr lang="en-US" altLang="en-US" sz="2000" b="1">
                <a:latin typeface="Courier New" panose="02070309020205020404" pitchFamily="6" charset="0"/>
              </a:rPr>
              <a:t>val[k]</a:t>
            </a:r>
            <a:r>
              <a:rPr lang="en-US" altLang="en-US" sz="2000">
                <a:latin typeface="Courier New" panose="02070309020205020404" pitchFamily="6" charset="0"/>
              </a:rPr>
              <a:t>*</a:t>
            </a:r>
            <a:r>
              <a:rPr lang="en-US" altLang="en-US" sz="2000" b="1">
                <a:latin typeface="Courier New" panose="02070309020205020404" pitchFamily="6" charset="0"/>
              </a:rPr>
              <a:t>x[</a:t>
            </a:r>
            <a:r>
              <a:rPr lang="en-US" altLang="en-US" sz="2000" b="1">
                <a:solidFill>
                  <a:srgbClr val="FF0000"/>
                </a:solidFill>
                <a:latin typeface="Courier New" panose="02070309020205020404" pitchFamily="6" charset="0"/>
              </a:rPr>
              <a:t>ind[k]</a:t>
            </a:r>
            <a:r>
              <a:rPr lang="en-US" altLang="en-US" sz="2000" b="1">
                <a:latin typeface="Courier New" panose="02070309020205020404" pitchFamily="6" charset="0"/>
              </a:rPr>
              <a:t>]</a:t>
            </a:r>
          </a:p>
        </p:txBody>
      </p:sp>
      <p:sp>
        <p:nvSpPr>
          <p:cNvPr id="101385" name="Rectangle 8"/>
          <p:cNvSpPr/>
          <p:nvPr/>
        </p:nvSpPr>
        <p:spPr>
          <a:xfrm>
            <a:off x="122238" y="2133600"/>
            <a:ext cx="363537" cy="363538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86" name="Rectangle 9"/>
          <p:cNvSpPr/>
          <p:nvPr/>
        </p:nvSpPr>
        <p:spPr>
          <a:xfrm>
            <a:off x="122238" y="2466975"/>
            <a:ext cx="363537" cy="363538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87" name="Rectangle 10"/>
          <p:cNvSpPr/>
          <p:nvPr/>
        </p:nvSpPr>
        <p:spPr>
          <a:xfrm>
            <a:off x="122238" y="2830513"/>
            <a:ext cx="363537" cy="363537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88" name="Rectangle 11"/>
          <p:cNvSpPr/>
          <p:nvPr/>
        </p:nvSpPr>
        <p:spPr>
          <a:xfrm>
            <a:off x="122238" y="3163888"/>
            <a:ext cx="363537" cy="363537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89" name="Rectangle 12"/>
          <p:cNvSpPr/>
          <p:nvPr/>
        </p:nvSpPr>
        <p:spPr>
          <a:xfrm>
            <a:off x="122238" y="3527425"/>
            <a:ext cx="363537" cy="363538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0" name="Rectangle 13"/>
          <p:cNvSpPr/>
          <p:nvPr/>
        </p:nvSpPr>
        <p:spPr>
          <a:xfrm>
            <a:off x="122238" y="3890963"/>
            <a:ext cx="363537" cy="363537"/>
          </a:xfrm>
          <a:prstGeom prst="rect">
            <a:avLst/>
          </a:prstGeom>
          <a:solidFill>
            <a:srgbClr val="CC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1" name="Rectangle 14"/>
          <p:cNvSpPr/>
          <p:nvPr/>
        </p:nvSpPr>
        <p:spPr>
          <a:xfrm rot="-5400000">
            <a:off x="681038" y="1658938"/>
            <a:ext cx="363537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2" name="Rectangle 15"/>
          <p:cNvSpPr/>
          <p:nvPr/>
        </p:nvSpPr>
        <p:spPr>
          <a:xfrm rot="-5400000">
            <a:off x="1044575" y="1658938"/>
            <a:ext cx="363538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3" name="Rectangle 16"/>
          <p:cNvSpPr/>
          <p:nvPr/>
        </p:nvSpPr>
        <p:spPr>
          <a:xfrm rot="-5400000">
            <a:off x="1408113" y="1658938"/>
            <a:ext cx="363537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4" name="Rectangle 17"/>
          <p:cNvSpPr/>
          <p:nvPr/>
        </p:nvSpPr>
        <p:spPr>
          <a:xfrm rot="-5400000">
            <a:off x="3559175" y="1658938"/>
            <a:ext cx="363538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5" name="Rectangle 18"/>
          <p:cNvSpPr/>
          <p:nvPr/>
        </p:nvSpPr>
        <p:spPr>
          <a:xfrm rot="-5400000">
            <a:off x="1771650" y="1658938"/>
            <a:ext cx="363538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6" name="Rectangle 19"/>
          <p:cNvSpPr/>
          <p:nvPr/>
        </p:nvSpPr>
        <p:spPr>
          <a:xfrm rot="-5400000">
            <a:off x="2135188" y="1658938"/>
            <a:ext cx="363537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7" name="Rectangle 20"/>
          <p:cNvSpPr/>
          <p:nvPr/>
        </p:nvSpPr>
        <p:spPr>
          <a:xfrm rot="-5400000">
            <a:off x="2468563" y="1658938"/>
            <a:ext cx="363537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8" name="Rectangle 21"/>
          <p:cNvSpPr/>
          <p:nvPr/>
        </p:nvSpPr>
        <p:spPr>
          <a:xfrm rot="-5400000">
            <a:off x="2832100" y="1658938"/>
            <a:ext cx="363538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399" name="Rectangle 22"/>
          <p:cNvSpPr/>
          <p:nvPr/>
        </p:nvSpPr>
        <p:spPr>
          <a:xfrm rot="-5400000">
            <a:off x="3195638" y="1658938"/>
            <a:ext cx="363537" cy="363537"/>
          </a:xfrm>
          <a:prstGeom prst="rect">
            <a:avLst/>
          </a:prstGeom>
          <a:solidFill>
            <a:srgbClr val="6600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1400" name="Text Box 23"/>
          <p:cNvSpPr txBox="1"/>
          <p:nvPr/>
        </p:nvSpPr>
        <p:spPr>
          <a:xfrm>
            <a:off x="3827463" y="4114800"/>
            <a:ext cx="3635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SzTx/>
              <a:buNone/>
            </a:pPr>
            <a:r>
              <a:rPr lang="en-US" altLang="en-US" b="1">
                <a:latin typeface="Courier New" panose="02070309020205020404" pitchFamily="6" charset="0"/>
              </a:rPr>
              <a:t>A</a:t>
            </a:r>
          </a:p>
        </p:txBody>
      </p:sp>
      <p:sp>
        <p:nvSpPr>
          <p:cNvPr id="101401" name="Text Box 24"/>
          <p:cNvSpPr txBox="1"/>
          <p:nvPr/>
        </p:nvSpPr>
        <p:spPr>
          <a:xfrm>
            <a:off x="122238" y="4254500"/>
            <a:ext cx="3635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SzTx/>
              <a:buNone/>
            </a:pPr>
            <a:r>
              <a:rPr lang="en-US" altLang="en-US" b="1">
                <a:latin typeface="Courier New" panose="02070309020205020404" pitchFamily="6" charset="0"/>
              </a:rPr>
              <a:t>y</a:t>
            </a:r>
          </a:p>
        </p:txBody>
      </p:sp>
      <p:sp>
        <p:nvSpPr>
          <p:cNvPr id="101402" name="Text Box 25"/>
          <p:cNvSpPr txBox="1"/>
          <p:nvPr/>
        </p:nvSpPr>
        <p:spPr>
          <a:xfrm>
            <a:off x="3922713" y="1628775"/>
            <a:ext cx="3635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SzTx/>
              <a:buNone/>
            </a:pPr>
            <a:r>
              <a:rPr lang="en-US" altLang="en-US" b="1">
                <a:latin typeface="Courier New" panose="02070309020205020404" pitchFamily="6" charset="0"/>
              </a:rPr>
              <a:t>x</a:t>
            </a:r>
          </a:p>
        </p:txBody>
      </p:sp>
      <p:sp>
        <p:nvSpPr>
          <p:cNvPr id="101403" name="Text Box 26"/>
          <p:cNvSpPr txBox="1"/>
          <p:nvPr/>
        </p:nvSpPr>
        <p:spPr>
          <a:xfrm>
            <a:off x="4616450" y="1752600"/>
            <a:ext cx="3994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SzTx/>
              <a:buNone/>
            </a:pPr>
            <a:r>
              <a:rPr lang="en-US" altLang="en-US"/>
              <a:t>Representation of</a:t>
            </a:r>
            <a:r>
              <a:rPr lang="en-US" altLang="en-US" b="1">
                <a:latin typeface="Courier New" panose="02070309020205020404" pitchFamily="6" charset="0"/>
              </a:rPr>
              <a:t> A</a:t>
            </a:r>
          </a:p>
        </p:txBody>
      </p:sp>
      <p:sp>
        <p:nvSpPr>
          <p:cNvPr id="101404" name="Text Box 27"/>
          <p:cNvSpPr txBox="1"/>
          <p:nvPr/>
        </p:nvSpPr>
        <p:spPr>
          <a:xfrm>
            <a:off x="690563" y="728663"/>
            <a:ext cx="8296275" cy="708025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 b="1"/>
              <a:t>SpMV: y = y + A*x,       only store, do arithmetic, on nonzero entries</a:t>
            </a:r>
          </a:p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 b="1"/>
              <a:t>CSR format is simplest one of many possible data structures for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6" grpId="0"/>
      <p:bldP spid="594947" grpId="0"/>
      <p:bldP spid="594947" grpId="1"/>
      <p:bldP spid="59495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0342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44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103427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83454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Parallel Sparse Matrix-vector multiplication</a:t>
            </a:r>
          </a:p>
        </p:txBody>
      </p:sp>
      <p:sp>
        <p:nvSpPr>
          <p:cNvPr id="103428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8133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2000"/>
              <a:t>y = A*x, where A is a sparse  n x n matrix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r>
              <a:rPr lang="en-US" altLang="en-US" sz="2000"/>
              <a:t>Questions</a:t>
            </a:r>
          </a:p>
          <a:p>
            <a:pPr lvl="1"/>
            <a:r>
              <a:rPr lang="en-US" altLang="en-US" sz="1800"/>
              <a:t>which processors store</a:t>
            </a:r>
          </a:p>
          <a:p>
            <a:pPr lvl="2"/>
            <a:r>
              <a:rPr lang="en-US" altLang="en-US" sz="1600"/>
              <a:t>y[i], x[i], and A[i,j]</a:t>
            </a:r>
          </a:p>
          <a:p>
            <a:pPr lvl="1"/>
            <a:r>
              <a:rPr lang="en-US" altLang="en-US" sz="1800"/>
              <a:t>which processors compute</a:t>
            </a:r>
          </a:p>
          <a:p>
            <a:pPr lvl="2"/>
            <a:r>
              <a:rPr lang="en-US" altLang="en-US" sz="1600"/>
              <a:t>y[i] = sum (from 1 to n) A[i,j] * x[j]</a:t>
            </a:r>
          </a:p>
          <a:p>
            <a:pPr lvl="2">
              <a:buNone/>
            </a:pPr>
            <a:r>
              <a:rPr lang="en-US" altLang="en-US" sz="1600"/>
              <a:t>            = (row i of A) * x          … a sparse dot product</a:t>
            </a:r>
          </a:p>
          <a:p>
            <a:r>
              <a:rPr lang="en-US" altLang="en-US" sz="2000"/>
              <a:t>Partitioning</a:t>
            </a:r>
          </a:p>
          <a:p>
            <a:pPr lvl="1"/>
            <a:r>
              <a:rPr lang="en-US" altLang="en-US" sz="1800"/>
              <a:t>Partition index set {1,…,n} = N1 </a:t>
            </a:r>
            <a:r>
              <a:rPr lang="en-US" altLang="en-US" sz="1800">
                <a:sym typeface="Symbol" panose="05050102010706020507" pitchFamily="6" charset="2"/>
              </a:rPr>
              <a:t></a:t>
            </a:r>
            <a:r>
              <a:rPr lang="en-US" altLang="en-US" sz="1800"/>
              <a:t> N2 </a:t>
            </a:r>
            <a:r>
              <a:rPr lang="en-US" altLang="en-US" sz="1800">
                <a:sym typeface="Symbol" panose="05050102010706020507" pitchFamily="6" charset="2"/>
              </a:rPr>
              <a:t></a:t>
            </a:r>
            <a:r>
              <a:rPr lang="en-US" altLang="en-US" sz="1800"/>
              <a:t> … </a:t>
            </a:r>
            <a:r>
              <a:rPr lang="en-US" altLang="en-US" sz="1800">
                <a:sym typeface="Symbol" panose="05050102010706020507" pitchFamily="6" charset="2"/>
              </a:rPr>
              <a:t></a:t>
            </a:r>
            <a:r>
              <a:rPr lang="en-US" altLang="en-US" sz="1800"/>
              <a:t> Np.</a:t>
            </a:r>
          </a:p>
          <a:p>
            <a:pPr lvl="1"/>
            <a:r>
              <a:rPr lang="en-US" altLang="en-US" sz="1800"/>
              <a:t>For all i in Nk, Processor k stores y[i], x[i], and row i of A </a:t>
            </a:r>
          </a:p>
          <a:p>
            <a:pPr lvl="1"/>
            <a:r>
              <a:rPr lang="en-US" altLang="en-US" sz="1800"/>
              <a:t>For all i in Nk, Processor k computes y[i] = (row i of A) * x</a:t>
            </a:r>
          </a:p>
          <a:p>
            <a:pPr lvl="2"/>
            <a:r>
              <a:rPr lang="ja-JP" altLang="en-US" sz="1600">
                <a:solidFill>
                  <a:schemeClr val="accent2"/>
                </a:solidFill>
              </a:rPr>
              <a:t>“</a:t>
            </a:r>
            <a:r>
              <a:rPr lang="en-US" altLang="ja-JP" sz="1600">
                <a:solidFill>
                  <a:schemeClr val="accent2"/>
                </a:solidFill>
              </a:rPr>
              <a:t>owner computes</a:t>
            </a:r>
            <a:r>
              <a:rPr lang="ja-JP" altLang="en-US" sz="1600">
                <a:solidFill>
                  <a:schemeClr val="accent2"/>
                </a:solidFill>
              </a:rPr>
              <a:t>”</a:t>
            </a:r>
            <a:r>
              <a:rPr lang="en-US" altLang="ja-JP" sz="1600">
                <a:solidFill>
                  <a:schemeClr val="accent2"/>
                </a:solidFill>
              </a:rPr>
              <a:t> </a:t>
            </a:r>
            <a:r>
              <a:rPr lang="en-US" altLang="ja-JP" sz="1600">
                <a:solidFill>
                  <a:schemeClr val="tx2"/>
                </a:solidFill>
              </a:rPr>
              <a:t>rule: Processor k computes the y[i]s it owns.</a:t>
            </a:r>
            <a:endParaRPr lang="en-US" altLang="en-US" sz="1600">
              <a:solidFill>
                <a:schemeClr val="tx2"/>
              </a:solidFill>
            </a:endParaRPr>
          </a:p>
        </p:txBody>
      </p:sp>
      <p:sp>
        <p:nvSpPr>
          <p:cNvPr id="103429" name="Rectangle 4" descr="Dashed downward diagonal"/>
          <p:cNvSpPr/>
          <p:nvPr/>
        </p:nvSpPr>
        <p:spPr>
          <a:xfrm>
            <a:off x="4876800" y="1639888"/>
            <a:ext cx="2060575" cy="1901825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3430" name="Rectangle 5"/>
          <p:cNvSpPr/>
          <p:nvPr/>
        </p:nvSpPr>
        <p:spPr>
          <a:xfrm>
            <a:off x="4529138" y="1639888"/>
            <a:ext cx="131762" cy="1901825"/>
          </a:xfrm>
          <a:prstGeom prst="rect">
            <a:avLst/>
          </a:prstGeom>
          <a:solidFill>
            <a:srgbClr val="CC660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3431" name="Rectangle 6"/>
          <p:cNvSpPr/>
          <p:nvPr/>
        </p:nvSpPr>
        <p:spPr>
          <a:xfrm>
            <a:off x="4884738" y="1370013"/>
            <a:ext cx="2062162" cy="130175"/>
          </a:xfrm>
          <a:prstGeom prst="rect">
            <a:avLst/>
          </a:prstGeom>
          <a:solidFill>
            <a:srgbClr val="6600CC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endParaRPr lang="en-US" altLang="en-US" sz="1800">
              <a:solidFill>
                <a:srgbClr val="CCFFCC"/>
              </a:solidFill>
            </a:endParaRPr>
          </a:p>
        </p:txBody>
      </p:sp>
      <p:sp>
        <p:nvSpPr>
          <p:cNvPr id="103432" name="Text Box 7"/>
          <p:cNvSpPr txBox="1"/>
          <p:nvPr/>
        </p:nvSpPr>
        <p:spPr>
          <a:xfrm>
            <a:off x="7112000" y="1262063"/>
            <a:ext cx="334963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x</a:t>
            </a:r>
          </a:p>
        </p:txBody>
      </p:sp>
      <p:sp>
        <p:nvSpPr>
          <p:cNvPr id="103433" name="Text Box 8"/>
          <p:cNvSpPr txBox="1"/>
          <p:nvPr/>
        </p:nvSpPr>
        <p:spPr>
          <a:xfrm>
            <a:off x="4098925" y="2082800"/>
            <a:ext cx="334963" cy="3667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y</a:t>
            </a:r>
          </a:p>
        </p:txBody>
      </p:sp>
      <p:sp>
        <p:nvSpPr>
          <p:cNvPr id="103434" name="Line 9"/>
          <p:cNvSpPr/>
          <p:nvPr/>
        </p:nvSpPr>
        <p:spPr>
          <a:xfrm flipH="1">
            <a:off x="4529138" y="2133600"/>
            <a:ext cx="24225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3435" name="Line 10"/>
          <p:cNvSpPr/>
          <p:nvPr/>
        </p:nvSpPr>
        <p:spPr>
          <a:xfrm flipH="1">
            <a:off x="4506913" y="2662238"/>
            <a:ext cx="24225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3436" name="Line 11"/>
          <p:cNvSpPr/>
          <p:nvPr/>
        </p:nvSpPr>
        <p:spPr>
          <a:xfrm flipH="1">
            <a:off x="4522788" y="3098800"/>
            <a:ext cx="24225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3437" name="Text Box 12"/>
          <p:cNvSpPr txBox="1"/>
          <p:nvPr/>
        </p:nvSpPr>
        <p:spPr>
          <a:xfrm>
            <a:off x="7034213" y="1697038"/>
            <a:ext cx="458787" cy="1847850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8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P1</a:t>
            </a:r>
          </a:p>
          <a:p>
            <a:pPr marL="0" lvl="0" indent="0">
              <a:spcBef>
                <a:spcPct val="8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P2</a:t>
            </a:r>
          </a:p>
          <a:p>
            <a:pPr marL="0" lvl="0" indent="0">
              <a:spcBef>
                <a:spcPct val="8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P3</a:t>
            </a:r>
          </a:p>
          <a:p>
            <a:pPr marL="0" lvl="0" indent="0">
              <a:spcBef>
                <a:spcPct val="80000"/>
              </a:spcBef>
              <a:buSzTx/>
              <a:buNone/>
            </a:pPr>
            <a:r>
              <a:rPr lang="en-US" altLang="en-US" sz="1800" b="1">
                <a:latin typeface="Courier New" panose="02070309020205020404" pitchFamily="6" charset="0"/>
              </a:rPr>
              <a:t>P4</a:t>
            </a:r>
          </a:p>
        </p:txBody>
      </p:sp>
      <p:sp>
        <p:nvSpPr>
          <p:cNvPr id="103438" name="Oval 13"/>
          <p:cNvSpPr/>
          <p:nvPr/>
        </p:nvSpPr>
        <p:spPr>
          <a:xfrm>
            <a:off x="6850063" y="5080000"/>
            <a:ext cx="522287" cy="479425"/>
          </a:xfrm>
          <a:prstGeom prst="ellipse">
            <a:avLst/>
          </a:prstGeom>
          <a:noFill/>
          <a:ln w="12700" cap="flat" cmpd="sng">
            <a:solidFill>
              <a:schemeClr val="hlink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3439" name="Line 14"/>
          <p:cNvSpPr/>
          <p:nvPr/>
        </p:nvSpPr>
        <p:spPr>
          <a:xfrm flipV="1">
            <a:off x="7286625" y="4892675"/>
            <a:ext cx="827088" cy="187325"/>
          </a:xfrm>
          <a:prstGeom prst="line">
            <a:avLst/>
          </a:prstGeom>
          <a:ln w="12700" cap="flat" cmpd="sng">
            <a:solidFill>
              <a:schemeClr val="hlink"/>
            </a:solidFill>
            <a:prstDash val="solid"/>
            <a:headEnd type="triangle" w="med" len="med"/>
            <a:tailEnd type="none" w="sm" len="sm"/>
          </a:ln>
        </p:spPr>
      </p:sp>
      <p:sp>
        <p:nvSpPr>
          <p:cNvPr id="103440" name="Text Box 15"/>
          <p:cNvSpPr txBox="1"/>
          <p:nvPr/>
        </p:nvSpPr>
        <p:spPr>
          <a:xfrm>
            <a:off x="7185025" y="4238625"/>
            <a:ext cx="1857375" cy="654050"/>
          </a:xfrm>
          <a:prstGeom prst="rect">
            <a:avLst/>
          </a:prstGeom>
          <a:noFill/>
          <a:ln w="12700" cap="flat" cmpd="sng">
            <a:solidFill>
              <a:schemeClr val="hlink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/>
              <a:t>May require communication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05474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45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105475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267575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Matrix Reordering via Graph Partitioning</a:t>
            </a:r>
          </a:p>
        </p:txBody>
      </p:sp>
      <p:sp>
        <p:nvSpPr>
          <p:cNvPr id="105476" name="Rectangle 3"/>
          <p:cNvSpPr>
            <a:spLocks noGrp="1"/>
          </p:cNvSpPr>
          <p:nvPr>
            <p:ph idx="1"/>
          </p:nvPr>
        </p:nvSpPr>
        <p:spPr>
          <a:xfrm>
            <a:off x="609600" y="838200"/>
            <a:ext cx="8204200" cy="18891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ja-JP" altLang="en-US"/>
              <a:t>“</a:t>
            </a:r>
            <a:r>
              <a:rPr lang="en-US" altLang="ja-JP"/>
              <a:t>Ideal</a:t>
            </a:r>
            <a:r>
              <a:rPr lang="ja-JP" altLang="en-US"/>
              <a:t>”</a:t>
            </a:r>
            <a:r>
              <a:rPr lang="en-US" altLang="ja-JP"/>
              <a:t> matrix structure for parallelism: block diagonal</a:t>
            </a:r>
          </a:p>
          <a:p>
            <a:pPr marL="508000" lvl="1"/>
            <a:r>
              <a:rPr lang="en-US" altLang="en-US"/>
              <a:t>p (number of processors) blocks, can all be computed locally.</a:t>
            </a:r>
          </a:p>
          <a:p>
            <a:pPr marL="508000" lvl="1"/>
            <a:r>
              <a:rPr lang="en-US" altLang="en-US"/>
              <a:t>If no non-zeros outside these blocks, no communication needed</a:t>
            </a:r>
          </a:p>
          <a:p>
            <a:r>
              <a:rPr lang="en-US" altLang="en-US"/>
              <a:t>Can we reorder the rows/columns to get close to this?</a:t>
            </a:r>
          </a:p>
          <a:p>
            <a:pPr marL="508000" lvl="1"/>
            <a:r>
              <a:rPr lang="en-US" altLang="en-US"/>
              <a:t>Most nonzeros in diagonal blocks, few outside</a:t>
            </a:r>
            <a:endParaRPr lang="en-US" altLang="en-US" sz="2400"/>
          </a:p>
        </p:txBody>
      </p:sp>
      <p:sp>
        <p:nvSpPr>
          <p:cNvPr id="105477" name="Text Box 4"/>
          <p:cNvSpPr txBox="1"/>
          <p:nvPr/>
        </p:nvSpPr>
        <p:spPr>
          <a:xfrm>
            <a:off x="6356350" y="3667125"/>
            <a:ext cx="685800" cy="26479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>
                <a:latin typeface="Helvetica" pitchFamily="6" charset="0"/>
              </a:rPr>
              <a:t>P0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>
                <a:latin typeface="Helvetica" pitchFamily="6" charset="0"/>
              </a:rPr>
              <a:t>P1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>
                <a:latin typeface="Helvetica" pitchFamily="6" charset="0"/>
              </a:rPr>
              <a:t>P2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>
                <a:latin typeface="Helvetica" pitchFamily="6" charset="0"/>
              </a:rPr>
              <a:t>P3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>
                <a:latin typeface="Helvetica" pitchFamily="6" charset="0"/>
              </a:rPr>
              <a:t>P4</a:t>
            </a:r>
          </a:p>
        </p:txBody>
      </p:sp>
      <p:sp>
        <p:nvSpPr>
          <p:cNvPr id="105478" name="Rectangle 5"/>
          <p:cNvSpPr/>
          <p:nvPr/>
        </p:nvSpPr>
        <p:spPr>
          <a:xfrm>
            <a:off x="2774950" y="3624263"/>
            <a:ext cx="533400" cy="26670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79" name="Rectangle 6"/>
          <p:cNvSpPr/>
          <p:nvPr/>
        </p:nvSpPr>
        <p:spPr>
          <a:xfrm>
            <a:off x="4908550" y="3624263"/>
            <a:ext cx="533400" cy="26670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0" name="Rectangle 7"/>
          <p:cNvSpPr/>
          <p:nvPr/>
        </p:nvSpPr>
        <p:spPr>
          <a:xfrm>
            <a:off x="4375150" y="3624263"/>
            <a:ext cx="533400" cy="26670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1" name="Rectangle 8"/>
          <p:cNvSpPr/>
          <p:nvPr/>
        </p:nvSpPr>
        <p:spPr>
          <a:xfrm>
            <a:off x="3841750" y="3624263"/>
            <a:ext cx="533400" cy="26670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2" name="Rectangle 9"/>
          <p:cNvSpPr/>
          <p:nvPr/>
        </p:nvSpPr>
        <p:spPr>
          <a:xfrm>
            <a:off x="3308350" y="3624263"/>
            <a:ext cx="533400" cy="26670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3" name="Rectangle 10" descr="70%"/>
          <p:cNvSpPr/>
          <p:nvPr/>
        </p:nvSpPr>
        <p:spPr>
          <a:xfrm>
            <a:off x="2774950" y="3624263"/>
            <a:ext cx="533400" cy="533400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4" name="Rectangle 11" descr="70%"/>
          <p:cNvSpPr/>
          <p:nvPr/>
        </p:nvSpPr>
        <p:spPr>
          <a:xfrm>
            <a:off x="3308350" y="4157663"/>
            <a:ext cx="533400" cy="533400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5" name="Rectangle 12" descr="70%"/>
          <p:cNvSpPr/>
          <p:nvPr/>
        </p:nvSpPr>
        <p:spPr>
          <a:xfrm>
            <a:off x="3841750" y="4691063"/>
            <a:ext cx="533400" cy="533400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6" name="Rectangle 13" descr="70%"/>
          <p:cNvSpPr/>
          <p:nvPr/>
        </p:nvSpPr>
        <p:spPr>
          <a:xfrm>
            <a:off x="4375150" y="5224463"/>
            <a:ext cx="533400" cy="533400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7" name="Rectangle 14" descr="70%"/>
          <p:cNvSpPr/>
          <p:nvPr/>
        </p:nvSpPr>
        <p:spPr>
          <a:xfrm>
            <a:off x="4908550" y="5757863"/>
            <a:ext cx="533400" cy="533400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8" name="Rectangle 15"/>
          <p:cNvSpPr/>
          <p:nvPr/>
        </p:nvSpPr>
        <p:spPr>
          <a:xfrm>
            <a:off x="1784350" y="3624263"/>
            <a:ext cx="152400" cy="2667000"/>
          </a:xfrm>
          <a:prstGeom prst="rect">
            <a:avLst/>
          </a:prstGeom>
          <a:solidFill>
            <a:srgbClr val="CC6600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5489" name="Rectangle 16"/>
          <p:cNvSpPr/>
          <p:nvPr/>
        </p:nvSpPr>
        <p:spPr>
          <a:xfrm>
            <a:off x="2795588" y="3217863"/>
            <a:ext cx="2647950" cy="141287"/>
          </a:xfrm>
          <a:prstGeom prst="rect">
            <a:avLst/>
          </a:prstGeom>
          <a:solidFill>
            <a:srgbClr val="6600CC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 algn="ctr">
              <a:spcBef>
                <a:spcPct val="0"/>
              </a:spcBef>
              <a:buSzTx/>
              <a:buNone/>
            </a:pPr>
            <a:endParaRPr lang="en-US" altLang="en-US" sz="1800">
              <a:solidFill>
                <a:srgbClr val="CCFFCC"/>
              </a:solidFill>
            </a:endParaRPr>
          </a:p>
        </p:txBody>
      </p:sp>
      <p:sp>
        <p:nvSpPr>
          <p:cNvPr id="105490" name="Text Box 17"/>
          <p:cNvSpPr txBox="1"/>
          <p:nvPr/>
        </p:nvSpPr>
        <p:spPr>
          <a:xfrm>
            <a:off x="2165350" y="484346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=</a:t>
            </a:r>
          </a:p>
        </p:txBody>
      </p:sp>
      <p:sp>
        <p:nvSpPr>
          <p:cNvPr id="105491" name="Text Box 18"/>
          <p:cNvSpPr txBox="1"/>
          <p:nvPr/>
        </p:nvSpPr>
        <p:spPr>
          <a:xfrm>
            <a:off x="5518150" y="4919663"/>
            <a:ext cx="3048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*</a:t>
            </a:r>
          </a:p>
        </p:txBody>
      </p:sp>
      <p:sp>
        <p:nvSpPr>
          <p:cNvPr id="105492" name="Line 19"/>
          <p:cNvSpPr/>
          <p:nvPr/>
        </p:nvSpPr>
        <p:spPr>
          <a:xfrm>
            <a:off x="1174750" y="4157663"/>
            <a:ext cx="6553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3" name="Line 20"/>
          <p:cNvSpPr/>
          <p:nvPr/>
        </p:nvSpPr>
        <p:spPr>
          <a:xfrm>
            <a:off x="1174750" y="4691063"/>
            <a:ext cx="6553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4" name="Line 21"/>
          <p:cNvSpPr/>
          <p:nvPr/>
        </p:nvSpPr>
        <p:spPr>
          <a:xfrm>
            <a:off x="1174750" y="5224463"/>
            <a:ext cx="6553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5" name="Line 22"/>
          <p:cNvSpPr/>
          <p:nvPr/>
        </p:nvSpPr>
        <p:spPr>
          <a:xfrm>
            <a:off x="1174750" y="5757863"/>
            <a:ext cx="6553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6" name="Text Box 23"/>
          <p:cNvSpPr txBox="1"/>
          <p:nvPr/>
        </p:nvSpPr>
        <p:spPr>
          <a:xfrm>
            <a:off x="2725738" y="2820988"/>
            <a:ext cx="2725737" cy="396875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r>
              <a:rPr lang="en-US" altLang="en-US" sz="2000">
                <a:latin typeface="Helvetica" pitchFamily="6" charset="0"/>
              </a:rPr>
              <a:t>P0    P1   P2   P3  P4  </a:t>
            </a:r>
          </a:p>
        </p:txBody>
      </p:sp>
      <p:sp>
        <p:nvSpPr>
          <p:cNvPr id="105497" name="Line 24"/>
          <p:cNvSpPr/>
          <p:nvPr/>
        </p:nvSpPr>
        <p:spPr>
          <a:xfrm flipV="1">
            <a:off x="3308350" y="3217863"/>
            <a:ext cx="0" cy="1412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8" name="Line 25"/>
          <p:cNvSpPr/>
          <p:nvPr/>
        </p:nvSpPr>
        <p:spPr>
          <a:xfrm flipH="1" flipV="1">
            <a:off x="3833813" y="3217863"/>
            <a:ext cx="0" cy="1412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499" name="Line 26"/>
          <p:cNvSpPr/>
          <p:nvPr/>
        </p:nvSpPr>
        <p:spPr>
          <a:xfrm flipH="1" flipV="1">
            <a:off x="4359275" y="3217863"/>
            <a:ext cx="0" cy="1412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5500" name="Line 27"/>
          <p:cNvSpPr/>
          <p:nvPr/>
        </p:nvSpPr>
        <p:spPr>
          <a:xfrm flipH="1" flipV="1">
            <a:off x="4908550" y="3217863"/>
            <a:ext cx="0" cy="1412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0752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46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10752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Goals of Reordering</a:t>
            </a:r>
          </a:p>
        </p:txBody>
      </p:sp>
      <p:sp>
        <p:nvSpPr>
          <p:cNvPr id="107524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5386388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Performance goals</a:t>
            </a:r>
          </a:p>
          <a:p>
            <a:pPr lvl="1"/>
            <a:r>
              <a:rPr lang="en-US" altLang="en-US"/>
              <a:t>balance load (how is load measured?).</a:t>
            </a:r>
          </a:p>
          <a:p>
            <a:pPr lvl="2"/>
            <a:r>
              <a:rPr lang="en-US" altLang="en-US"/>
              <a:t>Approx equal number of nonzeros (not necessarily rows)</a:t>
            </a:r>
          </a:p>
          <a:p>
            <a:pPr lvl="1"/>
            <a:r>
              <a:rPr lang="en-US" altLang="en-US"/>
              <a:t>balance storage (how much does each processor store?).</a:t>
            </a:r>
          </a:p>
          <a:p>
            <a:pPr lvl="2"/>
            <a:r>
              <a:rPr lang="en-US" altLang="en-US"/>
              <a:t>Approx equal number of nonzeros</a:t>
            </a:r>
          </a:p>
          <a:p>
            <a:pPr lvl="1"/>
            <a:r>
              <a:rPr lang="en-US" altLang="en-US"/>
              <a:t>minimize communication (how much is communicated?).</a:t>
            </a:r>
          </a:p>
          <a:p>
            <a:pPr lvl="2"/>
            <a:r>
              <a:rPr lang="en-US" altLang="en-US"/>
              <a:t>Minimize nonzeros outside diagonal blocks</a:t>
            </a:r>
          </a:p>
          <a:p>
            <a:pPr lvl="2"/>
            <a:r>
              <a:rPr lang="en-US" altLang="en-US"/>
              <a:t>Related optimization criterion is to move nonzeros near diagonal</a:t>
            </a:r>
          </a:p>
          <a:p>
            <a:pPr lvl="1"/>
            <a:r>
              <a:rPr lang="en-US" altLang="en-US"/>
              <a:t>improve register and cache re-use</a:t>
            </a:r>
          </a:p>
          <a:p>
            <a:pPr lvl="2"/>
            <a:r>
              <a:rPr lang="en-US" altLang="en-US"/>
              <a:t>Group nonzeros in small vertical blocks so source (x) elements loaded into cache or registers may be reused (temporal locality)</a:t>
            </a:r>
          </a:p>
          <a:p>
            <a:pPr lvl="2"/>
            <a:r>
              <a:rPr lang="en-US" altLang="en-US"/>
              <a:t>Group nonzeros in small horizontal blocks so nearby source (x) elements in the cache may be used (spatial locality)</a:t>
            </a:r>
          </a:p>
          <a:p>
            <a:r>
              <a:rPr lang="en-US" altLang="en-US"/>
              <a:t>Other algorithms reorder rows/columns for other reasons</a:t>
            </a:r>
          </a:p>
          <a:p>
            <a:pPr lvl="1"/>
            <a:r>
              <a:rPr lang="en-US" altLang="en-US"/>
              <a:t>Reduce # nonzeros in matrix after Gaussian elimination</a:t>
            </a:r>
          </a:p>
          <a:p>
            <a:pPr lvl="1"/>
            <a:r>
              <a:rPr lang="en-US" altLang="en-US"/>
              <a:t>Improve numerical stability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0957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47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600066" name="Oval 2"/>
          <p:cNvSpPr/>
          <p:nvPr/>
        </p:nvSpPr>
        <p:spPr>
          <a:xfrm rot="-1714290">
            <a:off x="4997450" y="2459038"/>
            <a:ext cx="2530475" cy="700087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00067" name="Oval 3"/>
          <p:cNvSpPr/>
          <p:nvPr/>
        </p:nvSpPr>
        <p:spPr>
          <a:xfrm rot="-1714290">
            <a:off x="4637088" y="1957388"/>
            <a:ext cx="2408237" cy="5016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00068" name="Oval 4"/>
          <p:cNvSpPr/>
          <p:nvPr/>
        </p:nvSpPr>
        <p:spPr>
          <a:xfrm rot="-338396">
            <a:off x="5438775" y="3475038"/>
            <a:ext cx="2117725" cy="5842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00069" name="Rectangle 5" descr="70%"/>
          <p:cNvSpPr/>
          <p:nvPr/>
        </p:nvSpPr>
        <p:spPr>
          <a:xfrm>
            <a:off x="1600200" y="1752600"/>
            <a:ext cx="855663" cy="809625"/>
          </a:xfrm>
          <a:prstGeom prst="rect">
            <a:avLst/>
          </a:prstGeom>
          <a:blipFill rotWithShape="0">
            <a:blip r:embed="rId3"/>
          </a:blip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00070" name="Rectangle 6"/>
          <p:cNvSpPr/>
          <p:nvPr/>
        </p:nvSpPr>
        <p:spPr>
          <a:xfrm>
            <a:off x="2455863" y="2562225"/>
            <a:ext cx="855662" cy="91440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600071" name="Rectangle 7"/>
          <p:cNvSpPr/>
          <p:nvPr/>
        </p:nvSpPr>
        <p:spPr>
          <a:xfrm>
            <a:off x="3311525" y="3476625"/>
            <a:ext cx="955675" cy="866775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9577" name="Rectangle 8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Graph Partitioning and Sparse Matrices </a:t>
            </a:r>
          </a:p>
        </p:txBody>
      </p:sp>
      <p:sp>
        <p:nvSpPr>
          <p:cNvPr id="109578" name="Rectangle 9"/>
          <p:cNvSpPr/>
          <p:nvPr/>
        </p:nvSpPr>
        <p:spPr>
          <a:xfrm>
            <a:off x="1600200" y="1752600"/>
            <a:ext cx="2667000" cy="25908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0"/>
              </a:spcBef>
              <a:buSzTx/>
              <a:buNone/>
            </a:pPr>
            <a:endParaRPr lang="en-US" altLang="en-US" sz="2000" b="1">
              <a:solidFill>
                <a:schemeClr val="accent1"/>
              </a:solidFill>
            </a:endParaRPr>
          </a:p>
        </p:txBody>
      </p:sp>
      <p:sp>
        <p:nvSpPr>
          <p:cNvPr id="109579" name="Text Box 10"/>
          <p:cNvSpPr txBox="1"/>
          <p:nvPr/>
        </p:nvSpPr>
        <p:spPr>
          <a:xfrm>
            <a:off x="1355725" y="1828800"/>
            <a:ext cx="2911475" cy="243046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1    1                    </a:t>
            </a:r>
            <a:r>
              <a:rPr lang="en-US" altLang="en-US" sz="1800" b="1">
                <a:solidFill>
                  <a:srgbClr val="339933"/>
                </a:solidFill>
                <a:latin typeface="Times New Roman" panose="02020603050405020304" pitchFamily="6" charset="0"/>
              </a:rPr>
              <a:t> 1</a:t>
            </a:r>
            <a:r>
              <a:rPr lang="en-US" altLang="en-US" sz="1800" b="1">
                <a:latin typeface="Times New Roman" panose="02020603050405020304" pitchFamily="6" charset="0"/>
              </a:rPr>
              <a:t>     </a:t>
            </a:r>
            <a:r>
              <a:rPr lang="en-US" altLang="en-US" sz="1800" b="1">
                <a:solidFill>
                  <a:srgbClr val="6600CC"/>
                </a:solidFill>
                <a:latin typeface="Times New Roman" panose="02020603050405020304" pitchFamily="6" charset="0"/>
              </a:rPr>
              <a:t> 1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2           1     </a:t>
            </a:r>
            <a:r>
              <a:rPr lang="en-US" altLang="en-US" sz="1800" b="1">
                <a:solidFill>
                  <a:srgbClr val="CC6600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  </a:t>
            </a:r>
            <a:r>
              <a:rPr lang="en-US" altLang="en-US" sz="1800" b="1">
                <a:solidFill>
                  <a:schemeClr val="accent2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 </a:t>
            </a:r>
            <a:r>
              <a:rPr lang="en-US" altLang="en-US" sz="1800" b="1">
                <a:solidFill>
                  <a:srgbClr val="CC00CC"/>
                </a:solidFill>
                <a:latin typeface="Times New Roman" panose="02020603050405020304" pitchFamily="6" charset="0"/>
              </a:rPr>
              <a:t>1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3           </a:t>
            </a:r>
            <a:r>
              <a:rPr lang="en-US" altLang="en-US" sz="1800" b="1">
                <a:solidFill>
                  <a:srgbClr val="CC6600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1                      </a:t>
            </a:r>
            <a:r>
              <a:rPr lang="en-US" altLang="en-US" sz="1800" b="1">
                <a:solidFill>
                  <a:srgbClr val="CC0066"/>
                </a:solidFill>
                <a:latin typeface="Times New Roman" panose="02020603050405020304" pitchFamily="6" charset="0"/>
              </a:rPr>
              <a:t>1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4    </a:t>
            </a:r>
            <a:r>
              <a:rPr lang="en-US" altLang="en-US" sz="1800" b="1">
                <a:solidFill>
                  <a:srgbClr val="339933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</a:t>
            </a:r>
            <a:r>
              <a:rPr lang="en-US" altLang="en-US" sz="1800" b="1">
                <a:solidFill>
                  <a:schemeClr val="accent2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        1               </a:t>
            </a:r>
            <a:r>
              <a:rPr lang="en-US" altLang="en-US" sz="1800" b="1">
                <a:solidFill>
                  <a:srgbClr val="CCCC00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5    </a:t>
            </a:r>
            <a:r>
              <a:rPr lang="en-US" altLang="en-US" sz="1800" b="1">
                <a:solidFill>
                  <a:srgbClr val="6600CC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</a:t>
            </a:r>
            <a:r>
              <a:rPr lang="en-US" altLang="en-US" sz="1800" b="1">
                <a:solidFill>
                  <a:srgbClr val="CC00CC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                 1      </a:t>
            </a:r>
            <a:r>
              <a:rPr lang="en-US" altLang="en-US" sz="1800" b="1">
                <a:solidFill>
                  <a:srgbClr val="006699"/>
                </a:solidFill>
                <a:latin typeface="Times New Roman" panose="02020603050405020304" pitchFamily="6" charset="0"/>
              </a:rPr>
              <a:t>1</a:t>
            </a:r>
          </a:p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6                    </a:t>
            </a:r>
            <a:r>
              <a:rPr lang="en-US" altLang="en-US" sz="1800" b="1">
                <a:solidFill>
                  <a:srgbClr val="CC0066"/>
                </a:solidFill>
                <a:latin typeface="Times New Roman" panose="02020603050405020304" pitchFamily="6" charset="0"/>
              </a:rPr>
              <a:t>1</a:t>
            </a:r>
            <a:r>
              <a:rPr lang="en-US" altLang="en-US" sz="1800" b="1">
                <a:latin typeface="Times New Roman" panose="02020603050405020304" pitchFamily="6" charset="0"/>
              </a:rPr>
              <a:t>     </a:t>
            </a:r>
            <a:r>
              <a:rPr lang="en-US" altLang="en-US" sz="1800" b="1">
                <a:solidFill>
                  <a:srgbClr val="CCCC00"/>
                </a:solidFill>
                <a:latin typeface="Times New Roman" panose="02020603050405020304" pitchFamily="6" charset="0"/>
              </a:rPr>
              <a:t>1 </a:t>
            </a:r>
            <a:r>
              <a:rPr lang="en-US" altLang="en-US" sz="1800" b="1">
                <a:latin typeface="Times New Roman" panose="02020603050405020304" pitchFamily="6" charset="0"/>
              </a:rPr>
              <a:t>    </a:t>
            </a:r>
            <a:r>
              <a:rPr lang="en-US" altLang="en-US" sz="1800" b="1">
                <a:solidFill>
                  <a:srgbClr val="006699"/>
                </a:solidFill>
                <a:latin typeface="Times New Roman" panose="02020603050405020304" pitchFamily="6" charset="0"/>
              </a:rPr>
              <a:t> 1</a:t>
            </a:r>
            <a:r>
              <a:rPr lang="en-US" altLang="en-US" sz="1800" b="1">
                <a:latin typeface="Times New Roman" panose="02020603050405020304" pitchFamily="6" charset="0"/>
              </a:rPr>
              <a:t>      1</a:t>
            </a:r>
          </a:p>
        </p:txBody>
      </p:sp>
      <p:sp>
        <p:nvSpPr>
          <p:cNvPr id="109580" name="Text Box 11"/>
          <p:cNvSpPr txBox="1"/>
          <p:nvPr/>
        </p:nvSpPr>
        <p:spPr>
          <a:xfrm>
            <a:off x="1524000" y="1447800"/>
            <a:ext cx="2895600" cy="3667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  1     2      3      4      5      6</a:t>
            </a:r>
          </a:p>
        </p:txBody>
      </p:sp>
      <p:sp>
        <p:nvSpPr>
          <p:cNvPr id="109581" name="Text Box 12"/>
          <p:cNvSpPr txBox="1"/>
          <p:nvPr/>
        </p:nvSpPr>
        <p:spPr>
          <a:xfrm>
            <a:off x="5943600" y="19669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3</a:t>
            </a:r>
          </a:p>
        </p:txBody>
      </p:sp>
      <p:sp>
        <p:nvSpPr>
          <p:cNvPr id="109582" name="Text Box 13"/>
          <p:cNvSpPr txBox="1"/>
          <p:nvPr/>
        </p:nvSpPr>
        <p:spPr>
          <a:xfrm>
            <a:off x="5867400" y="37195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6</a:t>
            </a:r>
          </a:p>
        </p:txBody>
      </p:sp>
      <p:sp>
        <p:nvSpPr>
          <p:cNvPr id="109583" name="Text Box 14"/>
          <p:cNvSpPr txBox="1"/>
          <p:nvPr/>
        </p:nvSpPr>
        <p:spPr>
          <a:xfrm>
            <a:off x="5334000" y="31099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1</a:t>
            </a:r>
          </a:p>
        </p:txBody>
      </p:sp>
      <p:sp>
        <p:nvSpPr>
          <p:cNvPr id="109584" name="Text Box 15"/>
          <p:cNvSpPr txBox="1"/>
          <p:nvPr/>
        </p:nvSpPr>
        <p:spPr>
          <a:xfrm>
            <a:off x="6858000" y="36433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5</a:t>
            </a:r>
          </a:p>
        </p:txBody>
      </p:sp>
      <p:sp>
        <p:nvSpPr>
          <p:cNvPr id="109585" name="Text Box 16"/>
          <p:cNvSpPr txBox="1"/>
          <p:nvPr/>
        </p:nvSpPr>
        <p:spPr>
          <a:xfrm>
            <a:off x="6781800" y="21955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2</a:t>
            </a:r>
          </a:p>
        </p:txBody>
      </p:sp>
      <p:sp>
        <p:nvSpPr>
          <p:cNvPr id="109586" name="Rectangle 17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159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Relationship between matrix and graph</a:t>
            </a:r>
          </a:p>
        </p:txBody>
      </p:sp>
      <p:sp>
        <p:nvSpPr>
          <p:cNvPr id="109587" name="Rectangle 18"/>
          <p:cNvSpPr/>
          <p:nvPr/>
        </p:nvSpPr>
        <p:spPr>
          <a:xfrm>
            <a:off x="609600" y="4572000"/>
            <a:ext cx="8382000" cy="1316038"/>
          </a:xfrm>
          <a:prstGeom prst="rect">
            <a:avLst/>
          </a:prstGeom>
          <a:noFill/>
          <a:ln w="9525">
            <a:noFill/>
          </a:ln>
        </p:spPr>
        <p:txBody>
          <a:bodyPr lIns="63500" tIns="25400" rIns="63500" bIns="25400"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203200" lvl="0" indent="-203200"/>
            <a:r>
              <a:rPr lang="en-US" altLang="en-US" sz="2000"/>
              <a:t>Edges in the graph are nonzero in the matrix: here the matrix is symmetric (edges are unordered) and weights are equal (1)</a:t>
            </a:r>
          </a:p>
          <a:p>
            <a:pPr marL="203200" lvl="0" indent="-203200"/>
            <a:r>
              <a:rPr lang="en-US" altLang="en-US" sz="2000"/>
              <a:t>If divided over 3 procs, there are 14 nonzeros outside the diagonal blocks, which represent the 7 (bidirectional) edges</a:t>
            </a:r>
          </a:p>
        </p:txBody>
      </p:sp>
      <p:sp>
        <p:nvSpPr>
          <p:cNvPr id="109588" name="Line 19"/>
          <p:cNvSpPr/>
          <p:nvPr/>
        </p:nvSpPr>
        <p:spPr>
          <a:xfrm>
            <a:off x="6134100" y="2271713"/>
            <a:ext cx="0" cy="1524000"/>
          </a:xfrm>
          <a:prstGeom prst="line">
            <a:avLst/>
          </a:prstGeom>
          <a:ln w="12700" cap="flat" cmpd="sng">
            <a:solidFill>
              <a:srgbClr val="CC0066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89" name="Line 20"/>
          <p:cNvSpPr/>
          <p:nvPr/>
        </p:nvSpPr>
        <p:spPr>
          <a:xfrm>
            <a:off x="6819900" y="2424113"/>
            <a:ext cx="76200" cy="1371600"/>
          </a:xfrm>
          <a:prstGeom prst="line">
            <a:avLst/>
          </a:prstGeom>
          <a:ln w="12700" cap="flat" cmpd="sng">
            <a:solidFill>
              <a:srgbClr val="CC00CC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0" name="Line 21"/>
          <p:cNvSpPr/>
          <p:nvPr/>
        </p:nvSpPr>
        <p:spPr>
          <a:xfrm>
            <a:off x="6134100" y="3795713"/>
            <a:ext cx="762000" cy="0"/>
          </a:xfrm>
          <a:prstGeom prst="line">
            <a:avLst/>
          </a:prstGeom>
          <a:ln w="12700" cap="flat" cmpd="sng">
            <a:solidFill>
              <a:srgbClr val="006699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1" name="Line 22"/>
          <p:cNvSpPr/>
          <p:nvPr/>
        </p:nvSpPr>
        <p:spPr>
          <a:xfrm>
            <a:off x="6134100" y="2266950"/>
            <a:ext cx="685800" cy="157163"/>
          </a:xfrm>
          <a:prstGeom prst="line">
            <a:avLst/>
          </a:prstGeom>
          <a:ln w="12700" cap="flat" cmpd="sng">
            <a:solidFill>
              <a:srgbClr val="CC66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2" name="Line 23"/>
          <p:cNvSpPr/>
          <p:nvPr/>
        </p:nvSpPr>
        <p:spPr>
          <a:xfrm flipV="1">
            <a:off x="5676900" y="2424113"/>
            <a:ext cx="1143000" cy="76200"/>
          </a:xfrm>
          <a:prstGeom prst="line">
            <a:avLst/>
          </a:prstGeom>
          <a:ln w="12700" cap="flat" cmpd="sng">
            <a:solidFill>
              <a:schemeClr val="accent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3" name="Line 24"/>
          <p:cNvSpPr/>
          <p:nvPr/>
        </p:nvSpPr>
        <p:spPr>
          <a:xfrm>
            <a:off x="5676900" y="2500313"/>
            <a:ext cx="457200" cy="1295400"/>
          </a:xfrm>
          <a:prstGeom prst="line">
            <a:avLst/>
          </a:prstGeom>
          <a:ln w="12700" cap="flat" cmpd="sng">
            <a:solidFill>
              <a:srgbClr val="CCCC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4" name="Line 25"/>
          <p:cNvSpPr/>
          <p:nvPr/>
        </p:nvSpPr>
        <p:spPr>
          <a:xfrm>
            <a:off x="5600700" y="3262313"/>
            <a:ext cx="1295400" cy="533400"/>
          </a:xfrm>
          <a:prstGeom prst="line">
            <a:avLst/>
          </a:prstGeom>
          <a:ln w="12700" cap="flat" cmpd="sng">
            <a:solidFill>
              <a:srgbClr val="6600CC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5" name="Line 26"/>
          <p:cNvSpPr/>
          <p:nvPr/>
        </p:nvSpPr>
        <p:spPr>
          <a:xfrm flipV="1">
            <a:off x="5600700" y="2500313"/>
            <a:ext cx="76200" cy="762000"/>
          </a:xfrm>
          <a:prstGeom prst="line">
            <a:avLst/>
          </a:prstGeom>
          <a:ln w="12700" cap="flat" cmpd="sng">
            <a:solidFill>
              <a:srgbClr val="339933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9596" name="Text Box 27"/>
          <p:cNvSpPr txBox="1"/>
          <p:nvPr/>
        </p:nvSpPr>
        <p:spPr>
          <a:xfrm>
            <a:off x="5410200" y="2195513"/>
            <a:ext cx="228600" cy="3667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1800" b="1">
                <a:latin typeface="Times New Roman" panose="02020603050405020304" pitchFamily="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6" grpId="0" animBg="1"/>
      <p:bldP spid="600067" grpId="0" animBg="1"/>
      <p:bldP spid="600068" grpId="0" animBg="1"/>
      <p:bldP spid="600069" grpId="0" animBg="1"/>
      <p:bldP spid="600070" grpId="0" animBg="1"/>
      <p:bldP spid="60007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111618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48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111619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Summary: Common Problems</a:t>
            </a:r>
          </a:p>
        </p:txBody>
      </p:sp>
      <p:sp>
        <p:nvSpPr>
          <p:cNvPr id="111620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03066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Load Balancing</a:t>
            </a:r>
          </a:p>
          <a:p>
            <a:pPr lvl="1"/>
            <a:r>
              <a:rPr lang="en-US" altLang="en-US"/>
              <a:t>Statically - Graph partitioning</a:t>
            </a:r>
          </a:p>
          <a:p>
            <a:pPr lvl="2"/>
            <a:r>
              <a:rPr lang="en-US" altLang="en-US"/>
              <a:t>Discrete event simulation</a:t>
            </a:r>
          </a:p>
          <a:p>
            <a:pPr lvl="2"/>
            <a:r>
              <a:rPr lang="en-US" altLang="en-US"/>
              <a:t>Sparse matrix vector multiplication</a:t>
            </a:r>
          </a:p>
          <a:p>
            <a:pPr lvl="1"/>
            <a:r>
              <a:rPr lang="en-US" altLang="en-US"/>
              <a:t>Dynamically – if load changes significantly during job</a:t>
            </a:r>
          </a:p>
          <a:p>
            <a:r>
              <a:rPr lang="en-US" altLang="en-US"/>
              <a:t>Linear algebra</a:t>
            </a:r>
          </a:p>
          <a:p>
            <a:pPr lvl="1"/>
            <a:r>
              <a:rPr lang="en-US" altLang="en-US"/>
              <a:t>Solving linear systems (sparse and dense)</a:t>
            </a:r>
          </a:p>
          <a:p>
            <a:pPr lvl="1"/>
            <a:r>
              <a:rPr lang="en-US" altLang="en-US"/>
              <a:t>Eigenvalue problems will use similar techniques</a:t>
            </a:r>
          </a:p>
          <a:p>
            <a:r>
              <a:rPr lang="en-US" altLang="en-US"/>
              <a:t>Fast Particle Methods</a:t>
            </a:r>
          </a:p>
          <a:p>
            <a:pPr lvl="1"/>
            <a:r>
              <a:rPr lang="en-US" altLang="en-US"/>
              <a:t>O(n log n) instead of O(n</a:t>
            </a:r>
            <a:r>
              <a:rPr lang="en-US" altLang="en-US" sz="2400" baseline="30000"/>
              <a:t>2</a:t>
            </a:r>
            <a:r>
              <a:rPr lang="en-US" altLang="en-US"/>
              <a:t>)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 txBox="1">
            <a:spLocks noGrp="1"/>
          </p:cNvSpPr>
          <p:nvPr>
            <p:ph type="ftr" sz="quarter" idx="10"/>
          </p:nvPr>
        </p:nvSpPr>
        <p:spPr>
          <a:xfrm>
            <a:off x="3124200" y="6400800"/>
            <a:ext cx="2895600" cy="457200"/>
          </a:xfrm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23554" name="Slide Number Placeholder 4"/>
          <p:cNvSpPr txBox="1">
            <a:spLocks noGrp="1"/>
          </p:cNvSpPr>
          <p:nvPr>
            <p:ph type="sldNum" sz="quarter" idx="11"/>
          </p:nvPr>
        </p:nvSpPr>
        <p:spPr>
          <a:xfrm>
            <a:off x="7239000" y="6400800"/>
            <a:ext cx="1905000" cy="457200"/>
          </a:xfrm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5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23555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59832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Basic Kinds of Simulation</a:t>
            </a:r>
          </a:p>
        </p:txBody>
      </p:sp>
      <p:sp>
        <p:nvSpPr>
          <p:cNvPr id="8197" name="Rectangle 3"/>
          <p:cNvSpPr>
            <a:spLocks noGrp="1"/>
          </p:cNvSpPr>
          <p:nvPr>
            <p:ph idx="1"/>
          </p:nvPr>
        </p:nvSpPr>
        <p:spPr>
          <a:xfrm>
            <a:off x="330200" y="681038"/>
            <a:ext cx="8813800" cy="5638800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sz="1800"/>
              <a:t>Discrete event systems:</a:t>
            </a:r>
          </a:p>
          <a:p>
            <a:pPr lvl="1"/>
            <a:r>
              <a:rPr lang="en-US" altLang="en-US" sz="1800"/>
              <a:t> </a:t>
            </a:r>
            <a:r>
              <a:rPr lang="ja-JP" altLang="en-US" sz="1800"/>
              <a:t>“</a:t>
            </a:r>
            <a:r>
              <a:rPr lang="en-US" altLang="ja-JP" sz="1800"/>
              <a:t>Game of Life,</a:t>
            </a:r>
            <a:r>
              <a:rPr lang="ja-JP" altLang="en-US" sz="1800"/>
              <a:t>”</a:t>
            </a:r>
            <a:r>
              <a:rPr lang="en-US" altLang="ja-JP" sz="1800"/>
              <a:t> Manufacturing systems, Finance, Circuits, Pacman, …</a:t>
            </a:r>
          </a:p>
          <a:p>
            <a:r>
              <a:rPr lang="en-US" altLang="en-US" sz="1800"/>
              <a:t>Particle systems:</a:t>
            </a:r>
          </a:p>
          <a:p>
            <a:pPr lvl="1"/>
            <a:r>
              <a:rPr lang="en-US" altLang="en-US" sz="1800"/>
              <a:t>Billiard balls, Galaxies, Atoms, Circuits, Pinball …</a:t>
            </a:r>
          </a:p>
          <a:p>
            <a:r>
              <a:rPr lang="en-US" altLang="en-US" sz="1800"/>
              <a:t>Lumped variables depending on continuous parameters </a:t>
            </a:r>
          </a:p>
          <a:p>
            <a:pPr lvl="1"/>
            <a:r>
              <a:rPr lang="en-US" altLang="en-US" sz="1800"/>
              <a:t> aka Ordinary Differential  Equations (ODEs),</a:t>
            </a:r>
          </a:p>
          <a:p>
            <a:pPr lvl="1"/>
            <a:r>
              <a:rPr lang="en-US" altLang="en-US" sz="1800"/>
              <a:t>Structural mechanics, Chemical kinetics, Circuits,                                         Star Wars: The Force Unleashed</a:t>
            </a:r>
          </a:p>
          <a:p>
            <a:r>
              <a:rPr lang="en-US" altLang="en-US" sz="1800"/>
              <a:t>Continuous variables depending on continuous parameters</a:t>
            </a:r>
          </a:p>
          <a:p>
            <a:pPr lvl="1"/>
            <a:r>
              <a:rPr lang="en-US" altLang="en-US" sz="1800"/>
              <a:t>aka Partial Differential Equations (PDEs)</a:t>
            </a:r>
          </a:p>
          <a:p>
            <a:pPr lvl="1"/>
            <a:r>
              <a:rPr lang="en-US" altLang="en-US" sz="1800"/>
              <a:t>Heat, Elasticity, Electrostatics, Finance, Circuits,  Medical Image Analysis, Terminator 3: Rise of the Machines</a:t>
            </a:r>
          </a:p>
          <a:p>
            <a:endParaRPr lang="en-US" altLang="en-US" sz="1800">
              <a:solidFill>
                <a:schemeClr val="accent1"/>
              </a:solidFill>
            </a:endParaRPr>
          </a:p>
          <a:p>
            <a:pPr>
              <a:lnSpc>
                <a:spcPct val="85000"/>
              </a:lnSpc>
            </a:pPr>
            <a:r>
              <a:rPr lang="en-US" altLang="en-US" sz="1800">
                <a:solidFill>
                  <a:schemeClr val="accent1"/>
                </a:solidFill>
              </a:rPr>
              <a:t>A given phenomenon can be modeled at multiple levels.</a:t>
            </a:r>
          </a:p>
          <a:p>
            <a:pPr>
              <a:lnSpc>
                <a:spcPct val="85000"/>
              </a:lnSpc>
            </a:pPr>
            <a:r>
              <a:rPr lang="en-US" altLang="en-US" sz="1800">
                <a:solidFill>
                  <a:schemeClr val="accent1"/>
                </a:solidFill>
              </a:rPr>
              <a:t>Many simulations combine more than one of these techniques.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1800"/>
              <a:t>For more on simulation in games, see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1800">
                <a:hlinkClick r:id="rId3"/>
              </a:rPr>
              <a:t>www.cs.berkeley.edu/b-cam/Papers/Parker-2009-RTD</a:t>
            </a:r>
            <a:endParaRPr lang="en-US" altLang="en-US" sz="1800"/>
          </a:p>
          <a:p>
            <a:pPr>
              <a:lnSpc>
                <a:spcPct val="85000"/>
              </a:lnSpc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25602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6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2560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Example: Circuit Simulation </a:t>
            </a:r>
          </a:p>
        </p:txBody>
      </p:sp>
      <p:sp>
        <p:nvSpPr>
          <p:cNvPr id="25604" name="Rectangle 3"/>
          <p:cNvSpPr>
            <a:spLocks noGrp="1"/>
          </p:cNvSpPr>
          <p:nvPr>
            <p:ph idx="1"/>
          </p:nvPr>
        </p:nvSpPr>
        <p:spPr>
          <a:xfrm>
            <a:off x="798513" y="728663"/>
            <a:ext cx="8001000" cy="41592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Circuits are simulated at many different levels</a:t>
            </a:r>
          </a:p>
        </p:txBody>
      </p:sp>
      <p:graphicFrame>
        <p:nvGraphicFramePr>
          <p:cNvPr id="535556" name="Group 4"/>
          <p:cNvGraphicFramePr>
            <a:graphicFrameLocks noGrp="1"/>
          </p:cNvGraphicFramePr>
          <p:nvPr/>
        </p:nvGraphicFramePr>
        <p:xfrm>
          <a:off x="2170113" y="1371600"/>
          <a:ext cx="6629400" cy="4821242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Primitives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Instruction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Instructions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SimOS, SPIM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3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Cycle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Functional units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VIRAM-p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Register Transfer Level (RTL)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Register, counter, MUX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VHDL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Gate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Gate, flip-flop, memory cell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Thor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Switch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Ideal transistor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Cosmos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Circuit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Resistors, capacitors, etc.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Spice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Device level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Electrons, silicon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643" name="Line 42"/>
          <p:cNvSpPr/>
          <p:nvPr/>
        </p:nvSpPr>
        <p:spPr>
          <a:xfrm flipV="1">
            <a:off x="7127875" y="2286000"/>
            <a:ext cx="0" cy="6858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25644" name="Line 43"/>
          <p:cNvSpPr/>
          <p:nvPr/>
        </p:nvSpPr>
        <p:spPr>
          <a:xfrm>
            <a:off x="7127875" y="3276600"/>
            <a:ext cx="0" cy="1143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25645" name="Line 44"/>
          <p:cNvSpPr/>
          <p:nvPr/>
        </p:nvSpPr>
        <p:spPr>
          <a:xfrm>
            <a:off x="7432675" y="2133600"/>
            <a:ext cx="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triangle" w="sm" len="sm"/>
          </a:ln>
        </p:spPr>
      </p:sp>
      <p:grpSp>
        <p:nvGrpSpPr>
          <p:cNvPr id="2" name="Group 14"/>
          <p:cNvGrpSpPr/>
          <p:nvPr/>
        </p:nvGrpSpPr>
        <p:grpSpPr>
          <a:xfrm>
            <a:off x="306388" y="1663700"/>
            <a:ext cx="1611312" cy="4594225"/>
            <a:chOff x="305659" y="1905000"/>
            <a:chExt cx="1611340" cy="4594086"/>
          </a:xfrm>
        </p:grpSpPr>
        <p:sp>
          <p:nvSpPr>
            <p:cNvPr id="25647" name="TextBox 15"/>
            <p:cNvSpPr txBox="1"/>
            <p:nvPr/>
          </p:nvSpPr>
          <p:spPr>
            <a:xfrm>
              <a:off x="449184" y="5029200"/>
              <a:ext cx="1239442" cy="70788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Lumped</a:t>
              </a:r>
            </a:p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Systems</a:t>
              </a:r>
            </a:p>
          </p:txBody>
        </p:sp>
        <p:sp>
          <p:nvSpPr>
            <p:cNvPr id="25648" name="TextBox 16"/>
            <p:cNvSpPr txBox="1"/>
            <p:nvPr/>
          </p:nvSpPr>
          <p:spPr>
            <a:xfrm>
              <a:off x="470826" y="1905000"/>
              <a:ext cx="1196161" cy="70788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Discrete</a:t>
              </a:r>
            </a:p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Event</a:t>
              </a:r>
              <a:endParaRPr lang="en-US" altLang="en-US" b="1">
                <a:solidFill>
                  <a:schemeClr val="accent1"/>
                </a:solidFill>
              </a:endParaRPr>
            </a:p>
          </p:txBody>
        </p:sp>
        <p:sp>
          <p:nvSpPr>
            <p:cNvPr id="25649" name="TextBox 17"/>
            <p:cNvSpPr txBox="1"/>
            <p:nvPr/>
          </p:nvSpPr>
          <p:spPr>
            <a:xfrm>
              <a:off x="305659" y="5791200"/>
              <a:ext cx="1611340" cy="70788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>
              <a:lvl1pPr marL="203200" indent="-2032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400" b="0"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  <a:cs typeface="MS PGothic" panose="020B0600070205080204" pitchFamily="6" charset="-128"/>
                </a:defRPr>
              </a:lvl1pPr>
              <a:lvl2pPr marL="685800" indent="-1905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rgbClr val="000099"/>
                  </a:solidFill>
                  <a:latin typeface="+mn-lt"/>
                  <a:ea typeface="MS PGothic" panose="020B0600070205080204" pitchFamily="6" charset="-128"/>
                </a:defRPr>
              </a:lvl2pPr>
              <a:lvl3pPr marL="1257300" indent="-342900" algn="l" rtl="0" eaLnBrk="0" fontAlgn="base" hangingPunct="0">
                <a:spcBef>
                  <a:spcPct val="15000"/>
                </a:spcBef>
                <a:spcAft>
                  <a:spcPct val="0"/>
                </a:spcAft>
                <a:buSzPct val="100000"/>
                <a:buChar char="•"/>
                <a:defRPr>
                  <a:solidFill>
                    <a:schemeClr val="tx1"/>
                  </a:solidFill>
                  <a:latin typeface="+mn-lt"/>
                  <a:ea typeface="MS PGothic" panose="020B0600070205080204" pitchFamily="6" charset="-128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6" charset="0"/>
                  <a:ea typeface="MS PGothic" panose="020B0600070205080204" pitchFamily="6" charset="-128"/>
                </a:defRPr>
              </a:lvl5pPr>
            </a:lstStyle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Continuous</a:t>
              </a:r>
            </a:p>
            <a:p>
              <a:pPr marL="0" lvl="0" indent="0" algn="ctr">
                <a:spcBef>
                  <a:spcPct val="0"/>
                </a:spcBef>
                <a:buSzTx/>
                <a:buNone/>
              </a:pPr>
              <a:r>
                <a:rPr lang="en-US" altLang="en-US" sz="2000" b="1">
                  <a:solidFill>
                    <a:schemeClr val="accent1"/>
                  </a:solidFill>
                </a:rPr>
                <a:t>Systems</a:t>
              </a:r>
            </a:p>
          </p:txBody>
        </p:sp>
        <p:cxnSp>
          <p:nvCxnSpPr>
            <p:cNvPr id="25650" name="Straight Arrow Connector 18"/>
            <p:cNvCxnSpPr/>
            <p:nvPr/>
          </p:nvCxnSpPr>
          <p:spPr>
            <a:xfrm rot="5400000">
              <a:off x="152400" y="3810000"/>
              <a:ext cx="1828800" cy="1588"/>
            </a:xfrm>
            <a:prstGeom prst="straightConnector1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27650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7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1352550" cy="422275"/>
          </a:xfrm>
          <a:ln/>
        </p:spPr>
        <p:txBody>
          <a:bodyPr vert="horz" wrap="none" lIns="63500" tIns="25400" rIns="63500" bIns="25400" anchor="t" anchorCtr="0">
            <a:spAutoFit/>
          </a:bodyPr>
          <a:lstStyle/>
          <a:p>
            <a:r>
              <a:rPr lang="en-US" altLang="en-US"/>
              <a:t>Outline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153400" cy="4597400"/>
          </a:xfrm>
        </p:spPr>
        <p:txBody>
          <a:bodyPr vert="horz" wrap="square" lIns="63500" tIns="25400" rIns="63500" bIns="25400" numCol="1" anchor="t" anchorCtr="0" compatLnSpc="1">
            <a:spAutoFit/>
          </a:bodyPr>
          <a:lstStyle/>
          <a:p>
            <a:pPr marL="203200" marR="0" lvl="0" indent="-2032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  <a:cs typeface="MS PGothic" panose="020B0600070205080204" pitchFamily="6" charset="-128"/>
              </a:rPr>
              <a:t>Discrete event systems</a:t>
            </a: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</a:rPr>
              <a:t>Time and space are discrete</a:t>
            </a:r>
          </a:p>
          <a:p>
            <a:pPr marL="203200" marR="0" lvl="0" indent="-2032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  <a:cs typeface="MS PGothic" panose="020B0600070205080204" pitchFamily="6" charset="-128"/>
              </a:rPr>
              <a:t>Particle systems</a:t>
            </a: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</a:rPr>
              <a:t>Important special case of lumped systems</a:t>
            </a:r>
          </a:p>
          <a:p>
            <a:pPr marL="203200" marR="0" lvl="0" indent="-2032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  <a:cs typeface="MS PGothic" panose="020B0600070205080204" pitchFamily="6" charset="-128"/>
              </a:rPr>
              <a:t>Lumped systems (ODEs)</a:t>
            </a: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</a:rPr>
              <a:t>Location/entities are discrete, time is continuous</a:t>
            </a:r>
          </a:p>
          <a:p>
            <a:pPr marL="203200" marR="0" lvl="0" indent="-2032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  <a:cs typeface="MS PGothic" panose="020B0600070205080204" pitchFamily="6" charset="-128"/>
              </a:rPr>
              <a:t>Continuous systems (PDEs)</a:t>
            </a: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</a:rPr>
              <a:t>Time and space are continuous</a:t>
            </a: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</a:rPr>
              <a:t>Next lecture</a:t>
            </a:r>
          </a:p>
          <a:p>
            <a:pPr marL="495300" marR="0" lvl="1" indent="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MS PGothic" panose="020B0600070205080204" pitchFamily="6" charset="-128"/>
            </a:endParaRPr>
          </a:p>
          <a:p>
            <a:pPr marL="685800" marR="0" lvl="1" indent="-1905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MS PGothic" panose="020B0600070205080204" pitchFamily="6" charset="-128"/>
            </a:endParaRPr>
          </a:p>
          <a:p>
            <a:pPr marL="203200" marR="0" lvl="0" indent="-20320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Pct val="100000"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6" charset="-128"/>
                <a:cs typeface="MS PGothic" panose="020B0600070205080204" pitchFamily="6" charset="-128"/>
              </a:rPr>
              <a:t>Identify common problems and solutions</a:t>
            </a:r>
          </a:p>
        </p:txBody>
      </p:sp>
      <p:sp>
        <p:nvSpPr>
          <p:cNvPr id="27653" name="Line 4"/>
          <p:cNvSpPr/>
          <p:nvPr/>
        </p:nvSpPr>
        <p:spPr>
          <a:xfrm>
            <a:off x="7162800" y="1066800"/>
            <a:ext cx="0" cy="40386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7654" name="Text Box 5"/>
          <p:cNvSpPr txBox="1"/>
          <p:nvPr/>
        </p:nvSpPr>
        <p:spPr>
          <a:xfrm>
            <a:off x="7391400" y="914400"/>
            <a:ext cx="1219200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discrete</a:t>
            </a:r>
          </a:p>
        </p:txBody>
      </p:sp>
      <p:sp>
        <p:nvSpPr>
          <p:cNvPr id="27655" name="Text Box 6"/>
          <p:cNvSpPr txBox="1"/>
          <p:nvPr/>
        </p:nvSpPr>
        <p:spPr>
          <a:xfrm>
            <a:off x="7391400" y="4906963"/>
            <a:ext cx="1524000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203200" indent="-2032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400" b="0">
                <a:solidFill>
                  <a:schemeClr val="tx1"/>
                </a:solidFill>
                <a:latin typeface="+mn-lt"/>
                <a:ea typeface="MS PGothic" panose="020B0600070205080204" pitchFamily="6" charset="-128"/>
                <a:cs typeface="MS PGothic" panose="020B0600070205080204" pitchFamily="6" charset="-128"/>
              </a:defRPr>
            </a:lvl1pPr>
            <a:lvl2pPr marL="685800" indent="-1905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00099"/>
                </a:solidFill>
                <a:latin typeface="+mn-lt"/>
                <a:ea typeface="MS PGothic" panose="020B0600070205080204" pitchFamily="6" charset="-128"/>
              </a:defRPr>
            </a:lvl2pPr>
            <a:lvl3pPr marL="1257300" indent="-342900" algn="l" rtl="0" eaLnBrk="0" fontAlgn="base" hangingPunct="0">
              <a:spcBef>
                <a:spcPct val="15000"/>
              </a:spcBef>
              <a:spcAft>
                <a:spcPct val="0"/>
              </a:spcAft>
              <a:buSzPct val="100000"/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6" charset="0"/>
                <a:ea typeface="MS PGothic" panose="020B0600070205080204" pitchFamily="6" charset="-128"/>
              </a:defRPr>
            </a:lvl5pPr>
          </a:lstStyle>
          <a:p>
            <a:pPr marL="0" lvl="0" indent="0">
              <a:spcBef>
                <a:spcPct val="50000"/>
              </a:spcBef>
              <a:buSz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continuous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29698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8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/>
          </p:nvPr>
        </p:nvSpPr>
        <p:spPr>
          <a:xfrm>
            <a:off x="798513" y="306388"/>
            <a:ext cx="7062787" cy="422275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A Model Problem: Sharks and Fish</a:t>
            </a:r>
          </a:p>
        </p:txBody>
      </p:sp>
      <p:sp>
        <p:nvSpPr>
          <p:cNvPr id="29700" name="Rectangle 3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525963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Illustration of parallel programming</a:t>
            </a:r>
          </a:p>
          <a:p>
            <a:pPr lvl="1"/>
            <a:r>
              <a:rPr lang="en-US" altLang="en-US"/>
              <a:t>Original version (discrete event only) proposed by Geoffrey Fox</a:t>
            </a:r>
          </a:p>
          <a:p>
            <a:pPr lvl="1"/>
            <a:r>
              <a:rPr lang="en-US" altLang="en-US"/>
              <a:t>Called WATOR</a:t>
            </a:r>
          </a:p>
          <a:p>
            <a:r>
              <a:rPr lang="en-US" altLang="en-US"/>
              <a:t>Basic idea: sharks and fish living in an ocean</a:t>
            </a:r>
          </a:p>
          <a:p>
            <a:pPr lvl="1"/>
            <a:r>
              <a:rPr lang="en-US" altLang="en-US"/>
              <a:t>rules for movement (discrete and continuous)</a:t>
            </a:r>
          </a:p>
          <a:p>
            <a:pPr lvl="1"/>
            <a:r>
              <a:rPr lang="en-US" altLang="en-US"/>
              <a:t>breeding, eating, and death</a:t>
            </a:r>
          </a:p>
          <a:p>
            <a:pPr lvl="1"/>
            <a:r>
              <a:rPr lang="en-US" altLang="en-US"/>
              <a:t>forces in the ocean</a:t>
            </a:r>
          </a:p>
          <a:p>
            <a:pPr lvl="1"/>
            <a:r>
              <a:rPr lang="en-US" altLang="en-US"/>
              <a:t>forces between sea creatures </a:t>
            </a:r>
          </a:p>
          <a:p>
            <a:r>
              <a:rPr lang="en-US" altLang="en-US"/>
              <a:t>6 problems (S&amp;F1 - S&amp;F6)</a:t>
            </a:r>
          </a:p>
          <a:p>
            <a:pPr lvl="1"/>
            <a:r>
              <a:rPr lang="en-US" altLang="en-US" sz="1800"/>
              <a:t>Different sets of rules, to illustrate different phenomena</a:t>
            </a:r>
          </a:p>
          <a:p>
            <a:r>
              <a:rPr lang="en-US" altLang="en-US"/>
              <a:t>Available in various languages (see class web page)</a:t>
            </a:r>
          </a:p>
          <a:p>
            <a:r>
              <a:rPr lang="en-US" altLang="en-US" sz="2200"/>
              <a:t>Some homework based on these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ctr">
              <a:spcBef>
                <a:spcPct val="0"/>
              </a:spcBef>
              <a:buSzTx/>
              <a:buNone/>
            </a:pPr>
            <a:r>
              <a:rPr lang="en-US" altLang="en-US" sz="1400">
                <a:latin typeface="Helvetica" pitchFamily="6" charset="0"/>
              </a:rPr>
              <a:t>CS267 Lecture 5</a:t>
            </a:r>
          </a:p>
        </p:txBody>
      </p:sp>
      <p:sp>
        <p:nvSpPr>
          <p:cNvPr id="31746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wrap="none" lIns="92075" tIns="46038" rIns="92075" bIns="46038" anchor="ctr" anchorCtr="0"/>
          <a:lstStyle/>
          <a:p>
            <a:pPr marL="0" indent="0" algn="r">
              <a:spcBef>
                <a:spcPct val="0"/>
              </a:spcBef>
              <a:buSzTx/>
              <a:buNone/>
            </a:pPr>
            <a:fld id="{9A0DB2DC-4C9A-4742-B13C-FB6460FD3503}" type="slidenum">
              <a:rPr lang="en-US" altLang="en-US" sz="1400">
                <a:latin typeface="Helvetica" pitchFamily="6" charset="0"/>
              </a:rPr>
              <a:t>9</a:t>
            </a:fld>
            <a:endParaRPr lang="en-US" altLang="en-US" sz="1400">
              <a:latin typeface="Helvetica" pitchFamily="6" charset="0"/>
            </a:endParaRPr>
          </a:p>
        </p:txBody>
      </p:sp>
      <p:sp>
        <p:nvSpPr>
          <p:cNvPr id="3174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/>
              <a:t>Sharks and Fish</a:t>
            </a:r>
          </a:p>
        </p:txBody>
      </p:sp>
      <p:sp>
        <p:nvSpPr>
          <p:cNvPr id="31748" name="Rectangle 3"/>
          <p:cNvSpPr>
            <a:spLocks noGrp="1"/>
          </p:cNvSpPr>
          <p:nvPr>
            <p:ph idx="1"/>
          </p:nvPr>
        </p:nvSpPr>
        <p:spPr>
          <a:xfrm>
            <a:off x="609600" y="728663"/>
            <a:ext cx="8001000" cy="5922962"/>
          </a:xfrm>
          <a:ln/>
        </p:spPr>
        <p:txBody>
          <a:bodyPr vert="horz" wrap="square" lIns="63500" tIns="25400" rIns="63500" bIns="25400" anchor="t" anchorCtr="0">
            <a:spAutoFit/>
          </a:bodyPr>
          <a:lstStyle/>
          <a:p>
            <a:r>
              <a:rPr lang="en-US" altLang="en-US" b="1"/>
              <a:t>S&amp;F 1.</a:t>
            </a:r>
            <a:r>
              <a:rPr lang="en-US" altLang="en-US"/>
              <a:t> Fish alone move continuously subject to an external current and Newton's laws. </a:t>
            </a:r>
          </a:p>
          <a:p>
            <a:r>
              <a:rPr lang="en-US" altLang="en-US" b="1"/>
              <a:t>S&amp;F 2.</a:t>
            </a:r>
            <a:r>
              <a:rPr lang="en-US" altLang="en-US"/>
              <a:t> Fish alone move continuously subject to gravitational attraction and Newton's laws. </a:t>
            </a:r>
          </a:p>
          <a:p>
            <a:r>
              <a:rPr lang="en-US" altLang="en-US" b="1"/>
              <a:t>S&amp;F 3.</a:t>
            </a:r>
            <a:r>
              <a:rPr lang="en-US" altLang="en-US"/>
              <a:t> Fish alone play the "Game of Life" on a square grid. </a:t>
            </a:r>
          </a:p>
          <a:p>
            <a:r>
              <a:rPr lang="en-US" altLang="en-US" b="1"/>
              <a:t>S&amp;F 4.</a:t>
            </a:r>
            <a:r>
              <a:rPr lang="en-US" altLang="en-US"/>
              <a:t> Fish alone move randomly on a square grid, with at most one fish per grid point. </a:t>
            </a:r>
          </a:p>
          <a:p>
            <a:r>
              <a:rPr lang="en-US" altLang="en-US" b="1"/>
              <a:t>S&amp;F 5.</a:t>
            </a:r>
            <a:r>
              <a:rPr lang="en-US" altLang="en-US"/>
              <a:t> Sharks and Fish both move randomly on a square grid, with at most one fish or shark per grid point, including rules for fish attracting sharks, eating, breeding and dying. </a:t>
            </a:r>
          </a:p>
          <a:p>
            <a:r>
              <a:rPr lang="en-US" altLang="en-US" b="1"/>
              <a:t>S&amp;F 6.</a:t>
            </a:r>
            <a:r>
              <a:rPr lang="en-US" altLang="en-US"/>
              <a:t> Like Sharks and Fish 5, but continuous, subject to Newton's laws. </a:t>
            </a:r>
          </a:p>
          <a:p>
            <a:pPr>
              <a:buNone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elick26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00CC"/>
      </a:hlink>
      <a:folHlink>
        <a:srgbClr val="EAEC5E"/>
      </a:folHlink>
    </a:clrScheme>
    <a:fontScheme name="Yelick26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Yelick26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ick26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Pages>27</Pages>
  <Words>8466</Words>
  <Application>Microsoft Office PowerPoint</Application>
  <PresentationFormat>信纸(8.5x11 英寸)</PresentationFormat>
  <Paragraphs>1147</Paragraphs>
  <Slides>48</Slides>
  <Notes>48</Notes>
  <HiddenSlides>1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57" baseType="lpstr">
      <vt:lpstr>Arial</vt:lpstr>
      <vt:lpstr>Arial Black</vt:lpstr>
      <vt:lpstr>Courier New</vt:lpstr>
      <vt:lpstr>Helvetica</vt:lpstr>
      <vt:lpstr>Symbol</vt:lpstr>
      <vt:lpstr>Times</vt:lpstr>
      <vt:lpstr>Times New Roman</vt:lpstr>
      <vt:lpstr>Yelick267</vt:lpstr>
      <vt:lpstr>Microsoft Graph Chart</vt:lpstr>
      <vt:lpstr>CS 267 Sources of  Parallelism and Locality  in Simulation Lecture 5</vt:lpstr>
      <vt:lpstr>A generic parallel architecture</vt:lpstr>
      <vt:lpstr>Parallel Machines and Programming</vt:lpstr>
      <vt:lpstr>Parallelism and Locality in Simulation</vt:lpstr>
      <vt:lpstr>Basic Kinds of Simulation</vt:lpstr>
      <vt:lpstr>Example: Circuit Simulation </vt:lpstr>
      <vt:lpstr>Outline</vt:lpstr>
      <vt:lpstr>A Model Problem: Sharks and Fish</vt:lpstr>
      <vt:lpstr>Sharks and Fish</vt:lpstr>
      <vt:lpstr>Discrete Event Systems</vt:lpstr>
      <vt:lpstr>Discrete Event Systems</vt:lpstr>
      <vt:lpstr>Parallelism in Game of Life (S&amp;F 3)</vt:lpstr>
      <vt:lpstr>PowerPoint 演示文稿</vt:lpstr>
      <vt:lpstr>Synchronous Circuit Simulation</vt:lpstr>
      <vt:lpstr>Sharks &amp; Fish in Loosely Connected Ponds</vt:lpstr>
      <vt:lpstr>Asynchronous Simulation</vt:lpstr>
      <vt:lpstr>Scheduling Asynchronous Circuit Simulation</vt:lpstr>
      <vt:lpstr>Deadlock in Conservative Asynchronous Circuit Simulation</vt:lpstr>
      <vt:lpstr>Summary of Discrete Event Simulations</vt:lpstr>
      <vt:lpstr>Summary of Lecture so far</vt:lpstr>
      <vt:lpstr>Particle Systems</vt:lpstr>
      <vt:lpstr>Particle Systems</vt:lpstr>
      <vt:lpstr>Forces in Particle Systems</vt:lpstr>
      <vt:lpstr>Example S&amp;F 1: Fish in an External Current</vt:lpstr>
      <vt:lpstr>Parallelism in External Forces</vt:lpstr>
      <vt:lpstr>Parallelism in Nearby Forces</vt:lpstr>
      <vt:lpstr>Parallelism in Nearby Forces</vt:lpstr>
      <vt:lpstr>Parallelism in Nearby Forces</vt:lpstr>
      <vt:lpstr>Parallelism in Far-Field Forces</vt:lpstr>
      <vt:lpstr>Far-field Forces: Particle-Mesh Methods</vt:lpstr>
      <vt:lpstr>Far-field forces: Tree Decomposition</vt:lpstr>
      <vt:lpstr>Summary of Particle Methods</vt:lpstr>
      <vt:lpstr>Lumped Systems: ODEs</vt:lpstr>
      <vt:lpstr>System of Lumped Variables</vt:lpstr>
      <vt:lpstr>Circuit Example</vt:lpstr>
      <vt:lpstr>Structural Analysis Example</vt:lpstr>
      <vt:lpstr>Gaming Example</vt:lpstr>
      <vt:lpstr>Solving ODEs</vt:lpstr>
      <vt:lpstr>Solving ODEs: Explicit Methods</vt:lpstr>
      <vt:lpstr>Solving ODEs: Implicit Methods</vt:lpstr>
      <vt:lpstr>Solving ODEs: Eigensolvers</vt:lpstr>
      <vt:lpstr>Summary of ODE Methods</vt:lpstr>
      <vt:lpstr>SpMV in Compressed Sparse Row (CSR) Format</vt:lpstr>
      <vt:lpstr>Parallel Sparse Matrix-vector multiplication</vt:lpstr>
      <vt:lpstr>Matrix Reordering via Graph Partitioning</vt:lpstr>
      <vt:lpstr>Goals of Reordering</vt:lpstr>
      <vt:lpstr>Graph Partitioning and Sparse Matrices </vt:lpstr>
      <vt:lpstr>Summary: Common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Matrix Multiply</dc:title>
  <dc:creator>Kathy Yelick</dc:creator>
  <dc:description>Slides by Jim Demmel, David Culler, Horst Simon, and Erich Strohmaier</dc:description>
  <cp:lastModifiedBy>HX00825</cp:lastModifiedBy>
  <cp:revision>485</cp:revision>
  <cp:lastPrinted>2020-02-04T01:09:49Z</cp:lastPrinted>
  <dcterms:created xsi:type="dcterms:W3CDTF">1997-01-20T07:06:50Z</dcterms:created>
  <dcterms:modified xsi:type="dcterms:W3CDTF">2024-07-08T08:04:37Z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CB88679B20294D06802A50249ED2749C_13</vt:lpwstr>
  </property>
  <property fmtid="{D5CDD505-2E9C-101B-9397-08002B2CF9AE}" pid="3" name="KSOProductBuildVer">
    <vt:lpwstr>2052-12.1.0.16929</vt:lpwstr>
  </property>
</Properties>
</file>