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78" r:id="rId4"/>
    <p:sldId id="277" r:id="rId5"/>
    <p:sldId id="279" r:id="rId6"/>
    <p:sldId id="280" r:id="rId7"/>
    <p:sldId id="281" r:id="rId8"/>
    <p:sldId id="283" r:id="rId9"/>
    <p:sldId id="284" r:id="rId10"/>
    <p:sldId id="282" r:id="rId11"/>
    <p:sldId id="258" r:id="rId12"/>
    <p:sldId id="259" r:id="rId13"/>
    <p:sldId id="260" r:id="rId14"/>
    <p:sldId id="285" r:id="rId15"/>
    <p:sldId id="286" r:id="rId16"/>
    <p:sldId id="287" r:id="rId17"/>
    <p:sldId id="288" r:id="rId18"/>
    <p:sldId id="289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290" r:id="rId27"/>
    <p:sldId id="291" r:id="rId28"/>
    <p:sldId id="292" r:id="rId29"/>
    <p:sldId id="293" r:id="rId30"/>
    <p:sldId id="606" r:id="rId31"/>
    <p:sldId id="607" r:id="rId32"/>
    <p:sldId id="608" r:id="rId33"/>
    <p:sldId id="609" r:id="rId34"/>
    <p:sldId id="610" r:id="rId35"/>
    <p:sldId id="612" r:id="rId36"/>
    <p:sldId id="621" r:id="rId37"/>
    <p:sldId id="622" r:id="rId38"/>
    <p:sldId id="623" r:id="rId39"/>
    <p:sldId id="613" r:id="rId40"/>
    <p:sldId id="272" r:id="rId41"/>
    <p:sldId id="273" r:id="rId42"/>
    <p:sldId id="274" r:id="rId43"/>
    <p:sldId id="275" r:id="rId44"/>
    <p:sldId id="276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7"/>
    <p:restoredTop sz="94511" autoAdjust="0"/>
  </p:normalViewPr>
  <p:slideViewPr>
    <p:cSldViewPr snapToGrid="0" snapToObjects="1">
      <p:cViewPr varScale="1">
        <p:scale>
          <a:sx n="71" d="100"/>
          <a:sy n="71" d="100"/>
        </p:scale>
        <p:origin x="5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156944-297D-D847-AA19-FE9AAE320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D2B4E-7131-0541-BDF5-A804B2A670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C310-5DD8-A842-9A0B-744A2981A56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3070-2E35-1B46-A47B-15C112A79E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0BA01-0C28-F746-96B1-2E9B2BF2CC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8BBC-7762-1648-B668-441F559D8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1A38B-8F2D-C448-8868-279D2FB48DA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A631-6905-7B47-B38E-DCFC63A1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3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7F2E8A90-7EFD-8D4D-9A91-1B68EE2310EE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595313"/>
            <a:ext cx="4532313" cy="3400425"/>
          </a:xfrm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8" tIns="46931" rIns="92298" bIns="46931"/>
          <a:lstStyle/>
          <a:p>
            <a:r>
              <a:rPr lang="en-US" dirty="0">
                <a:latin typeface="Arial" charset="0"/>
              </a:rPr>
              <a:t>25</a:t>
            </a:r>
            <a:r>
              <a:rPr lang="en-US" baseline="0" dirty="0">
                <a:latin typeface="Arial" charset="0"/>
              </a:rPr>
              <a:t> minutes</a:t>
            </a:r>
          </a:p>
          <a:p>
            <a:r>
              <a:rPr lang="en-US" baseline="0" dirty="0">
                <a:latin typeface="Arial" charset="0"/>
              </a:rPr>
              <a:t>Explain the mathematical ideas for optimal </a:t>
            </a:r>
            <a:r>
              <a:rPr lang="en-US" baseline="0" dirty="0" err="1">
                <a:latin typeface="Arial" charset="0"/>
              </a:rPr>
              <a:t>matmul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tiliing</a:t>
            </a:r>
            <a:r>
              <a:rPr lang="en-US" baseline="0" dirty="0">
                <a:latin typeface="Arial" charset="0"/>
              </a:rPr>
              <a:t>,</a:t>
            </a:r>
          </a:p>
          <a:p>
            <a:r>
              <a:rPr lang="en-US" baseline="0" dirty="0">
                <a:latin typeface="Arial" charset="0"/>
              </a:rPr>
              <a:t>How it extends to arbitrary code that looks like nested loops accessing arrays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6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TilePlot_1_4.jpg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TilePlot_1_5.jpg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Ignore fact that T/F may not be an integer, fix later</a:t>
            </a:r>
          </a:p>
          <a:p>
            <a:r>
              <a:rPr lang="en-US"/>
              <a:t>(change # segments to # complete_segments, T/F to floor(T/F),</a:t>
            </a:r>
          </a:p>
          <a:p>
            <a:r>
              <a:rPr lang="en-US"/>
              <a:t>Then #complete_segments &gt;= floor(T/F), otherwise, if</a:t>
            </a:r>
          </a:p>
          <a:p>
            <a:r>
              <a:rPr lang="en-US"/>
              <a:t>#complete_segments &lt;= floor(T/F) – 1 &lt; T/F - 1, then</a:t>
            </a:r>
          </a:p>
          <a:p>
            <a:r>
              <a:rPr lang="en-US"/>
              <a:t>#flops &lt; F*((T/F)-1) + F = T, oops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Lecture 2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842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842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842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842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95E7CEAE-01E9-F44F-AE1C-2ECBDAE1C0B9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15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55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9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true if M &gt; n^2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83B0-BEB3-FC44-B4B4-C6104158E4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63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true if M &gt; n^2</a:t>
            </a:r>
          </a:p>
          <a:p>
            <a:endParaRPr lang="en-US" dirty="0"/>
          </a:p>
          <a:p>
            <a:r>
              <a:rPr lang="en-US" dirty="0"/>
              <a:t>In lecture 2: This theorem was mentioned as due to Hong, Kung 1981.</a:t>
            </a:r>
          </a:p>
          <a:p>
            <a:r>
              <a:rPr lang="en-US" dirty="0"/>
              <a:t>The proof here is due to Irony/</a:t>
            </a:r>
            <a:r>
              <a:rPr lang="en-US" dirty="0" err="1"/>
              <a:t>Tiskin</a:t>
            </a:r>
            <a:r>
              <a:rPr lang="en-US" dirty="0"/>
              <a:t>/Toledo 2004, who did the parallel case</a:t>
            </a:r>
          </a:p>
          <a:p>
            <a:endParaRPr lang="en-US" dirty="0"/>
          </a:p>
          <a:p>
            <a:r>
              <a:rPr lang="en-US" dirty="0"/>
              <a:t>Tell story of using larger M, </a:t>
            </a:r>
            <a:r>
              <a:rPr lang="en-US" dirty="0" err="1"/>
              <a:t>Nervana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83B0-BEB3-FC44-B4B4-C6104158E4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Divide-and-conquer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Review 2 slides from Kathy’s Lecture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Lecture 2</a:t>
            </a:r>
          </a:p>
        </p:txBody>
      </p:sp>
      <p:sp>
        <p:nvSpPr>
          <p:cNvPr id="1679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211150C2-1805-D648-AE34-9321DF3F2293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21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1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Solve recurrence, just geometric series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Analysis not oblivious to cache size, but algorithm is.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Applies to L1, L2, L3, … any level of “fast memory”,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so optimizes all of them simultaneously.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Lecture 2</a:t>
            </a:r>
          </a:p>
        </p:txBody>
      </p:sp>
      <p:sp>
        <p:nvSpPr>
          <p:cNvPr id="16896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EAFA10D7-0CC0-7E4F-8B56-8C19D5F089EF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22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0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180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CDF426AD-62A7-5941-ADDE-82F3403EE12C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23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Published in 1969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Not good idea for 2x2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matmul</a:t>
            </a:r>
            <a:r>
              <a:rPr lang="en-US" dirty="0">
                <a:ea typeface="ＭＳ Ｐゴシック" charset="0"/>
                <a:cs typeface="ＭＳ Ｐゴシック" charset="0"/>
              </a:rPr>
              <a:t>, 7 multiplies plus 18 adds, vs  8 + 4,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good for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nxn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matmul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47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181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81A992BA-3AC1-134E-A389-3952D4594C1F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24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596900"/>
            <a:ext cx="4640263" cy="3481388"/>
          </a:xfrm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Next slide: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World record due to Winograd and Coppersmith (1987) until 2011, then Virginia Williams,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Then Le Gall in 2014, now down to O(n^2.373)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Very complicated algorithm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 Needs unrealistically enormous matrices</a:t>
            </a:r>
          </a:p>
        </p:txBody>
      </p:sp>
    </p:spTree>
    <p:extLst>
      <p:ext uri="{BB962C8B-B14F-4D97-AF65-F5344CB8AC3E}">
        <p14:creationId xmlns:p14="http://schemas.microsoft.com/office/powerpoint/2010/main" val="107797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Illustrate using sequential case, parallel lecture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7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182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4495" indent="-274806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099223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53891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1978602" indent="-219845" defTabSz="948080"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418291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857980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29766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737359" indent="-219845" defTabSz="9480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E8237E7D-9DF3-B54B-93C4-D98FF38FE9E0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25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Virginia Vassilevskaya Williams: 2.373 in Fall 2011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Cohn, Umans, Kleinberg: reduces to group decomposition problem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Possible class projects either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   try existing parallel 2.5D strassen on other architectures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   try other algorithms like Bini (exponent = log_12 1000 = ?)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      experimental and theoretical studies of numerical stability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Why is Strassen not more widely used? Forbidden by Top500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  How to compute speed? (2/3)*n^3/measured_time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   =&gt; don’t bother optimizing Strassen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See webpage of Simons Institute semester on this topic in 2014</a:t>
            </a:r>
          </a:p>
        </p:txBody>
      </p:sp>
    </p:spTree>
    <p:extLst>
      <p:ext uri="{BB962C8B-B14F-4D97-AF65-F5344CB8AC3E}">
        <p14:creationId xmlns:p14="http://schemas.microsoft.com/office/powerpoint/2010/main" val="1610956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Projections are really group </a:t>
            </a:r>
            <a:r>
              <a:rPr lang="en-US" dirty="0" err="1"/>
              <a:t>homomorphisms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83B0-BEB3-FC44-B4B4-C6104158E4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24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there are infinitely many subgroups H, but only finitely</a:t>
            </a:r>
            <a:r>
              <a:rPr lang="en-US" baseline="0" dirty="0"/>
              <a:t> many possible constraints</a:t>
            </a:r>
          </a:p>
          <a:p>
            <a:r>
              <a:rPr lang="en-US" baseline="0" dirty="0"/>
              <a:t>Michael Christ (UCB), Terry Tao (UCLA), Anthony </a:t>
            </a:r>
            <a:r>
              <a:rPr lang="en-US" baseline="0" dirty="0" err="1"/>
              <a:t>Carbery</a:t>
            </a:r>
            <a:r>
              <a:rPr lang="en-US" baseline="0" dirty="0"/>
              <a:t> (Edinburgh), Jonathan Bennett (Birmingham),  </a:t>
            </a:r>
          </a:p>
          <a:p>
            <a:r>
              <a:rPr lang="en-US" baseline="0" dirty="0"/>
              <a:t>Published in Geometric Functional Analysis,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 comes from result</a:t>
            </a:r>
            <a:r>
              <a:rPr lang="en-US" baseline="0" dirty="0"/>
              <a:t> of Dedekind in lattice theory (at most 28 inequalities)</a:t>
            </a:r>
          </a:p>
          <a:p>
            <a:endParaRPr lang="en-US" dirty="0"/>
          </a:p>
          <a:p>
            <a:r>
              <a:rPr lang="en-US" dirty="0"/>
              <a:t>Note: real “relaxation” is </a:t>
            </a:r>
            <a:r>
              <a:rPr lang="en-US" dirty="0" err="1"/>
              <a:t>Tarski</a:t>
            </a:r>
            <a:r>
              <a:rPr lang="en-US" baseline="0" dirty="0"/>
              <a:t> decidable.</a:t>
            </a:r>
          </a:p>
          <a:p>
            <a:endParaRPr lang="en-US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Recent work by </a:t>
            </a:r>
            <a:r>
              <a:rPr lang="en-US" dirty="0" err="1"/>
              <a:t>Wigderson</a:t>
            </a:r>
            <a:r>
              <a:rPr lang="en-US" dirty="0"/>
              <a:t> et al on possible polynomial time algorithm in general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5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C26A-4628-467A-BDD3-FE7E900548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TilePlot_1_1.jpg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34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TilePlot_6_2.jpg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3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TilePlot_6_3.jpg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3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TilePlot_6_4.jpg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3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TilePlot_6_5.</a:t>
            </a:r>
            <a:r>
              <a:rPr lang="en-US" dirty="0"/>
              <a:t>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TilePlot_1_1.jpg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3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TilePlot_2_1.jpg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6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TilePlot_2_2.jpg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1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TilePlot_2_3.jpg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5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TilePlot_2_4.jpg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26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TilePlot_2_5.jpg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85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TilePlot_4_1.jpg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32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TilePlot_4_2.jpg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4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TilePlot_4_3.jpg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8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TilePlot_4_4.jpg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2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TilePlot_5_1.jpg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TilePlot_1_1.jpg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TilePlot_1_1.jpg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TilePlot_1_1.jpg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TilePlot_1_1.jpg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TilePlot_1_2.jpg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79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TilePlot_1_3.jpg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A631-6905-7B47-B38E-DCFC63A18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E-63BA-1D45-A978-CF216E5716F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E-63BA-1D45-A978-CF216E5716F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7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5" y="306389"/>
            <a:ext cx="5076885" cy="435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2"/>
            <a:ext cx="8001000" cy="42062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CS267 - Lecture 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99D4-F024-8C45-AC32-4DAB9E748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1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32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22094" y="326168"/>
            <a:ext cx="235106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25573" y="-13769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498" y="245068"/>
            <a:ext cx="10176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52" y="-701195"/>
            <a:ext cx="3270072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2"/>
            <a:ext cx="8121831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7896497" y="6635932"/>
            <a:ext cx="1247503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4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970A-347F-9747-96FB-104BC183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  <a:latin typeface="Helvetica" charset="0"/>
              </a:rPr>
              <a:t>CS267 Lecture 6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288B6961-7867-EF45-94EF-223F6A072792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258" y="458568"/>
            <a:ext cx="6056312" cy="2171700"/>
          </a:xfrm>
          <a:noFill/>
        </p:spPr>
        <p:txBody>
          <a:bodyPr wrap="none" anchor="ctr">
            <a:normAutofit fontScale="90000"/>
          </a:bodyPr>
          <a:lstStyle/>
          <a:p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More on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Communication-optimal </a:t>
            </a:r>
            <a:r>
              <a:rPr lang="en-US" dirty="0" err="1">
                <a:latin typeface="Helvetica" charset="0"/>
              </a:rPr>
              <a:t>Matmul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(and beyond)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68564" y="5766692"/>
            <a:ext cx="7559675" cy="977900"/>
          </a:xfrm>
          <a:noFill/>
        </p:spPr>
        <p:txBody>
          <a:bodyPr>
            <a:normAutofit fontScale="92500" lnSpcReduction="20000"/>
          </a:bodyPr>
          <a:lstStyle/>
          <a:p>
            <a:pPr marL="203200" indent="-203200"/>
            <a:r>
              <a:rPr lang="en-US" dirty="0">
                <a:solidFill>
                  <a:schemeClr val="tx1"/>
                </a:solidFill>
                <a:latin typeface="Helvetica" charset="0"/>
              </a:rPr>
              <a:t>James Demmel </a:t>
            </a:r>
          </a:p>
          <a:p>
            <a:pPr marL="203200" indent="-203200"/>
            <a:r>
              <a:rPr lang="en-US" dirty="0" err="1">
                <a:solidFill>
                  <a:schemeClr val="tx1"/>
                </a:solidFill>
                <a:latin typeface="Helvetica" charset="0"/>
              </a:rPr>
              <a:t>www.cs.berkeley.edu</a:t>
            </a:r>
            <a:r>
              <a:rPr lang="en-US" dirty="0">
                <a:solidFill>
                  <a:schemeClr val="tx1"/>
                </a:solidFill>
                <a:latin typeface="Helvetica" charset="0"/>
              </a:rPr>
              <a:t>/~</a:t>
            </a:r>
            <a:r>
              <a:rPr lang="en-US" dirty="0" err="1">
                <a:solidFill>
                  <a:schemeClr val="tx1"/>
                </a:solidFill>
                <a:latin typeface="Helvetica" charset="0"/>
              </a:rPr>
              <a:t>demmel</a:t>
            </a:r>
            <a:endParaRPr lang="en-US" dirty="0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33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634"/>
            <a:ext cx="7886700" cy="1325563"/>
          </a:xfrm>
        </p:spPr>
        <p:txBody>
          <a:bodyPr/>
          <a:lstStyle/>
          <a:p>
            <a:r>
              <a:rPr lang="en-US" dirty="0"/>
              <a:t>Optimal tiling for usual n-body</a:t>
            </a:r>
          </a:p>
        </p:txBody>
      </p:sp>
      <p:pic>
        <p:nvPicPr>
          <p:cNvPr id="4" name="Content Placeholder 3" descr="TilePlot_1_2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94339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  <a:p>
            <a:endParaRPr lang="en-US" sz="2400" dirty="0"/>
          </a:p>
          <a:p>
            <a:r>
              <a:rPr lang="en-US" sz="2400" dirty="0"/>
              <a:t>Tiling (M=10)</a:t>
            </a:r>
          </a:p>
          <a:p>
            <a:r>
              <a:rPr lang="en-US" sz="2400" dirty="0"/>
              <a:t>    Read 5 entries of A:</a:t>
            </a:r>
          </a:p>
          <a:p>
            <a:r>
              <a:rPr lang="en-US" sz="2400" dirty="0"/>
              <a:t>        A([0,1,2,3,4])</a:t>
            </a:r>
          </a:p>
          <a:p>
            <a:r>
              <a:rPr lang="en-US" sz="2400" dirty="0"/>
              <a:t>    Read 5 entries of B:</a:t>
            </a:r>
          </a:p>
          <a:p>
            <a:r>
              <a:rPr lang="en-US" sz="2400" dirty="0"/>
              <a:t>        B([0,1,2,3,4])</a:t>
            </a:r>
          </a:p>
          <a:p>
            <a:r>
              <a:rPr lang="en-US" sz="2400" dirty="0"/>
              <a:t>    Perform 5</a:t>
            </a:r>
            <a:r>
              <a:rPr lang="en-US" sz="2800" baseline="30000" dirty="0"/>
              <a:t>2</a:t>
            </a:r>
            <a:r>
              <a:rPr lang="en-US" sz="2400" dirty="0"/>
              <a:t> = 25</a:t>
            </a:r>
          </a:p>
          <a:p>
            <a:r>
              <a:rPr lang="en-US" sz="2400" dirty="0"/>
              <a:t>        loop iterations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34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28" y="236463"/>
            <a:ext cx="7886700" cy="1325563"/>
          </a:xfrm>
        </p:spPr>
        <p:txBody>
          <a:bodyPr/>
          <a:lstStyle/>
          <a:p>
            <a:r>
              <a:rPr lang="en-US" dirty="0"/>
              <a:t>Optimal tiling for usual n-body</a:t>
            </a:r>
          </a:p>
        </p:txBody>
      </p:sp>
      <p:pic>
        <p:nvPicPr>
          <p:cNvPr id="4" name="Content Placeholder 3" descr="TilePlot_1_3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3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tiling for usual n-body</a:t>
            </a:r>
          </a:p>
        </p:txBody>
      </p:sp>
      <p:pic>
        <p:nvPicPr>
          <p:cNvPr id="4" name="Content Placeholder 3" descr="TilePlot_1_4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576" y="69055"/>
            <a:ext cx="7886700" cy="1325563"/>
          </a:xfrm>
        </p:spPr>
        <p:txBody>
          <a:bodyPr/>
          <a:lstStyle/>
          <a:p>
            <a:r>
              <a:rPr lang="en-US" dirty="0"/>
              <a:t>Optimal tiling for usual n-body</a:t>
            </a:r>
          </a:p>
        </p:txBody>
      </p:sp>
      <p:pic>
        <p:nvPicPr>
          <p:cNvPr id="4" name="Content Placeholder 3" descr="TilePlot_1_5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2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EB82-2B08-0440-96BE-AB9DB677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9" y="274637"/>
            <a:ext cx="7886700" cy="1325563"/>
          </a:xfrm>
        </p:spPr>
        <p:txBody>
          <a:bodyPr/>
          <a:lstStyle/>
          <a:p>
            <a:r>
              <a:rPr lang="en-US" dirty="0"/>
              <a:t>Generalizing to other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8566-B46E-B14C-88BD-2F030795B0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Many algorithms look like nested loops accessing arrays</a:t>
            </a:r>
          </a:p>
          <a:p>
            <a:pPr lvl="1"/>
            <a:r>
              <a:rPr lang="en-US" dirty="0"/>
              <a:t>Linear Algebra (dense and sparse)</a:t>
            </a:r>
          </a:p>
          <a:p>
            <a:pPr lvl="1"/>
            <a:r>
              <a:rPr lang="en-US" dirty="0"/>
              <a:t>Grids (structured and unstructured)</a:t>
            </a:r>
          </a:p>
          <a:p>
            <a:pPr lvl="1"/>
            <a:r>
              <a:rPr lang="en-US" dirty="0"/>
              <a:t>Convolutional Neural Nets (CNNs) …</a:t>
            </a:r>
          </a:p>
          <a:p>
            <a:r>
              <a:rPr lang="en-US" dirty="0" err="1"/>
              <a:t>Matmul</a:t>
            </a:r>
            <a:r>
              <a:rPr lang="en-US" dirty="0"/>
              <a:t>:   C = A*B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=1:n, for j=1:n, for k=1:n</a:t>
            </a:r>
          </a:p>
          <a:p>
            <a:pPr marL="457200" lvl="1" indent="0">
              <a:buNone/>
            </a:pPr>
            <a:r>
              <a:rPr lang="en-US" dirty="0"/>
              <a:t>        C(</a:t>
            </a:r>
            <a:r>
              <a:rPr lang="en-US" dirty="0" err="1"/>
              <a:t>i,j</a:t>
            </a:r>
            <a:r>
              <a:rPr lang="en-US" dirty="0"/>
              <a:t>) = C(</a:t>
            </a:r>
            <a:r>
              <a:rPr lang="en-US" dirty="0" err="1"/>
              <a:t>i,j</a:t>
            </a:r>
            <a:r>
              <a:rPr lang="en-US" dirty="0"/>
              <a:t>) + A(</a:t>
            </a:r>
            <a:r>
              <a:rPr lang="en-US" dirty="0" err="1"/>
              <a:t>i,k</a:t>
            </a:r>
            <a:r>
              <a:rPr lang="en-US" dirty="0"/>
              <a:t>) * B(</a:t>
            </a:r>
            <a:r>
              <a:rPr lang="en-US" dirty="0" err="1"/>
              <a:t>k,j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1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  <a:latin typeface="Helvetica" charset="0"/>
              </a:rPr>
              <a:t>CS267 Lecture 7</a:t>
            </a:r>
          </a:p>
        </p:txBody>
      </p:sp>
      <p:sp>
        <p:nvSpPr>
          <p:cNvPr id="1167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A2ACC77A-59D2-4347-899D-FC10C793FBF4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15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85746" y="-269901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Proof of Communication Lower Bound on C = A·B (1/4) 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4294967295"/>
          </p:nvPr>
        </p:nvSpPr>
        <p:spPr>
          <a:xfrm>
            <a:off x="311150" y="914400"/>
            <a:ext cx="8832850" cy="52657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</a:rPr>
              <a:t>Analogous to n-body:</a:t>
            </a:r>
          </a:p>
          <a:p>
            <a:pPr lvl="1"/>
            <a:r>
              <a:rPr lang="en-US" sz="2400" dirty="0">
                <a:latin typeface="Arial" charset="0"/>
              </a:rPr>
              <a:t>Only M entries of A, B and C are available in cache</a:t>
            </a:r>
          </a:p>
          <a:p>
            <a:pPr lvl="1"/>
            <a:r>
              <a:rPr lang="en-US" sz="2400" dirty="0">
                <a:latin typeface="Arial" charset="0"/>
              </a:rPr>
              <a:t>Find an upper bound F on the number of different            iterations C(</a:t>
            </a:r>
            <a:r>
              <a:rPr lang="en-US" sz="2400" dirty="0" err="1">
                <a:latin typeface="Arial" charset="0"/>
              </a:rPr>
              <a:t>i,j</a:t>
            </a:r>
            <a:r>
              <a:rPr lang="en-US" sz="2400" dirty="0">
                <a:latin typeface="Arial" charset="0"/>
              </a:rPr>
              <a:t>) = C(</a:t>
            </a:r>
            <a:r>
              <a:rPr lang="en-US" sz="2400" dirty="0" err="1">
                <a:latin typeface="Arial" charset="0"/>
              </a:rPr>
              <a:t>i,j</a:t>
            </a:r>
            <a:r>
              <a:rPr lang="en-US" sz="2400" dirty="0">
                <a:latin typeface="Arial" charset="0"/>
              </a:rPr>
              <a:t>) + A(</a:t>
            </a:r>
            <a:r>
              <a:rPr lang="en-US" sz="2400" dirty="0" err="1">
                <a:latin typeface="Arial" charset="0"/>
              </a:rPr>
              <a:t>i,k</a:t>
            </a:r>
            <a:r>
              <a:rPr lang="en-US" sz="2400" dirty="0">
                <a:latin typeface="Arial" charset="0"/>
              </a:rPr>
              <a:t>)*B(</a:t>
            </a:r>
            <a:r>
              <a:rPr lang="en-US" sz="2400" dirty="0" err="1">
                <a:latin typeface="Arial" charset="0"/>
              </a:rPr>
              <a:t>k,j</a:t>
            </a:r>
            <a:r>
              <a:rPr lang="en-US" sz="2400" dirty="0">
                <a:latin typeface="Arial" charset="0"/>
              </a:rPr>
              <a:t>) we can perform</a:t>
            </a:r>
          </a:p>
          <a:p>
            <a:pPr lvl="1"/>
            <a:r>
              <a:rPr lang="en-US" sz="2400" dirty="0">
                <a:latin typeface="Arial" charset="0"/>
              </a:rPr>
              <a:t>Need to refill cache 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sz="2400" dirty="0">
                <a:latin typeface="Arial" charset="0"/>
              </a:rPr>
              <a:t>/F times to complete algorithm</a:t>
            </a:r>
          </a:p>
          <a:p>
            <a:pPr lvl="1"/>
            <a:r>
              <a:rPr lang="en-US" sz="2400" dirty="0">
                <a:latin typeface="Arial" charset="0"/>
              </a:rPr>
              <a:t>Need to read/write at least M 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sz="2400" dirty="0">
                <a:latin typeface="Arial" charset="0"/>
              </a:rPr>
              <a:t>/ F words to/from cache</a:t>
            </a:r>
          </a:p>
          <a:p>
            <a:r>
              <a:rPr lang="en-US" sz="2400" dirty="0">
                <a:latin typeface="Arial" charset="0"/>
              </a:rPr>
              <a:t>Like n-body, represent iterations and data geometrically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2798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5C2357FB-9305-D04A-B6F3-1810319A573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16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157956" y="-247083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Proof of Communication Lower Bound on C = A·B (2/4) </a:t>
            </a:r>
          </a:p>
        </p:txBody>
      </p:sp>
      <p:sp>
        <p:nvSpPr>
          <p:cNvPr id="118786" name="TextBox 48"/>
          <p:cNvSpPr txBox="1">
            <a:spLocks noChangeArrowheads="1"/>
          </p:cNvSpPr>
          <p:nvPr/>
        </p:nvSpPr>
        <p:spPr bwMode="auto">
          <a:xfrm>
            <a:off x="5999163" y="654050"/>
            <a:ext cx="32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18787" name="Straight Arrow Connector 44"/>
          <p:cNvCxnSpPr>
            <a:cxnSpLocks noChangeShapeType="1"/>
          </p:cNvCxnSpPr>
          <p:nvPr/>
        </p:nvCxnSpPr>
        <p:spPr bwMode="auto">
          <a:xfrm rot="5400000" flipH="1" flipV="1">
            <a:off x="5882482" y="1297781"/>
            <a:ext cx="48895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8788" name="TextBox 49"/>
          <p:cNvSpPr txBox="1">
            <a:spLocks noChangeArrowheads="1"/>
          </p:cNvSpPr>
          <p:nvPr/>
        </p:nvSpPr>
        <p:spPr bwMode="auto">
          <a:xfrm>
            <a:off x="3475038" y="5734050"/>
            <a:ext cx="119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>
                <a:solidFill>
                  <a:srgbClr val="FF0000"/>
                </a:solidFill>
              </a:rPr>
              <a:t>A face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789" name="TextBox 52"/>
          <p:cNvSpPr txBox="1">
            <a:spLocks noChangeArrowheads="1"/>
          </p:cNvSpPr>
          <p:nvPr/>
        </p:nvSpPr>
        <p:spPr bwMode="auto">
          <a:xfrm rot="-2605187">
            <a:off x="6391275" y="511651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accent2"/>
                </a:solidFill>
              </a:rPr>
              <a:t>“</a:t>
            </a:r>
            <a:r>
              <a:rPr lang="en-US" altLang="ja-JP">
                <a:solidFill>
                  <a:schemeClr val="accent2"/>
                </a:solidFill>
              </a:rPr>
              <a:t>B face</a:t>
            </a:r>
            <a:r>
              <a:rPr lang="ja-JP" altLang="en-US">
                <a:solidFill>
                  <a:schemeClr val="accent2"/>
                </a:solidFill>
              </a:rPr>
              <a:t>”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790" name="TextBox 53"/>
          <p:cNvSpPr txBox="1">
            <a:spLocks noChangeArrowheads="1"/>
          </p:cNvSpPr>
          <p:nvPr/>
        </p:nvSpPr>
        <p:spPr bwMode="auto">
          <a:xfrm>
            <a:off x="4224338" y="854075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C face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5857875" y="1254125"/>
            <a:ext cx="2740025" cy="1663700"/>
            <a:chOff x="331248" y="855251"/>
            <a:chExt cx="2738983" cy="1662935"/>
          </a:xfrm>
        </p:grpSpPr>
        <p:sp>
          <p:nvSpPr>
            <p:cNvPr id="118822" name="TextBox 60"/>
            <p:cNvSpPr txBox="1">
              <a:spLocks noChangeArrowheads="1"/>
            </p:cNvSpPr>
            <p:nvPr/>
          </p:nvSpPr>
          <p:spPr bwMode="auto">
            <a:xfrm>
              <a:off x="1023132" y="855251"/>
              <a:ext cx="2047099" cy="52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Cube representing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C(1,1) += </a:t>
              </a:r>
              <a:r>
                <a:rPr lang="en-US" sz="1400" dirty="0">
                  <a:solidFill>
                    <a:srgbClr val="FF0000"/>
                  </a:solidFill>
                </a:rPr>
                <a:t>A(1,3)</a:t>
              </a:r>
              <a:r>
                <a:rPr lang="en-US" sz="1400" dirty="0">
                  <a:solidFill>
                    <a:schemeClr val="tx1"/>
                  </a:solidFill>
                </a:rPr>
                <a:t>·</a:t>
              </a:r>
              <a:r>
                <a:rPr lang="en-US" sz="1400" dirty="0">
                  <a:solidFill>
                    <a:schemeClr val="accent2"/>
                  </a:solidFill>
                </a:rPr>
                <a:t>B(3,1)</a:t>
              </a:r>
            </a:p>
          </p:txBody>
        </p:sp>
        <p:cxnSp>
          <p:nvCxnSpPr>
            <p:cNvPr id="118823" name="Straight Arrow Connector 62"/>
            <p:cNvCxnSpPr>
              <a:cxnSpLocks noChangeShapeType="1"/>
              <a:stCxn id="118822" idx="2"/>
            </p:cNvCxnSpPr>
            <p:nvPr/>
          </p:nvCxnSpPr>
          <p:spPr bwMode="auto">
            <a:xfrm rot="5400000">
              <a:off x="618987" y="1090491"/>
              <a:ext cx="1139956" cy="17154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908049" y="5716588"/>
            <a:ext cx="784764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marL="203200" indent="-2032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5000"/>
              </a:spcBef>
              <a:buSzPct val="100000"/>
            </a:pPr>
            <a:endParaRPr lang="en-US" b="0" dirty="0">
              <a:solidFill>
                <a:srgbClr val="000099"/>
              </a:solidFill>
              <a:sym typeface="Symbol" charset="0"/>
            </a:endParaRPr>
          </a:p>
          <a:p>
            <a:pPr>
              <a:spcBef>
                <a:spcPct val="15000"/>
              </a:spcBef>
              <a:buSzPct val="100000"/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sym typeface="Symbol" charset="0"/>
              </a:rPr>
              <a:t>If we have at most M </a:t>
            </a:r>
            <a:r>
              <a:rPr lang="ja-JP" altLang="en-US" b="0" dirty="0">
                <a:solidFill>
                  <a:schemeClr val="tx1"/>
                </a:solidFill>
                <a:sym typeface="Symbol" charset="0"/>
              </a:rPr>
              <a:t>“</a:t>
            </a:r>
            <a:r>
              <a:rPr lang="en-US" altLang="ja-JP" b="0" dirty="0">
                <a:solidFill>
                  <a:schemeClr val="tx1"/>
                </a:solidFill>
                <a:sym typeface="Symbol" charset="0"/>
              </a:rPr>
              <a:t>A squares</a:t>
            </a:r>
            <a:r>
              <a:rPr lang="ja-JP" altLang="en-US" b="0" dirty="0">
                <a:solidFill>
                  <a:schemeClr val="tx1"/>
                </a:solidFill>
                <a:sym typeface="Symbol" charset="0"/>
              </a:rPr>
              <a:t>”</a:t>
            </a:r>
            <a:r>
              <a:rPr lang="en-US" altLang="ja-JP" b="0" dirty="0">
                <a:solidFill>
                  <a:schemeClr val="tx1"/>
                </a:solidFill>
                <a:sym typeface="Symbol" charset="0"/>
              </a:rPr>
              <a:t>, </a:t>
            </a:r>
            <a:r>
              <a:rPr lang="ja-JP" altLang="en-US" b="0" dirty="0">
                <a:solidFill>
                  <a:schemeClr val="tx1"/>
                </a:solidFill>
                <a:sym typeface="Symbol" charset="0"/>
              </a:rPr>
              <a:t>“</a:t>
            </a:r>
            <a:r>
              <a:rPr lang="en-US" altLang="ja-JP" b="0" dirty="0">
                <a:solidFill>
                  <a:schemeClr val="tx1"/>
                </a:solidFill>
                <a:sym typeface="Symbol" charset="0"/>
              </a:rPr>
              <a:t>B squares</a:t>
            </a:r>
            <a:r>
              <a:rPr lang="ja-JP" altLang="en-US" b="0" dirty="0">
                <a:solidFill>
                  <a:schemeClr val="tx1"/>
                </a:solidFill>
                <a:sym typeface="Symbol" charset="0"/>
              </a:rPr>
              <a:t>”</a:t>
            </a:r>
            <a:r>
              <a:rPr lang="en-US" altLang="ja-JP" b="0" dirty="0">
                <a:solidFill>
                  <a:schemeClr val="tx1"/>
                </a:solidFill>
                <a:sym typeface="Symbol" charset="0"/>
              </a:rPr>
              <a:t>, and </a:t>
            </a:r>
            <a:r>
              <a:rPr lang="ja-JP" altLang="en-US" b="0" dirty="0">
                <a:solidFill>
                  <a:schemeClr val="tx1"/>
                </a:solidFill>
                <a:sym typeface="Symbol" charset="0"/>
              </a:rPr>
              <a:t>“</a:t>
            </a:r>
            <a:r>
              <a:rPr lang="en-US" altLang="ja-JP" b="0" dirty="0">
                <a:solidFill>
                  <a:schemeClr val="tx1"/>
                </a:solidFill>
                <a:sym typeface="Symbol" charset="0"/>
              </a:rPr>
              <a:t>C squares</a:t>
            </a:r>
            <a:r>
              <a:rPr lang="ja-JP" altLang="en-US" b="0" dirty="0">
                <a:solidFill>
                  <a:schemeClr val="tx1"/>
                </a:solidFill>
                <a:sym typeface="Symbol" charset="0"/>
              </a:rPr>
              <a:t>”</a:t>
            </a:r>
            <a:r>
              <a:rPr lang="en-US" altLang="ja-JP" b="0" dirty="0">
                <a:solidFill>
                  <a:schemeClr val="tx1"/>
                </a:solidFill>
                <a:sym typeface="Symbol" charset="0"/>
              </a:rPr>
              <a:t> on faces, how many cubes can we have?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118793" name="Group 39"/>
          <p:cNvGrpSpPr>
            <a:grpSpLocks/>
          </p:cNvGrpSpPr>
          <p:nvPr/>
        </p:nvGrpSpPr>
        <p:grpSpPr bwMode="auto">
          <a:xfrm>
            <a:off x="1300163" y="1724025"/>
            <a:ext cx="6540500" cy="3992563"/>
            <a:chOff x="1300163" y="1724025"/>
            <a:chExt cx="6540500" cy="3992563"/>
          </a:xfrm>
        </p:grpSpPr>
        <p:sp>
          <p:nvSpPr>
            <p:cNvPr id="118795" name="Cube 3"/>
            <p:cNvSpPr>
              <a:spLocks noChangeArrowheads="1"/>
            </p:cNvSpPr>
            <p:nvPr/>
          </p:nvSpPr>
          <p:spPr bwMode="auto">
            <a:xfrm>
              <a:off x="2335213" y="1757363"/>
              <a:ext cx="4687887" cy="3757612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8796" name="Straight Connector 5"/>
            <p:cNvCxnSpPr>
              <a:cxnSpLocks noChangeShapeType="1"/>
            </p:cNvCxnSpPr>
            <p:nvPr/>
          </p:nvCxnSpPr>
          <p:spPr bwMode="auto">
            <a:xfrm>
              <a:off x="2335213" y="3619500"/>
              <a:ext cx="3790950" cy="15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797" name="Straight Connector 6"/>
            <p:cNvCxnSpPr>
              <a:cxnSpLocks noChangeShapeType="1"/>
            </p:cNvCxnSpPr>
            <p:nvPr/>
          </p:nvCxnSpPr>
          <p:spPr bwMode="auto">
            <a:xfrm>
              <a:off x="2335213" y="4598988"/>
              <a:ext cx="379095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798" name="Straight Connector 9"/>
            <p:cNvCxnSpPr>
              <a:cxnSpLocks noChangeShapeType="1"/>
            </p:cNvCxnSpPr>
            <p:nvPr/>
          </p:nvCxnSpPr>
          <p:spPr bwMode="auto">
            <a:xfrm rot="16200000" flipH="1">
              <a:off x="2053432" y="4093369"/>
              <a:ext cx="2824162" cy="190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799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3388519" y="4093369"/>
              <a:ext cx="2824162" cy="190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0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3419476" y="1793875"/>
              <a:ext cx="933450" cy="860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1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4754563" y="1793875"/>
              <a:ext cx="933450" cy="860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2" name="Straight Connector 15"/>
            <p:cNvCxnSpPr>
              <a:cxnSpLocks noChangeShapeType="1"/>
            </p:cNvCxnSpPr>
            <p:nvPr/>
          </p:nvCxnSpPr>
          <p:spPr bwMode="auto">
            <a:xfrm flipV="1">
              <a:off x="6126163" y="2760663"/>
              <a:ext cx="896937" cy="86042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3" name="Straight Connector 16"/>
            <p:cNvCxnSpPr>
              <a:cxnSpLocks noChangeShapeType="1"/>
            </p:cNvCxnSpPr>
            <p:nvPr/>
          </p:nvCxnSpPr>
          <p:spPr bwMode="auto">
            <a:xfrm flipV="1">
              <a:off x="6126163" y="3727450"/>
              <a:ext cx="896937" cy="86042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4" name="Straight Connector 30"/>
            <p:cNvCxnSpPr>
              <a:cxnSpLocks noChangeShapeType="1"/>
            </p:cNvCxnSpPr>
            <p:nvPr/>
          </p:nvCxnSpPr>
          <p:spPr bwMode="auto">
            <a:xfrm flipV="1">
              <a:off x="2714625" y="2312988"/>
              <a:ext cx="376237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5" name="Straight Connector 31"/>
            <p:cNvCxnSpPr>
              <a:cxnSpLocks noChangeShapeType="1"/>
            </p:cNvCxnSpPr>
            <p:nvPr/>
          </p:nvCxnSpPr>
          <p:spPr bwMode="auto">
            <a:xfrm flipV="1">
              <a:off x="3028950" y="1993900"/>
              <a:ext cx="3762375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6" name="Straight Connector 33"/>
            <p:cNvCxnSpPr>
              <a:cxnSpLocks noChangeShapeType="1"/>
            </p:cNvCxnSpPr>
            <p:nvPr/>
          </p:nvCxnSpPr>
          <p:spPr bwMode="auto">
            <a:xfrm rot="5400000">
              <a:off x="5078412" y="3713163"/>
              <a:ext cx="2798763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7" name="Straight Connector 35"/>
            <p:cNvCxnSpPr>
              <a:cxnSpLocks noChangeShapeType="1"/>
            </p:cNvCxnSpPr>
            <p:nvPr/>
          </p:nvCxnSpPr>
          <p:spPr bwMode="auto">
            <a:xfrm rot="5400000">
              <a:off x="5391945" y="3402806"/>
              <a:ext cx="2798762" cy="31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8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7186613" y="4208463"/>
              <a:ext cx="231775" cy="206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809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1647825" y="5514975"/>
              <a:ext cx="41275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8810" name="TextBox 45"/>
            <p:cNvSpPr txBox="1">
              <a:spLocks noChangeArrowheads="1"/>
            </p:cNvSpPr>
            <p:nvPr/>
          </p:nvSpPr>
          <p:spPr bwMode="auto">
            <a:xfrm>
              <a:off x="1300163" y="5316538"/>
              <a:ext cx="2555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18811" name="TextBox 47"/>
            <p:cNvSpPr txBox="1">
              <a:spLocks noChangeArrowheads="1"/>
            </p:cNvSpPr>
            <p:nvPr/>
          </p:nvSpPr>
          <p:spPr bwMode="auto">
            <a:xfrm>
              <a:off x="7586663" y="3808413"/>
              <a:ext cx="254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118812" name="TextBox 54"/>
            <p:cNvSpPr txBox="1">
              <a:spLocks noChangeArrowheads="1"/>
            </p:cNvSpPr>
            <p:nvPr/>
          </p:nvSpPr>
          <p:spPr bwMode="auto">
            <a:xfrm>
              <a:off x="3760788" y="4935538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A(2,1)</a:t>
              </a:r>
            </a:p>
          </p:txBody>
        </p:sp>
        <p:sp>
          <p:nvSpPr>
            <p:cNvPr id="118813" name="TextBox 55"/>
            <p:cNvSpPr txBox="1">
              <a:spLocks noChangeArrowheads="1"/>
            </p:cNvSpPr>
            <p:nvPr/>
          </p:nvSpPr>
          <p:spPr bwMode="auto">
            <a:xfrm>
              <a:off x="5094288" y="3024188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A(1,3)</a:t>
              </a:r>
            </a:p>
          </p:txBody>
        </p:sp>
        <p:sp>
          <p:nvSpPr>
            <p:cNvPr id="118814" name="TextBox 56"/>
            <p:cNvSpPr txBox="1">
              <a:spLocks noChangeArrowheads="1"/>
            </p:cNvSpPr>
            <p:nvPr/>
          </p:nvSpPr>
          <p:spPr bwMode="auto">
            <a:xfrm rot="-5400000">
              <a:off x="6579394" y="4131469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accent2"/>
                  </a:solidFill>
                </a:rPr>
                <a:t>B(1,3)</a:t>
              </a:r>
            </a:p>
          </p:txBody>
        </p:sp>
        <p:sp>
          <p:nvSpPr>
            <p:cNvPr id="118815" name="TextBox 57"/>
            <p:cNvSpPr txBox="1">
              <a:spLocks noChangeArrowheads="1"/>
            </p:cNvSpPr>
            <p:nvPr/>
          </p:nvSpPr>
          <p:spPr bwMode="auto">
            <a:xfrm rot="-5400000">
              <a:off x="5925344" y="2877344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accent2"/>
                  </a:solidFill>
                </a:rPr>
                <a:t>B(3,1)</a:t>
              </a:r>
            </a:p>
          </p:txBody>
        </p:sp>
        <p:sp>
          <p:nvSpPr>
            <p:cNvPr id="118816" name="TextBox 58"/>
            <p:cNvSpPr txBox="1">
              <a:spLocks noChangeArrowheads="1"/>
            </p:cNvSpPr>
            <p:nvPr/>
          </p:nvSpPr>
          <p:spPr bwMode="auto">
            <a:xfrm>
              <a:off x="5310188" y="2382838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</a:rPr>
                <a:t>C(1,1)</a:t>
              </a:r>
            </a:p>
          </p:txBody>
        </p:sp>
        <p:sp>
          <p:nvSpPr>
            <p:cNvPr id="118817" name="TextBox 59"/>
            <p:cNvSpPr txBox="1">
              <a:spLocks noChangeArrowheads="1"/>
            </p:cNvSpPr>
            <p:nvPr/>
          </p:nvSpPr>
          <p:spPr bwMode="auto">
            <a:xfrm>
              <a:off x="4468813" y="1724025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</a:rPr>
                <a:t>C(2,3)</a:t>
              </a:r>
            </a:p>
          </p:txBody>
        </p:sp>
        <p:sp>
          <p:nvSpPr>
            <p:cNvPr id="118818" name="TextBox 54"/>
            <p:cNvSpPr txBox="1">
              <a:spLocks noChangeArrowheads="1"/>
            </p:cNvSpPr>
            <p:nvPr/>
          </p:nvSpPr>
          <p:spPr bwMode="auto">
            <a:xfrm>
              <a:off x="5094288" y="4965700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A(1,1)</a:t>
              </a:r>
            </a:p>
          </p:txBody>
        </p:sp>
        <p:sp>
          <p:nvSpPr>
            <p:cNvPr id="118819" name="TextBox 57"/>
            <p:cNvSpPr txBox="1">
              <a:spLocks noChangeArrowheads="1"/>
            </p:cNvSpPr>
            <p:nvPr/>
          </p:nvSpPr>
          <p:spPr bwMode="auto">
            <a:xfrm rot="-5400000">
              <a:off x="5923757" y="4774406"/>
              <a:ext cx="681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accent2"/>
                  </a:solidFill>
                </a:rPr>
                <a:t>B(1,1)</a:t>
              </a:r>
            </a:p>
          </p:txBody>
        </p:sp>
        <p:sp>
          <p:nvSpPr>
            <p:cNvPr id="118820" name="TextBox 55"/>
            <p:cNvSpPr txBox="1">
              <a:spLocks noChangeArrowheads="1"/>
            </p:cNvSpPr>
            <p:nvPr/>
          </p:nvSpPr>
          <p:spPr bwMode="auto">
            <a:xfrm>
              <a:off x="5149850" y="3944938"/>
              <a:ext cx="681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A(1,2)</a:t>
              </a:r>
            </a:p>
          </p:txBody>
        </p:sp>
        <p:sp>
          <p:nvSpPr>
            <p:cNvPr id="118821" name="TextBox 57"/>
            <p:cNvSpPr txBox="1">
              <a:spLocks noChangeArrowheads="1"/>
            </p:cNvSpPr>
            <p:nvPr/>
          </p:nvSpPr>
          <p:spPr bwMode="auto">
            <a:xfrm rot="-5400000">
              <a:off x="5925344" y="3913981"/>
              <a:ext cx="681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accent2"/>
                  </a:solidFill>
                </a:rPr>
                <a:t>B(2,1)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5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D07C5D69-D4F3-6844-9994-DEFACD553DFC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17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Proof of Communication Lower Bound on C = A·B (3/4) </a:t>
            </a:r>
          </a:p>
        </p:txBody>
      </p:sp>
      <p:sp>
        <p:nvSpPr>
          <p:cNvPr id="120834" name="Cube 3"/>
          <p:cNvSpPr>
            <a:spLocks noChangeArrowheads="1"/>
          </p:cNvSpPr>
          <p:nvPr/>
        </p:nvSpPr>
        <p:spPr bwMode="auto">
          <a:xfrm>
            <a:off x="919163" y="1041400"/>
            <a:ext cx="3060700" cy="2784475"/>
          </a:xfrm>
          <a:prstGeom prst="cube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5" name="Cube 5"/>
          <p:cNvSpPr>
            <a:spLocks noChangeArrowheads="1"/>
          </p:cNvSpPr>
          <p:nvPr/>
        </p:nvSpPr>
        <p:spPr bwMode="auto">
          <a:xfrm>
            <a:off x="2044700" y="2241550"/>
            <a:ext cx="676275" cy="307975"/>
          </a:xfrm>
          <a:prstGeom prst="cube">
            <a:avLst>
              <a:gd name="adj" fmla="val 2525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1681163" y="2708275"/>
            <a:ext cx="576262" cy="250825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7" name="Group 14"/>
          <p:cNvGrpSpPr>
            <a:grpSpLocks/>
          </p:cNvGrpSpPr>
          <p:nvPr/>
        </p:nvGrpSpPr>
        <p:grpSpPr bwMode="auto">
          <a:xfrm>
            <a:off x="3576638" y="2216150"/>
            <a:ext cx="87312" cy="333375"/>
            <a:chOff x="2913856" y="2976562"/>
            <a:chExt cx="87313" cy="334171"/>
          </a:xfrm>
        </p:grpSpPr>
        <p:cxnSp>
          <p:nvCxnSpPr>
            <p:cNvPr id="120894" name="Straight Connector 9"/>
            <p:cNvCxnSpPr>
              <a:cxnSpLocks noChangeShapeType="1"/>
            </p:cNvCxnSpPr>
            <p:nvPr/>
          </p:nvCxnSpPr>
          <p:spPr bwMode="auto">
            <a:xfrm rot="5400000">
              <a:off x="2793206" y="3188494"/>
              <a:ext cx="24288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895" name="Straight Connector 10"/>
            <p:cNvCxnSpPr>
              <a:cxnSpLocks noChangeShapeType="1"/>
            </p:cNvCxnSpPr>
            <p:nvPr/>
          </p:nvCxnSpPr>
          <p:spPr bwMode="auto">
            <a:xfrm rot="5400000">
              <a:off x="2878931" y="3098006"/>
              <a:ext cx="24288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896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911871" y="3223023"/>
              <a:ext cx="90488" cy="8493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897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2913460" y="2979340"/>
              <a:ext cx="90488" cy="8493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0838" name="Group 22"/>
          <p:cNvGrpSpPr>
            <a:grpSpLocks/>
          </p:cNvGrpSpPr>
          <p:nvPr/>
        </p:nvGrpSpPr>
        <p:grpSpPr bwMode="auto">
          <a:xfrm>
            <a:off x="2051050" y="1377950"/>
            <a:ext cx="665163" cy="90488"/>
            <a:chOff x="2219325" y="2867024"/>
            <a:chExt cx="665300" cy="90489"/>
          </a:xfrm>
        </p:grpSpPr>
        <p:cxnSp>
          <p:nvCxnSpPr>
            <p:cNvPr id="120890" name="Straight Connector 16"/>
            <p:cNvCxnSpPr>
              <a:cxnSpLocks noChangeShapeType="1"/>
            </p:cNvCxnSpPr>
            <p:nvPr/>
          </p:nvCxnSpPr>
          <p:spPr bwMode="auto">
            <a:xfrm>
              <a:off x="2219325" y="2952750"/>
              <a:ext cx="603388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891" name="Straight Connector 17"/>
            <p:cNvCxnSpPr>
              <a:cxnSpLocks noChangeShapeType="1"/>
            </p:cNvCxnSpPr>
            <p:nvPr/>
          </p:nvCxnSpPr>
          <p:spPr bwMode="auto">
            <a:xfrm>
              <a:off x="2281237" y="2867025"/>
              <a:ext cx="603388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892" name="Straight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2207419" y="2878932"/>
              <a:ext cx="85725" cy="61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893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2810805" y="2878930"/>
              <a:ext cx="85726" cy="61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20839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2246313" y="2328862"/>
            <a:ext cx="395288" cy="37941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0" name="Straight Connector 31"/>
          <p:cNvCxnSpPr>
            <a:cxnSpLocks noChangeShapeType="1"/>
          </p:cNvCxnSpPr>
          <p:nvPr/>
        </p:nvCxnSpPr>
        <p:spPr bwMode="auto">
          <a:xfrm flipV="1">
            <a:off x="2630488" y="2549525"/>
            <a:ext cx="94615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1" name="Straight Connector 32"/>
          <p:cNvCxnSpPr>
            <a:cxnSpLocks noChangeShapeType="1"/>
          </p:cNvCxnSpPr>
          <p:nvPr/>
        </p:nvCxnSpPr>
        <p:spPr bwMode="auto">
          <a:xfrm flipV="1">
            <a:off x="2720975" y="2459038"/>
            <a:ext cx="94615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2" name="Straight Connector 33"/>
          <p:cNvCxnSpPr>
            <a:cxnSpLocks noChangeShapeType="1"/>
          </p:cNvCxnSpPr>
          <p:nvPr/>
        </p:nvCxnSpPr>
        <p:spPr bwMode="auto">
          <a:xfrm flipV="1">
            <a:off x="2633663" y="2306638"/>
            <a:ext cx="94615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3" name="Straight Connector 34"/>
          <p:cNvCxnSpPr>
            <a:cxnSpLocks noChangeShapeType="1"/>
          </p:cNvCxnSpPr>
          <p:nvPr/>
        </p:nvCxnSpPr>
        <p:spPr bwMode="auto">
          <a:xfrm flipV="1">
            <a:off x="2720975" y="2241550"/>
            <a:ext cx="94615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4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1624013" y="1885950"/>
            <a:ext cx="842962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5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692276" y="1819275"/>
            <a:ext cx="842962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6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2232026" y="1889125"/>
            <a:ext cx="842962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47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2300288" y="1819275"/>
            <a:ext cx="842962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0848" name="TextBox 40"/>
          <p:cNvSpPr txBox="1">
            <a:spLocks noChangeArrowheads="1"/>
          </p:cNvSpPr>
          <p:nvPr/>
        </p:nvSpPr>
        <p:spPr bwMode="auto">
          <a:xfrm>
            <a:off x="1809750" y="2989263"/>
            <a:ext cx="287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0849" name="TextBox 41"/>
          <p:cNvSpPr txBox="1">
            <a:spLocks noChangeArrowheads="1"/>
          </p:cNvSpPr>
          <p:nvPr/>
        </p:nvSpPr>
        <p:spPr bwMode="auto">
          <a:xfrm>
            <a:off x="1279525" y="26495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20850" name="TextBox 42"/>
          <p:cNvSpPr txBox="1">
            <a:spLocks noChangeArrowheads="1"/>
          </p:cNvSpPr>
          <p:nvPr/>
        </p:nvSpPr>
        <p:spPr bwMode="auto">
          <a:xfrm>
            <a:off x="3692525" y="212090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20851" name="TextBox 43"/>
          <p:cNvSpPr txBox="1">
            <a:spLocks noChangeArrowheads="1"/>
          </p:cNvSpPr>
          <p:nvPr/>
        </p:nvSpPr>
        <p:spPr bwMode="auto">
          <a:xfrm>
            <a:off x="3590925" y="251460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0852" name="TextBox 44"/>
          <p:cNvSpPr txBox="1">
            <a:spLocks noChangeArrowheads="1"/>
          </p:cNvSpPr>
          <p:nvPr/>
        </p:nvSpPr>
        <p:spPr bwMode="auto">
          <a:xfrm>
            <a:off x="2243138" y="1039813"/>
            <a:ext cx="287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0853" name="TextBox 45"/>
          <p:cNvSpPr txBox="1">
            <a:spLocks noChangeArrowheads="1"/>
          </p:cNvSpPr>
          <p:nvPr/>
        </p:nvSpPr>
        <p:spPr bwMode="auto">
          <a:xfrm>
            <a:off x="2849563" y="1295400"/>
            <a:ext cx="28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20854" name="Straight Arrow Connector 47"/>
          <p:cNvCxnSpPr>
            <a:cxnSpLocks noChangeShapeType="1"/>
          </p:cNvCxnSpPr>
          <p:nvPr/>
        </p:nvCxnSpPr>
        <p:spPr bwMode="auto">
          <a:xfrm>
            <a:off x="1681163" y="3035300"/>
            <a:ext cx="576262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55" name="Straight Arrow Connector 52"/>
          <p:cNvCxnSpPr>
            <a:cxnSpLocks noChangeShapeType="1"/>
          </p:cNvCxnSpPr>
          <p:nvPr/>
        </p:nvCxnSpPr>
        <p:spPr bwMode="auto">
          <a:xfrm rot="5400000" flipH="1" flipV="1">
            <a:off x="1442244" y="2821781"/>
            <a:ext cx="250825" cy="47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56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3600451" y="2495550"/>
            <a:ext cx="125412" cy="10953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57" name="Straight Arrow Connector 62"/>
          <p:cNvCxnSpPr>
            <a:cxnSpLocks noChangeShapeType="1"/>
          </p:cNvCxnSpPr>
          <p:nvPr/>
        </p:nvCxnSpPr>
        <p:spPr bwMode="auto">
          <a:xfrm rot="5400000" flipH="1" flipV="1">
            <a:off x="3594894" y="2331244"/>
            <a:ext cx="250825" cy="47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58" name="Straight Arrow Connector 63"/>
          <p:cNvCxnSpPr>
            <a:cxnSpLocks noChangeShapeType="1"/>
          </p:cNvCxnSpPr>
          <p:nvPr/>
        </p:nvCxnSpPr>
        <p:spPr bwMode="auto">
          <a:xfrm>
            <a:off x="2139950" y="1295400"/>
            <a:ext cx="576263" cy="15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59" name="Straight Arrow Connector 64"/>
          <p:cNvCxnSpPr>
            <a:cxnSpLocks noChangeShapeType="1"/>
          </p:cNvCxnSpPr>
          <p:nvPr/>
        </p:nvCxnSpPr>
        <p:spPr bwMode="auto">
          <a:xfrm rot="5400000" flipH="1" flipV="1">
            <a:off x="2731294" y="1413669"/>
            <a:ext cx="125413" cy="1111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4240213" y="709613"/>
            <a:ext cx="4579937" cy="3302000"/>
            <a:chOff x="4240168" y="709131"/>
            <a:chExt cx="4579446" cy="3301935"/>
          </a:xfrm>
        </p:grpSpPr>
        <p:sp>
          <p:nvSpPr>
            <p:cNvPr id="120867" name="TextBox 100"/>
            <p:cNvSpPr txBox="1">
              <a:spLocks noChangeArrowheads="1"/>
            </p:cNvSpPr>
            <p:nvPr/>
          </p:nvSpPr>
          <p:spPr bwMode="auto">
            <a:xfrm>
              <a:off x="7426556" y="709131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0">
                  <a:solidFill>
                    <a:schemeClr val="tx2"/>
                  </a:solidFill>
                </a:rPr>
                <a:t>k</a:t>
              </a:r>
            </a:p>
          </p:txBody>
        </p:sp>
        <p:grpSp>
          <p:nvGrpSpPr>
            <p:cNvPr id="120868" name="Group 104"/>
            <p:cNvGrpSpPr>
              <a:grpSpLocks/>
            </p:cNvGrpSpPr>
            <p:nvPr/>
          </p:nvGrpSpPr>
          <p:grpSpPr bwMode="auto">
            <a:xfrm>
              <a:off x="4240168" y="812163"/>
              <a:ext cx="4579446" cy="3198903"/>
              <a:chOff x="4240168" y="812163"/>
              <a:chExt cx="4579446" cy="3198903"/>
            </a:xfrm>
          </p:grpSpPr>
          <p:cxnSp>
            <p:nvCxnSpPr>
              <p:cNvPr id="120869" name="Straight Arrow Connector 9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99335" y="912833"/>
                <a:ext cx="202927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20870" name="Group 103"/>
              <p:cNvGrpSpPr>
                <a:grpSpLocks/>
              </p:cNvGrpSpPr>
              <p:nvPr/>
            </p:nvGrpSpPr>
            <p:grpSpPr bwMode="auto">
              <a:xfrm>
                <a:off x="4240168" y="1040054"/>
                <a:ext cx="4579446" cy="2971012"/>
                <a:chOff x="4240168" y="1040054"/>
                <a:chExt cx="4579446" cy="2971012"/>
              </a:xfrm>
            </p:grpSpPr>
            <p:sp>
              <p:nvSpPr>
                <p:cNvPr id="120871" name="Cube 4"/>
                <p:cNvSpPr>
                  <a:spLocks noChangeArrowheads="1"/>
                </p:cNvSpPr>
                <p:nvPr/>
              </p:nvSpPr>
              <p:spPr bwMode="auto">
                <a:xfrm>
                  <a:off x="5022573" y="1040054"/>
                  <a:ext cx="3061253" cy="2782956"/>
                </a:xfrm>
                <a:prstGeom prst="cube">
                  <a:avLst>
                    <a:gd name="adj" fmla="val 25000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72" name="Freeform 67"/>
                <p:cNvSpPr>
                  <a:spLocks noChangeArrowheads="1"/>
                </p:cNvSpPr>
                <p:nvPr/>
              </p:nvSpPr>
              <p:spPr bwMode="auto">
                <a:xfrm>
                  <a:off x="5734706" y="2292626"/>
                  <a:ext cx="914511" cy="560953"/>
                </a:xfrm>
                <a:custGeom>
                  <a:avLst/>
                  <a:gdLst>
                    <a:gd name="T0" fmla="*/ 387798 w 914511"/>
                    <a:gd name="T1" fmla="*/ 119270 h 560953"/>
                    <a:gd name="T2" fmla="*/ 493816 w 914511"/>
                    <a:gd name="T3" fmla="*/ 106017 h 560953"/>
                    <a:gd name="T4" fmla="*/ 560077 w 914511"/>
                    <a:gd name="T5" fmla="*/ 53009 h 560953"/>
                    <a:gd name="T6" fmla="*/ 652842 w 914511"/>
                    <a:gd name="T7" fmla="*/ 0 h 560953"/>
                    <a:gd name="T8" fmla="*/ 785364 w 914511"/>
                    <a:gd name="T9" fmla="*/ 13252 h 560953"/>
                    <a:gd name="T10" fmla="*/ 891381 w 914511"/>
                    <a:gd name="T11" fmla="*/ 79513 h 560953"/>
                    <a:gd name="T12" fmla="*/ 904633 w 914511"/>
                    <a:gd name="T13" fmla="*/ 119270 h 560953"/>
                    <a:gd name="T14" fmla="*/ 745607 w 914511"/>
                    <a:gd name="T15" fmla="*/ 159026 h 560953"/>
                    <a:gd name="T16" fmla="*/ 705851 w 914511"/>
                    <a:gd name="T17" fmla="*/ 238539 h 560953"/>
                    <a:gd name="T18" fmla="*/ 679346 w 914511"/>
                    <a:gd name="T19" fmla="*/ 278296 h 560953"/>
                    <a:gd name="T20" fmla="*/ 666094 w 914511"/>
                    <a:gd name="T21" fmla="*/ 543339 h 560953"/>
                    <a:gd name="T22" fmla="*/ 613085 w 914511"/>
                    <a:gd name="T23" fmla="*/ 530087 h 560953"/>
                    <a:gd name="T24" fmla="*/ 573329 w 914511"/>
                    <a:gd name="T25" fmla="*/ 516835 h 560953"/>
                    <a:gd name="T26" fmla="*/ 507068 w 914511"/>
                    <a:gd name="T27" fmla="*/ 463826 h 560953"/>
                    <a:gd name="T28" fmla="*/ 454059 w 914511"/>
                    <a:gd name="T29" fmla="*/ 477078 h 560953"/>
                    <a:gd name="T30" fmla="*/ 427555 w 914511"/>
                    <a:gd name="T31" fmla="*/ 503583 h 560953"/>
                    <a:gd name="T32" fmla="*/ 321537 w 914511"/>
                    <a:gd name="T33" fmla="*/ 490331 h 560953"/>
                    <a:gd name="T34" fmla="*/ 268529 w 914511"/>
                    <a:gd name="T35" fmla="*/ 463826 h 560953"/>
                    <a:gd name="T36" fmla="*/ 202268 w 914511"/>
                    <a:gd name="T37" fmla="*/ 437322 h 560953"/>
                    <a:gd name="T38" fmla="*/ 109503 w 914511"/>
                    <a:gd name="T39" fmla="*/ 357809 h 560953"/>
                    <a:gd name="T40" fmla="*/ 69746 w 914511"/>
                    <a:gd name="T41" fmla="*/ 331304 h 560953"/>
                    <a:gd name="T42" fmla="*/ 29990 w 914511"/>
                    <a:gd name="T43" fmla="*/ 212035 h 560953"/>
                    <a:gd name="T44" fmla="*/ 56494 w 914511"/>
                    <a:gd name="T45" fmla="*/ 172278 h 560953"/>
                    <a:gd name="T46" fmla="*/ 136007 w 914511"/>
                    <a:gd name="T47" fmla="*/ 185531 h 560953"/>
                    <a:gd name="T48" fmla="*/ 189016 w 914511"/>
                    <a:gd name="T49" fmla="*/ 198783 h 560953"/>
                    <a:gd name="T50" fmla="*/ 268529 w 914511"/>
                    <a:gd name="T51" fmla="*/ 278296 h 560953"/>
                    <a:gd name="T52" fmla="*/ 348042 w 914511"/>
                    <a:gd name="T53" fmla="*/ 331304 h 560953"/>
                    <a:gd name="T54" fmla="*/ 387798 w 914511"/>
                    <a:gd name="T55" fmla="*/ 357809 h 560953"/>
                    <a:gd name="T56" fmla="*/ 414303 w 914511"/>
                    <a:gd name="T57" fmla="*/ 331304 h 560953"/>
                    <a:gd name="T58" fmla="*/ 374546 w 914511"/>
                    <a:gd name="T59" fmla="*/ 238539 h 560953"/>
                    <a:gd name="T60" fmla="*/ 308285 w 914511"/>
                    <a:gd name="T61" fmla="*/ 172278 h 560953"/>
                    <a:gd name="T62" fmla="*/ 268529 w 914511"/>
                    <a:gd name="T63" fmla="*/ 92765 h 560953"/>
                    <a:gd name="T64" fmla="*/ 255277 w 914511"/>
                    <a:gd name="T65" fmla="*/ 53009 h 560953"/>
                    <a:gd name="T66" fmla="*/ 321537 w 914511"/>
                    <a:gd name="T67" fmla="*/ 66261 h 560953"/>
                    <a:gd name="T68" fmla="*/ 361294 w 914511"/>
                    <a:gd name="T69" fmla="*/ 79513 h 560953"/>
                    <a:gd name="T70" fmla="*/ 387798 w 914511"/>
                    <a:gd name="T71" fmla="*/ 119270 h 5609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14511"/>
                    <a:gd name="T109" fmla="*/ 0 h 560953"/>
                    <a:gd name="T110" fmla="*/ 914511 w 914511"/>
                    <a:gd name="T111" fmla="*/ 560953 h 5609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14511" h="560953">
                      <a:moveTo>
                        <a:pt x="387798" y="119270"/>
                      </a:moveTo>
                      <a:cubicBezTo>
                        <a:pt x="423137" y="114852"/>
                        <a:pt x="459457" y="115388"/>
                        <a:pt x="493816" y="106017"/>
                      </a:cubicBezTo>
                      <a:cubicBezTo>
                        <a:pt x="523036" y="98048"/>
                        <a:pt x="538731" y="70798"/>
                        <a:pt x="560077" y="53009"/>
                      </a:cubicBezTo>
                      <a:cubicBezTo>
                        <a:pt x="613565" y="8435"/>
                        <a:pt x="598896" y="17982"/>
                        <a:pt x="652842" y="0"/>
                      </a:cubicBezTo>
                      <a:cubicBezTo>
                        <a:pt x="697016" y="4417"/>
                        <a:pt x="742469" y="1813"/>
                        <a:pt x="785364" y="13252"/>
                      </a:cubicBezTo>
                      <a:cubicBezTo>
                        <a:pt x="798678" y="16802"/>
                        <a:pt x="871377" y="66177"/>
                        <a:pt x="891381" y="79513"/>
                      </a:cubicBezTo>
                      <a:cubicBezTo>
                        <a:pt x="895798" y="92765"/>
                        <a:pt x="914511" y="109392"/>
                        <a:pt x="904633" y="119270"/>
                      </a:cubicBezTo>
                      <a:cubicBezTo>
                        <a:pt x="883633" y="140270"/>
                        <a:pt x="771886" y="154646"/>
                        <a:pt x="745607" y="159026"/>
                      </a:cubicBezTo>
                      <a:cubicBezTo>
                        <a:pt x="669643" y="272975"/>
                        <a:pt x="760722" y="128798"/>
                        <a:pt x="705851" y="238539"/>
                      </a:cubicBezTo>
                      <a:cubicBezTo>
                        <a:pt x="698728" y="252785"/>
                        <a:pt x="688181" y="265044"/>
                        <a:pt x="679346" y="278296"/>
                      </a:cubicBezTo>
                      <a:cubicBezTo>
                        <a:pt x="674929" y="366644"/>
                        <a:pt x="688606" y="457794"/>
                        <a:pt x="666094" y="543339"/>
                      </a:cubicBezTo>
                      <a:cubicBezTo>
                        <a:pt x="661459" y="560953"/>
                        <a:pt x="630598" y="535091"/>
                        <a:pt x="613085" y="530087"/>
                      </a:cubicBezTo>
                      <a:cubicBezTo>
                        <a:pt x="599654" y="526250"/>
                        <a:pt x="585823" y="523082"/>
                        <a:pt x="573329" y="516835"/>
                      </a:cubicBezTo>
                      <a:cubicBezTo>
                        <a:pt x="539891" y="500116"/>
                        <a:pt x="531722" y="488480"/>
                        <a:pt x="507068" y="463826"/>
                      </a:cubicBezTo>
                      <a:cubicBezTo>
                        <a:pt x="489398" y="468243"/>
                        <a:pt x="470350" y="468933"/>
                        <a:pt x="454059" y="477078"/>
                      </a:cubicBezTo>
                      <a:cubicBezTo>
                        <a:pt x="442884" y="482666"/>
                        <a:pt x="439987" y="502340"/>
                        <a:pt x="427555" y="503583"/>
                      </a:cubicBezTo>
                      <a:cubicBezTo>
                        <a:pt x="392117" y="507127"/>
                        <a:pt x="356876" y="494748"/>
                        <a:pt x="321537" y="490331"/>
                      </a:cubicBezTo>
                      <a:cubicBezTo>
                        <a:pt x="303868" y="481496"/>
                        <a:pt x="286581" y="471849"/>
                        <a:pt x="268529" y="463826"/>
                      </a:cubicBezTo>
                      <a:cubicBezTo>
                        <a:pt x="246791" y="454165"/>
                        <a:pt x="223545" y="447960"/>
                        <a:pt x="202268" y="437322"/>
                      </a:cubicBezTo>
                      <a:cubicBezTo>
                        <a:pt x="153591" y="412983"/>
                        <a:pt x="155149" y="396934"/>
                        <a:pt x="109503" y="357809"/>
                      </a:cubicBezTo>
                      <a:cubicBezTo>
                        <a:pt x="97410" y="347444"/>
                        <a:pt x="82998" y="340139"/>
                        <a:pt x="69746" y="331304"/>
                      </a:cubicBezTo>
                      <a:cubicBezTo>
                        <a:pt x="24184" y="262961"/>
                        <a:pt x="0" y="272015"/>
                        <a:pt x="29990" y="212035"/>
                      </a:cubicBezTo>
                      <a:cubicBezTo>
                        <a:pt x="37113" y="197789"/>
                        <a:pt x="47659" y="185530"/>
                        <a:pt x="56494" y="172278"/>
                      </a:cubicBezTo>
                      <a:cubicBezTo>
                        <a:pt x="82998" y="176696"/>
                        <a:pt x="109659" y="180261"/>
                        <a:pt x="136007" y="185531"/>
                      </a:cubicBezTo>
                      <a:cubicBezTo>
                        <a:pt x="153867" y="189103"/>
                        <a:pt x="174095" y="188338"/>
                        <a:pt x="189016" y="198783"/>
                      </a:cubicBezTo>
                      <a:cubicBezTo>
                        <a:pt x="219723" y="220278"/>
                        <a:pt x="237341" y="257504"/>
                        <a:pt x="268529" y="278296"/>
                      </a:cubicBezTo>
                      <a:lnTo>
                        <a:pt x="348042" y="331304"/>
                      </a:lnTo>
                      <a:lnTo>
                        <a:pt x="387798" y="357809"/>
                      </a:lnTo>
                      <a:cubicBezTo>
                        <a:pt x="396633" y="348974"/>
                        <a:pt x="412249" y="343629"/>
                        <a:pt x="414303" y="331304"/>
                      </a:cubicBezTo>
                      <a:cubicBezTo>
                        <a:pt x="419056" y="302786"/>
                        <a:pt x="392030" y="258521"/>
                        <a:pt x="374546" y="238539"/>
                      </a:cubicBezTo>
                      <a:cubicBezTo>
                        <a:pt x="353977" y="215032"/>
                        <a:pt x="308285" y="172278"/>
                        <a:pt x="308285" y="172278"/>
                      </a:cubicBezTo>
                      <a:cubicBezTo>
                        <a:pt x="274976" y="72351"/>
                        <a:pt x="319908" y="195523"/>
                        <a:pt x="268529" y="92765"/>
                      </a:cubicBezTo>
                      <a:cubicBezTo>
                        <a:pt x="262282" y="80271"/>
                        <a:pt x="242783" y="59256"/>
                        <a:pt x="255277" y="53009"/>
                      </a:cubicBezTo>
                      <a:cubicBezTo>
                        <a:pt x="275423" y="42936"/>
                        <a:pt x="299685" y="60798"/>
                        <a:pt x="321537" y="66261"/>
                      </a:cubicBezTo>
                      <a:cubicBezTo>
                        <a:pt x="335089" y="69649"/>
                        <a:pt x="348042" y="75096"/>
                        <a:pt x="361294" y="79513"/>
                      </a:cubicBezTo>
                      <a:lnTo>
                        <a:pt x="387798" y="11927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73" name="Freeform 69"/>
                <p:cNvSpPr>
                  <a:spLocks noChangeArrowheads="1"/>
                </p:cNvSpPr>
                <p:nvPr/>
              </p:nvSpPr>
              <p:spPr bwMode="auto">
                <a:xfrm>
                  <a:off x="7503830" y="2274789"/>
                  <a:ext cx="396712" cy="578790"/>
                </a:xfrm>
                <a:custGeom>
                  <a:avLst/>
                  <a:gdLst>
                    <a:gd name="T0" fmla="*/ 2147483647 w 280541"/>
                    <a:gd name="T1" fmla="*/ 2147483647 h 374383"/>
                    <a:gd name="T2" fmla="*/ 2147483647 w 280541"/>
                    <a:gd name="T3" fmla="*/ 2147483647 h 374383"/>
                    <a:gd name="T4" fmla="*/ 2147483647 w 280541"/>
                    <a:gd name="T5" fmla="*/ 2147483647 h 374383"/>
                    <a:gd name="T6" fmla="*/ 1372849299 w 280541"/>
                    <a:gd name="T7" fmla="*/ 2147483647 h 374383"/>
                    <a:gd name="T8" fmla="*/ 506537642 w 280541"/>
                    <a:gd name="T9" fmla="*/ 2147483647 h 374383"/>
                    <a:gd name="T10" fmla="*/ 1372849299 w 280541"/>
                    <a:gd name="T11" fmla="*/ 2147483647 h 374383"/>
                    <a:gd name="T12" fmla="*/ 2147483647 w 280541"/>
                    <a:gd name="T13" fmla="*/ 2147483647 h 374383"/>
                    <a:gd name="T14" fmla="*/ 2147483647 w 280541"/>
                    <a:gd name="T15" fmla="*/ 2147483647 h 374383"/>
                    <a:gd name="T16" fmla="*/ 2147483647 w 280541"/>
                    <a:gd name="T17" fmla="*/ 2147483647 h 374383"/>
                    <a:gd name="T18" fmla="*/ 2147483647 w 280541"/>
                    <a:gd name="T19" fmla="*/ 2147483647 h 374383"/>
                    <a:gd name="T20" fmla="*/ 2147483647 w 280541"/>
                    <a:gd name="T21" fmla="*/ 2147483647 h 374383"/>
                    <a:gd name="T22" fmla="*/ 2147483647 w 280541"/>
                    <a:gd name="T23" fmla="*/ 2147483647 h 374383"/>
                    <a:gd name="T24" fmla="*/ 2147483647 w 280541"/>
                    <a:gd name="T25" fmla="*/ 2147483647 h 374383"/>
                    <a:gd name="T26" fmla="*/ 2147483647 w 280541"/>
                    <a:gd name="T27" fmla="*/ 1575987104 h 374383"/>
                    <a:gd name="T28" fmla="*/ 2147483647 w 280541"/>
                    <a:gd name="T29" fmla="*/ 2147483647 h 3743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0541"/>
                    <a:gd name="T46" fmla="*/ 0 h 374383"/>
                    <a:gd name="T47" fmla="*/ 280541 w 280541"/>
                    <a:gd name="T48" fmla="*/ 374383 h 37438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0541" h="374383">
                      <a:moveTo>
                        <a:pt x="81758" y="16574"/>
                      </a:moveTo>
                      <a:cubicBezTo>
                        <a:pt x="61880" y="27618"/>
                        <a:pt x="90006" y="52070"/>
                        <a:pt x="95010" y="69583"/>
                      </a:cubicBezTo>
                      <a:cubicBezTo>
                        <a:pt x="107012" y="111589"/>
                        <a:pt x="118347" y="107089"/>
                        <a:pt x="95010" y="149096"/>
                      </a:cubicBezTo>
                      <a:cubicBezTo>
                        <a:pt x="79540" y="176942"/>
                        <a:pt x="42001" y="228609"/>
                        <a:pt x="42001" y="228609"/>
                      </a:cubicBezTo>
                      <a:cubicBezTo>
                        <a:pt x="33166" y="255113"/>
                        <a:pt x="0" y="284876"/>
                        <a:pt x="15497" y="308122"/>
                      </a:cubicBezTo>
                      <a:cubicBezTo>
                        <a:pt x="24332" y="321374"/>
                        <a:pt x="28749" y="339043"/>
                        <a:pt x="42001" y="347878"/>
                      </a:cubicBezTo>
                      <a:cubicBezTo>
                        <a:pt x="57156" y="357981"/>
                        <a:pt x="77090" y="357873"/>
                        <a:pt x="95010" y="361131"/>
                      </a:cubicBezTo>
                      <a:cubicBezTo>
                        <a:pt x="125742" y="366719"/>
                        <a:pt x="156853" y="369966"/>
                        <a:pt x="187775" y="374383"/>
                      </a:cubicBezTo>
                      <a:cubicBezTo>
                        <a:pt x="189794" y="373979"/>
                        <a:pt x="280541" y="368572"/>
                        <a:pt x="280541" y="334626"/>
                      </a:cubicBezTo>
                      <a:cubicBezTo>
                        <a:pt x="280541" y="322132"/>
                        <a:pt x="261841" y="317878"/>
                        <a:pt x="254036" y="308122"/>
                      </a:cubicBezTo>
                      <a:cubicBezTo>
                        <a:pt x="224678" y="271424"/>
                        <a:pt x="228276" y="270598"/>
                        <a:pt x="214280" y="228609"/>
                      </a:cubicBezTo>
                      <a:cubicBezTo>
                        <a:pt x="247590" y="128678"/>
                        <a:pt x="202657" y="251855"/>
                        <a:pt x="254036" y="149096"/>
                      </a:cubicBezTo>
                      <a:cubicBezTo>
                        <a:pt x="263540" y="130088"/>
                        <a:pt x="276296" y="73309"/>
                        <a:pt x="280541" y="56331"/>
                      </a:cubicBezTo>
                      <a:cubicBezTo>
                        <a:pt x="267811" y="43601"/>
                        <a:pt x="232517" y="4842"/>
                        <a:pt x="214280" y="3322"/>
                      </a:cubicBezTo>
                      <a:cubicBezTo>
                        <a:pt x="174417" y="0"/>
                        <a:pt x="101636" y="5531"/>
                        <a:pt x="81758" y="1657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74" name="Freeform 70"/>
                <p:cNvSpPr>
                  <a:spLocks noChangeArrowheads="1"/>
                </p:cNvSpPr>
                <p:nvPr/>
              </p:nvSpPr>
              <p:spPr bwMode="auto">
                <a:xfrm>
                  <a:off x="5791200" y="1241455"/>
                  <a:ext cx="860462" cy="290823"/>
                </a:xfrm>
                <a:custGeom>
                  <a:avLst/>
                  <a:gdLst>
                    <a:gd name="T0" fmla="*/ 5073158 w 764443"/>
                    <a:gd name="T1" fmla="*/ 23747 h 290823"/>
                    <a:gd name="T2" fmla="*/ 2305965 w 764443"/>
                    <a:gd name="T3" fmla="*/ 76755 h 290823"/>
                    <a:gd name="T4" fmla="*/ 1383580 w 764443"/>
                    <a:gd name="T5" fmla="*/ 103260 h 290823"/>
                    <a:gd name="T6" fmla="*/ 0 w 764443"/>
                    <a:gd name="T7" fmla="*/ 116512 h 290823"/>
                    <a:gd name="T8" fmla="*/ 922380 w 764443"/>
                    <a:gd name="T9" fmla="*/ 196025 h 290823"/>
                    <a:gd name="T10" fmla="*/ 1383580 w 764443"/>
                    <a:gd name="T11" fmla="*/ 249033 h 290823"/>
                    <a:gd name="T12" fmla="*/ 2767157 w 764443"/>
                    <a:gd name="T13" fmla="*/ 262286 h 290823"/>
                    <a:gd name="T14" fmla="*/ 4611989 w 764443"/>
                    <a:gd name="T15" fmla="*/ 288790 h 290823"/>
                    <a:gd name="T16" fmla="*/ 10146278 w 764443"/>
                    <a:gd name="T17" fmla="*/ 275538 h 290823"/>
                    <a:gd name="T18" fmla="*/ 9223919 w 764443"/>
                    <a:gd name="T19" fmla="*/ 249033 h 290823"/>
                    <a:gd name="T20" fmla="*/ 10607493 w 764443"/>
                    <a:gd name="T21" fmla="*/ 222529 h 290823"/>
                    <a:gd name="T22" fmla="*/ 18908923 w 764443"/>
                    <a:gd name="T23" fmla="*/ 235781 h 290823"/>
                    <a:gd name="T24" fmla="*/ 25826838 w 764443"/>
                    <a:gd name="T25" fmla="*/ 249033 h 290823"/>
                    <a:gd name="T26" fmla="*/ 23982072 w 764443"/>
                    <a:gd name="T27" fmla="*/ 129764 h 290823"/>
                    <a:gd name="T28" fmla="*/ 22598464 w 764443"/>
                    <a:gd name="T29" fmla="*/ 116512 h 290823"/>
                    <a:gd name="T30" fmla="*/ 21214873 w 764443"/>
                    <a:gd name="T31" fmla="*/ 90007 h 290823"/>
                    <a:gd name="T32" fmla="*/ 19831320 w 764443"/>
                    <a:gd name="T33" fmla="*/ 76755 h 290823"/>
                    <a:gd name="T34" fmla="*/ 15219385 w 764443"/>
                    <a:gd name="T35" fmla="*/ 50251 h 290823"/>
                    <a:gd name="T36" fmla="*/ 5073158 w 764443"/>
                    <a:gd name="T37" fmla="*/ 23747 h 2908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4443"/>
                    <a:gd name="T58" fmla="*/ 0 h 290823"/>
                    <a:gd name="T59" fmla="*/ 764443 w 764443"/>
                    <a:gd name="T60" fmla="*/ 290823 h 2908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4443" h="290823">
                      <a:moveTo>
                        <a:pt x="145774" y="23747"/>
                      </a:moveTo>
                      <a:cubicBezTo>
                        <a:pt x="83931" y="28164"/>
                        <a:pt x="88785" y="54231"/>
                        <a:pt x="66261" y="76755"/>
                      </a:cubicBezTo>
                      <a:cubicBezTo>
                        <a:pt x="57426" y="85590"/>
                        <a:pt x="50470" y="96832"/>
                        <a:pt x="39756" y="103260"/>
                      </a:cubicBezTo>
                      <a:cubicBezTo>
                        <a:pt x="27778" y="110447"/>
                        <a:pt x="13252" y="112095"/>
                        <a:pt x="0" y="116512"/>
                      </a:cubicBezTo>
                      <a:cubicBezTo>
                        <a:pt x="8835" y="143016"/>
                        <a:pt x="19728" y="168921"/>
                        <a:pt x="26504" y="196025"/>
                      </a:cubicBezTo>
                      <a:cubicBezTo>
                        <a:pt x="30921" y="213694"/>
                        <a:pt x="28378" y="234811"/>
                        <a:pt x="39756" y="249033"/>
                      </a:cubicBezTo>
                      <a:cubicBezTo>
                        <a:pt x="48483" y="259941"/>
                        <a:pt x="66673" y="256783"/>
                        <a:pt x="79513" y="262286"/>
                      </a:cubicBezTo>
                      <a:cubicBezTo>
                        <a:pt x="97671" y="270068"/>
                        <a:pt x="114852" y="279955"/>
                        <a:pt x="132522" y="288790"/>
                      </a:cubicBezTo>
                      <a:cubicBezTo>
                        <a:pt x="185531" y="284373"/>
                        <a:pt x="240599" y="290823"/>
                        <a:pt x="291548" y="275538"/>
                      </a:cubicBezTo>
                      <a:cubicBezTo>
                        <a:pt x="303516" y="271948"/>
                        <a:pt x="262013" y="261155"/>
                        <a:pt x="265043" y="249033"/>
                      </a:cubicBezTo>
                      <a:cubicBezTo>
                        <a:pt x="268906" y="233581"/>
                        <a:pt x="291548" y="231364"/>
                        <a:pt x="304800" y="222529"/>
                      </a:cubicBezTo>
                      <a:cubicBezTo>
                        <a:pt x="384313" y="226946"/>
                        <a:pt x="464318" y="225903"/>
                        <a:pt x="543339" y="235781"/>
                      </a:cubicBezTo>
                      <a:cubicBezTo>
                        <a:pt x="764443" y="263419"/>
                        <a:pt x="446691" y="281861"/>
                        <a:pt x="742122" y="249033"/>
                      </a:cubicBezTo>
                      <a:cubicBezTo>
                        <a:pt x="731053" y="182625"/>
                        <a:pt x="744196" y="166486"/>
                        <a:pt x="689113" y="129764"/>
                      </a:cubicBezTo>
                      <a:cubicBezTo>
                        <a:pt x="677490" y="122015"/>
                        <a:pt x="662608" y="120929"/>
                        <a:pt x="649356" y="116512"/>
                      </a:cubicBezTo>
                      <a:cubicBezTo>
                        <a:pt x="636104" y="107677"/>
                        <a:pt x="623846" y="97130"/>
                        <a:pt x="609600" y="90007"/>
                      </a:cubicBezTo>
                      <a:cubicBezTo>
                        <a:pt x="597106" y="83760"/>
                        <a:pt x="583454" y="79896"/>
                        <a:pt x="569843" y="76755"/>
                      </a:cubicBezTo>
                      <a:cubicBezTo>
                        <a:pt x="525948" y="66626"/>
                        <a:pt x="480059" y="64496"/>
                        <a:pt x="437322" y="50251"/>
                      </a:cubicBezTo>
                      <a:cubicBezTo>
                        <a:pt x="286567" y="0"/>
                        <a:pt x="207618" y="19330"/>
                        <a:pt x="145774" y="23747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20875" name="Straight Connector 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349597" y="2576407"/>
                  <a:ext cx="447266" cy="32295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876" name="Straight Connector 7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18790" y="2914961"/>
                  <a:ext cx="447266" cy="32295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877" name="Straight Connector 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607990" y="2396460"/>
                  <a:ext cx="447266" cy="32295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20878" name="Freeform 77"/>
                <p:cNvSpPr>
                  <a:spLocks noChangeArrowheads="1"/>
                </p:cNvSpPr>
                <p:nvPr/>
              </p:nvSpPr>
              <p:spPr bwMode="auto">
                <a:xfrm>
                  <a:off x="5380117" y="2790825"/>
                  <a:ext cx="727789" cy="542423"/>
                </a:xfrm>
                <a:custGeom>
                  <a:avLst/>
                  <a:gdLst>
                    <a:gd name="T0" fmla="*/ 696833 w 727789"/>
                    <a:gd name="T1" fmla="*/ 514350 h 542423"/>
                    <a:gd name="T2" fmla="*/ 511096 w 727789"/>
                    <a:gd name="T3" fmla="*/ 514350 h 542423"/>
                    <a:gd name="T4" fmla="*/ 496808 w 727789"/>
                    <a:gd name="T5" fmla="*/ 504825 h 542423"/>
                    <a:gd name="T6" fmla="*/ 482521 w 727789"/>
                    <a:gd name="T7" fmla="*/ 500063 h 542423"/>
                    <a:gd name="T8" fmla="*/ 468233 w 727789"/>
                    <a:gd name="T9" fmla="*/ 490538 h 542423"/>
                    <a:gd name="T10" fmla="*/ 411083 w 727789"/>
                    <a:gd name="T11" fmla="*/ 481013 h 542423"/>
                    <a:gd name="T12" fmla="*/ 339646 w 727789"/>
                    <a:gd name="T13" fmla="*/ 471488 h 542423"/>
                    <a:gd name="T14" fmla="*/ 253921 w 727789"/>
                    <a:gd name="T15" fmla="*/ 461963 h 542423"/>
                    <a:gd name="T16" fmla="*/ 206296 w 727789"/>
                    <a:gd name="T17" fmla="*/ 447675 h 542423"/>
                    <a:gd name="T18" fmla="*/ 192008 w 727789"/>
                    <a:gd name="T19" fmla="*/ 438150 h 542423"/>
                    <a:gd name="T20" fmla="*/ 177721 w 727789"/>
                    <a:gd name="T21" fmla="*/ 433388 h 542423"/>
                    <a:gd name="T22" fmla="*/ 149146 w 727789"/>
                    <a:gd name="T23" fmla="*/ 414338 h 542423"/>
                    <a:gd name="T24" fmla="*/ 106283 w 727789"/>
                    <a:gd name="T25" fmla="*/ 385763 h 542423"/>
                    <a:gd name="T26" fmla="*/ 91996 w 727789"/>
                    <a:gd name="T27" fmla="*/ 376238 h 542423"/>
                    <a:gd name="T28" fmla="*/ 77708 w 727789"/>
                    <a:gd name="T29" fmla="*/ 371475 h 542423"/>
                    <a:gd name="T30" fmla="*/ 30083 w 727789"/>
                    <a:gd name="T31" fmla="*/ 314325 h 542423"/>
                    <a:gd name="T32" fmla="*/ 20558 w 727789"/>
                    <a:gd name="T33" fmla="*/ 300038 h 542423"/>
                    <a:gd name="T34" fmla="*/ 11033 w 727789"/>
                    <a:gd name="T35" fmla="*/ 285750 h 542423"/>
                    <a:gd name="T36" fmla="*/ 11033 w 727789"/>
                    <a:gd name="T37" fmla="*/ 223838 h 542423"/>
                    <a:gd name="T38" fmla="*/ 30083 w 727789"/>
                    <a:gd name="T39" fmla="*/ 195263 h 542423"/>
                    <a:gd name="T40" fmla="*/ 44371 w 727789"/>
                    <a:gd name="T41" fmla="*/ 180975 h 542423"/>
                    <a:gd name="T42" fmla="*/ 253921 w 727789"/>
                    <a:gd name="T43" fmla="*/ 176213 h 542423"/>
                    <a:gd name="T44" fmla="*/ 253921 w 727789"/>
                    <a:gd name="T45" fmla="*/ 109538 h 542423"/>
                    <a:gd name="T46" fmla="*/ 263446 w 727789"/>
                    <a:gd name="T47" fmla="*/ 42863 h 542423"/>
                    <a:gd name="T48" fmla="*/ 272971 w 727789"/>
                    <a:gd name="T49" fmla="*/ 14288 h 542423"/>
                    <a:gd name="T50" fmla="*/ 301546 w 727789"/>
                    <a:gd name="T51" fmla="*/ 0 h 542423"/>
                    <a:gd name="T52" fmla="*/ 334883 w 727789"/>
                    <a:gd name="T53" fmla="*/ 4763 h 542423"/>
                    <a:gd name="T54" fmla="*/ 396796 w 727789"/>
                    <a:gd name="T55" fmla="*/ 28575 h 542423"/>
                    <a:gd name="T56" fmla="*/ 434896 w 727789"/>
                    <a:gd name="T57" fmla="*/ 42863 h 542423"/>
                    <a:gd name="T58" fmla="*/ 468233 w 727789"/>
                    <a:gd name="T59" fmla="*/ 66675 h 542423"/>
                    <a:gd name="T60" fmla="*/ 482521 w 727789"/>
                    <a:gd name="T61" fmla="*/ 76200 h 542423"/>
                    <a:gd name="T62" fmla="*/ 501571 w 727789"/>
                    <a:gd name="T63" fmla="*/ 90488 h 542423"/>
                    <a:gd name="T64" fmla="*/ 530146 w 727789"/>
                    <a:gd name="T65" fmla="*/ 109538 h 542423"/>
                    <a:gd name="T66" fmla="*/ 568246 w 727789"/>
                    <a:gd name="T67" fmla="*/ 133350 h 542423"/>
                    <a:gd name="T68" fmla="*/ 596821 w 727789"/>
                    <a:gd name="T69" fmla="*/ 157163 h 542423"/>
                    <a:gd name="T70" fmla="*/ 625396 w 727789"/>
                    <a:gd name="T71" fmla="*/ 176213 h 542423"/>
                    <a:gd name="T72" fmla="*/ 630158 w 727789"/>
                    <a:gd name="T73" fmla="*/ 190500 h 542423"/>
                    <a:gd name="T74" fmla="*/ 649208 w 727789"/>
                    <a:gd name="T75" fmla="*/ 219075 h 542423"/>
                    <a:gd name="T76" fmla="*/ 663496 w 727789"/>
                    <a:gd name="T77" fmla="*/ 252413 h 542423"/>
                    <a:gd name="T78" fmla="*/ 668258 w 727789"/>
                    <a:gd name="T79" fmla="*/ 266700 h 542423"/>
                    <a:gd name="T80" fmla="*/ 682546 w 727789"/>
                    <a:gd name="T81" fmla="*/ 319088 h 542423"/>
                    <a:gd name="T82" fmla="*/ 692071 w 727789"/>
                    <a:gd name="T83" fmla="*/ 338138 h 542423"/>
                    <a:gd name="T84" fmla="*/ 696833 w 727789"/>
                    <a:gd name="T85" fmla="*/ 352425 h 542423"/>
                    <a:gd name="T86" fmla="*/ 706358 w 727789"/>
                    <a:gd name="T87" fmla="*/ 371475 h 542423"/>
                    <a:gd name="T88" fmla="*/ 711121 w 727789"/>
                    <a:gd name="T89" fmla="*/ 390525 h 542423"/>
                    <a:gd name="T90" fmla="*/ 715883 w 727789"/>
                    <a:gd name="T91" fmla="*/ 404813 h 542423"/>
                    <a:gd name="T92" fmla="*/ 711121 w 727789"/>
                    <a:gd name="T93" fmla="*/ 495300 h 542423"/>
                    <a:gd name="T94" fmla="*/ 696833 w 727789"/>
                    <a:gd name="T95" fmla="*/ 509588 h 542423"/>
                    <a:gd name="T96" fmla="*/ 696833 w 727789"/>
                    <a:gd name="T97" fmla="*/ 514350 h 5424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27789"/>
                    <a:gd name="T148" fmla="*/ 0 h 542423"/>
                    <a:gd name="T149" fmla="*/ 727789 w 727789"/>
                    <a:gd name="T150" fmla="*/ 542423 h 5424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27789" h="542423">
                      <a:moveTo>
                        <a:pt x="696833" y="514350"/>
                      </a:moveTo>
                      <a:cubicBezTo>
                        <a:pt x="665877" y="515144"/>
                        <a:pt x="666427" y="526299"/>
                        <a:pt x="511096" y="514350"/>
                      </a:cubicBezTo>
                      <a:cubicBezTo>
                        <a:pt x="505389" y="513911"/>
                        <a:pt x="501928" y="507385"/>
                        <a:pt x="496808" y="504825"/>
                      </a:cubicBezTo>
                      <a:cubicBezTo>
                        <a:pt x="492318" y="502580"/>
                        <a:pt x="487283" y="501650"/>
                        <a:pt x="482521" y="500063"/>
                      </a:cubicBezTo>
                      <a:cubicBezTo>
                        <a:pt x="477758" y="496888"/>
                        <a:pt x="473353" y="493098"/>
                        <a:pt x="468233" y="490538"/>
                      </a:cubicBezTo>
                      <a:cubicBezTo>
                        <a:pt x="451985" y="482414"/>
                        <a:pt x="425497" y="482935"/>
                        <a:pt x="411083" y="481013"/>
                      </a:cubicBezTo>
                      <a:cubicBezTo>
                        <a:pt x="345569" y="472278"/>
                        <a:pt x="425986" y="479711"/>
                        <a:pt x="339646" y="471488"/>
                      </a:cubicBezTo>
                      <a:cubicBezTo>
                        <a:pt x="261749" y="464069"/>
                        <a:pt x="306971" y="470804"/>
                        <a:pt x="253921" y="461963"/>
                      </a:cubicBezTo>
                      <a:cubicBezTo>
                        <a:pt x="219136" y="450368"/>
                        <a:pt x="235086" y="454873"/>
                        <a:pt x="206296" y="447675"/>
                      </a:cubicBezTo>
                      <a:cubicBezTo>
                        <a:pt x="201533" y="444500"/>
                        <a:pt x="197128" y="440710"/>
                        <a:pt x="192008" y="438150"/>
                      </a:cubicBezTo>
                      <a:cubicBezTo>
                        <a:pt x="187518" y="435905"/>
                        <a:pt x="182109" y="435826"/>
                        <a:pt x="177721" y="433388"/>
                      </a:cubicBezTo>
                      <a:cubicBezTo>
                        <a:pt x="167714" y="427829"/>
                        <a:pt x="158671" y="420688"/>
                        <a:pt x="149146" y="414338"/>
                      </a:cubicBezTo>
                      <a:lnTo>
                        <a:pt x="106283" y="385763"/>
                      </a:lnTo>
                      <a:cubicBezTo>
                        <a:pt x="101521" y="382588"/>
                        <a:pt x="97426" y="378048"/>
                        <a:pt x="91996" y="376238"/>
                      </a:cubicBezTo>
                      <a:lnTo>
                        <a:pt x="77708" y="371475"/>
                      </a:lnTo>
                      <a:cubicBezTo>
                        <a:pt x="41037" y="334804"/>
                        <a:pt x="56606" y="354109"/>
                        <a:pt x="30083" y="314325"/>
                      </a:cubicBezTo>
                      <a:lnTo>
                        <a:pt x="20558" y="300038"/>
                      </a:lnTo>
                      <a:lnTo>
                        <a:pt x="11033" y="285750"/>
                      </a:lnTo>
                      <a:cubicBezTo>
                        <a:pt x="3042" y="261775"/>
                        <a:pt x="0" y="259143"/>
                        <a:pt x="11033" y="223838"/>
                      </a:cubicBezTo>
                      <a:cubicBezTo>
                        <a:pt x="14447" y="212911"/>
                        <a:pt x="21988" y="203358"/>
                        <a:pt x="30083" y="195263"/>
                      </a:cubicBezTo>
                      <a:cubicBezTo>
                        <a:pt x="34846" y="190500"/>
                        <a:pt x="37660" y="181546"/>
                        <a:pt x="44371" y="180975"/>
                      </a:cubicBezTo>
                      <a:cubicBezTo>
                        <a:pt x="113987" y="175050"/>
                        <a:pt x="184071" y="177800"/>
                        <a:pt x="253921" y="176213"/>
                      </a:cubicBezTo>
                      <a:cubicBezTo>
                        <a:pt x="264773" y="132801"/>
                        <a:pt x="253921" y="185331"/>
                        <a:pt x="253921" y="109538"/>
                      </a:cubicBezTo>
                      <a:cubicBezTo>
                        <a:pt x="253921" y="97316"/>
                        <a:pt x="259048" y="58988"/>
                        <a:pt x="263446" y="42863"/>
                      </a:cubicBezTo>
                      <a:cubicBezTo>
                        <a:pt x="266088" y="33177"/>
                        <a:pt x="264617" y="19857"/>
                        <a:pt x="272971" y="14288"/>
                      </a:cubicBezTo>
                      <a:cubicBezTo>
                        <a:pt x="291435" y="1978"/>
                        <a:pt x="281828" y="6573"/>
                        <a:pt x="301546" y="0"/>
                      </a:cubicBezTo>
                      <a:cubicBezTo>
                        <a:pt x="312658" y="1588"/>
                        <a:pt x="323993" y="2040"/>
                        <a:pt x="334883" y="4763"/>
                      </a:cubicBezTo>
                      <a:cubicBezTo>
                        <a:pt x="420398" y="26142"/>
                        <a:pt x="347344" y="10030"/>
                        <a:pt x="396796" y="28575"/>
                      </a:cubicBezTo>
                      <a:cubicBezTo>
                        <a:pt x="430887" y="41360"/>
                        <a:pt x="401148" y="23578"/>
                        <a:pt x="434896" y="42863"/>
                      </a:cubicBezTo>
                      <a:cubicBezTo>
                        <a:pt x="446115" y="49274"/>
                        <a:pt x="458017" y="59378"/>
                        <a:pt x="468233" y="66675"/>
                      </a:cubicBezTo>
                      <a:cubicBezTo>
                        <a:pt x="472891" y="70002"/>
                        <a:pt x="477863" y="72873"/>
                        <a:pt x="482521" y="76200"/>
                      </a:cubicBezTo>
                      <a:cubicBezTo>
                        <a:pt x="488980" y="80814"/>
                        <a:pt x="495068" y="85936"/>
                        <a:pt x="501571" y="90488"/>
                      </a:cubicBezTo>
                      <a:cubicBezTo>
                        <a:pt x="510949" y="97053"/>
                        <a:pt x="522051" y="101443"/>
                        <a:pt x="530146" y="109538"/>
                      </a:cubicBezTo>
                      <a:cubicBezTo>
                        <a:pt x="550478" y="129870"/>
                        <a:pt x="538180" y="121324"/>
                        <a:pt x="568246" y="133350"/>
                      </a:cubicBezTo>
                      <a:cubicBezTo>
                        <a:pt x="609975" y="175082"/>
                        <a:pt x="557047" y="124018"/>
                        <a:pt x="596821" y="157163"/>
                      </a:cubicBezTo>
                      <a:cubicBezTo>
                        <a:pt x="620605" y="176982"/>
                        <a:pt x="600286" y="167842"/>
                        <a:pt x="625396" y="176213"/>
                      </a:cubicBezTo>
                      <a:cubicBezTo>
                        <a:pt x="626983" y="180975"/>
                        <a:pt x="627720" y="186112"/>
                        <a:pt x="630158" y="190500"/>
                      </a:cubicBezTo>
                      <a:cubicBezTo>
                        <a:pt x="635717" y="200507"/>
                        <a:pt x="645588" y="208215"/>
                        <a:pt x="649208" y="219075"/>
                      </a:cubicBezTo>
                      <a:cubicBezTo>
                        <a:pt x="660380" y="252588"/>
                        <a:pt x="645838" y="211209"/>
                        <a:pt x="663496" y="252413"/>
                      </a:cubicBezTo>
                      <a:cubicBezTo>
                        <a:pt x="665473" y="257027"/>
                        <a:pt x="666937" y="261857"/>
                        <a:pt x="668258" y="266700"/>
                      </a:cubicBezTo>
                      <a:cubicBezTo>
                        <a:pt x="670082" y="273387"/>
                        <a:pt x="677063" y="306296"/>
                        <a:pt x="682546" y="319088"/>
                      </a:cubicBezTo>
                      <a:cubicBezTo>
                        <a:pt x="685343" y="325613"/>
                        <a:pt x="689274" y="331612"/>
                        <a:pt x="692071" y="338138"/>
                      </a:cubicBezTo>
                      <a:cubicBezTo>
                        <a:pt x="694048" y="342752"/>
                        <a:pt x="694856" y="347811"/>
                        <a:pt x="696833" y="352425"/>
                      </a:cubicBezTo>
                      <a:cubicBezTo>
                        <a:pt x="699630" y="358951"/>
                        <a:pt x="703865" y="364828"/>
                        <a:pt x="706358" y="371475"/>
                      </a:cubicBezTo>
                      <a:cubicBezTo>
                        <a:pt x="708656" y="377604"/>
                        <a:pt x="709323" y="384231"/>
                        <a:pt x="711121" y="390525"/>
                      </a:cubicBezTo>
                      <a:cubicBezTo>
                        <a:pt x="712500" y="395352"/>
                        <a:pt x="714296" y="400050"/>
                        <a:pt x="715883" y="404813"/>
                      </a:cubicBezTo>
                      <a:cubicBezTo>
                        <a:pt x="714296" y="434975"/>
                        <a:pt x="716524" y="465583"/>
                        <a:pt x="711121" y="495300"/>
                      </a:cubicBezTo>
                      <a:cubicBezTo>
                        <a:pt x="709916" y="501927"/>
                        <a:pt x="700569" y="503984"/>
                        <a:pt x="696833" y="509588"/>
                      </a:cubicBezTo>
                      <a:cubicBezTo>
                        <a:pt x="674943" y="542423"/>
                        <a:pt x="727789" y="513556"/>
                        <a:pt x="696833" y="514350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20879" name="Straight Connector 79"/>
                <p:cNvCxnSpPr>
                  <a:cxnSpLocks noChangeShapeType="1"/>
                  <a:stCxn id="120872" idx="4"/>
                  <a:endCxn id="120873" idx="0"/>
                </p:cNvCxnSpPr>
                <p:nvPr/>
              </p:nvCxnSpPr>
              <p:spPr bwMode="auto">
                <a:xfrm flipV="1">
                  <a:off x="6520070" y="2300412"/>
                  <a:ext cx="1099374" cy="5466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880" name="Straight Connector 80"/>
                <p:cNvCxnSpPr>
                  <a:cxnSpLocks noChangeShapeType="1"/>
                  <a:endCxn id="120873" idx="6"/>
                </p:cNvCxnSpPr>
                <p:nvPr/>
              </p:nvCxnSpPr>
              <p:spPr bwMode="auto">
                <a:xfrm flipV="1">
                  <a:off x="6403899" y="2833092"/>
                  <a:ext cx="1234284" cy="19711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881" name="Straight Connector 85"/>
                <p:cNvCxnSpPr>
                  <a:cxnSpLocks noChangeShapeType="1"/>
                  <a:stCxn id="120872" idx="22"/>
                  <a:endCxn id="120874" idx="3"/>
                </p:cNvCxnSpPr>
                <p:nvPr/>
              </p:nvCxnSpPr>
              <p:spPr bwMode="auto">
                <a:xfrm flipV="1">
                  <a:off x="5791200" y="1357967"/>
                  <a:ext cx="1588" cy="110693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882" name="Straight Connector 8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177480" y="1936072"/>
                  <a:ext cx="945919" cy="24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20883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5262389" y="3384032"/>
                  <a:ext cx="864246" cy="261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altLang="ja-JP" sz="1100" dirty="0">
                      <a:solidFill>
                        <a:srgbClr val="FF0000"/>
                      </a:solidFill>
                    </a:rPr>
                    <a:t>A shadow</a:t>
                  </a:r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0884" name="TextBox 91"/>
                <p:cNvSpPr txBox="1">
                  <a:spLocks noChangeArrowheads="1"/>
                </p:cNvSpPr>
                <p:nvPr/>
              </p:nvSpPr>
              <p:spPr bwMode="auto">
                <a:xfrm rot="-1971435">
                  <a:off x="7342119" y="2879472"/>
                  <a:ext cx="851424" cy="261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altLang="ja-JP" sz="1100">
                      <a:solidFill>
                        <a:schemeClr val="accent2"/>
                      </a:solidFill>
                    </a:rPr>
                    <a:t>B shadow</a:t>
                  </a:r>
                  <a:endParaRPr lang="en-US" sz="110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20885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5907609" y="1042127"/>
                  <a:ext cx="851424" cy="2616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altLang="ja-JP" sz="1100">
                      <a:solidFill>
                        <a:schemeClr val="tx1"/>
                      </a:solidFill>
                    </a:rPr>
                    <a:t>C shadow</a:t>
                  </a:r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0886" name="Straight Arrow Connector 95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559120" y="3823010"/>
                  <a:ext cx="321784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0887" name="Straight Arrow Connector 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55697" y="2853579"/>
                  <a:ext cx="202503" cy="19189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20888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8577240" y="2464904"/>
                  <a:ext cx="24237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>
                      <a:solidFill>
                        <a:schemeClr val="tx2"/>
                      </a:solidFill>
                    </a:rPr>
                    <a:t>j</a:t>
                  </a:r>
                </a:p>
              </p:txBody>
            </p:sp>
            <p:sp>
              <p:nvSpPr>
                <p:cNvPr id="120889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4240168" y="3610956"/>
                  <a:ext cx="242374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accent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b="0">
                      <a:solidFill>
                        <a:schemeClr val="tx2"/>
                      </a:solidFill>
                    </a:rPr>
                    <a:t>i</a:t>
                  </a:r>
                </a:p>
              </p:txBody>
            </p:sp>
          </p:grpSp>
        </p:grpSp>
      </p:grpSp>
      <p:cxnSp>
        <p:nvCxnSpPr>
          <p:cNvPr id="120861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2255838" y="2566987"/>
            <a:ext cx="395288" cy="37941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62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1665288" y="2328862"/>
            <a:ext cx="395288" cy="37941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863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1665288" y="2566987"/>
            <a:ext cx="395288" cy="379413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0864" name="TextBox 65"/>
          <p:cNvSpPr txBox="1">
            <a:spLocks noChangeArrowheads="1"/>
          </p:cNvSpPr>
          <p:nvPr/>
        </p:nvSpPr>
        <p:spPr bwMode="auto">
          <a:xfrm>
            <a:off x="660400" y="4411663"/>
            <a:ext cx="3273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# cubes in black box with</a:t>
            </a:r>
          </a:p>
          <a:p>
            <a:r>
              <a:rPr lang="en-US">
                <a:solidFill>
                  <a:schemeClr val="tx1"/>
                </a:solidFill>
              </a:rPr>
              <a:t>   side lengths x, y and z</a:t>
            </a:r>
          </a:p>
          <a:p>
            <a:r>
              <a:rPr lang="en-US">
                <a:solidFill>
                  <a:schemeClr val="tx1"/>
                </a:solidFill>
              </a:rPr>
              <a:t>= Volume of black box</a:t>
            </a:r>
          </a:p>
          <a:p>
            <a:r>
              <a:rPr lang="en-US">
                <a:solidFill>
                  <a:schemeClr val="tx1"/>
                </a:solidFill>
              </a:rPr>
              <a:t>= x·y·z</a:t>
            </a:r>
          </a:p>
          <a:p>
            <a:r>
              <a:rPr lang="en-US">
                <a:solidFill>
                  <a:schemeClr val="tx1"/>
                </a:solidFill>
              </a:rPr>
              <a:t>= ( xz · zy · yx)</a:t>
            </a:r>
            <a:r>
              <a:rPr lang="en-US" baseline="30000">
                <a:solidFill>
                  <a:schemeClr val="tx1"/>
                </a:solidFill>
              </a:rPr>
              <a:t>1/2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= (</a:t>
            </a:r>
            <a:r>
              <a:rPr lang="en-US">
                <a:solidFill>
                  <a:srgbClr val="FF0000"/>
                </a:solidFill>
              </a:rPr>
              <a:t>#A□s </a:t>
            </a:r>
            <a:r>
              <a:rPr lang="en-US">
                <a:solidFill>
                  <a:schemeClr val="tx1"/>
                </a:solidFill>
              </a:rPr>
              <a:t>· </a:t>
            </a:r>
            <a:r>
              <a:rPr lang="en-US">
                <a:solidFill>
                  <a:schemeClr val="accent2"/>
                </a:solidFill>
              </a:rPr>
              <a:t>#B□s</a:t>
            </a:r>
            <a:r>
              <a:rPr lang="en-US">
                <a:solidFill>
                  <a:schemeClr val="tx1"/>
                </a:solidFill>
              </a:rPr>
              <a:t> · #C□s )</a:t>
            </a:r>
            <a:r>
              <a:rPr lang="en-US" baseline="30000">
                <a:solidFill>
                  <a:schemeClr val="tx1"/>
                </a:solidFill>
              </a:rPr>
              <a:t>1/2</a:t>
            </a:r>
          </a:p>
        </p:txBody>
      </p:sp>
      <p:sp>
        <p:nvSpPr>
          <p:cNvPr id="31779" name="TextBox 93"/>
          <p:cNvSpPr txBox="1">
            <a:spLocks noChangeArrowheads="1"/>
          </p:cNvSpPr>
          <p:nvPr/>
        </p:nvSpPr>
        <p:spPr bwMode="auto">
          <a:xfrm>
            <a:off x="4360863" y="4011613"/>
            <a:ext cx="4576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i,k</a:t>
            </a:r>
            <a:r>
              <a:rPr lang="en-US" sz="1800" dirty="0">
                <a:solidFill>
                  <a:schemeClr val="tx1"/>
                </a:solidFill>
              </a:rPr>
              <a:t>) is in  </a:t>
            </a:r>
            <a:r>
              <a:rPr lang="en-US" altLang="ja-JP" sz="1800" dirty="0">
                <a:solidFill>
                  <a:srgbClr val="FF0000"/>
                </a:solidFill>
              </a:rPr>
              <a:t>A shadow  </a:t>
            </a:r>
            <a:r>
              <a:rPr lang="en-US" altLang="ja-JP" sz="1800" dirty="0">
                <a:solidFill>
                  <a:schemeClr val="tx1"/>
                </a:solidFill>
              </a:rPr>
              <a:t>if (</a:t>
            </a:r>
            <a:r>
              <a:rPr lang="en-US" altLang="ja-JP" sz="1800" dirty="0" err="1">
                <a:solidFill>
                  <a:schemeClr val="tx1"/>
                </a:solidFill>
              </a:rPr>
              <a:t>i,j,k</a:t>
            </a:r>
            <a:r>
              <a:rPr lang="en-US" altLang="ja-JP" sz="1800" dirty="0">
                <a:solidFill>
                  <a:schemeClr val="tx1"/>
                </a:solidFill>
              </a:rPr>
              <a:t>) in 3D set </a:t>
            </a:r>
          </a:p>
          <a:p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j,k</a:t>
            </a:r>
            <a:r>
              <a:rPr lang="en-US" sz="1800" dirty="0">
                <a:solidFill>
                  <a:schemeClr val="tx1"/>
                </a:solidFill>
              </a:rPr>
              <a:t>) is in 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altLang="ja-JP" sz="1800" dirty="0">
                <a:solidFill>
                  <a:schemeClr val="accent2"/>
                </a:solidFill>
              </a:rPr>
              <a:t>B shadow  </a:t>
            </a:r>
            <a:r>
              <a:rPr lang="en-US" altLang="ja-JP" sz="1800" dirty="0">
                <a:solidFill>
                  <a:schemeClr val="tx1"/>
                </a:solidFill>
              </a:rPr>
              <a:t>if (</a:t>
            </a:r>
            <a:r>
              <a:rPr lang="en-US" altLang="ja-JP" sz="1800" dirty="0" err="1">
                <a:solidFill>
                  <a:schemeClr val="tx1"/>
                </a:solidFill>
              </a:rPr>
              <a:t>i,j,k</a:t>
            </a:r>
            <a:r>
              <a:rPr lang="en-US" altLang="ja-JP" sz="1800" dirty="0">
                <a:solidFill>
                  <a:schemeClr val="tx1"/>
                </a:solidFill>
              </a:rPr>
              <a:t>) in 3D set </a:t>
            </a:r>
          </a:p>
          <a:p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i,j</a:t>
            </a:r>
            <a:r>
              <a:rPr lang="en-US" sz="1800" dirty="0">
                <a:solidFill>
                  <a:schemeClr val="tx1"/>
                </a:solidFill>
              </a:rPr>
              <a:t>)  is in  </a:t>
            </a:r>
            <a:r>
              <a:rPr lang="en-US" altLang="ja-JP" sz="1800" dirty="0">
                <a:solidFill>
                  <a:schemeClr val="tx1"/>
                </a:solidFill>
              </a:rPr>
              <a:t>C shadow  if (</a:t>
            </a:r>
            <a:r>
              <a:rPr lang="en-US" altLang="ja-JP" sz="1800" dirty="0" err="1">
                <a:solidFill>
                  <a:schemeClr val="tx1"/>
                </a:solidFill>
              </a:rPr>
              <a:t>i,j,k</a:t>
            </a:r>
            <a:r>
              <a:rPr lang="en-US" altLang="ja-JP" sz="1800" dirty="0">
                <a:solidFill>
                  <a:schemeClr val="tx1"/>
                </a:solidFill>
              </a:rPr>
              <a:t>) in 3D set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Thm</a:t>
            </a:r>
            <a:r>
              <a:rPr lang="en-US" sz="1800" dirty="0">
                <a:solidFill>
                  <a:schemeClr val="tx1"/>
                </a:solidFill>
              </a:rPr>
              <a:t> (Loomis &amp; Whitney, 1949)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# cubes in 3D set = Volume of 3D set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≤ (area(</a:t>
            </a:r>
            <a:r>
              <a:rPr lang="en-US" sz="1800" dirty="0">
                <a:solidFill>
                  <a:srgbClr val="FF0000"/>
                </a:solidFill>
              </a:rPr>
              <a:t>A shadow</a:t>
            </a:r>
            <a:r>
              <a:rPr lang="en-US" sz="1800" dirty="0">
                <a:solidFill>
                  <a:schemeClr val="tx1"/>
                </a:solidFill>
              </a:rPr>
              <a:t>) · area(</a:t>
            </a:r>
            <a:r>
              <a:rPr lang="en-US" sz="1800" dirty="0">
                <a:solidFill>
                  <a:schemeClr val="accent2"/>
                </a:solidFill>
              </a:rPr>
              <a:t>B shadow</a:t>
            </a:r>
            <a:r>
              <a:rPr lang="en-US" sz="1800" dirty="0">
                <a:solidFill>
                  <a:schemeClr val="tx1"/>
                </a:solidFill>
              </a:rPr>
              <a:t>) ·</a:t>
            </a:r>
          </a:p>
          <a:p>
            <a:r>
              <a:rPr lang="en-US" sz="1800" dirty="0">
                <a:solidFill>
                  <a:schemeClr val="tx1"/>
                </a:solidFill>
              </a:rPr>
              <a:t>         area(C shadow)) </a:t>
            </a:r>
            <a:r>
              <a:rPr lang="en-US" baseline="30000" dirty="0">
                <a:solidFill>
                  <a:schemeClr val="tx1"/>
                </a:solidFill>
              </a:rPr>
              <a:t>1/2</a:t>
            </a:r>
            <a:endParaRPr lang="en-US" sz="18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E1E84-7C06-1945-8B9B-312156915D9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18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Proof of Communication Lower Bound on C = A·B (4/4) 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2662238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latin typeface="Arial" charset="0"/>
              </a:rPr>
              <a:t># loop iterations doable with M words of data = #cubes</a:t>
            </a:r>
          </a:p>
          <a:p>
            <a:pPr marL="0" indent="0">
              <a:buNone/>
            </a:pPr>
            <a:r>
              <a:rPr lang="en-US" sz="3000" b="0" dirty="0">
                <a:latin typeface="Arial" charset="0"/>
              </a:rPr>
              <a:t>      </a:t>
            </a:r>
            <a:r>
              <a:rPr lang="en-US" sz="3000" dirty="0"/>
              <a:t> ≤ (area(A shadow) · area(B shadow) ·area(C shadow)) </a:t>
            </a:r>
            <a:r>
              <a:rPr lang="en-US" sz="3000" baseline="30000" dirty="0"/>
              <a:t>1/2</a:t>
            </a:r>
          </a:p>
          <a:p>
            <a:pPr marL="0" indent="0">
              <a:buNone/>
            </a:pPr>
            <a:r>
              <a:rPr lang="en-US" sz="3000" b="0" baseline="30000" dirty="0">
                <a:latin typeface="Arial" charset="0"/>
              </a:rPr>
              <a:t>          </a:t>
            </a:r>
            <a:r>
              <a:rPr lang="en-US" sz="3000" dirty="0"/>
              <a:t>≤ (M · M · M) </a:t>
            </a:r>
            <a:r>
              <a:rPr lang="en-US" sz="3000" baseline="30000" dirty="0"/>
              <a:t>1/2</a:t>
            </a:r>
            <a:r>
              <a:rPr lang="en-US" sz="3000" dirty="0"/>
              <a:t> = M </a:t>
            </a:r>
            <a:r>
              <a:rPr lang="en-US" sz="3000" baseline="30000" dirty="0"/>
              <a:t>3/2 </a:t>
            </a:r>
            <a:r>
              <a:rPr lang="en-US" sz="3000" dirty="0"/>
              <a:t>= F</a:t>
            </a:r>
          </a:p>
          <a:p>
            <a:r>
              <a:rPr lang="en-US" sz="3000" dirty="0">
                <a:latin typeface="Arial" charset="0"/>
              </a:rPr>
              <a:t>Need to read/write at least M n</a:t>
            </a:r>
            <a:r>
              <a:rPr lang="en-US" sz="3000" baseline="30000" dirty="0">
                <a:latin typeface="Arial" charset="0"/>
              </a:rPr>
              <a:t>3</a:t>
            </a:r>
            <a:r>
              <a:rPr lang="en-US" sz="3000" dirty="0">
                <a:latin typeface="Arial" charset="0"/>
              </a:rPr>
              <a:t>/ F = </a:t>
            </a:r>
            <a:r>
              <a:rPr lang="en-US" sz="3000" dirty="0"/>
              <a:t>Ω(n</a:t>
            </a:r>
            <a:r>
              <a:rPr lang="en-US" sz="3000" baseline="30000" dirty="0"/>
              <a:t>3</a:t>
            </a:r>
            <a:r>
              <a:rPr lang="en-US" sz="3000" dirty="0"/>
              <a:t>/M </a:t>
            </a:r>
            <a:r>
              <a:rPr lang="en-US" sz="3000" baseline="30000" dirty="0"/>
              <a:t>1/2</a:t>
            </a:r>
            <a:r>
              <a:rPr lang="en-US" sz="3000" dirty="0"/>
              <a:t>) = Ω(#loop iterations / M </a:t>
            </a:r>
            <a:r>
              <a:rPr lang="en-US" sz="3000" baseline="30000" dirty="0"/>
              <a:t>1/2</a:t>
            </a:r>
            <a:r>
              <a:rPr lang="en-US" sz="3000" dirty="0"/>
              <a:t>)</a:t>
            </a:r>
            <a:r>
              <a:rPr lang="en-US" sz="3000" dirty="0">
                <a:latin typeface="Arial" charset="0"/>
              </a:rPr>
              <a:t> words to/from cache</a:t>
            </a:r>
          </a:p>
          <a:p>
            <a:endParaRPr lang="en-US" b="0" dirty="0">
              <a:latin typeface="Arial" charset="0"/>
            </a:endParaRPr>
          </a:p>
          <a:p>
            <a:endParaRPr lang="en-US" baseline="30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0E7C-D123-C446-8801-21C7D470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42" y="274637"/>
            <a:ext cx="7886700" cy="1325563"/>
          </a:xfrm>
        </p:spPr>
        <p:txBody>
          <a:bodyPr/>
          <a:lstStyle/>
          <a:p>
            <a:r>
              <a:rPr lang="en-US" dirty="0"/>
              <a:t>Recall optimal </a:t>
            </a:r>
            <a:r>
              <a:rPr lang="en-US" dirty="0" err="1"/>
              <a:t>Matmul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9B43-20E2-784B-BF39-E710381F1E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051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Analogous to n-body:</a:t>
            </a:r>
          </a:p>
          <a:p>
            <a:pPr lvl="1"/>
            <a:r>
              <a:rPr lang="en-US" dirty="0"/>
              <a:t>What is the largest set of C(</a:t>
            </a:r>
            <a:r>
              <a:rPr lang="en-US" dirty="0" err="1"/>
              <a:t>i,j</a:t>
            </a:r>
            <a:r>
              <a:rPr lang="en-US" dirty="0"/>
              <a:t>)+=A(</a:t>
            </a:r>
            <a:r>
              <a:rPr lang="en-US" dirty="0" err="1"/>
              <a:t>i,k</a:t>
            </a:r>
            <a:r>
              <a:rPr lang="en-US" dirty="0"/>
              <a:t>)*B(</a:t>
            </a:r>
            <a:r>
              <a:rPr lang="en-US" dirty="0" err="1"/>
              <a:t>k,j</a:t>
            </a:r>
            <a:r>
              <a:rPr lang="en-US" dirty="0"/>
              <a:t>) we can perform given M entries A(</a:t>
            </a:r>
            <a:r>
              <a:rPr lang="en-US" dirty="0" err="1"/>
              <a:t>i,k</a:t>
            </a:r>
            <a:r>
              <a:rPr lang="en-US" dirty="0"/>
              <a:t>), B(</a:t>
            </a:r>
            <a:r>
              <a:rPr lang="en-US" dirty="0" err="1"/>
              <a:t>k,j</a:t>
            </a:r>
            <a:r>
              <a:rPr lang="en-US" dirty="0"/>
              <a:t>), C(</a:t>
            </a:r>
            <a:r>
              <a:rPr lang="en-US" dirty="0" err="1"/>
              <a:t>i,j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What is the largest set of (</a:t>
            </a:r>
            <a:r>
              <a:rPr lang="en-US" dirty="0" err="1"/>
              <a:t>i,j,k</a:t>
            </a:r>
            <a:r>
              <a:rPr lang="en-US" dirty="0"/>
              <a:t>) we can have, given a bound M on the number of (</a:t>
            </a:r>
            <a:r>
              <a:rPr lang="en-US" dirty="0" err="1"/>
              <a:t>i,k</a:t>
            </a:r>
            <a:r>
              <a:rPr lang="en-US" dirty="0"/>
              <a:t>), (</a:t>
            </a:r>
            <a:r>
              <a:rPr lang="en-US" dirty="0" err="1"/>
              <a:t>k,j</a:t>
            </a:r>
            <a:r>
              <a:rPr lang="en-US" dirty="0"/>
              <a:t>), (</a:t>
            </a:r>
            <a:r>
              <a:rPr lang="en-US" dirty="0" err="1"/>
              <a:t>i,j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What is the shape of the largest 3D volume we can have, given a bound M on the area of its shadows in 3 directions?</a:t>
            </a:r>
          </a:p>
          <a:p>
            <a:pPr lvl="1"/>
            <a:r>
              <a:rPr lang="en-US" dirty="0"/>
              <a:t>Answer: A cube, with edge length O(M </a:t>
            </a:r>
            <a:r>
              <a:rPr lang="en-US" baseline="30000" dirty="0"/>
              <a:t>1/2</a:t>
            </a:r>
            <a:r>
              <a:rPr lang="en-US" dirty="0"/>
              <a:t> ), volume O(M </a:t>
            </a:r>
            <a:r>
              <a:rPr lang="en-US" baseline="30000" dirty="0"/>
              <a:t>3/2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Optimal ”blocked” Algorithm: 6 nested loops,            3 innermost loops do b x b </a:t>
            </a:r>
            <a:r>
              <a:rPr lang="en-US" dirty="0" err="1"/>
              <a:t>matmul</a:t>
            </a:r>
            <a:r>
              <a:rPr lang="en-US" dirty="0"/>
              <a:t> with b = O(M 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dirty="0">
                <a:solidFill>
                  <a:schemeClr val="tx1"/>
                </a:solidFill>
                <a:latin typeface="Helvetica" charset="0"/>
              </a:rPr>
              <a:t>CS267 Lecture 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288B6961-7867-EF45-94EF-223F6A072792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2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" y="-206536"/>
            <a:ext cx="78867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7213" y="841482"/>
            <a:ext cx="8586787" cy="4894263"/>
          </a:xfrm>
        </p:spPr>
        <p:txBody>
          <a:bodyPr>
            <a:noAutofit/>
          </a:bodyPr>
          <a:lstStyle/>
          <a:p>
            <a:r>
              <a:rPr lang="en-US" sz="2400" dirty="0"/>
              <a:t>Communication = moving data</a:t>
            </a:r>
          </a:p>
          <a:p>
            <a:pPr lvl="1"/>
            <a:r>
              <a:rPr lang="en-US" sz="2400" dirty="0"/>
              <a:t>Between main memory and cache</a:t>
            </a:r>
          </a:p>
          <a:p>
            <a:pPr lvl="1"/>
            <a:r>
              <a:rPr lang="en-US" sz="2400" dirty="0"/>
              <a:t>Between processors over a network</a:t>
            </a:r>
          </a:p>
          <a:p>
            <a:pPr lvl="1"/>
            <a:r>
              <a:rPr lang="en-US" sz="2400" dirty="0"/>
              <a:t>Most expensive operation (in time or energy)</a:t>
            </a:r>
          </a:p>
          <a:p>
            <a:r>
              <a:rPr lang="en-US" sz="2400" dirty="0"/>
              <a:t>Goal: Provably minimize communication for algorithms that look like nested loops accessing arrays</a:t>
            </a:r>
          </a:p>
          <a:p>
            <a:pPr lvl="1"/>
            <a:r>
              <a:rPr lang="en-US" sz="2400" dirty="0"/>
              <a:t>Includes </a:t>
            </a:r>
            <a:r>
              <a:rPr lang="en-US" sz="2400" dirty="0" err="1"/>
              <a:t>matmul</a:t>
            </a:r>
            <a:r>
              <a:rPr lang="en-US" sz="2400" dirty="0"/>
              <a:t>, linear algebra (dense and sparse), n-body, convolutional neural nets (CNNs), …</a:t>
            </a:r>
          </a:p>
          <a:p>
            <a:r>
              <a:rPr lang="en-US" sz="2400" dirty="0"/>
              <a:t>Simple case: n-body (sequential, with main memory and cache) </a:t>
            </a:r>
          </a:p>
          <a:p>
            <a:pPr lvl="1"/>
            <a:r>
              <a:rPr lang="en-US" sz="2400" dirty="0"/>
              <a:t>Communication lower bound and optimal algorithm</a:t>
            </a:r>
          </a:p>
          <a:p>
            <a:r>
              <a:rPr lang="en-US" sz="2400" dirty="0"/>
              <a:t>Extension to </a:t>
            </a:r>
            <a:r>
              <a:rPr lang="en-US" sz="2400" dirty="0" err="1"/>
              <a:t>Matmul</a:t>
            </a:r>
            <a:endParaRPr lang="en-US" sz="2400" dirty="0"/>
          </a:p>
          <a:p>
            <a:r>
              <a:rPr lang="en-US" sz="2400" dirty="0"/>
              <a:t>Extension to algorithms that look like nested loops accessing arrays, like CNNs (and open questions)</a:t>
            </a:r>
          </a:p>
        </p:txBody>
      </p:sp>
    </p:spTree>
    <p:extLst>
      <p:ext uri="{BB962C8B-B14F-4D97-AF65-F5344CB8AC3E}">
        <p14:creationId xmlns:p14="http://schemas.microsoft.com/office/powerpoint/2010/main" val="36714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E1E84-7C06-1945-8B9B-312156915D9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20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-163121" y="-254850"/>
            <a:ext cx="7886700" cy="13255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Proof of Communication Lower Bound on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C = A·B (4/4) 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2662238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latin typeface="Arial" charset="0"/>
              </a:rPr>
              <a:t># loop iterations doable with M words of data = #cubes</a:t>
            </a:r>
          </a:p>
          <a:p>
            <a:pPr marL="0" indent="0">
              <a:buNone/>
            </a:pPr>
            <a:r>
              <a:rPr lang="en-US" sz="3000" b="0" dirty="0">
                <a:latin typeface="Arial" charset="0"/>
              </a:rPr>
              <a:t>      </a:t>
            </a:r>
            <a:r>
              <a:rPr lang="en-US" sz="3000" dirty="0"/>
              <a:t> ≤ (area(A shadow) · area(B shadow) ·area(C shadow)) </a:t>
            </a:r>
            <a:r>
              <a:rPr lang="en-US" sz="3000" baseline="30000" dirty="0"/>
              <a:t>1/2</a:t>
            </a:r>
          </a:p>
          <a:p>
            <a:pPr marL="0" indent="0">
              <a:buNone/>
            </a:pPr>
            <a:r>
              <a:rPr lang="en-US" sz="3000" b="0" baseline="30000" dirty="0">
                <a:latin typeface="Arial" charset="0"/>
              </a:rPr>
              <a:t>          </a:t>
            </a:r>
            <a:r>
              <a:rPr lang="en-US" sz="3000" dirty="0"/>
              <a:t>≤ (M · M · M) </a:t>
            </a:r>
            <a:r>
              <a:rPr lang="en-US" sz="3000" baseline="30000" dirty="0"/>
              <a:t>1/2</a:t>
            </a:r>
            <a:r>
              <a:rPr lang="en-US" sz="3000" dirty="0"/>
              <a:t> = M </a:t>
            </a:r>
            <a:r>
              <a:rPr lang="en-US" sz="3000" baseline="30000" dirty="0"/>
              <a:t>3/2 </a:t>
            </a:r>
            <a:r>
              <a:rPr lang="en-US" sz="3000" dirty="0"/>
              <a:t>= F</a:t>
            </a:r>
          </a:p>
          <a:p>
            <a:r>
              <a:rPr lang="en-US" sz="3000" dirty="0">
                <a:latin typeface="Arial" charset="0"/>
              </a:rPr>
              <a:t>Need to read/write at least M n</a:t>
            </a:r>
            <a:r>
              <a:rPr lang="en-US" sz="3000" baseline="30000" dirty="0">
                <a:latin typeface="Arial" charset="0"/>
              </a:rPr>
              <a:t>3</a:t>
            </a:r>
            <a:r>
              <a:rPr lang="en-US" sz="3000" dirty="0">
                <a:latin typeface="Arial" charset="0"/>
              </a:rPr>
              <a:t>/ F = </a:t>
            </a:r>
            <a:r>
              <a:rPr lang="en-US" sz="3000" dirty="0"/>
              <a:t>Ω(n</a:t>
            </a:r>
            <a:r>
              <a:rPr lang="en-US" sz="3000" baseline="30000" dirty="0"/>
              <a:t>3</a:t>
            </a:r>
            <a:r>
              <a:rPr lang="en-US" sz="3000" dirty="0"/>
              <a:t>/M </a:t>
            </a:r>
            <a:r>
              <a:rPr lang="en-US" sz="3000" baseline="30000" dirty="0"/>
              <a:t>1/2</a:t>
            </a:r>
            <a:r>
              <a:rPr lang="en-US" sz="3000" dirty="0"/>
              <a:t>) = Ω(#loop iterations / M </a:t>
            </a:r>
            <a:r>
              <a:rPr lang="en-US" sz="3000" baseline="30000" dirty="0"/>
              <a:t>1/2</a:t>
            </a:r>
            <a:r>
              <a:rPr lang="en-US" sz="3000" dirty="0"/>
              <a:t>)</a:t>
            </a:r>
            <a:r>
              <a:rPr lang="en-US" sz="3000" dirty="0">
                <a:latin typeface="Arial" charset="0"/>
              </a:rPr>
              <a:t> words to/from cache</a:t>
            </a:r>
          </a:p>
          <a:p>
            <a:endParaRPr lang="en-US" b="0" dirty="0">
              <a:latin typeface="Arial" charset="0"/>
            </a:endParaRPr>
          </a:p>
          <a:p>
            <a:endParaRPr lang="en-US" baseline="30000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50105" y="3577377"/>
            <a:ext cx="9244208" cy="29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 marL="203200" indent="-2032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0400" indent="-2032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Parallel Case: apply reasoning to one processor out of P</a:t>
            </a:r>
          </a:p>
          <a:p>
            <a:pPr lvl="1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”Fast memory” = local processor, “Slow memory” = other procs</a:t>
            </a:r>
          </a:p>
          <a:p>
            <a:pPr lvl="1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Goal: lower bound # “reads/writes” = # words moved between one processor and others</a:t>
            </a:r>
          </a:p>
          <a:p>
            <a:pPr lvl="1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# loop iterations </a:t>
            </a:r>
            <a:r>
              <a:rPr lang="en-US" sz="2400" b="0" dirty="0">
                <a:solidFill>
                  <a:schemeClr val="tx1"/>
                </a:solidFill>
                <a:sym typeface="Symbol" charset="0"/>
              </a:rPr>
              <a:t>=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  <a:sym typeface="Symbol" charset="0"/>
              </a:rPr>
              <a:t>n</a:t>
            </a:r>
            <a:r>
              <a:rPr lang="en-US" sz="2800" b="0" baseline="30000" dirty="0">
                <a:solidFill>
                  <a:schemeClr val="tx1"/>
                </a:solidFill>
                <a:sym typeface="Symbol" charset="0"/>
              </a:rPr>
              <a:t>3</a:t>
            </a:r>
            <a:r>
              <a:rPr lang="en-US" sz="2400" b="0" dirty="0">
                <a:solidFill>
                  <a:schemeClr val="tx1"/>
                </a:solidFill>
                <a:sym typeface="Symbol" charset="0"/>
              </a:rPr>
              <a:t> / P  (load balanced)</a:t>
            </a:r>
          </a:p>
          <a:p>
            <a:pPr lvl="1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  <a:sym typeface="Symbol" charset="0"/>
              </a:rPr>
              <a:t>M = 3n</a:t>
            </a:r>
            <a:r>
              <a:rPr lang="en-US" sz="2800" b="0" baseline="30000" dirty="0">
                <a:solidFill>
                  <a:schemeClr val="tx1"/>
                </a:solidFill>
                <a:sym typeface="Symbol" charset="0"/>
              </a:rPr>
              <a:t>2</a:t>
            </a:r>
            <a:r>
              <a:rPr lang="en-US" sz="2400" b="0" dirty="0">
                <a:solidFill>
                  <a:schemeClr val="tx1"/>
                </a:solidFill>
                <a:sym typeface="Symbol" charset="0"/>
              </a:rPr>
              <a:t> / P (each processor gets equal fraction of data)</a:t>
            </a:r>
          </a:p>
          <a:p>
            <a:pPr lvl="1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  <a:sym typeface="Symbol" charset="0"/>
              </a:rPr>
              <a:t># </a:t>
            </a:r>
            <a:r>
              <a:rPr lang="ja-JP" altLang="en-US" sz="2400" b="0">
                <a:solidFill>
                  <a:schemeClr val="tx1"/>
                </a:solidFill>
                <a:sym typeface="Symbol" charset="0"/>
              </a:rPr>
              <a:t>“</a:t>
            </a:r>
            <a:r>
              <a:rPr lang="en-US" altLang="ja-JP" sz="2400" b="0" dirty="0">
                <a:solidFill>
                  <a:schemeClr val="tx1"/>
                </a:solidFill>
                <a:sym typeface="Symbol" charset="0"/>
              </a:rPr>
              <a:t>reads/writes</a:t>
            </a:r>
            <a:r>
              <a:rPr lang="ja-JP" altLang="en-US" sz="2400" b="0">
                <a:solidFill>
                  <a:schemeClr val="tx1"/>
                </a:solidFill>
                <a:sym typeface="Symbol" charset="0"/>
              </a:rPr>
              <a:t>”</a:t>
            </a:r>
            <a:r>
              <a:rPr lang="en-US" altLang="ja-JP" sz="2400" b="0" dirty="0">
                <a:solidFill>
                  <a:schemeClr val="tx1"/>
                </a:solidFill>
                <a:sym typeface="Symbol" charset="0"/>
              </a:rPr>
              <a:t> </a:t>
            </a:r>
            <a:r>
              <a:rPr lang="en-US" altLang="ja-JP" sz="2400" dirty="0">
                <a:sym typeface="Symbol" charset="0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sym typeface="Symbol" charset="0"/>
              </a:rPr>
              <a:t>M · (n</a:t>
            </a:r>
            <a:r>
              <a:rPr lang="en-US" altLang="ja-JP" sz="2800" b="0" baseline="30000" dirty="0">
                <a:solidFill>
                  <a:schemeClr val="tx1"/>
                </a:solidFill>
                <a:sym typeface="Symbol" charset="0"/>
              </a:rPr>
              <a:t>3</a:t>
            </a:r>
            <a:r>
              <a:rPr lang="en-US" altLang="ja-JP" sz="2800" b="0" dirty="0">
                <a:solidFill>
                  <a:schemeClr val="tx1"/>
                </a:solidFill>
                <a:sym typeface="Symbol" charset="0"/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  <a:sym typeface="Symbol" charset="0"/>
              </a:rPr>
              <a:t>/P) / </a:t>
            </a:r>
            <a:r>
              <a:rPr lang="en-US" altLang="ja-JP" sz="2400" b="0" dirty="0">
                <a:solidFill>
                  <a:schemeClr val="tx1"/>
                </a:solidFill>
              </a:rPr>
              <a:t>(M)</a:t>
            </a:r>
            <a:r>
              <a:rPr lang="en-US" altLang="ja-JP" sz="2400" b="0" baseline="30000" dirty="0">
                <a:solidFill>
                  <a:schemeClr val="tx1"/>
                </a:solidFill>
              </a:rPr>
              <a:t>3/2  </a:t>
            </a:r>
            <a:r>
              <a:rPr lang="en-US" altLang="ja-JP" sz="2400" b="0" dirty="0">
                <a:solidFill>
                  <a:schemeClr val="tx1"/>
                </a:solidFill>
              </a:rPr>
              <a:t>= </a:t>
            </a:r>
            <a:r>
              <a:rPr lang="en-US" altLang="ja-JP" sz="2400" b="0" dirty="0" err="1">
                <a:solidFill>
                  <a:schemeClr val="tx1"/>
                </a:solidFill>
              </a:rPr>
              <a:t>Ω</a:t>
            </a:r>
            <a:r>
              <a:rPr lang="en-US" altLang="ja-JP" sz="2400" b="0" dirty="0">
                <a:solidFill>
                  <a:schemeClr val="tx1"/>
                </a:solidFill>
              </a:rPr>
              <a:t> (</a:t>
            </a:r>
            <a:r>
              <a:rPr lang="en-US" altLang="ja-JP" sz="2400" b="0" dirty="0">
                <a:solidFill>
                  <a:schemeClr val="tx1"/>
                </a:solidFill>
                <a:sym typeface="Symbol" charset="0"/>
              </a:rPr>
              <a:t>n</a:t>
            </a:r>
            <a:r>
              <a:rPr lang="en-US" altLang="ja-JP" sz="2800" b="0" baseline="30000" dirty="0">
                <a:solidFill>
                  <a:schemeClr val="tx1"/>
                </a:solidFill>
                <a:sym typeface="Symbol" charset="0"/>
              </a:rPr>
              <a:t>2</a:t>
            </a:r>
            <a:r>
              <a:rPr lang="en-US" altLang="ja-JP" sz="2400" b="0" dirty="0">
                <a:solidFill>
                  <a:schemeClr val="tx1"/>
                </a:solidFill>
                <a:sym typeface="Symbol" charset="0"/>
              </a:rPr>
              <a:t> / P</a:t>
            </a:r>
            <a:r>
              <a:rPr lang="en-US" altLang="ja-JP" sz="2800" b="0" baseline="30000" dirty="0">
                <a:solidFill>
                  <a:schemeClr val="tx1"/>
                </a:solidFill>
              </a:rPr>
              <a:t>1/2</a:t>
            </a:r>
            <a:r>
              <a:rPr lang="en-US" altLang="ja-JP" sz="2800" b="0" dirty="0">
                <a:solidFill>
                  <a:schemeClr val="tx1"/>
                </a:solidFill>
              </a:rPr>
              <a:t> </a:t>
            </a:r>
            <a:r>
              <a:rPr lang="en-US" altLang="ja-JP" sz="2400" b="0" dirty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7729-7572-2540-9575-666F8823F2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MS PGothic" charset="0"/>
                <a:cs typeface="MS PGothic" charset="0"/>
              </a:rPr>
              <a:t>Recursive Matrix Multiplication (RMM) (1/2)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4294967295"/>
          </p:nvPr>
        </p:nvSpPr>
        <p:spPr>
          <a:xfrm>
            <a:off x="1143000" y="739775"/>
            <a:ext cx="8001000" cy="5862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Arial" charset="0"/>
                <a:ea typeface="MS PGothic" charset="0"/>
                <a:cs typeface="MS PGothic" charset="0"/>
              </a:rPr>
              <a:t>  C =            = A · B =           ·           </a:t>
            </a:r>
          </a:p>
          <a:p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Arial" charset="0"/>
                <a:ea typeface="MS PGothic" charset="0"/>
                <a:cs typeface="MS PGothic" charset="0"/>
              </a:rPr>
              <a:t>      =</a:t>
            </a:r>
          </a:p>
          <a:p>
            <a:pPr>
              <a:buFontTx/>
              <a:buNone/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  <a:p>
            <a:pPr>
              <a:buFontTx/>
              <a:buNone/>
            </a:pP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Arial" charset="0"/>
                <a:ea typeface="MS PGothic" charset="0"/>
                <a:cs typeface="MS PGothic" charset="0"/>
              </a:rPr>
              <a:t>                =                    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>
                <a:latin typeface="Arial" charset="0"/>
                <a:ea typeface="MS PGothic" charset="0"/>
                <a:cs typeface="MS PGothic" charset="0"/>
                <a:sym typeface="Wingdings"/>
              </a:rPr>
              <a:t>                    = </a:t>
            </a:r>
            <a:endParaRPr lang="en-US" sz="2800" dirty="0">
              <a:latin typeface="Arial" charset="0"/>
              <a:ea typeface="MS PGothic" charset="0"/>
              <a:cs typeface="MS PGothic" charset="0"/>
            </a:endParaRPr>
          </a:p>
          <a:p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Eventually, the matrices will fit in cache</a:t>
            </a: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Don’t need to optimized for size </a:t>
            </a:r>
            <a:r>
              <a:rPr lang="en-US" dirty="0">
                <a:latin typeface="Arial" charset="0"/>
                <a:ea typeface="MS PGothic" charset="0"/>
                <a:cs typeface="MS PGothic" charset="0"/>
                <a:sym typeface="Wingdings" pitchFamily="2" charset="2"/>
              </a:rPr>
              <a:t>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But call overhead is high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Wingdings" pitchFamily="2" charset="2"/>
              </a:rPr>
              <a:t></a:t>
            </a:r>
            <a:endParaRPr lang="en-US" dirty="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  <a:p>
            <a:endParaRPr lang="en-US" sz="2000" dirty="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126980" name="Group 6"/>
          <p:cNvGrpSpPr>
            <a:grpSpLocks/>
          </p:cNvGrpSpPr>
          <p:nvPr/>
        </p:nvGrpSpPr>
        <p:grpSpPr bwMode="auto">
          <a:xfrm>
            <a:off x="4083488" y="739775"/>
            <a:ext cx="1334287" cy="708025"/>
            <a:chOff x="3200400" y="3231930"/>
            <a:chExt cx="1334733" cy="709199"/>
          </a:xfrm>
        </p:grpSpPr>
        <p:sp>
          <p:nvSpPr>
            <p:cNvPr id="126992" name="TextBox 4"/>
            <p:cNvSpPr txBox="1">
              <a:spLocks noChangeArrowheads="1"/>
            </p:cNvSpPr>
            <p:nvPr/>
          </p:nvSpPr>
          <p:spPr bwMode="auto">
            <a:xfrm>
              <a:off x="3226595" y="3231930"/>
              <a:ext cx="1308538" cy="70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</a:t>
              </a:r>
            </a:p>
          </p:txBody>
        </p:sp>
        <p:sp>
          <p:nvSpPr>
            <p:cNvPr id="126993" name="Double Bracket 5"/>
            <p:cNvSpPr>
              <a:spLocks noChangeArrowheads="1"/>
            </p:cNvSpPr>
            <p:nvPr/>
          </p:nvSpPr>
          <p:spPr bwMode="auto">
            <a:xfrm>
              <a:off x="3200400" y="3231931"/>
              <a:ext cx="977651" cy="707886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1" name="Group 7"/>
          <p:cNvGrpSpPr>
            <a:grpSpLocks/>
          </p:cNvGrpSpPr>
          <p:nvPr/>
        </p:nvGrpSpPr>
        <p:grpSpPr bwMode="auto">
          <a:xfrm>
            <a:off x="5235922" y="746125"/>
            <a:ext cx="1309687" cy="708025"/>
            <a:chOff x="3200400" y="3231931"/>
            <a:chExt cx="1308538" cy="709199"/>
          </a:xfrm>
        </p:grpSpPr>
        <p:sp>
          <p:nvSpPr>
            <p:cNvPr id="126990" name="TextBox 8"/>
            <p:cNvSpPr txBox="1">
              <a:spLocks noChangeArrowheads="1"/>
            </p:cNvSpPr>
            <p:nvPr/>
          </p:nvSpPr>
          <p:spPr bwMode="auto">
            <a:xfrm>
              <a:off x="3200400" y="3231931"/>
              <a:ext cx="1308538" cy="70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</a:t>
              </a:r>
            </a:p>
          </p:txBody>
        </p:sp>
        <p:sp>
          <p:nvSpPr>
            <p:cNvPr id="126991" name="Double Bracket 9"/>
            <p:cNvSpPr>
              <a:spLocks noChangeArrowheads="1"/>
            </p:cNvSpPr>
            <p:nvPr/>
          </p:nvSpPr>
          <p:spPr bwMode="auto">
            <a:xfrm>
              <a:off x="3200400" y="3231931"/>
              <a:ext cx="914400" cy="707886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2" name="Group 10"/>
          <p:cNvGrpSpPr>
            <a:grpSpLocks/>
          </p:cNvGrpSpPr>
          <p:nvPr/>
        </p:nvGrpSpPr>
        <p:grpSpPr bwMode="auto">
          <a:xfrm>
            <a:off x="1492250" y="773113"/>
            <a:ext cx="1308100" cy="708025"/>
            <a:chOff x="3200400" y="3231931"/>
            <a:chExt cx="1308538" cy="707886"/>
          </a:xfrm>
        </p:grpSpPr>
        <p:sp>
          <p:nvSpPr>
            <p:cNvPr id="126988" name="TextBox 11"/>
            <p:cNvSpPr txBox="1">
              <a:spLocks noChangeArrowheads="1"/>
            </p:cNvSpPr>
            <p:nvPr/>
          </p:nvSpPr>
          <p:spPr bwMode="auto">
            <a:xfrm>
              <a:off x="3200400" y="3231931"/>
              <a:ext cx="1308538" cy="7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C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</a:t>
              </a:r>
            </a:p>
          </p:txBody>
        </p:sp>
        <p:sp>
          <p:nvSpPr>
            <p:cNvPr id="126989" name="Double Bracket 12"/>
            <p:cNvSpPr>
              <a:spLocks noChangeArrowheads="1"/>
            </p:cNvSpPr>
            <p:nvPr/>
          </p:nvSpPr>
          <p:spPr bwMode="auto">
            <a:xfrm>
              <a:off x="3200400" y="3231931"/>
              <a:ext cx="1021996" cy="707886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6983" name="Group 13"/>
          <p:cNvGrpSpPr>
            <a:grpSpLocks/>
          </p:cNvGrpSpPr>
          <p:nvPr/>
        </p:nvGrpSpPr>
        <p:grpSpPr bwMode="auto">
          <a:xfrm>
            <a:off x="1492250" y="1655763"/>
            <a:ext cx="4271963" cy="708025"/>
            <a:chOff x="3200400" y="3231931"/>
            <a:chExt cx="1234274" cy="707886"/>
          </a:xfrm>
        </p:grpSpPr>
        <p:sp>
          <p:nvSpPr>
            <p:cNvPr id="126986" name="TextBox 14"/>
            <p:cNvSpPr txBox="1">
              <a:spLocks noChangeArrowheads="1"/>
            </p:cNvSpPr>
            <p:nvPr/>
          </p:nvSpPr>
          <p:spPr bwMode="auto">
            <a:xfrm>
              <a:off x="3200400" y="3231931"/>
              <a:ext cx="1234274" cy="7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+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  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+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11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+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  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21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12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+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  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</a:t>
              </a:r>
              <a:r>
                <a:rPr lang="en-US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·B</a:t>
              </a:r>
              <a:r>
                <a:rPr lang="en-US" baseline="-25000" dirty="0">
                  <a:solidFill>
                    <a:schemeClr val="tx1"/>
                  </a:solidFill>
                  <a:ea typeface="MS PGothic" charset="0"/>
                  <a:cs typeface="MS PGothic" charset="0"/>
                </a:rPr>
                <a:t>22</a:t>
              </a:r>
            </a:p>
          </p:txBody>
        </p:sp>
        <p:sp>
          <p:nvSpPr>
            <p:cNvPr id="126987" name="Double Bracket 15"/>
            <p:cNvSpPr>
              <a:spLocks noChangeArrowheads="1"/>
            </p:cNvSpPr>
            <p:nvPr/>
          </p:nvSpPr>
          <p:spPr bwMode="auto">
            <a:xfrm>
              <a:off x="3200400" y="3231931"/>
              <a:ext cx="1234274" cy="707886"/>
            </a:xfrm>
            <a:prstGeom prst="bracketPair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66611" y="257952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230766" y="257952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6611" y="339135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230766" y="339135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626284" y="2587889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490439" y="2587889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626284" y="3399719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490439" y="3399719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724913" y="257952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589068" y="257952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724913" y="339135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589068" y="3391354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74320" tIns="2286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kumimoji="0" lang="en-U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052544" y="2609348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11*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11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+ A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12*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21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7916699" y="2609348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11*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12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+ A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12*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22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052544" y="3421178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</a:rPr>
              <a:t>1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+ A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2*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21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916699" y="3421178"/>
            <a:ext cx="864155" cy="8118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12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+ A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2*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4508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CS267 - Lecture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7729-7572-2540-9575-666F8823F2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Recursive Matrix Multiplication (2/2)</a:t>
            </a:r>
          </a:p>
        </p:txBody>
      </p:sp>
      <p:sp>
        <p:nvSpPr>
          <p:cNvPr id="128003" name="TextBox 16"/>
          <p:cNvSpPr txBox="1">
            <a:spLocks noChangeArrowheads="1"/>
          </p:cNvSpPr>
          <p:nvPr/>
        </p:nvSpPr>
        <p:spPr bwMode="auto">
          <a:xfrm>
            <a:off x="1019175" y="977900"/>
            <a:ext cx="70231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ea typeface="MS PGothic" charset="0"/>
                <a:cs typeface="MS PGothic" charset="0"/>
              </a:rPr>
              <a:t> 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func C = RMM (A, B, n)</a:t>
            </a:r>
          </a:p>
          <a:p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     if n=1, C = A * B, else</a:t>
            </a:r>
          </a:p>
          <a:p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        {  C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11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=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11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11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 +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12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21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</a:t>
            </a:r>
          </a:p>
          <a:p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           C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12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=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11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12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 +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12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22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</a:t>
            </a:r>
          </a:p>
          <a:p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           C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21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=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21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11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 +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22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21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</a:t>
            </a:r>
          </a:p>
          <a:p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           C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22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=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21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12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 + RMM (A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22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, B</a:t>
            </a:r>
            <a:r>
              <a:rPr lang="en-US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22 </a:t>
            </a:r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, n/2)  } </a:t>
            </a:r>
          </a:p>
          <a:p>
            <a:r>
              <a:rPr lang="en-US">
                <a:solidFill>
                  <a:schemeClr val="tx1"/>
                </a:solidFill>
                <a:ea typeface="MS PGothic" charset="0"/>
                <a:cs typeface="MS PGothic" charset="0"/>
              </a:rPr>
              <a:t>      return         </a:t>
            </a:r>
          </a:p>
        </p:txBody>
      </p:sp>
      <p:sp>
        <p:nvSpPr>
          <p:cNvPr id="128004" name="TextBox 18"/>
          <p:cNvSpPr txBox="1">
            <a:spLocks noChangeArrowheads="1"/>
          </p:cNvSpPr>
          <p:nvPr/>
        </p:nvSpPr>
        <p:spPr bwMode="auto">
          <a:xfrm>
            <a:off x="828675" y="3433763"/>
            <a:ext cx="74288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A(n)  = # arithmetic operations in RMM( . , . , n)</a:t>
            </a:r>
          </a:p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        = 8 · A(n/2) + 4(n/2)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 if  n &gt; 1,   else 1</a:t>
            </a:r>
          </a:p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        = 2n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3 </a:t>
            </a:r>
            <a:r>
              <a:rPr lang="en-US" sz="2400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-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n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2   </a:t>
            </a:r>
            <a:r>
              <a:rPr lang="en-US" sz="2400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… 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same operations as usual, in different order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828380" y="4712757"/>
            <a:ext cx="79310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W(n) = # words moved between fast, slow memory by RMM( . , . , n)</a:t>
            </a:r>
          </a:p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        = 8 · W(n/2) + 4· 3(n/2)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 if  3n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&gt; </a:t>
            </a:r>
            <a:r>
              <a:rPr lang="en-US" b="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M</a:t>
            </a:r>
            <a:r>
              <a:rPr lang="en-US" b="0" baseline="-2500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fast</a:t>
            </a:r>
            <a:r>
              <a:rPr lang="en-US" b="0" baseline="-25000" dirty="0">
                <a:solidFill>
                  <a:schemeClr val="tx1"/>
                </a:solidFill>
                <a:ea typeface="MS PGothic" charset="0"/>
                <a:cs typeface="MS PGothic" charset="0"/>
              </a:rPr>
              <a:t>  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,  else 3n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</a:t>
            </a:r>
          </a:p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        = O( n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3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/ (</a:t>
            </a:r>
            <a:r>
              <a:rPr lang="en-US" b="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M</a:t>
            </a:r>
            <a:r>
              <a:rPr lang="en-US" b="0" baseline="-2500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fast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)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1/2 </a:t>
            </a:r>
            <a:r>
              <a:rPr lang="en-US" sz="2400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+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 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n</a:t>
            </a:r>
            <a:r>
              <a:rPr lang="en-US" sz="2400" b="0" baseline="30000" dirty="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)    … same as blocked </a:t>
            </a:r>
            <a:r>
              <a:rPr lang="en-US" b="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matmul</a:t>
            </a:r>
            <a:endParaRPr lang="en-US" b="0" dirty="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Don’t need to know </a:t>
            </a:r>
            <a:r>
              <a:rPr lang="en-US" b="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M</a:t>
            </a:r>
            <a:r>
              <a:rPr lang="en-US" b="0" baseline="-25000" dirty="0" err="1">
                <a:solidFill>
                  <a:schemeClr val="tx1"/>
                </a:solidFill>
                <a:ea typeface="MS PGothic" charset="0"/>
                <a:cs typeface="MS PGothic" charset="0"/>
              </a:rPr>
              <a:t>fast</a:t>
            </a:r>
            <a:r>
              <a:rPr lang="en-US" b="0" dirty="0">
                <a:solidFill>
                  <a:schemeClr val="tx1"/>
                </a:solidFill>
                <a:ea typeface="MS PGothic" charset="0"/>
                <a:cs typeface="MS PGothic" charset="0"/>
              </a:rPr>
              <a:t> for this to work!</a:t>
            </a:r>
          </a:p>
          <a:p>
            <a:endParaRPr lang="en-US" b="0" dirty="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CS267 - Lecture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7729-7572-2540-9575-666F8823F2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Strassen’</a:t>
            </a:r>
            <a:r>
              <a:rPr lang="en-US" altLang="ja-JP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 Matrix Multiply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1413"/>
            <a:ext cx="7780338" cy="1703387"/>
          </a:xfrm>
        </p:spPr>
        <p:txBody>
          <a:bodyPr>
            <a:normAutofit fontScale="92500" lnSpcReduction="10000"/>
          </a:bodyPr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 traditional algorithm (with or without tiling) has O(n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) flops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Strassen discovered an algorithm with asymptotically lower flops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O(n</a:t>
            </a:r>
            <a:r>
              <a:rPr lang="en-US" sz="2400" baseline="30000">
                <a:latin typeface="Arial" charset="0"/>
                <a:ea typeface="ＭＳ Ｐゴシック" charset="0"/>
              </a:rPr>
              <a:t>2.81</a:t>
            </a:r>
            <a:r>
              <a:rPr lang="en-US" sz="1800">
                <a:latin typeface="Arial" charset="0"/>
                <a:ea typeface="ＭＳ Ｐゴシック" charset="0"/>
              </a:rPr>
              <a:t>)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Consider a 2x2 matrix multiply, normally takes 8 multiplies, 4 adds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Strassen does it with 7 multiplies and 18 adds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7789863" cy="3216275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Let C =  C11 C12    =  A11 A12     B11 B12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        C21 C22 </a:t>
            </a:r>
            <a:r>
              <a:rPr lang="en-US" sz="1400" b="0" dirty="0">
                <a:solidFill>
                  <a:schemeClr val="bg1"/>
                </a:solidFill>
              </a:rPr>
              <a:t>=</a:t>
            </a:r>
            <a:r>
              <a:rPr lang="en-US" sz="1400" b="0" dirty="0">
                <a:solidFill>
                  <a:schemeClr val="tx1"/>
                </a:solidFill>
              </a:rPr>
              <a:t>    A21 A22     B21 B22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Let P1 = (A12 - A22) * (B21 + B22)                               P5 = A11 * (B12 - B22)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P2 = (A11 + A22) * (B11 + B22)                              P6 = A22 * (B21 - B11)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P3 = (A11 - A21) * (B11 + B12)                               P7 = (A21 + A22) * B11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P4 = (A11 + A12) * B22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Then  C11 = P1 + P2 - P4 + P6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    C12 = P4 + P5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    C21 = P6 + P7</a:t>
            </a:r>
          </a:p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          C22 = P2 - P3 + P5 - P7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860800" y="5302250"/>
            <a:ext cx="406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Helvetica" charset="0"/>
              </a:rPr>
              <a:t>Extends to </a:t>
            </a:r>
            <a:r>
              <a:rPr lang="en-US" b="0" dirty="0" err="1">
                <a:solidFill>
                  <a:schemeClr val="tx1"/>
                </a:solidFill>
                <a:latin typeface="Helvetica" charset="0"/>
              </a:rPr>
              <a:t>nxn</a:t>
            </a:r>
            <a:r>
              <a:rPr lang="en-US" b="0" dirty="0">
                <a:solidFill>
                  <a:schemeClr val="tx1"/>
                </a:solidFill>
                <a:latin typeface="Helvetica" charset="0"/>
              </a:rPr>
              <a:t> by </a:t>
            </a:r>
            <a:r>
              <a:rPr lang="en-US" b="0" dirty="0" err="1">
                <a:solidFill>
                  <a:schemeClr val="tx1"/>
                </a:solidFill>
                <a:latin typeface="Helvetica" charset="0"/>
              </a:rPr>
              <a:t>divide&amp;conquer</a:t>
            </a:r>
            <a:endParaRPr lang="en-US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1395413" y="3178175"/>
            <a:ext cx="882650" cy="52228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2462213" y="3184525"/>
            <a:ext cx="766762" cy="522288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3289300" y="3182938"/>
            <a:ext cx="823913" cy="522287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CS267 - Lecture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99D4-F024-8C45-AC32-4DAB9E7484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6452" y="-19129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Strassen (continued)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2879753"/>
              </p:ext>
            </p:extLst>
          </p:nvPr>
        </p:nvGraphicFramePr>
        <p:xfrm>
          <a:off x="0" y="938213"/>
          <a:ext cx="7027863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4" imgW="6832600" imgH="2247900" progId="Word.Document.8">
                  <p:embed/>
                </p:oleObj>
              </mc:Choice>
              <mc:Fallback>
                <p:oleObj name="Document" r:id="rId4" imgW="6832600" imgH="2247900" progId="Word.Document.8">
                  <p:embed/>
                  <p:pic>
                    <p:nvPicPr>
                      <p:cNvPr id="204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38213"/>
                        <a:ext cx="7027863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762000" y="2655888"/>
            <a:ext cx="81454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5000" indent="-1778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Helvetica" charset="0"/>
              </a:rPr>
              <a:t>Asymptotically faster </a:t>
            </a:r>
          </a:p>
          <a:p>
            <a:pPr lvl="1"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Helvetica" charset="0"/>
              </a:rPr>
              <a:t>Several times faster for large n in practice</a:t>
            </a:r>
          </a:p>
          <a:p>
            <a:pPr lvl="1">
              <a:buFontTx/>
              <a:buChar char="•"/>
              <a:defRPr/>
            </a:pPr>
            <a:r>
              <a:rPr lang="en-US" b="0" dirty="0">
                <a:solidFill>
                  <a:schemeClr val="tx1"/>
                </a:solidFill>
                <a:latin typeface="Helvetica" charset="0"/>
              </a:rPr>
              <a:t>Cross-over depends on machine</a:t>
            </a:r>
          </a:p>
          <a:p>
            <a:pPr lvl="1">
              <a:buFontTx/>
              <a:buChar char="•"/>
              <a:defRPr/>
            </a:pPr>
            <a:r>
              <a:rPr lang="ja-JP" altLang="en-US" b="0" dirty="0">
                <a:solidFill>
                  <a:schemeClr val="tx1"/>
                </a:solidFill>
              </a:rPr>
              <a:t>“</a:t>
            </a:r>
            <a:r>
              <a:rPr lang="en-US" altLang="ja-JP" b="0" dirty="0">
                <a:solidFill>
                  <a:schemeClr val="tx1"/>
                </a:solidFill>
              </a:rPr>
              <a:t>Tuning </a:t>
            </a:r>
            <a:r>
              <a:rPr lang="en-US" altLang="ja-JP" b="0" dirty="0" err="1">
                <a:solidFill>
                  <a:schemeClr val="tx1"/>
                </a:solidFill>
              </a:rPr>
              <a:t>Strassen's</a:t>
            </a:r>
            <a:r>
              <a:rPr lang="en-US" altLang="ja-JP" b="0" dirty="0">
                <a:solidFill>
                  <a:schemeClr val="tx1"/>
                </a:solidFill>
              </a:rPr>
              <a:t> Matrix Multiplication for Memory Efficiency</a:t>
            </a:r>
            <a:r>
              <a:rPr lang="ja-JP" altLang="en-US" b="0" dirty="0">
                <a:solidFill>
                  <a:schemeClr val="tx1"/>
                </a:solidFill>
              </a:rPr>
              <a:t>”</a:t>
            </a:r>
            <a:r>
              <a:rPr lang="en-US" altLang="ja-JP" b="0" dirty="0">
                <a:solidFill>
                  <a:schemeClr val="tx1"/>
                </a:solidFill>
              </a:rPr>
              <a:t>, M. S. </a:t>
            </a:r>
            <a:r>
              <a:rPr lang="en-US" altLang="ja-JP" b="0" dirty="0" err="1">
                <a:solidFill>
                  <a:schemeClr val="tx1"/>
                </a:solidFill>
              </a:rPr>
              <a:t>Thottethodi</a:t>
            </a:r>
            <a:r>
              <a:rPr lang="en-US" altLang="ja-JP" b="0" dirty="0">
                <a:solidFill>
                  <a:schemeClr val="tx1"/>
                </a:solidFill>
              </a:rPr>
              <a:t>, S. </a:t>
            </a:r>
            <a:r>
              <a:rPr lang="en-US" altLang="ja-JP" b="0" dirty="0" err="1">
                <a:solidFill>
                  <a:schemeClr val="tx1"/>
                </a:solidFill>
              </a:rPr>
              <a:t>Chatterjee</a:t>
            </a:r>
            <a:r>
              <a:rPr lang="en-US" altLang="ja-JP" b="0" dirty="0">
                <a:solidFill>
                  <a:schemeClr val="tx1"/>
                </a:solidFill>
              </a:rPr>
              <a:t>, and A. </a:t>
            </a:r>
            <a:r>
              <a:rPr lang="en-US" altLang="ja-JP" b="0" dirty="0" err="1">
                <a:solidFill>
                  <a:schemeClr val="tx1"/>
                </a:solidFill>
              </a:rPr>
              <a:t>Lebeck</a:t>
            </a:r>
            <a:r>
              <a:rPr lang="en-US" altLang="ja-JP" b="0" dirty="0">
                <a:solidFill>
                  <a:schemeClr val="tx1"/>
                </a:solidFill>
              </a:rPr>
              <a:t>,  in Proceedings of Supercomputing '98</a:t>
            </a:r>
          </a:p>
          <a:p>
            <a:pPr lvl="1">
              <a:buFontTx/>
              <a:buChar char="•"/>
              <a:defRPr/>
            </a:pPr>
            <a:endParaRPr lang="en-US" altLang="ja-JP" b="0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ja-JP" b="0" dirty="0">
                <a:solidFill>
                  <a:schemeClr val="tx1"/>
                </a:solidFill>
              </a:rPr>
              <a:t>Possible to extend communication lower bound to </a:t>
            </a:r>
            <a:r>
              <a:rPr lang="en-US" altLang="ja-JP" b="0" dirty="0" err="1">
                <a:solidFill>
                  <a:schemeClr val="tx1"/>
                </a:solidFill>
              </a:rPr>
              <a:t>Strassen</a:t>
            </a:r>
            <a:endParaRPr lang="en-US" altLang="ja-JP" b="0" dirty="0">
              <a:solidFill>
                <a:schemeClr val="tx1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altLang="ja-JP" b="0" dirty="0">
                <a:solidFill>
                  <a:schemeClr val="tx1"/>
                </a:solidFill>
              </a:rPr>
              <a:t>#words moved between fast and slow memory                            = </a:t>
            </a:r>
            <a:r>
              <a:rPr lang="en-US" altLang="ja-JP" b="0" dirty="0" err="1">
                <a:solidFill>
                  <a:schemeClr val="tx1"/>
                </a:solidFill>
              </a:rPr>
              <a:t>Ω</a:t>
            </a:r>
            <a:r>
              <a:rPr lang="en-US" altLang="ja-JP" b="0" dirty="0">
                <a:solidFill>
                  <a:schemeClr val="tx1"/>
                </a:solidFill>
              </a:rPr>
              <a:t>(n</a:t>
            </a:r>
            <a:r>
              <a:rPr lang="en-US" altLang="ja-JP" b="0" baseline="30000" dirty="0">
                <a:solidFill>
                  <a:schemeClr val="tx1"/>
                </a:solidFill>
              </a:rPr>
              <a:t>log2 7</a:t>
            </a:r>
            <a:r>
              <a:rPr lang="en-US" altLang="ja-JP" b="0" dirty="0">
                <a:solidFill>
                  <a:schemeClr val="tx1"/>
                </a:solidFill>
              </a:rPr>
              <a:t> / M</a:t>
            </a:r>
            <a:r>
              <a:rPr lang="en-US" altLang="ja-JP" b="0" baseline="30000" dirty="0">
                <a:solidFill>
                  <a:schemeClr val="tx1"/>
                </a:solidFill>
              </a:rPr>
              <a:t>(log2 7)/2 – 1 </a:t>
            </a:r>
            <a:r>
              <a:rPr lang="en-US" altLang="ja-JP" b="0" dirty="0">
                <a:solidFill>
                  <a:schemeClr val="tx1"/>
                </a:solidFill>
              </a:rPr>
              <a:t>) ~  </a:t>
            </a:r>
            <a:r>
              <a:rPr lang="en-US" altLang="ja-JP" b="0" dirty="0" err="1">
                <a:solidFill>
                  <a:schemeClr val="tx1"/>
                </a:solidFill>
              </a:rPr>
              <a:t>Ω</a:t>
            </a:r>
            <a:r>
              <a:rPr lang="en-US" altLang="ja-JP" b="0" dirty="0">
                <a:solidFill>
                  <a:schemeClr val="tx1"/>
                </a:solidFill>
              </a:rPr>
              <a:t>(n</a:t>
            </a:r>
            <a:r>
              <a:rPr lang="en-US" altLang="ja-JP" b="0" baseline="30000" dirty="0">
                <a:solidFill>
                  <a:schemeClr val="tx1"/>
                </a:solidFill>
              </a:rPr>
              <a:t>2.81</a:t>
            </a:r>
            <a:r>
              <a:rPr lang="en-US" altLang="ja-JP" b="0" dirty="0">
                <a:solidFill>
                  <a:schemeClr val="tx1"/>
                </a:solidFill>
              </a:rPr>
              <a:t> / M</a:t>
            </a:r>
            <a:r>
              <a:rPr lang="en-US" altLang="ja-JP" b="0" baseline="30000" dirty="0">
                <a:solidFill>
                  <a:schemeClr val="tx1"/>
                </a:solidFill>
              </a:rPr>
              <a:t>0.4 </a:t>
            </a:r>
            <a:r>
              <a:rPr lang="en-US" altLang="ja-JP" b="0" dirty="0">
                <a:solidFill>
                  <a:schemeClr val="tx1"/>
                </a:solidFill>
              </a:rPr>
              <a:t>)                               (Ballard, D., Holtz, Schwartz, 2011, </a:t>
            </a:r>
            <a:r>
              <a:rPr lang="en-US" altLang="ja-JP" dirty="0">
                <a:solidFill>
                  <a:schemeClr val="tx1"/>
                </a:solidFill>
              </a:rPr>
              <a:t>SPAA Best Paper Prize</a:t>
            </a:r>
            <a:r>
              <a:rPr lang="en-US" altLang="ja-JP" b="0" dirty="0">
                <a:solidFill>
                  <a:schemeClr val="tx1"/>
                </a:solidFill>
              </a:rPr>
              <a:t>)</a:t>
            </a:r>
          </a:p>
          <a:p>
            <a:pPr lvl="1">
              <a:buFontTx/>
              <a:buChar char="•"/>
              <a:defRPr/>
            </a:pPr>
            <a:r>
              <a:rPr lang="en-US" altLang="ja-JP" b="0" dirty="0">
                <a:solidFill>
                  <a:schemeClr val="tx1"/>
                </a:solidFill>
              </a:rPr>
              <a:t>Attainable too, more on parallel version later</a:t>
            </a:r>
          </a:p>
          <a:p>
            <a:pPr marL="0" indent="0">
              <a:defRPr/>
            </a:pPr>
            <a:endParaRPr lang="en-US" b="0" dirty="0">
              <a:solidFill>
                <a:schemeClr val="tx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5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CS267 - Lecture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87729-7572-2540-9575-666F8823F2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55992" y="0"/>
            <a:ext cx="88859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Other Fast Matrix Multiplication </a:t>
            </a:r>
            <a:b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Algorithms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5573" y="1082675"/>
            <a:ext cx="8297862" cy="577532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World’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record was O(n </a:t>
            </a:r>
            <a:r>
              <a:rPr lang="en-US" altLang="ja-JP" baseline="30000" dirty="0">
                <a:latin typeface="Helvetica" charset="0"/>
                <a:ea typeface="ＭＳ Ｐゴシック" charset="0"/>
                <a:cs typeface="ＭＳ Ｐゴシック" charset="0"/>
              </a:rPr>
              <a:t>2.37548...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)</a:t>
            </a:r>
          </a:p>
          <a:p>
            <a:pPr lvl="1">
              <a:spcBef>
                <a:spcPct val="0"/>
              </a:spcBef>
              <a:buSzTx/>
            </a:pPr>
            <a:r>
              <a:rPr lang="en-US" altLang="ja-JP" sz="1800" dirty="0">
                <a:latin typeface="Helvetica" charset="0"/>
                <a:ea typeface="ＭＳ Ｐゴシック" charset="0"/>
                <a:cs typeface="ＭＳ Ｐゴシック" charset="0"/>
              </a:rPr>
              <a:t>Coppersmith &amp; Winograd, 1987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New Record! 2.37</a:t>
            </a:r>
            <a:r>
              <a:rPr lang="en-US" i="1" u="sng" dirty="0">
                <a:latin typeface="Helvetica" charset="0"/>
                <a:ea typeface="ＭＳ Ｐゴシック" charset="0"/>
                <a:cs typeface="ＭＳ Ｐゴシック" charset="0"/>
              </a:rPr>
              <a:t>548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reduced to 2.37</a:t>
            </a:r>
            <a:r>
              <a:rPr lang="en-US" i="1" u="sng" dirty="0">
                <a:latin typeface="Helvetica" charset="0"/>
                <a:ea typeface="ＭＳ Ｐゴシック" charset="0"/>
                <a:cs typeface="ＭＳ Ｐゴシック" charset="0"/>
              </a:rPr>
              <a:t>293</a:t>
            </a:r>
          </a:p>
          <a:p>
            <a:pPr lvl="1">
              <a:spcBef>
                <a:spcPct val="0"/>
              </a:spcBef>
              <a:buSzTx/>
            </a:pPr>
            <a:r>
              <a:rPr lang="en-US" sz="1800" dirty="0">
                <a:latin typeface="Helvetica" charset="0"/>
                <a:ea typeface="ＭＳ Ｐゴシック" charset="0"/>
              </a:rPr>
              <a:t>Virginia </a:t>
            </a:r>
            <a:r>
              <a:rPr lang="en-US" sz="1800" dirty="0" err="1">
                <a:latin typeface="Helvetica" charset="0"/>
                <a:ea typeface="ＭＳ Ｐゴシック" charset="0"/>
              </a:rPr>
              <a:t>Vassilevska</a:t>
            </a:r>
            <a:r>
              <a:rPr lang="en-US" sz="1800" dirty="0">
                <a:latin typeface="Helvetica" charset="0"/>
                <a:ea typeface="ＭＳ Ｐゴシック" charset="0"/>
              </a:rPr>
              <a:t> Williams, UC Berkeley &amp; Stanford, 2011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Newer Record! 2.372</a:t>
            </a:r>
            <a:r>
              <a:rPr lang="en-US" i="1" u="sng" dirty="0">
                <a:latin typeface="Helvetica" charset="0"/>
                <a:ea typeface="ＭＳ Ｐゴシック" charset="0"/>
                <a:cs typeface="ＭＳ Ｐゴシック" charset="0"/>
              </a:rPr>
              <a:t>93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reduced to 2.372</a:t>
            </a:r>
            <a:r>
              <a:rPr lang="en-US" i="1" u="sng" dirty="0">
                <a:latin typeface="Helvetica" charset="0"/>
                <a:ea typeface="ＭＳ Ｐゴシック" charset="0"/>
                <a:cs typeface="ＭＳ Ｐゴシック" charset="0"/>
              </a:rPr>
              <a:t>86</a:t>
            </a:r>
          </a:p>
          <a:p>
            <a:pPr lvl="1">
              <a:spcBef>
                <a:spcPct val="0"/>
              </a:spcBef>
              <a:buSzTx/>
            </a:pPr>
            <a:r>
              <a:rPr lang="en-US" sz="1800" dirty="0">
                <a:latin typeface="Helvetica" charset="0"/>
                <a:ea typeface="ＭＳ Ｐゴシック" charset="0"/>
              </a:rPr>
              <a:t>Francois Le Gall, 2014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Lower bound on #words moved can be extended to (some) of these algorithms (2015 thesis of Jacob Scott)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Possibility of O(n</a:t>
            </a:r>
            <a:r>
              <a:rPr lang="en-US" baseline="30000" dirty="0">
                <a:latin typeface="Helvetica" charset="0"/>
                <a:ea typeface="ＭＳ Ｐゴシック" charset="0"/>
                <a:cs typeface="ＭＳ Ｐゴシック" charset="0"/>
              </a:rPr>
              <a:t>2+</a:t>
            </a:r>
            <a:r>
              <a:rPr lang="en-US" baseline="30000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) algorithm! </a:t>
            </a:r>
          </a:p>
          <a:p>
            <a:pPr lvl="1">
              <a:spcBef>
                <a:spcPct val="0"/>
              </a:spcBef>
              <a:buSzTx/>
            </a:pPr>
            <a:r>
              <a:rPr lang="en-US" sz="1800" dirty="0">
                <a:latin typeface="Helvetica" charset="0"/>
                <a:ea typeface="ＭＳ Ｐゴシック" charset="0"/>
                <a:sym typeface="Symbol" charset="0"/>
              </a:rPr>
              <a:t>Cohn, </a:t>
            </a:r>
            <a:r>
              <a:rPr lang="en-US" sz="1800" dirty="0" err="1">
                <a:latin typeface="Helvetica" charset="0"/>
                <a:ea typeface="ＭＳ Ｐゴシック" charset="0"/>
                <a:sym typeface="Symbol" charset="0"/>
              </a:rPr>
              <a:t>Umans</a:t>
            </a:r>
            <a:r>
              <a:rPr lang="en-US" sz="1800" dirty="0">
                <a:latin typeface="Helvetica" charset="0"/>
                <a:ea typeface="ＭＳ Ｐゴシック" charset="0"/>
                <a:sym typeface="Symbol" charset="0"/>
              </a:rPr>
              <a:t>, Kleinberg, 2003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Can show they all can be made numerically stable </a:t>
            </a:r>
          </a:p>
          <a:p>
            <a:pPr lvl="1">
              <a:spcBef>
                <a:spcPct val="0"/>
              </a:spcBef>
              <a:buSzTx/>
            </a:pPr>
            <a:r>
              <a:rPr lang="en-US" sz="1800" dirty="0" err="1">
                <a:latin typeface="Helvetica" charset="0"/>
                <a:ea typeface="ＭＳ Ｐゴシック" charset="0"/>
                <a:sym typeface="Symbol" charset="0"/>
              </a:rPr>
              <a:t>Demmel</a:t>
            </a:r>
            <a:r>
              <a:rPr lang="en-US" sz="1800" dirty="0">
                <a:latin typeface="Helvetica" charset="0"/>
                <a:ea typeface="ＭＳ Ｐゴシック" charset="0"/>
                <a:sym typeface="Symbol" charset="0"/>
              </a:rPr>
              <a:t>, </a:t>
            </a:r>
            <a:r>
              <a:rPr lang="en-US" sz="1800" dirty="0" err="1">
                <a:latin typeface="Helvetica" charset="0"/>
                <a:ea typeface="ＭＳ Ｐゴシック" charset="0"/>
                <a:sym typeface="Symbol" charset="0"/>
              </a:rPr>
              <a:t>Dumitriu</a:t>
            </a:r>
            <a:r>
              <a:rPr lang="en-US" sz="1800" dirty="0">
                <a:latin typeface="Helvetica" charset="0"/>
                <a:ea typeface="ＭＳ Ｐゴシック" charset="0"/>
                <a:sym typeface="Symbol" charset="0"/>
              </a:rPr>
              <a:t>, Holtz, Kleinberg, 2007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Can do rest of linear algebra (solve Ax=b, Ax=</a:t>
            </a:r>
            <a:r>
              <a:rPr lang="el-GR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λ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x,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etc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) as fast , and numerically stably</a:t>
            </a:r>
          </a:p>
          <a:p>
            <a:pPr lvl="1">
              <a:spcBef>
                <a:spcPct val="0"/>
              </a:spcBef>
              <a:buSzTx/>
            </a:pPr>
            <a:r>
              <a:rPr lang="en-US" sz="1800" dirty="0" err="1">
                <a:latin typeface="Helvetica" charset="0"/>
                <a:ea typeface="ＭＳ Ｐゴシック" charset="0"/>
                <a:sym typeface="Symbol" charset="0"/>
              </a:rPr>
              <a:t>Demmel</a:t>
            </a:r>
            <a:r>
              <a:rPr lang="en-US" sz="1800" dirty="0">
                <a:latin typeface="Helvetica" charset="0"/>
                <a:ea typeface="ＭＳ Ｐゴシック" charset="0"/>
                <a:sym typeface="Symbol" charset="0"/>
              </a:rPr>
              <a:t>, </a:t>
            </a:r>
            <a:r>
              <a:rPr lang="en-US" sz="1800" dirty="0" err="1">
                <a:latin typeface="Helvetica" charset="0"/>
                <a:ea typeface="ＭＳ Ｐゴシック" charset="0"/>
                <a:sym typeface="Symbol" charset="0"/>
              </a:rPr>
              <a:t>Dumitriu</a:t>
            </a:r>
            <a:r>
              <a:rPr lang="en-US" sz="1800" dirty="0">
                <a:latin typeface="Helvetica" charset="0"/>
                <a:ea typeface="ＭＳ Ｐゴシック" charset="0"/>
                <a:sym typeface="Symbol" charset="0"/>
              </a:rPr>
              <a:t>, Holtz, 2008</a:t>
            </a:r>
          </a:p>
          <a:p>
            <a:pPr>
              <a:spcBef>
                <a:spcPct val="0"/>
              </a:spcBef>
              <a:buSzTx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sym typeface="Symbol" charset="0"/>
              </a:rPr>
              <a:t>Fast methods (besides Strassen) may need unrealistically large n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E1E84-7C06-1945-8B9B-312156915D9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26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 to generalizing lower bounds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066800"/>
            <a:ext cx="7772400" cy="5257800"/>
          </a:xfrm>
        </p:spPr>
        <p:txBody>
          <a:bodyPr>
            <a:noAutofit/>
          </a:bodyPr>
          <a:lstStyle/>
          <a:p>
            <a:r>
              <a:rPr lang="en-US" sz="2000" dirty="0" err="1"/>
              <a:t>Matmul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for </a:t>
            </a:r>
            <a:r>
              <a:rPr lang="en-US" sz="2000" dirty="0" err="1"/>
              <a:t>i</a:t>
            </a:r>
            <a:r>
              <a:rPr lang="en-US" sz="2000" dirty="0"/>
              <a:t>=1:n, for j=1:n, for k=1:n, </a:t>
            </a:r>
          </a:p>
          <a:p>
            <a:pPr marL="0" indent="0">
              <a:buNone/>
            </a:pPr>
            <a:r>
              <a:rPr lang="en-US" sz="2000" dirty="0"/>
              <a:t>              C(</a:t>
            </a:r>
            <a:r>
              <a:rPr lang="en-US" sz="2000" dirty="0" err="1"/>
              <a:t>i,j</a:t>
            </a:r>
            <a:r>
              <a:rPr lang="en-US" sz="2000" dirty="0"/>
              <a:t>)+=A(</a:t>
            </a:r>
            <a:r>
              <a:rPr lang="en-US" sz="2000" dirty="0" err="1"/>
              <a:t>i,k</a:t>
            </a:r>
            <a:r>
              <a:rPr lang="en-US" sz="2000" dirty="0"/>
              <a:t>)*B(</a:t>
            </a:r>
            <a:r>
              <a:rPr lang="en-US" sz="2000" dirty="0" err="1"/>
              <a:t>k,j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=&gt;   for (</a:t>
            </a:r>
            <a:r>
              <a:rPr lang="en-US" sz="2000" dirty="0" err="1"/>
              <a:t>i,j,k</a:t>
            </a:r>
            <a:r>
              <a:rPr lang="en-US" sz="2000" dirty="0"/>
              <a:t>) in S = subset of Z</a:t>
            </a:r>
            <a:r>
              <a:rPr lang="en-US" sz="2000" baseline="30000" dirty="0"/>
              <a:t>3</a:t>
            </a:r>
          </a:p>
          <a:p>
            <a:pPr marL="0" indent="0">
              <a:buNone/>
            </a:pPr>
            <a:r>
              <a:rPr lang="en-US" sz="2000" dirty="0"/>
              <a:t>              Access locations indexed by (</a:t>
            </a:r>
            <a:r>
              <a:rPr lang="en-US" sz="2000" dirty="0" err="1"/>
              <a:t>i,j</a:t>
            </a:r>
            <a:r>
              <a:rPr lang="en-US" sz="2000" dirty="0"/>
              <a:t>),  (</a:t>
            </a:r>
            <a:r>
              <a:rPr lang="en-US" sz="2000" dirty="0" err="1"/>
              <a:t>i,k</a:t>
            </a:r>
            <a:r>
              <a:rPr lang="en-US" sz="2000" dirty="0"/>
              <a:t>),  (</a:t>
            </a:r>
            <a:r>
              <a:rPr lang="en-US" sz="2000" dirty="0" err="1"/>
              <a:t>k,j</a:t>
            </a:r>
            <a:r>
              <a:rPr lang="en-US" sz="2000" dirty="0"/>
              <a:t>)</a:t>
            </a:r>
          </a:p>
          <a:p>
            <a:r>
              <a:rPr lang="en-US" sz="2000" dirty="0"/>
              <a:t>General case</a:t>
            </a:r>
          </a:p>
          <a:p>
            <a:pPr marL="0" indent="0">
              <a:buNone/>
            </a:pPr>
            <a:r>
              <a:rPr lang="en-US" sz="2000" dirty="0"/>
              <a:t>       for i1=1:n,  for i2 = i1:m, … for </a:t>
            </a:r>
            <a:r>
              <a:rPr lang="en-US" sz="2000" dirty="0" err="1"/>
              <a:t>ik</a:t>
            </a:r>
            <a:r>
              <a:rPr lang="en-US" sz="2000" dirty="0"/>
              <a:t> = i3:i4</a:t>
            </a:r>
          </a:p>
          <a:p>
            <a:pPr marL="0" indent="0">
              <a:buNone/>
            </a:pPr>
            <a:r>
              <a:rPr lang="en-US" sz="2000" dirty="0"/>
              <a:t>             C(i1+2*i3-i7) = </a:t>
            </a:r>
            <a:r>
              <a:rPr lang="en-US" sz="2000" dirty="0" err="1"/>
              <a:t>func</a:t>
            </a:r>
            <a:r>
              <a:rPr lang="en-US" sz="2000" dirty="0"/>
              <a:t>(A(i2+3*i4,i1,i2,i1+i2,…),B(</a:t>
            </a:r>
            <a:r>
              <a:rPr lang="en-US" sz="2000" dirty="0" err="1"/>
              <a:t>pnt</a:t>
            </a:r>
            <a:r>
              <a:rPr lang="en-US" sz="2000" dirty="0"/>
              <a:t>(3*i4)),…)</a:t>
            </a:r>
          </a:p>
          <a:p>
            <a:pPr marL="0" indent="0">
              <a:buNone/>
            </a:pPr>
            <a:r>
              <a:rPr lang="en-US" sz="2000" dirty="0"/>
              <a:t>             D(something else) = </a:t>
            </a:r>
            <a:r>
              <a:rPr lang="en-US" sz="2000" dirty="0" err="1"/>
              <a:t>func</a:t>
            </a:r>
            <a:r>
              <a:rPr lang="en-US" sz="2000" dirty="0"/>
              <a:t>(something else),  …</a:t>
            </a:r>
          </a:p>
          <a:p>
            <a:pPr marL="0" indent="0">
              <a:buNone/>
            </a:pPr>
            <a:r>
              <a:rPr lang="en-US" sz="2000" dirty="0"/>
              <a:t> =&gt;  for (i1,i2,…,</a:t>
            </a:r>
            <a:r>
              <a:rPr lang="en-US" sz="2000" dirty="0" err="1"/>
              <a:t>ik</a:t>
            </a:r>
            <a:r>
              <a:rPr lang="en-US" sz="2000" dirty="0"/>
              <a:t>) in S = subset of </a:t>
            </a:r>
            <a:r>
              <a:rPr lang="en-US" sz="2000" dirty="0" err="1"/>
              <a:t>Z</a:t>
            </a:r>
            <a:r>
              <a:rPr lang="en-US" sz="2000" baseline="30000" dirty="0" err="1"/>
              <a:t>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Access locations indexed by “projections”, </a:t>
            </a:r>
            <a:r>
              <a:rPr lang="en-US" sz="2000" dirty="0" err="1"/>
              <a:t>eg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</a:t>
            </a:r>
            <a:r>
              <a:rPr lang="en-US" sz="2000" dirty="0" err="1"/>
              <a:t>φ</a:t>
            </a:r>
            <a:r>
              <a:rPr lang="en-US" sz="2000" baseline="-25000" dirty="0" err="1"/>
              <a:t>C</a:t>
            </a:r>
            <a:r>
              <a:rPr lang="en-US" sz="2000" dirty="0"/>
              <a:t> (i1,i2,…,</a:t>
            </a:r>
            <a:r>
              <a:rPr lang="en-US" sz="2000" dirty="0" err="1"/>
              <a:t>ik</a:t>
            </a:r>
            <a:r>
              <a:rPr lang="en-US" sz="2000" dirty="0"/>
              <a:t>) = (i1+2*i3-i7)</a:t>
            </a:r>
          </a:p>
          <a:p>
            <a:pPr marL="0" indent="0">
              <a:buNone/>
            </a:pPr>
            <a:r>
              <a:rPr lang="en-US" sz="2000" dirty="0"/>
              <a:t>                </a:t>
            </a:r>
            <a:r>
              <a:rPr lang="en-US" sz="2000" dirty="0" err="1"/>
              <a:t>φ</a:t>
            </a:r>
            <a:r>
              <a:rPr lang="en-US" sz="2000" baseline="-25000" dirty="0" err="1"/>
              <a:t>A</a:t>
            </a:r>
            <a:r>
              <a:rPr lang="en-US" sz="2000" dirty="0"/>
              <a:t> (i1,i2,…,</a:t>
            </a:r>
            <a:r>
              <a:rPr lang="en-US" sz="2000" dirty="0" err="1"/>
              <a:t>ik</a:t>
            </a:r>
            <a:r>
              <a:rPr lang="en-US" sz="2000" dirty="0"/>
              <a:t>) = (i2+3*i4,i1,i2,i1+i2,…),  …</a:t>
            </a:r>
          </a:p>
          <a:p>
            <a:r>
              <a:rPr lang="en-US" sz="2000" dirty="0"/>
              <a:t>Goal: Communication lower bounds, optimal algorithms for </a:t>
            </a:r>
            <a:r>
              <a:rPr lang="en-US" sz="2000" i="1" dirty="0"/>
              <a:t>any</a:t>
            </a:r>
            <a:r>
              <a:rPr lang="en-US" sz="2000" dirty="0"/>
              <a:t> program that looks like this</a:t>
            </a:r>
          </a:p>
        </p:txBody>
      </p:sp>
    </p:spTree>
    <p:extLst>
      <p:ext uri="{BB962C8B-B14F-4D97-AF65-F5344CB8AC3E}">
        <p14:creationId xmlns:p14="http://schemas.microsoft.com/office/powerpoint/2010/main" val="7998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E1E84-7C06-1945-8B9B-312156915D9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27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Communication Lower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763000" cy="9144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/>
              <a:t>Thm</a:t>
            </a:r>
            <a:r>
              <a:rPr lang="en-US" sz="3000" dirty="0"/>
              <a:t>: Given a program with array refs given by projections </a:t>
            </a:r>
            <a:r>
              <a:rPr lang="en-US" sz="3000" dirty="0" err="1"/>
              <a:t>φ</a:t>
            </a:r>
            <a:r>
              <a:rPr lang="en-US" sz="3000" baseline="-25000" dirty="0" err="1"/>
              <a:t>j</a:t>
            </a:r>
            <a:r>
              <a:rPr lang="en-US" sz="3000" dirty="0"/>
              <a:t>, then there is an </a:t>
            </a:r>
            <a:r>
              <a:rPr lang="en-US" sz="3000" dirty="0" err="1"/>
              <a:t>s</a:t>
            </a:r>
            <a:r>
              <a:rPr lang="en-US" sz="2600" baseline="-25000" dirty="0" err="1"/>
              <a:t>HBL</a:t>
            </a:r>
            <a:r>
              <a:rPr lang="en-US" sz="3000" dirty="0"/>
              <a:t> ≥ 1 such that</a:t>
            </a:r>
          </a:p>
          <a:p>
            <a:pPr marL="0" indent="0">
              <a:buNone/>
            </a:pPr>
            <a:r>
              <a:rPr lang="en-US" sz="3000" dirty="0"/>
              <a:t>                #</a:t>
            </a:r>
            <a:r>
              <a:rPr lang="en-US" sz="3000" dirty="0" err="1"/>
              <a:t>words_moved</a:t>
            </a:r>
            <a:r>
              <a:rPr lang="en-US" sz="3000" dirty="0"/>
              <a:t> = </a:t>
            </a:r>
            <a:r>
              <a:rPr lang="en-US" sz="3000" dirty="0" err="1"/>
              <a:t>Ω</a:t>
            </a:r>
            <a:r>
              <a:rPr lang="en-US" sz="3000" dirty="0"/>
              <a:t> (#iterations/M</a:t>
            </a:r>
            <a:r>
              <a:rPr lang="en-US" sz="3000" baseline="30000" dirty="0"/>
              <a:t>sHBL-1</a:t>
            </a:r>
            <a:r>
              <a:rPr lang="en-US" sz="3000" dirty="0"/>
              <a:t>)</a:t>
            </a:r>
          </a:p>
          <a:p>
            <a:pPr marL="0" indent="0">
              <a:buNone/>
            </a:pPr>
            <a:r>
              <a:rPr lang="en-US" sz="3000" dirty="0"/>
              <a:t>     where </a:t>
            </a:r>
            <a:r>
              <a:rPr lang="en-US" sz="2800" dirty="0"/>
              <a:t> </a:t>
            </a:r>
            <a:r>
              <a:rPr lang="en-US" sz="2800" dirty="0" err="1"/>
              <a:t>s</a:t>
            </a:r>
            <a:r>
              <a:rPr lang="en-US" baseline="-25000" dirty="0" err="1"/>
              <a:t>HBL</a:t>
            </a:r>
            <a:r>
              <a:rPr lang="en-US" sz="3000" dirty="0"/>
              <a:t> is the the value of a linear program:</a:t>
            </a:r>
          </a:p>
          <a:p>
            <a:pPr marL="0" indent="0">
              <a:buNone/>
            </a:pPr>
            <a:r>
              <a:rPr lang="en-US" sz="3000" dirty="0"/>
              <a:t>                minimize </a:t>
            </a:r>
            <a:r>
              <a:rPr lang="en-US" sz="3000" dirty="0" err="1"/>
              <a:t>s</a:t>
            </a:r>
            <a:r>
              <a:rPr lang="en-US" sz="3500" baseline="-25000" dirty="0" err="1"/>
              <a:t>HBL</a:t>
            </a:r>
            <a:r>
              <a:rPr lang="en-US" sz="3000" dirty="0"/>
              <a:t> = </a:t>
            </a:r>
            <a:r>
              <a:rPr lang="en-US" sz="3000" dirty="0" err="1"/>
              <a:t>Σ</a:t>
            </a:r>
            <a:r>
              <a:rPr lang="en-US" sz="3000" baseline="-25000" dirty="0" err="1"/>
              <a:t>j</a:t>
            </a:r>
            <a:r>
              <a:rPr lang="en-US" sz="3000" dirty="0"/>
              <a:t> </a:t>
            </a:r>
            <a:r>
              <a:rPr lang="en-US" sz="3000" dirty="0" err="1"/>
              <a:t>e</a:t>
            </a:r>
            <a:r>
              <a:rPr lang="en-US" sz="3000" baseline="-25000" dirty="0" err="1"/>
              <a:t>j</a:t>
            </a:r>
            <a:r>
              <a:rPr lang="en-US" sz="3000" baseline="-25000" dirty="0"/>
              <a:t> </a:t>
            </a:r>
            <a:r>
              <a:rPr lang="en-US" sz="3000" dirty="0"/>
              <a:t>subject to </a:t>
            </a:r>
          </a:p>
          <a:p>
            <a:pPr marL="0" indent="0">
              <a:buNone/>
            </a:pPr>
            <a:r>
              <a:rPr lang="en-US" sz="3000" dirty="0"/>
              <a:t>                rank(H) ≤ </a:t>
            </a:r>
            <a:r>
              <a:rPr lang="en-US" sz="3000" dirty="0" err="1"/>
              <a:t>Σ</a:t>
            </a:r>
            <a:r>
              <a:rPr lang="en-US" sz="3000" baseline="-25000" dirty="0" err="1"/>
              <a:t>j</a:t>
            </a:r>
            <a:r>
              <a:rPr lang="en-US" sz="3000" dirty="0"/>
              <a:t> </a:t>
            </a:r>
            <a:r>
              <a:rPr lang="en-US" sz="3000" dirty="0" err="1"/>
              <a:t>e</a:t>
            </a:r>
            <a:r>
              <a:rPr lang="en-US" sz="3000" baseline="-25000" dirty="0" err="1"/>
              <a:t>j</a:t>
            </a:r>
            <a:r>
              <a:rPr lang="en-US" sz="3000" dirty="0"/>
              <a:t>*rank(</a:t>
            </a:r>
            <a:r>
              <a:rPr lang="en-US" sz="3000" dirty="0" err="1"/>
              <a:t>φ</a:t>
            </a:r>
            <a:r>
              <a:rPr lang="en-US" sz="3000" baseline="-25000" dirty="0" err="1"/>
              <a:t>j</a:t>
            </a:r>
            <a:r>
              <a:rPr lang="en-US" sz="3000" dirty="0"/>
              <a:t>(H))  for all subgroups H &lt; </a:t>
            </a:r>
            <a:r>
              <a:rPr lang="en-US" sz="3000" dirty="0" err="1"/>
              <a:t>Z</a:t>
            </a:r>
            <a:r>
              <a:rPr lang="en-US" sz="3000" baseline="30000" dirty="0" err="1"/>
              <a:t>k</a:t>
            </a:r>
            <a:endParaRPr lang="en-US" sz="3000" dirty="0"/>
          </a:p>
          <a:p>
            <a:pPr marL="0" indent="0">
              <a:buNone/>
            </a:pPr>
            <a:endParaRPr lang="en-US" sz="2800" dirty="0"/>
          </a:p>
          <a:p>
            <a:pPr marL="514350" indent="-457200"/>
            <a:r>
              <a:rPr lang="en-US" sz="3000" dirty="0"/>
              <a:t>Proof depends on recent result in pure mathematics by   Christ/Tao/</a:t>
            </a:r>
            <a:r>
              <a:rPr lang="en-US" sz="3000" dirty="0" err="1"/>
              <a:t>Carbery</a:t>
            </a:r>
            <a:r>
              <a:rPr lang="en-US" sz="3000" dirty="0"/>
              <a:t>/Bennett</a:t>
            </a:r>
          </a:p>
          <a:p>
            <a:pPr marL="914400" lvl="1" indent="-457200"/>
            <a:r>
              <a:rPr lang="en-US" sz="2600" dirty="0"/>
              <a:t>Generalization of </a:t>
            </a:r>
            <a:r>
              <a:rPr lang="en-US" sz="2600" dirty="0" err="1"/>
              <a:t>Hölder-Brascamp-Lieb</a:t>
            </a:r>
            <a:r>
              <a:rPr lang="en-US" sz="2600" dirty="0"/>
              <a:t> (HBL) inequality to   </a:t>
            </a:r>
            <a:r>
              <a:rPr lang="en-US" sz="2600" dirty="0" err="1"/>
              <a:t>Abelian</a:t>
            </a:r>
            <a:r>
              <a:rPr lang="en-US" sz="2600" dirty="0"/>
              <a:t> groups</a:t>
            </a:r>
          </a:p>
          <a:p>
            <a:pPr marL="914400" lvl="1" indent="-457200"/>
            <a:r>
              <a:rPr lang="en-US" sz="2600" dirty="0"/>
              <a:t>HBL generalizes Cauchy-Schwartz, Loomis-Whitney, </a:t>
            </a:r>
            <a:r>
              <a:rPr lang="is-IS" sz="2600" dirty="0"/>
              <a:t>…</a:t>
            </a:r>
            <a:r>
              <a:rPr lang="en-US" sz="26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Given S subset of </a:t>
            </a:r>
            <a:r>
              <a:rPr lang="en-US" sz="3000" dirty="0" err="1"/>
              <a:t>Z</a:t>
            </a:r>
            <a:r>
              <a:rPr lang="en-US" sz="3000" baseline="30000" dirty="0" err="1"/>
              <a:t>k</a:t>
            </a:r>
            <a:r>
              <a:rPr lang="en-US" sz="3000" dirty="0"/>
              <a:t>, group </a:t>
            </a:r>
            <a:r>
              <a:rPr lang="en-US" sz="3000" dirty="0" err="1"/>
              <a:t>homomorphisms</a:t>
            </a:r>
            <a:r>
              <a:rPr lang="en-US" sz="3000" dirty="0"/>
              <a:t> φ</a:t>
            </a:r>
            <a:r>
              <a:rPr lang="en-US" sz="3000" baseline="-25000" dirty="0"/>
              <a:t>1</a:t>
            </a:r>
            <a:r>
              <a:rPr lang="en-US" sz="3000" dirty="0"/>
              <a:t>, φ</a:t>
            </a:r>
            <a:r>
              <a:rPr lang="en-US" sz="3000" baseline="-25000" dirty="0"/>
              <a:t>2</a:t>
            </a:r>
            <a:r>
              <a:rPr lang="en-US" sz="3000" dirty="0"/>
              <a:t>, …,             bound |S| in terms of |φ</a:t>
            </a:r>
            <a:r>
              <a:rPr lang="en-US" sz="3000" baseline="-25000" dirty="0"/>
              <a:t>1</a:t>
            </a:r>
            <a:r>
              <a:rPr lang="en-US" sz="3000" dirty="0"/>
              <a:t>(S)|,  |φ</a:t>
            </a:r>
            <a:r>
              <a:rPr lang="en-US" sz="3000" baseline="-25000" dirty="0"/>
              <a:t>2</a:t>
            </a:r>
            <a:r>
              <a:rPr lang="en-US" sz="3000" dirty="0"/>
              <a:t>(S)|, … , |</a:t>
            </a:r>
            <a:r>
              <a:rPr lang="en-US" sz="3000" dirty="0" err="1"/>
              <a:t>φ</a:t>
            </a:r>
            <a:r>
              <a:rPr lang="en-US" sz="3000" baseline="-25000" dirty="0" err="1"/>
              <a:t>m</a:t>
            </a:r>
            <a:r>
              <a:rPr lang="en-US" sz="3000" dirty="0"/>
              <a:t>(S)|</a:t>
            </a:r>
            <a:endParaRPr lang="en-US" sz="3000" baseline="30000" dirty="0"/>
          </a:p>
          <a:p>
            <a:endParaRPr lang="en-US" dirty="0"/>
          </a:p>
          <a:p>
            <a:r>
              <a:rPr lang="en-US" sz="3000" dirty="0" err="1"/>
              <a:t>Thm</a:t>
            </a:r>
            <a:r>
              <a:rPr lang="en-US" sz="3000" dirty="0"/>
              <a:t> (Christ/Tao/</a:t>
            </a:r>
            <a:r>
              <a:rPr lang="en-US" sz="3000" dirty="0" err="1"/>
              <a:t>Carbery</a:t>
            </a:r>
            <a:r>
              <a:rPr lang="en-US" sz="3000" dirty="0"/>
              <a:t>/Bennett): Given s</a:t>
            </a:r>
            <a:r>
              <a:rPr lang="en-US" sz="3000" baseline="-25000" dirty="0"/>
              <a:t>1</a:t>
            </a:r>
            <a:r>
              <a:rPr lang="en-US" sz="3000" dirty="0"/>
              <a:t>,…,</a:t>
            </a:r>
            <a:r>
              <a:rPr lang="en-US" sz="3000" dirty="0" err="1"/>
              <a:t>s</a:t>
            </a:r>
            <a:r>
              <a:rPr lang="en-US" sz="3000" baseline="-25000" dirty="0" err="1"/>
              <a:t>m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                               |S| ≤ </a:t>
            </a:r>
            <a:r>
              <a:rPr lang="en-US" sz="3000" dirty="0" err="1"/>
              <a:t>Π</a:t>
            </a:r>
            <a:r>
              <a:rPr lang="en-US" sz="3000" baseline="-25000" dirty="0" err="1"/>
              <a:t>j</a:t>
            </a:r>
            <a:r>
              <a:rPr lang="en-US" sz="3000" dirty="0"/>
              <a:t> |</a:t>
            </a:r>
            <a:r>
              <a:rPr lang="en-US" sz="3000" dirty="0" err="1"/>
              <a:t>φ</a:t>
            </a:r>
            <a:r>
              <a:rPr lang="en-US" sz="3000" baseline="-25000" dirty="0" err="1"/>
              <a:t>j</a:t>
            </a:r>
            <a:r>
              <a:rPr lang="en-US" sz="3000" dirty="0"/>
              <a:t>(S)|</a:t>
            </a:r>
            <a:r>
              <a:rPr lang="en-US" sz="3900" baseline="30000" dirty="0" err="1"/>
              <a:t>s</a:t>
            </a:r>
            <a:r>
              <a:rPr lang="en-US" sz="3000" baseline="30000" dirty="0" err="1"/>
              <a:t>j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E1E84-7C06-1945-8B9B-312156915D9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28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04" y="179579"/>
            <a:ext cx="7886700" cy="1325563"/>
          </a:xfrm>
        </p:spPr>
        <p:txBody>
          <a:bodyPr/>
          <a:lstStyle/>
          <a:p>
            <a:r>
              <a:rPr lang="en-US" dirty="0"/>
              <a:t>Is this bound attainable (1/2)?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70866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But first: Can we write it down?</a:t>
            </a:r>
          </a:p>
          <a:p>
            <a:pPr lvl="1"/>
            <a:r>
              <a:rPr lang="en-US" dirty="0"/>
              <a:t>One inequality per subgroup H &lt; </a:t>
            </a:r>
            <a:r>
              <a:rPr lang="en-US" dirty="0" err="1"/>
              <a:t>Z</a:t>
            </a:r>
            <a:r>
              <a:rPr lang="en-US" baseline="30000" dirty="0" err="1"/>
              <a:t>d</a:t>
            </a:r>
            <a:r>
              <a:rPr lang="en-US" dirty="0"/>
              <a:t>, but still finitely many!</a:t>
            </a:r>
          </a:p>
          <a:p>
            <a:pPr lvl="1"/>
            <a:r>
              <a:rPr lang="en-US" dirty="0" err="1"/>
              <a:t>Thm</a:t>
            </a:r>
            <a:r>
              <a:rPr lang="en-US" dirty="0"/>
              <a:t> (bad news): Writing down all inequalities in LP reduces to Hilbert’s 10</a:t>
            </a:r>
            <a:r>
              <a:rPr lang="en-US" baseline="30000" dirty="0"/>
              <a:t>th</a:t>
            </a:r>
            <a:r>
              <a:rPr lang="en-US" dirty="0"/>
              <a:t> problem over Q  (</a:t>
            </a:r>
            <a:r>
              <a:rPr lang="en-US" dirty="0" err="1"/>
              <a:t>decideable</a:t>
            </a:r>
            <a:r>
              <a:rPr lang="en-US" dirty="0"/>
              <a:t> or not? open question) </a:t>
            </a:r>
          </a:p>
          <a:p>
            <a:pPr lvl="1"/>
            <a:r>
              <a:rPr lang="en-US" dirty="0" err="1"/>
              <a:t>Thm</a:t>
            </a:r>
            <a:r>
              <a:rPr lang="en-US" dirty="0"/>
              <a:t> (good news): Another LP has same solution, is decidable (but could be expensive)</a:t>
            </a:r>
          </a:p>
          <a:p>
            <a:pPr lvl="1"/>
            <a:r>
              <a:rPr lang="en-US" dirty="0" err="1"/>
              <a:t>Thm</a:t>
            </a:r>
            <a:r>
              <a:rPr lang="en-US" dirty="0"/>
              <a:t>: (better news) Easy to  write LP down explicitly in many cases of interest:</a:t>
            </a:r>
          </a:p>
          <a:p>
            <a:pPr lvl="2"/>
            <a:r>
              <a:rPr lang="en-US" sz="2800" dirty="0"/>
              <a:t>When at most 3 arrays</a:t>
            </a:r>
          </a:p>
          <a:p>
            <a:pPr lvl="2"/>
            <a:r>
              <a:rPr lang="en-US" sz="2800" dirty="0"/>
              <a:t>When at most 5 loop indices</a:t>
            </a:r>
          </a:p>
          <a:p>
            <a:pPr lvl="2"/>
            <a:r>
              <a:rPr lang="en-US" sz="2800" dirty="0"/>
              <a:t>When subscripts are subsets of indices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Also easy to get upper/lower bounds on e</a:t>
            </a:r>
          </a:p>
          <a:p>
            <a:pPr lvl="2"/>
            <a:endParaRPr lang="en-US" dirty="0"/>
          </a:p>
          <a:p>
            <a:pPr lvl="2"/>
            <a:r>
              <a:rPr lang="en-US" dirty="0" err="1"/>
              <a:t>Tarski</a:t>
            </a:r>
            <a:r>
              <a:rPr lang="en-US" dirty="0"/>
              <a:t>-decidable to get superset of constraints (may get    . </a:t>
            </a:r>
            <a:r>
              <a:rPr lang="en-US" dirty="0" err="1"/>
              <a:t>s</a:t>
            </a:r>
            <a:r>
              <a:rPr lang="en-US" baseline="-25000" dirty="0" err="1"/>
              <a:t>HBL</a:t>
            </a:r>
            <a:r>
              <a:rPr lang="en-US" dirty="0"/>
              <a:t> too large)</a:t>
            </a:r>
          </a:p>
        </p:txBody>
      </p:sp>
    </p:spTree>
    <p:extLst>
      <p:ext uri="{BB962C8B-B14F-4D97-AF65-F5344CB8AC3E}">
        <p14:creationId xmlns:p14="http://schemas.microsoft.com/office/powerpoint/2010/main" val="19926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E1E84-7C06-1945-8B9B-312156915D98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29</a:t>
            </a:fld>
            <a:endParaRPr lang="en-US" sz="1400" b="0" dirty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bound attainable?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963025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Thm</a:t>
            </a:r>
            <a:r>
              <a:rPr lang="en-US" dirty="0"/>
              <a:t>: We can always construct an optimal tiling, that attains the lower bound </a:t>
            </a:r>
          </a:p>
          <a:p>
            <a:r>
              <a:rPr lang="en-US" dirty="0"/>
              <a:t>Assumptions/caveats/open questions</a:t>
            </a:r>
          </a:p>
          <a:p>
            <a:pPr lvl="1"/>
            <a:r>
              <a:rPr lang="en-US" sz="3000" dirty="0"/>
              <a:t>Attains lower bound </a:t>
            </a:r>
            <a:r>
              <a:rPr lang="en-US" sz="3000" dirty="0" err="1"/>
              <a:t>Ω</a:t>
            </a:r>
            <a:r>
              <a:rPr lang="en-US" sz="3000" dirty="0"/>
              <a:t> (#iterations/M</a:t>
            </a:r>
            <a:r>
              <a:rPr lang="en-US" sz="3000" baseline="30000" dirty="0"/>
              <a:t>sHBL-1</a:t>
            </a:r>
            <a:r>
              <a:rPr lang="en-US" sz="3000" dirty="0"/>
              <a:t>) in O() sense</a:t>
            </a:r>
          </a:p>
          <a:p>
            <a:pPr lvl="1"/>
            <a:r>
              <a:rPr lang="en-US" sz="3000" dirty="0"/>
              <a:t>Depends on loop dependencies</a:t>
            </a:r>
          </a:p>
          <a:p>
            <a:pPr lvl="2"/>
            <a:r>
              <a:rPr lang="en-US" sz="3000" dirty="0"/>
              <a:t>Not all </a:t>
            </a:r>
            <a:r>
              <a:rPr lang="en-US" sz="3000" dirty="0" err="1"/>
              <a:t>tilings</a:t>
            </a:r>
            <a:r>
              <a:rPr lang="en-US" sz="3000" dirty="0"/>
              <a:t> may compute the right answer</a:t>
            </a:r>
          </a:p>
          <a:p>
            <a:pPr lvl="2"/>
            <a:r>
              <a:rPr lang="en-US" sz="3000" dirty="0"/>
              <a:t>Best case: no dependencies, or just reductions            (like </a:t>
            </a:r>
            <a:r>
              <a:rPr lang="en-US" sz="3000" dirty="0" err="1"/>
              <a:t>matmul</a:t>
            </a:r>
            <a:r>
              <a:rPr lang="en-US" sz="3000" dirty="0"/>
              <a:t>)</a:t>
            </a:r>
          </a:p>
          <a:p>
            <a:pPr lvl="1"/>
            <a:r>
              <a:rPr lang="en-US" sz="3000" dirty="0"/>
              <a:t>Assumes loop bounds are large enough to fit tile</a:t>
            </a:r>
          </a:p>
          <a:p>
            <a:pPr lvl="2"/>
            <a:r>
              <a:rPr lang="en-US" sz="3000" dirty="0"/>
              <a:t>Ex: same lower bound for </a:t>
            </a:r>
            <a:r>
              <a:rPr lang="en-US" sz="3000" dirty="0" err="1"/>
              <a:t>matmul</a:t>
            </a:r>
            <a:r>
              <a:rPr lang="en-US" sz="3000" dirty="0"/>
              <a:t> applies to                          matrix-vector-multiply, but not attainable</a:t>
            </a:r>
          </a:p>
          <a:p>
            <a:pPr lvl="2"/>
            <a:r>
              <a:rPr lang="en-US" sz="3000" dirty="0"/>
              <a:t>Recent extension to arbitrary loop bounds, assuming all subscripts “projective” </a:t>
            </a:r>
            <a:r>
              <a:rPr lang="en-US" sz="3000" dirty="0" err="1"/>
              <a:t>eg</a:t>
            </a:r>
            <a:r>
              <a:rPr lang="en-US" sz="3000" dirty="0"/>
              <a:t> (</a:t>
            </a:r>
            <a:r>
              <a:rPr lang="en-US" sz="3000" dirty="0" err="1"/>
              <a:t>i</a:t>
            </a:r>
            <a:r>
              <a:rPr lang="en-US" sz="3000" dirty="0"/>
              <a:t>), (</a:t>
            </a:r>
            <a:r>
              <a:rPr lang="en-US" sz="3000" dirty="0" err="1"/>
              <a:t>i,j</a:t>
            </a:r>
            <a:r>
              <a:rPr lang="en-US" sz="3000" dirty="0"/>
              <a:t>), (</a:t>
            </a:r>
            <a:r>
              <a:rPr lang="en-US" sz="3000" dirty="0" err="1"/>
              <a:t>i,j,k</a:t>
            </a:r>
            <a:r>
              <a:rPr lang="en-US" sz="3000" dirty="0"/>
              <a:t>) </a:t>
            </a:r>
            <a:r>
              <a:rPr lang="en-US" sz="3000" dirty="0" err="1"/>
              <a:t>etc</a:t>
            </a:r>
            <a:r>
              <a:rPr lang="en-US" sz="3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80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3241-6F73-5F46-9992-350624EC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167" y="-131560"/>
            <a:ext cx="7886700" cy="1325563"/>
          </a:xfrm>
        </p:spPr>
        <p:txBody>
          <a:bodyPr/>
          <a:lstStyle/>
          <a:p>
            <a:r>
              <a:rPr lang="en-US" dirty="0"/>
              <a:t>Data access for n-body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C2F9-ACDF-DA4D-AC2A-318C46025F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4625" y="1600200"/>
            <a:ext cx="8969375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A() = array of structures</a:t>
            </a:r>
          </a:p>
          <a:p>
            <a:pPr lvl="1"/>
            <a:r>
              <a:rPr lang="en-US" dirty="0"/>
              <a:t>A(</a:t>
            </a:r>
            <a:r>
              <a:rPr lang="en-US" dirty="0" err="1"/>
              <a:t>i</a:t>
            </a:r>
            <a:r>
              <a:rPr lang="en-US" dirty="0"/>
              <a:t>) contains position, charge on particle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Usual n-body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1:n, for j = 1:n except </a:t>
            </a:r>
            <a:r>
              <a:rPr lang="en-US" dirty="0" err="1"/>
              <a:t>i</a:t>
            </a:r>
            <a:r>
              <a:rPr lang="en-US" dirty="0"/>
              <a:t>, F(</a:t>
            </a:r>
            <a:r>
              <a:rPr lang="en-US" dirty="0" err="1"/>
              <a:t>i</a:t>
            </a:r>
            <a:r>
              <a:rPr lang="en-US" dirty="0"/>
              <a:t>) = F(</a:t>
            </a:r>
            <a:r>
              <a:rPr lang="en-US" dirty="0" err="1"/>
              <a:t>i</a:t>
            </a:r>
            <a:r>
              <a:rPr lang="en-US" dirty="0"/>
              <a:t>) + force(A(</a:t>
            </a:r>
            <a:r>
              <a:rPr lang="en-US" dirty="0" err="1"/>
              <a:t>i</a:t>
            </a:r>
            <a:r>
              <a:rPr lang="en-US" dirty="0"/>
              <a:t>),A(j))</a:t>
            </a:r>
          </a:p>
          <a:p>
            <a:r>
              <a:rPr lang="en-US" dirty="0"/>
              <a:t>Simplify to make counting easier</a:t>
            </a:r>
          </a:p>
          <a:p>
            <a:pPr lvl="1"/>
            <a:r>
              <a:rPr lang="en-US" dirty="0"/>
              <a:t>Let B() = array of disjoint set of particles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1:n, for j = 1:n, e = e + potential(A(</a:t>
            </a:r>
            <a:r>
              <a:rPr lang="en-US" dirty="0" err="1"/>
              <a:t>i</a:t>
            </a:r>
            <a:r>
              <a:rPr lang="en-US" dirty="0"/>
              <a:t>),B(j))</a:t>
            </a:r>
          </a:p>
          <a:p>
            <a:r>
              <a:rPr lang="en-US" dirty="0"/>
              <a:t>Simplify more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1:n, for j = 1:n, access A(</a:t>
            </a:r>
            <a:r>
              <a:rPr lang="en-US" dirty="0" err="1"/>
              <a:t>i</a:t>
            </a:r>
            <a:r>
              <a:rPr lang="en-US" dirty="0"/>
              <a:t>) and B(j)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027"/>
            <a:ext cx="7886700" cy="1325563"/>
          </a:xfrm>
        </p:spPr>
        <p:txBody>
          <a:bodyPr/>
          <a:lstStyle/>
          <a:p>
            <a:r>
              <a:rPr lang="en-US" dirty="0"/>
              <a:t>What CNNs compute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8256" y="24858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2024" y="39867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024" y="249934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4536" y="248583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136" y="200958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0856" y="2018920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024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4536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79192" y="3510485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0856" y="2009585"/>
            <a:ext cx="0" cy="15009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7088" y="3496975"/>
            <a:ext cx="1486280" cy="1351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2024" y="3519820"/>
            <a:ext cx="478832" cy="46691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168" y="31504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74" y="3150488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75206" y="1582038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259" y="1919104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783724" y="1938670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82024" y="2032430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3974" y="4133850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447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CNNs compute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8256" y="24858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2024" y="39867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024" y="249934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4536" y="248583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136" y="200958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0856" y="2018920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024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4536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79192" y="3510485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0856" y="2009585"/>
            <a:ext cx="0" cy="15009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7088" y="3496975"/>
            <a:ext cx="1486280" cy="1351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2024" y="3519820"/>
            <a:ext cx="478832" cy="46691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168" y="31504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74" y="3150488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75206" y="1582038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259" y="1919104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783724" y="1938670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82024" y="2032430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3974" y="4133850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Image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741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662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90984" y="238368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89434" y="23836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90984" y="23836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67752" y="246368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90984" y="388458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102" y="39607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866202" y="38845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74102" y="388352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7410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7255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01348" y="23124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449684" y="230748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488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09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65734" y="236463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64184" y="23646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65734" y="23646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42502" y="244463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65734" y="386553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48852" y="39417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040952" y="38655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48852" y="386447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4885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04730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876098" y="229342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624434" y="228843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01859" y="2116445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03304" y="2018759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7235" y="2102797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87120" y="199471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20006" y="3142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510924" y="3173333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40200" y="26543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/>
              <a:t>…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4217654" y="2654300"/>
            <a:ext cx="2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17654" y="29620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964034" y="4146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3750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CNNs compute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8256" y="24858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2024" y="39867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024" y="249934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4536" y="248583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136" y="200958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0856" y="2018920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024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4536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79192" y="3510485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52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73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2156" y="2302495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0606" y="23024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0856" y="2009585"/>
            <a:ext cx="0" cy="15009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7088" y="3496975"/>
            <a:ext cx="1486280" cy="1351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2024" y="3519820"/>
            <a:ext cx="478832" cy="46691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2156" y="23024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78924" y="2382490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2156" y="3803395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85274" y="38795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7374" y="38033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85274" y="3802330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8527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72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168" y="31504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74" y="3150488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75206" y="1582038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259" y="1919104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783724" y="1938670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82024" y="2032430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14398" y="1939735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12520" y="2231286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13657" y="20364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360856" y="2226295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3974" y="4133850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Image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92450" y="2781156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741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662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90984" y="238368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89434" y="23836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90984" y="23836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67752" y="246368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90984" y="388458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102" y="39607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866202" y="38845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74102" y="388352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7410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7255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01348" y="23124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449684" y="230748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488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09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65734" y="236463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64184" y="23646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65734" y="23646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42502" y="244463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65734" y="386553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48852" y="39417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040952" y="38655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48852" y="386447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4885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04730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876098" y="229342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624434" y="228843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01859" y="2116445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03304" y="2018759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7235" y="2102797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87120" y="199471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20006" y="3142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510924" y="3173333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40200" y="26543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/>
              <a:t>…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4217654" y="2654300"/>
            <a:ext cx="2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17654" y="29620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964034" y="4146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02250" y="274685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6006474" y="3718676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006474" y="2492590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489074" y="2022963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006474" y="2039185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479428" y="2026370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06474" y="24932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79428" y="2499750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957388" y="20391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479428" y="3256771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497380" y="2029313"/>
            <a:ext cx="0" cy="1238901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491030" y="3249611"/>
            <a:ext cx="1486280" cy="13510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018548" y="3263121"/>
            <a:ext cx="478832" cy="466915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50456" y="1625386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6958974" y="1982018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862783" y="1944116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6006474" y="2058153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33631" y="2870654"/>
            <a:ext cx="2912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914787" y="2882199"/>
            <a:ext cx="0" cy="34648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427834" y="4114284"/>
            <a:ext cx="5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1999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CNNs compute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8256" y="24858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2024" y="39867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024" y="249934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4536" y="248583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136" y="200958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0856" y="2018920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024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4536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79192" y="3510485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52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73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2156" y="2302495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0606" y="23024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0856" y="2009585"/>
            <a:ext cx="0" cy="15009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7088" y="3496975"/>
            <a:ext cx="1486280" cy="1351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2024" y="3519820"/>
            <a:ext cx="478832" cy="46691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2156" y="23024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78924" y="2382490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2156" y="3803395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85274" y="38795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7374" y="38033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85274" y="3802330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8527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72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168" y="31504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74" y="3150488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75206" y="1582038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259" y="1919104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783724" y="1938670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82024" y="2032430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14398" y="1939735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12520" y="2231286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13657" y="20364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360856" y="2226295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3974" y="4133850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Image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92450" y="2781156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741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662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90984" y="238368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89434" y="23836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90984" y="23836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67752" y="246368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90984" y="388458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102" y="39607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866202" y="38845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74102" y="388352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7410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7255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01348" y="23124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449684" y="230748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488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09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65734" y="236463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64184" y="23646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65734" y="23646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42502" y="244463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65734" y="386553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48852" y="39417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040952" y="38655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48852" y="386447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4885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04730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876098" y="229342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624434" y="228843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01859" y="2116445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03304" y="2018759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7235" y="2102797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87120" y="199471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20006" y="3142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510924" y="3173333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40200" y="26543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/>
              <a:t>…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4217654" y="2654300"/>
            <a:ext cx="2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17654" y="29620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964034" y="4146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02250" y="274685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6006474" y="3718676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006474" y="2492590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489074" y="2022963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006474" y="2039185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479428" y="2026370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06474" y="24932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79428" y="2499750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957388" y="20391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479428" y="3256771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497380" y="2029313"/>
            <a:ext cx="0" cy="1238901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491030" y="3249611"/>
            <a:ext cx="1486280" cy="13510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018548" y="3263121"/>
            <a:ext cx="478832" cy="466915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50456" y="1625386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6958974" y="1982018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862783" y="1944116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6006474" y="2058153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33631" y="2870654"/>
            <a:ext cx="2912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914787" y="2882199"/>
            <a:ext cx="0" cy="34648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427834" y="4114284"/>
            <a:ext cx="5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1804" y="12127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 copies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11574" y="12676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 copies</a:t>
            </a:r>
          </a:p>
        </p:txBody>
      </p:sp>
    </p:spTree>
    <p:extLst>
      <p:ext uri="{BB962C8B-B14F-4D97-AF65-F5344CB8AC3E}">
        <p14:creationId xmlns:p14="http://schemas.microsoft.com/office/powerpoint/2010/main" val="26241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CNNs compute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8256" y="24858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2024" y="39867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024" y="249934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4536" y="248583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136" y="200958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0856" y="2018920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024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4536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79192" y="3510485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52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73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2156" y="2302495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0606" y="23024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0856" y="2009585"/>
            <a:ext cx="0" cy="15009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7088" y="3496975"/>
            <a:ext cx="1486280" cy="1351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2024" y="3519820"/>
            <a:ext cx="478832" cy="46691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2156" y="23024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78924" y="2382490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2156" y="3803395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85274" y="38795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7374" y="38033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85274" y="3802330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8527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72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168" y="31504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74" y="3150488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75206" y="1582038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6259" y="1919104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783724" y="1938670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82024" y="2032430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14398" y="1939735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12520" y="2231286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13657" y="20364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360856" y="2226295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3974" y="4133850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Image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92450" y="2781156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741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662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90984" y="238368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89434" y="23836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90984" y="23836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67752" y="246368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90984" y="388458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102" y="39607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866202" y="38845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74102" y="388352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7410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7255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01348" y="23124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449684" y="230748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488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09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65734" y="236463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64184" y="23646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65734" y="23646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42502" y="244463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65734" y="386553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48852" y="39417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040952" y="38655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48852" y="386447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4885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04730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876098" y="229342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624434" y="228843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01859" y="2116445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03304" y="2018759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7235" y="2102797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87120" y="199471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20006" y="3142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510924" y="3173333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40200" y="26543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/>
              <a:t>…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4217654" y="2654300"/>
            <a:ext cx="2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17654" y="29620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964034" y="4146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02250" y="274685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6006474" y="3718676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006474" y="2492590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489074" y="2022963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006474" y="2039185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479428" y="2026370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06474" y="24932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79428" y="2499750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957388" y="20391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479428" y="3256771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497380" y="2029313"/>
            <a:ext cx="0" cy="1238901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491030" y="3249611"/>
            <a:ext cx="1486280" cy="13510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018548" y="3263121"/>
            <a:ext cx="478832" cy="466915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50456" y="1625386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6958974" y="1982018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862783" y="1944116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6006474" y="2058153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33631" y="2870654"/>
            <a:ext cx="2912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914787" y="2882199"/>
            <a:ext cx="0" cy="34648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427834" y="4114284"/>
            <a:ext cx="5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1804" y="12127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 copies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11574" y="12676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 copies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7000" y="4958159"/>
            <a:ext cx="901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k=1:K,    for h=1:H,    for w=1:W,    for r=1:R,                       for s=1:S,     for c=1:C,    for b=1:B</a:t>
            </a:r>
          </a:p>
          <a:p>
            <a:r>
              <a:rPr lang="en-US" sz="2800" dirty="0"/>
              <a:t>        </a:t>
            </a:r>
            <a:r>
              <a:rPr lang="en-US" sz="2800" dirty="0">
                <a:solidFill>
                  <a:srgbClr val="953735"/>
                </a:solidFill>
              </a:rPr>
              <a:t>Out</a:t>
            </a:r>
            <a:r>
              <a:rPr lang="en-US" sz="2800" dirty="0"/>
              <a:t>(k, h, w, b) += </a:t>
            </a:r>
            <a:r>
              <a:rPr lang="en-US" sz="2800" dirty="0">
                <a:solidFill>
                  <a:srgbClr val="3366FF"/>
                </a:solidFill>
              </a:rPr>
              <a:t>Image</a:t>
            </a:r>
            <a:r>
              <a:rPr lang="en-US" sz="2800" dirty="0"/>
              <a:t>(</a:t>
            </a:r>
            <a:r>
              <a:rPr lang="en-US" sz="2800" dirty="0" err="1"/>
              <a:t>r+w</a:t>
            </a:r>
            <a:r>
              <a:rPr lang="en-US" sz="2800" dirty="0"/>
              <a:t>, </a:t>
            </a:r>
            <a:r>
              <a:rPr lang="en-US" sz="2800" dirty="0" err="1"/>
              <a:t>s+h</a:t>
            </a:r>
            <a:r>
              <a:rPr lang="en-US" sz="2800" dirty="0"/>
              <a:t>, c, b) * Filter( k, r, s, c )</a:t>
            </a:r>
          </a:p>
        </p:txBody>
      </p:sp>
    </p:spTree>
    <p:extLst>
      <p:ext uri="{BB962C8B-B14F-4D97-AF65-F5344CB8AC3E}">
        <p14:creationId xmlns:p14="http://schemas.microsoft.com/office/powerpoint/2010/main" val="14173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CNNs compute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78256" y="24858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2024" y="3986735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2024" y="249934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4536" y="248583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7136" y="2009585"/>
            <a:ext cx="0" cy="15009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0856" y="2018920"/>
            <a:ext cx="1486280" cy="135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82024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4536" y="2032430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79192" y="3510485"/>
            <a:ext cx="478832" cy="4669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852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7374" y="23786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2156" y="2302495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0606" y="2302495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0856" y="2009585"/>
            <a:ext cx="0" cy="150090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7088" y="3496975"/>
            <a:ext cx="1486280" cy="1351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82024" y="3519820"/>
            <a:ext cx="478832" cy="46691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2156" y="23024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78924" y="2382490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2156" y="3803395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85274" y="3879595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77374" y="38033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85274" y="3802330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8527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724" y="2302495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1168" y="31504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74074" y="3150488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75206" y="1582038"/>
            <a:ext cx="56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</a:rPr>
              <a:t>H</a:t>
            </a:r>
            <a:r>
              <a:rPr lang="en-US" b="1" dirty="0" err="1">
                <a:solidFill>
                  <a:srgbClr val="008000"/>
                </a:solidFill>
              </a:rPr>
              <a:t>σ</a:t>
            </a:r>
            <a:r>
              <a:rPr lang="en-US" sz="2000" b="1" baseline="-25000" dirty="0" err="1">
                <a:solidFill>
                  <a:srgbClr val="008000"/>
                </a:solidFill>
              </a:rPr>
              <a:t>H</a:t>
            </a:r>
            <a:endParaRPr lang="en-US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</a:rPr>
              <a:t>W</a:t>
            </a:r>
            <a:r>
              <a:rPr lang="en-US" b="1" dirty="0" err="1">
                <a:solidFill>
                  <a:srgbClr val="008000"/>
                </a:solidFill>
              </a:rPr>
              <a:t>σ</a:t>
            </a:r>
            <a:r>
              <a:rPr lang="en-US" b="1" baseline="-25000" dirty="0" err="1">
                <a:solidFill>
                  <a:srgbClr val="008000"/>
                </a:solidFill>
              </a:rPr>
              <a:t>W</a:t>
            </a:r>
            <a:endParaRPr lang="en-US" b="1" baseline="-25000" dirty="0">
              <a:solidFill>
                <a:srgbClr val="008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783724" y="1938670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82024" y="2032430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14398" y="1939735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12520" y="2231286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13657" y="2036473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360856" y="2226295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43974" y="4133850"/>
            <a:ext cx="76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Image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92450" y="2781156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5741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66202" y="24598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90984" y="238368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989434" y="238368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90984" y="23836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67752" y="246368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90984" y="388458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74102" y="396078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866202" y="38845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574102" y="388352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7410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72552" y="238368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01348" y="23124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449684" y="230748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7488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40952" y="24408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65734" y="2364636"/>
            <a:ext cx="0" cy="15009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64184" y="2364636"/>
            <a:ext cx="0" cy="1500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65734" y="23646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42502" y="2444631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865734" y="3865536"/>
            <a:ext cx="298450" cy="0"/>
          </a:xfrm>
          <a:prstGeom prst="line">
            <a:avLst/>
          </a:prstGeom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748852" y="3941736"/>
            <a:ext cx="298450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040952" y="38655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748852" y="3864471"/>
            <a:ext cx="123232" cy="7620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474885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047302" y="2364636"/>
            <a:ext cx="123232" cy="76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876098" y="229342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624434" y="2288436"/>
            <a:ext cx="262686" cy="15240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01859" y="2116445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03304" y="2018759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77235" y="2102797"/>
            <a:ext cx="282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87120" y="1994718"/>
            <a:ext cx="267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20006" y="31422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510924" y="3173333"/>
            <a:ext cx="0" cy="346487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140200" y="26543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/>
              <a:t>…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4217654" y="2654300"/>
            <a:ext cx="27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17654" y="2962077"/>
            <a:ext cx="262686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964034" y="4146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02250" y="274685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6006474" y="3718676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006474" y="2492590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489074" y="2022963"/>
            <a:ext cx="1486280" cy="1351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006474" y="2039185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479428" y="2026370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06474" y="24932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479428" y="2499750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957388" y="2039185"/>
            <a:ext cx="0" cy="1238901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479428" y="3256771"/>
            <a:ext cx="478832" cy="466915"/>
          </a:xfrm>
          <a:prstGeom prst="line">
            <a:avLst/>
          </a:prstGeom>
          <a:ln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497380" y="2029313"/>
            <a:ext cx="0" cy="1238901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491030" y="3249611"/>
            <a:ext cx="1486280" cy="13510"/>
          </a:xfrm>
          <a:prstGeom prst="line">
            <a:avLst/>
          </a:prstGeom>
          <a:ln w="127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018548" y="3263121"/>
            <a:ext cx="478832" cy="466915"/>
          </a:xfrm>
          <a:prstGeom prst="line">
            <a:avLst/>
          </a:prstGeom>
          <a:ln w="12700" cmpd="sng">
            <a:solidFill>
              <a:srgbClr val="953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50456" y="1625386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H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6958974" y="1982018"/>
            <a:ext cx="478586" cy="0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862783" y="1944116"/>
            <a:ext cx="31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6006474" y="2058153"/>
            <a:ext cx="330826" cy="346265"/>
          </a:xfrm>
          <a:prstGeom prst="straightConnector1">
            <a:avLst/>
          </a:prstGeom>
          <a:ln w="12700" cmpd="sng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33631" y="2870654"/>
            <a:ext cx="2912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K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914787" y="2882199"/>
            <a:ext cx="0" cy="34648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427834" y="4114284"/>
            <a:ext cx="5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1804" y="12127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 copies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11574" y="126766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 copies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7000" y="4958159"/>
            <a:ext cx="901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k=1:K,    for h=1:H,    for w=1:W,    for r=1:R,                       for s=1:S,     for c=1:C,    for b=1:B</a:t>
            </a:r>
          </a:p>
          <a:p>
            <a:r>
              <a:rPr lang="en-US" sz="2800" dirty="0"/>
              <a:t>       </a:t>
            </a:r>
            <a:r>
              <a:rPr lang="en-US" sz="2000" dirty="0"/>
              <a:t> </a:t>
            </a:r>
            <a:r>
              <a:rPr lang="en-US" sz="2400" dirty="0">
                <a:solidFill>
                  <a:srgbClr val="953735"/>
                </a:solidFill>
              </a:rPr>
              <a:t>Out</a:t>
            </a:r>
            <a:r>
              <a:rPr lang="en-US" sz="2400" dirty="0"/>
              <a:t>(k, h, w, b) += </a:t>
            </a:r>
            <a:r>
              <a:rPr lang="en-US" sz="2400" dirty="0">
                <a:solidFill>
                  <a:srgbClr val="3366FF"/>
                </a:solidFill>
              </a:rPr>
              <a:t>Image</a:t>
            </a:r>
            <a:r>
              <a:rPr lang="en-US" sz="2400" dirty="0"/>
              <a:t>(</a:t>
            </a:r>
            <a:r>
              <a:rPr lang="en-US" sz="2400" dirty="0" err="1"/>
              <a:t>r+</a:t>
            </a:r>
            <a:r>
              <a:rPr lang="en-US" sz="2400" b="1" dirty="0" err="1">
                <a:solidFill>
                  <a:srgbClr val="008000"/>
                </a:solidFill>
              </a:rPr>
              <a:t>σ</a:t>
            </a:r>
            <a:r>
              <a:rPr lang="en-US" sz="2400" b="1" baseline="-25000" dirty="0" err="1">
                <a:solidFill>
                  <a:srgbClr val="008000"/>
                </a:solidFill>
              </a:rPr>
              <a:t>W</a:t>
            </a:r>
            <a:r>
              <a:rPr lang="en-US" sz="2400" dirty="0" err="1"/>
              <a:t>w</a:t>
            </a:r>
            <a:r>
              <a:rPr lang="en-US" sz="2400" dirty="0"/>
              <a:t>, </a:t>
            </a:r>
            <a:r>
              <a:rPr lang="en-US" sz="2400" dirty="0" err="1"/>
              <a:t>s+</a:t>
            </a:r>
            <a:r>
              <a:rPr lang="en-US" sz="2400" b="1" dirty="0" err="1">
                <a:solidFill>
                  <a:srgbClr val="008000"/>
                </a:solidFill>
              </a:rPr>
              <a:t>σ</a:t>
            </a:r>
            <a:r>
              <a:rPr lang="en-US" sz="2400" b="1" baseline="-25000" dirty="0" err="1">
                <a:solidFill>
                  <a:srgbClr val="008000"/>
                </a:solidFill>
              </a:rPr>
              <a:t>H</a:t>
            </a:r>
            <a:r>
              <a:rPr lang="en-US" sz="2400" dirty="0" err="1"/>
              <a:t>h</a:t>
            </a:r>
            <a:r>
              <a:rPr lang="en-US" sz="2400" dirty="0"/>
              <a:t>, c, b) * Filter( k, r, s, c )</a:t>
            </a:r>
          </a:p>
        </p:txBody>
      </p:sp>
    </p:spTree>
    <p:extLst>
      <p:ext uri="{BB962C8B-B14F-4D97-AF65-F5344CB8AC3E}">
        <p14:creationId xmlns:p14="http://schemas.microsoft.com/office/powerpoint/2010/main" val="17374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FDC0-4B4F-B648-8061-CA0807CB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1297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a CNN is often done – 1D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D1804-C332-494A-8621-919F1DCF54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60325" y="1354138"/>
            <a:ext cx="9204325" cy="544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Ex: 1 1x3 filter, 1 1x5 image, shift </a:t>
            </a:r>
            <a:r>
              <a:rPr lang="en-US" dirty="0" err="1"/>
              <a:t>σ</a:t>
            </a:r>
            <a:r>
              <a:rPr lang="en-US" b="1" dirty="0"/>
              <a:t> </a:t>
            </a:r>
            <a:r>
              <a:rPr lang="en-US" dirty="0"/>
              <a:t>= 1</a:t>
            </a:r>
          </a:p>
          <a:p>
            <a:pPr lvl="1"/>
            <a:r>
              <a:rPr lang="en-US" dirty="0"/>
              <a:t>[f1,f2,f3], [im1,im2,im3,im4,im5]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 dot products of length 3</a:t>
            </a:r>
          </a:p>
          <a:p>
            <a:r>
              <a:rPr lang="en-US" dirty="0"/>
              <a:t>Convert image to matrix, do vector*matrix (BLAS2)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Multiple filters -&gt; matrix*matrix (BLAS3)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434DD-E81E-7446-B2B7-E2560BC610B4}"/>
              </a:ext>
            </a:extLst>
          </p:cNvPr>
          <p:cNvGrpSpPr/>
          <p:nvPr/>
        </p:nvGrpSpPr>
        <p:grpSpPr>
          <a:xfrm>
            <a:off x="2694432" y="2339977"/>
            <a:ext cx="2950464" cy="424850"/>
            <a:chOff x="2602992" y="2596579"/>
            <a:chExt cx="2950464" cy="424850"/>
          </a:xfrm>
        </p:grpSpPr>
        <p:sp>
          <p:nvSpPr>
            <p:cNvPr id="4" name="Left Bracket 3">
              <a:extLst>
                <a:ext uri="{FF2B5EF4-FFF2-40B4-BE49-F238E27FC236}">
                  <a16:creationId xmlns:a16="http://schemas.microsoft.com/office/drawing/2014/main" id="{0A0D8057-3383-D44C-B1C8-63DFD7D982D1}"/>
                </a:ext>
              </a:extLst>
            </p:cNvPr>
            <p:cNvSpPr/>
            <p:nvPr/>
          </p:nvSpPr>
          <p:spPr>
            <a:xfrm rot="16200000">
              <a:off x="3398520" y="1801051"/>
              <a:ext cx="54864" cy="1645920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ket 4">
              <a:extLst>
                <a:ext uri="{FF2B5EF4-FFF2-40B4-BE49-F238E27FC236}">
                  <a16:creationId xmlns:a16="http://schemas.microsoft.com/office/drawing/2014/main" id="{7F25107D-9B90-9743-B8F2-D36001FA0FDA}"/>
                </a:ext>
              </a:extLst>
            </p:cNvPr>
            <p:cNvSpPr/>
            <p:nvPr/>
          </p:nvSpPr>
          <p:spPr>
            <a:xfrm rot="16200000">
              <a:off x="4105656" y="2000157"/>
              <a:ext cx="54864" cy="1645920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68B2F5F8-40D6-2242-B013-CBF4AA67B2C0}"/>
                </a:ext>
              </a:extLst>
            </p:cNvPr>
            <p:cNvSpPr/>
            <p:nvPr/>
          </p:nvSpPr>
          <p:spPr>
            <a:xfrm rot="16200000">
              <a:off x="4703064" y="2171037"/>
              <a:ext cx="54864" cy="1645920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06FB87-F3C1-0A43-B173-DD8D61D7D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64798"/>
              </p:ext>
            </p:extLst>
          </p:nvPr>
        </p:nvGraphicFramePr>
        <p:xfrm>
          <a:off x="3127248" y="4338325"/>
          <a:ext cx="242620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736">
                  <a:extLst>
                    <a:ext uri="{9D8B030D-6E8A-4147-A177-3AD203B41FA5}">
                      <a16:colId xmlns:a16="http://schemas.microsoft.com/office/drawing/2014/main" val="2753040758"/>
                    </a:ext>
                  </a:extLst>
                </a:gridCol>
                <a:gridCol w="808736">
                  <a:extLst>
                    <a:ext uri="{9D8B030D-6E8A-4147-A177-3AD203B41FA5}">
                      <a16:colId xmlns:a16="http://schemas.microsoft.com/office/drawing/2014/main" val="513007206"/>
                    </a:ext>
                  </a:extLst>
                </a:gridCol>
                <a:gridCol w="808736">
                  <a:extLst>
                    <a:ext uri="{9D8B030D-6E8A-4147-A177-3AD203B41FA5}">
                      <a16:colId xmlns:a16="http://schemas.microsoft.com/office/drawing/2014/main" val="368444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2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5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45081"/>
                  </a:ext>
                </a:extLst>
              </a:tr>
            </a:tbl>
          </a:graphicData>
        </a:graphic>
      </p:graphicFrame>
      <p:sp>
        <p:nvSpPr>
          <p:cNvPr id="9" name="Double Bracket 8">
            <a:extLst>
              <a:ext uri="{FF2B5EF4-FFF2-40B4-BE49-F238E27FC236}">
                <a16:creationId xmlns:a16="http://schemas.microsoft.com/office/drawing/2014/main" id="{0BCE3758-6C23-FB45-B236-A72EE73CE966}"/>
              </a:ext>
            </a:extLst>
          </p:cNvPr>
          <p:cNvSpPr/>
          <p:nvPr/>
        </p:nvSpPr>
        <p:spPr>
          <a:xfrm>
            <a:off x="3060192" y="4338325"/>
            <a:ext cx="2334768" cy="137160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F5823-CD68-2D4A-8C55-1D5776978ADB}"/>
              </a:ext>
            </a:extLst>
          </p:cNvPr>
          <p:cNvSpPr txBox="1"/>
          <p:nvPr/>
        </p:nvSpPr>
        <p:spPr>
          <a:xfrm>
            <a:off x="1214815" y="479329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 f1, f2, f3 ]  *</a:t>
            </a:r>
          </a:p>
        </p:txBody>
      </p:sp>
    </p:spTree>
    <p:extLst>
      <p:ext uri="{BB962C8B-B14F-4D97-AF65-F5344CB8AC3E}">
        <p14:creationId xmlns:p14="http://schemas.microsoft.com/office/powerpoint/2010/main" val="7825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FDC0-4B4F-B648-8061-CA0807CB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33" y="24778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a CNN is often done – 2D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D1804-C332-494A-8621-919F1DCF54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6050" y="1289050"/>
            <a:ext cx="8997950" cy="3905250"/>
          </a:xfrm>
        </p:spPr>
        <p:txBody>
          <a:bodyPr>
            <a:normAutofit/>
          </a:bodyPr>
          <a:lstStyle/>
          <a:p>
            <a:r>
              <a:rPr lang="en-US" dirty="0"/>
              <a:t>Same idea:</a:t>
            </a:r>
          </a:p>
          <a:p>
            <a:pPr lvl="1"/>
            <a:r>
              <a:rPr lang="en-US" dirty="0"/>
              <a:t>Convert each 2D image to a matrix: im2col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Convert each 2D filter into a row vector, stack them</a:t>
            </a:r>
          </a:p>
          <a:p>
            <a:pPr lvl="1"/>
            <a:r>
              <a:rPr lang="en-US" dirty="0"/>
              <a:t>Do matrix-matrix multiply</a:t>
            </a:r>
          </a:p>
          <a:p>
            <a:r>
              <a:rPr lang="en-US" dirty="0"/>
              <a:t>Ex: 2x2 filter =&gt; 1x4 vector </a:t>
            </a:r>
          </a:p>
          <a:p>
            <a:pPr lvl="1"/>
            <a:r>
              <a:rPr lang="en-US" dirty="0"/>
              <a:t>[f11,f21,f12,f22]</a:t>
            </a:r>
          </a:p>
          <a:p>
            <a:r>
              <a:rPr lang="en-US" dirty="0"/>
              <a:t>Ex: 5x5 image =&gt; 4x20 matrix (1 col per conv.)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A3EF61-0F38-D945-ABF1-4AE97ED6B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65323"/>
              </p:ext>
            </p:extLst>
          </p:nvPr>
        </p:nvGraphicFramePr>
        <p:xfrm>
          <a:off x="1395984" y="5193792"/>
          <a:ext cx="6095999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71601682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0381886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66113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3625728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490472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6311582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381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im11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1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im21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5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6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im22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293469"/>
                  </a:ext>
                </a:extLst>
              </a:tr>
            </a:tbl>
          </a:graphicData>
        </a:graphic>
      </p:graphicFrame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5D0D5954-DFCC-4E4E-A6D6-F0A6BD037F99}"/>
              </a:ext>
            </a:extLst>
          </p:cNvPr>
          <p:cNvSpPr/>
          <p:nvPr/>
        </p:nvSpPr>
        <p:spPr>
          <a:xfrm>
            <a:off x="1225295" y="5193792"/>
            <a:ext cx="6266687" cy="1502346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FC91-860F-D04E-B88C-DB8C65C9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using Im2col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8001-FC0B-E148-9C33-859B0737F4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Same operations as 7 nested loops</a:t>
            </a:r>
          </a:p>
          <a:p>
            <a:r>
              <a:rPr lang="en-US" dirty="0"/>
              <a:t>Can exploit optimized </a:t>
            </a:r>
            <a:r>
              <a:rPr lang="en-US" dirty="0" err="1"/>
              <a:t>matmul</a:t>
            </a:r>
            <a:endParaRPr lang="en-US" dirty="0"/>
          </a:p>
          <a:p>
            <a:r>
              <a:rPr lang="en-US" dirty="0"/>
              <a:t>Need to replicate data</a:t>
            </a:r>
          </a:p>
          <a:p>
            <a:r>
              <a:rPr lang="en-US" dirty="0"/>
              <a:t>Can we communicate less, by doing convolutions directly?</a:t>
            </a:r>
          </a:p>
          <a:p>
            <a:pPr lvl="1"/>
            <a:r>
              <a:rPr lang="en-US" dirty="0"/>
              <a:t>Ex:  Intel MKL-DNN, some NVIDIA libraries</a:t>
            </a:r>
          </a:p>
        </p:txBody>
      </p:sp>
    </p:spTree>
    <p:extLst>
      <p:ext uri="{BB962C8B-B14F-4D97-AF65-F5344CB8AC3E}">
        <p14:creationId xmlns:p14="http://schemas.microsoft.com/office/powerpoint/2010/main" val="31438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506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Lower Bound for CNNs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673" y="1408206"/>
            <a:ext cx="8229600" cy="5651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Let N = #iterations = KHWRSCB, M = cache size</a:t>
            </a:r>
          </a:p>
          <a:p>
            <a:r>
              <a:rPr lang="en-US" dirty="0"/>
              <a:t>#words moved = </a:t>
            </a:r>
            <a:r>
              <a:rPr lang="en-US" dirty="0" err="1"/>
              <a:t>Ω</a:t>
            </a:r>
            <a:r>
              <a:rPr lang="en-US" dirty="0"/>
              <a:t>( max(   </a:t>
            </a:r>
            <a:r>
              <a:rPr lang="mr-IN" dirty="0"/>
              <a:t>…</a:t>
            </a:r>
            <a:r>
              <a:rPr lang="en-US" dirty="0"/>
              <a:t> 5 terms</a:t>
            </a:r>
          </a:p>
          <a:p>
            <a:pPr marL="0" indent="0">
              <a:buNone/>
            </a:pPr>
            <a:r>
              <a:rPr lang="en-US" dirty="0"/>
              <a:t>         BKHW,              </a:t>
            </a:r>
            <a:r>
              <a:rPr lang="is-IS" dirty="0"/>
              <a:t>…   size of Out</a:t>
            </a:r>
          </a:p>
          <a:p>
            <a:pPr marL="0" indent="0">
              <a:buNone/>
            </a:pPr>
            <a:r>
              <a:rPr lang="is-IS" dirty="0"/>
              <a:t>         σ</a:t>
            </a:r>
            <a:r>
              <a:rPr lang="is-IS" sz="3600" baseline="-25000" dirty="0"/>
              <a:t>H</a:t>
            </a:r>
            <a:r>
              <a:rPr lang="is-IS" dirty="0"/>
              <a:t>σ</a:t>
            </a:r>
            <a:r>
              <a:rPr lang="is-IS" sz="3600" baseline="-25000" dirty="0"/>
              <a:t>W</a:t>
            </a:r>
            <a:r>
              <a:rPr lang="is-IS" dirty="0"/>
              <a:t>BCWH,    ...   size of Image</a:t>
            </a:r>
          </a:p>
          <a:p>
            <a:pPr marL="0" indent="0">
              <a:buNone/>
            </a:pPr>
            <a:r>
              <a:rPr lang="is-IS" dirty="0"/>
              <a:t>         CKRS,                ...   </a:t>
            </a:r>
            <a:r>
              <a:rPr lang="en-US" dirty="0"/>
              <a:t>s</a:t>
            </a:r>
            <a:r>
              <a:rPr lang="is-IS" dirty="0"/>
              <a:t>ize of Filter</a:t>
            </a:r>
          </a:p>
          <a:p>
            <a:pPr marL="0" indent="0">
              <a:buNone/>
            </a:pPr>
            <a:r>
              <a:rPr lang="is-IS" dirty="0"/>
              <a:t>         N/M,                 ...   same lower bound as n-body</a:t>
            </a:r>
          </a:p>
          <a:p>
            <a:pPr marL="0" indent="0">
              <a:buNone/>
            </a:pPr>
            <a:r>
              <a:rPr lang="is-IS" dirty="0"/>
              <a:t>         N/(M</a:t>
            </a:r>
            <a:r>
              <a:rPr lang="is-IS" sz="3600" baseline="30000" dirty="0"/>
              <a:t>1/2 </a:t>
            </a:r>
            <a:r>
              <a:rPr lang="is-IS" dirty="0"/>
              <a:t>(RS/(σ</a:t>
            </a:r>
            <a:r>
              <a:rPr lang="is-IS" sz="3600" baseline="-25000" dirty="0"/>
              <a:t>H</a:t>
            </a:r>
            <a:r>
              <a:rPr lang="is-IS" dirty="0"/>
              <a:t>σ</a:t>
            </a:r>
            <a:r>
              <a:rPr lang="is-IS" sz="3600" baseline="-25000" dirty="0"/>
              <a:t>W</a:t>
            </a:r>
            <a:r>
              <a:rPr lang="is-IS" dirty="0"/>
              <a:t>))</a:t>
            </a:r>
            <a:r>
              <a:rPr lang="is-IS" sz="3600" baseline="30000" dirty="0"/>
              <a:t>1/2 </a:t>
            </a:r>
            <a:r>
              <a:rPr lang="is-IS" dirty="0"/>
              <a:t>)  ... </a:t>
            </a:r>
            <a:r>
              <a:rPr lang="en-US" dirty="0"/>
              <a:t>n</a:t>
            </a:r>
            <a:r>
              <a:rPr lang="is-IS" dirty="0"/>
              <a:t>ew </a:t>
            </a:r>
            <a:r>
              <a:rPr lang="en-US" dirty="0"/>
              <a:t>l</a:t>
            </a:r>
            <a:r>
              <a:rPr lang="is-IS" dirty="0"/>
              <a:t>ower bound )</a:t>
            </a:r>
          </a:p>
          <a:p>
            <a:r>
              <a:rPr lang="is-IS" dirty="0"/>
              <a:t>New lower bound</a:t>
            </a:r>
          </a:p>
          <a:p>
            <a:pPr lvl="1"/>
            <a:r>
              <a:rPr lang="is-IS" dirty="0"/>
              <a:t>Beats matmul by factor (RS/(σ</a:t>
            </a:r>
            <a:r>
              <a:rPr lang="is-IS" sz="3200" baseline="-25000" dirty="0"/>
              <a:t>H</a:t>
            </a:r>
            <a:r>
              <a:rPr lang="is-IS" dirty="0"/>
              <a:t>σ</a:t>
            </a:r>
            <a:r>
              <a:rPr lang="is-IS" sz="3200" baseline="-25000" dirty="0"/>
              <a:t>W</a:t>
            </a:r>
            <a:r>
              <a:rPr lang="is-IS" dirty="0"/>
              <a:t>))</a:t>
            </a:r>
            <a:r>
              <a:rPr lang="is-IS" sz="3200" baseline="30000" dirty="0"/>
              <a:t>1/2 </a:t>
            </a:r>
            <a:endParaRPr lang="is-IS" dirty="0"/>
          </a:p>
          <a:p>
            <a:pPr lvl="1"/>
            <a:r>
              <a:rPr lang="is-IS" dirty="0"/>
              <a:t>Applies in common case when data does not fit in cache, but one RxS filter does</a:t>
            </a:r>
          </a:p>
          <a:p>
            <a:pPr lvl="1"/>
            <a:r>
              <a:rPr lang="is-IS" dirty="0"/>
              <a:t>Tile needed to attain N/M too big to fit in loop bounds </a:t>
            </a:r>
          </a:p>
          <a:p>
            <a:r>
              <a:rPr lang="is-IS" dirty="0"/>
              <a:t>Attainable (many cases, solved using Mathematica)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5263" y="-156063"/>
            <a:ext cx="7886700" cy="1325563"/>
          </a:xfrm>
        </p:spPr>
        <p:txBody>
          <a:bodyPr/>
          <a:lstStyle/>
          <a:p>
            <a:r>
              <a:rPr lang="en-US" dirty="0"/>
              <a:t>Data access for n-body</a:t>
            </a:r>
          </a:p>
        </p:txBody>
      </p:sp>
      <p:pic>
        <p:nvPicPr>
          <p:cNvPr id="6" name="Content Placeholder 5" descr="TilePlot_1_1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41490" y="2064363"/>
            <a:ext cx="26541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5577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490" y="10610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Optimal tiling for “slanted” n-body</a:t>
            </a:r>
          </a:p>
        </p:txBody>
      </p:sp>
      <p:pic>
        <p:nvPicPr>
          <p:cNvPr id="6" name="Content Placeholder 5" descr="TilePlot_1_1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6002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41490" y="2064363"/>
            <a:ext cx="278283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</a:t>
            </a:r>
            <a:r>
              <a:rPr lang="en-US" sz="2400" dirty="0" err="1">
                <a:solidFill>
                  <a:srgbClr val="FF0000"/>
                </a:solidFill>
              </a:rPr>
              <a:t>i+j</a:t>
            </a:r>
            <a:r>
              <a:rPr lang="en-US" sz="24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370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Plot_6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3" y="1595982"/>
            <a:ext cx="6182330" cy="4503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“slanted” n-body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90" y="2064363"/>
            <a:ext cx="294339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</a:t>
            </a:r>
            <a:r>
              <a:rPr lang="en-US" sz="2400" dirty="0" err="1"/>
              <a:t>i+j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Tiling:</a:t>
            </a:r>
          </a:p>
          <a:p>
            <a:r>
              <a:rPr lang="en-US" sz="2400" dirty="0"/>
              <a:t>    Read 5 entries of A:</a:t>
            </a:r>
          </a:p>
          <a:p>
            <a:r>
              <a:rPr lang="en-US" sz="2400" dirty="0"/>
              <a:t>        A([0,1,2,3,4])</a:t>
            </a:r>
          </a:p>
          <a:p>
            <a:r>
              <a:rPr lang="en-US" sz="2400" dirty="0"/>
              <a:t>    Read 5 entries of B:</a:t>
            </a:r>
          </a:p>
          <a:p>
            <a:r>
              <a:rPr lang="en-US" sz="2400" dirty="0"/>
              <a:t>        B([4,5,6,7,8])</a:t>
            </a:r>
          </a:p>
          <a:p>
            <a:r>
              <a:rPr lang="en-US" sz="2400" dirty="0"/>
              <a:t>    Perform 5</a:t>
            </a:r>
            <a:r>
              <a:rPr lang="en-US" sz="2800" baseline="30000" dirty="0"/>
              <a:t>2</a:t>
            </a:r>
            <a:r>
              <a:rPr lang="en-US" sz="2400" dirty="0"/>
              <a:t> = 25</a:t>
            </a:r>
          </a:p>
          <a:p>
            <a:r>
              <a:rPr lang="en-US" sz="2400" dirty="0"/>
              <a:t>        loop iterations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8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lePlot_6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17" y="1578820"/>
            <a:ext cx="6166384" cy="453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“slanted” n-body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90" y="2064363"/>
            <a:ext cx="2943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</a:t>
            </a:r>
            <a:r>
              <a:rPr lang="en-US" sz="2400" dirty="0" err="1"/>
              <a:t>i+j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8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ePlot_6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89" y="1548503"/>
            <a:ext cx="6095639" cy="456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“slanted” n-body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90" y="2064363"/>
            <a:ext cx="2943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</a:t>
            </a:r>
            <a:r>
              <a:rPr lang="en-US" sz="2400" dirty="0" err="1"/>
              <a:t>i+j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1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lePlot_6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8" y="1537462"/>
            <a:ext cx="6132673" cy="45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“slanted” n-body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490" y="2064363"/>
            <a:ext cx="2943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</a:t>
            </a:r>
            <a:r>
              <a:rPr lang="en-US" sz="2400" dirty="0" err="1"/>
              <a:t>i+j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02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6" name="Content Placeholder 5" descr="TilePlot_2_1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7" name="TextBox 6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168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2_2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489" y="2064363"/>
            <a:ext cx="32927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  <a:p>
            <a:endParaRPr lang="en-US" sz="2400" dirty="0"/>
          </a:p>
          <a:p>
            <a:r>
              <a:rPr lang="en-US" sz="2400" dirty="0"/>
              <a:t>Tiling:</a:t>
            </a:r>
          </a:p>
          <a:p>
            <a:r>
              <a:rPr lang="en-US" sz="2400" dirty="0"/>
              <a:t>    Read 5 entries of A:</a:t>
            </a:r>
          </a:p>
          <a:p>
            <a:r>
              <a:rPr lang="en-US" sz="2400" dirty="0"/>
              <a:t>        A([0,5,10,15,20])</a:t>
            </a:r>
          </a:p>
          <a:p>
            <a:r>
              <a:rPr lang="en-US" sz="2400" dirty="0"/>
              <a:t>    Read 5 entries of B:</a:t>
            </a:r>
          </a:p>
          <a:p>
            <a:r>
              <a:rPr lang="en-US" sz="2400" dirty="0"/>
              <a:t>        B([0,-5,-10,-15,-20])</a:t>
            </a:r>
          </a:p>
          <a:p>
            <a:r>
              <a:rPr lang="en-US" sz="2400" dirty="0"/>
              <a:t>    Perform 5</a:t>
            </a:r>
            <a:r>
              <a:rPr lang="en-US" sz="2800" baseline="30000" dirty="0"/>
              <a:t>2</a:t>
            </a:r>
            <a:r>
              <a:rPr lang="en-US" sz="2400" dirty="0"/>
              <a:t> = 25</a:t>
            </a:r>
          </a:p>
          <a:p>
            <a:r>
              <a:rPr lang="en-US" sz="2400" dirty="0"/>
              <a:t>        loop iterations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6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2_3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</p:spTree>
    <p:extLst>
      <p:ext uri="{BB962C8B-B14F-4D97-AF65-F5344CB8AC3E}">
        <p14:creationId xmlns:p14="http://schemas.microsoft.com/office/powerpoint/2010/main" val="10030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2_4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</p:spTree>
    <p:extLst>
      <p:ext uri="{BB962C8B-B14F-4D97-AF65-F5344CB8AC3E}">
        <p14:creationId xmlns:p14="http://schemas.microsoft.com/office/powerpoint/2010/main" val="33179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2_5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</p:spTree>
    <p:extLst>
      <p:ext uri="{BB962C8B-B14F-4D97-AF65-F5344CB8AC3E}">
        <p14:creationId xmlns:p14="http://schemas.microsoft.com/office/powerpoint/2010/main" val="21762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E251C-29BF-1243-BBF8-B25FAA0C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63" y="1602769"/>
            <a:ext cx="6035696" cy="4524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4988" y="-98089"/>
            <a:ext cx="7886700" cy="1325563"/>
          </a:xfrm>
        </p:spPr>
        <p:txBody>
          <a:bodyPr/>
          <a:lstStyle/>
          <a:p>
            <a:r>
              <a:rPr lang="en-US" dirty="0"/>
              <a:t>Data access for n-body</a:t>
            </a:r>
          </a:p>
        </p:txBody>
      </p:sp>
      <p:pic>
        <p:nvPicPr>
          <p:cNvPr id="6" name="Content Placeholder 5" descr="TilePlot_1_1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528763"/>
            <a:ext cx="8229600" cy="4525962"/>
          </a:xfrm>
        </p:spPr>
      </p:pic>
      <p:sp>
        <p:nvSpPr>
          <p:cNvPr id="7" name="TextBox 6"/>
          <p:cNvSpPr txBox="1"/>
          <p:nvPr/>
        </p:nvSpPr>
        <p:spPr>
          <a:xfrm>
            <a:off x="241490" y="2064363"/>
            <a:ext cx="2654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  <a:p>
            <a:endParaRPr lang="en-US" sz="2400" dirty="0"/>
          </a:p>
          <a:p>
            <a:r>
              <a:rPr lang="en-US" sz="2400" dirty="0"/>
              <a:t>Ex: execute loop for</a:t>
            </a:r>
          </a:p>
          <a:p>
            <a:r>
              <a:rPr lang="en-US" sz="2400" dirty="0"/>
              <a:t>       </a:t>
            </a:r>
            <a:r>
              <a:rPr lang="en-US" sz="2400" dirty="0" err="1"/>
              <a:t>i</a:t>
            </a:r>
            <a:r>
              <a:rPr lang="en-US" sz="2400" dirty="0"/>
              <a:t> = 3, j =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7555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4_1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6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4_2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6" name="TextBox 5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3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4_3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4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4_4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0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tiling for “twisted” n-body</a:t>
            </a:r>
          </a:p>
        </p:txBody>
      </p:sp>
      <p:pic>
        <p:nvPicPr>
          <p:cNvPr id="4" name="Content Placeholder 3" descr="TilePlot_5_1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3" r="-15163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241490" y="2064363"/>
            <a:ext cx="2654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A(3*</a:t>
            </a:r>
            <a:r>
              <a:rPr lang="en-US" sz="2400" dirty="0" err="1"/>
              <a:t>i</a:t>
            </a:r>
            <a:r>
              <a:rPr lang="en-US" sz="2400" dirty="0"/>
              <a:t>-j), </a:t>
            </a:r>
          </a:p>
          <a:p>
            <a:r>
              <a:rPr lang="en-US" sz="2400" dirty="0"/>
              <a:t>                  B(i-2*j)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856" y="129612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3722" y="598918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72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CA79BA-DFFB-B94B-88D8-D495EDC5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654" y="1595910"/>
            <a:ext cx="6003463" cy="4500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E251C-29BF-1243-BBF8-B25FAA0C4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89" y="1453490"/>
            <a:ext cx="6035696" cy="4524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 for n-body</a:t>
            </a:r>
          </a:p>
        </p:txBody>
      </p:sp>
      <p:pic>
        <p:nvPicPr>
          <p:cNvPr id="6" name="Content Placeholder 5" descr="TilePlot_1_1.jpg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528763"/>
            <a:ext cx="8229600" cy="4525962"/>
          </a:xfrm>
        </p:spPr>
      </p:pic>
      <p:sp>
        <p:nvSpPr>
          <p:cNvPr id="7" name="TextBox 6"/>
          <p:cNvSpPr txBox="1"/>
          <p:nvPr/>
        </p:nvSpPr>
        <p:spPr>
          <a:xfrm>
            <a:off x="241490" y="2064363"/>
            <a:ext cx="2654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  <a:p>
            <a:endParaRPr lang="en-US" sz="2400" dirty="0"/>
          </a:p>
          <a:p>
            <a:r>
              <a:rPr lang="en-US" sz="2400" dirty="0"/>
              <a:t>Ex: execute loop for</a:t>
            </a:r>
          </a:p>
          <a:p>
            <a:r>
              <a:rPr lang="en-US" sz="2400" dirty="0"/>
              <a:t>       </a:t>
            </a:r>
            <a:r>
              <a:rPr lang="en-US" sz="2400" dirty="0" err="1"/>
              <a:t>i</a:t>
            </a:r>
            <a:r>
              <a:rPr lang="en-US" sz="2400" dirty="0"/>
              <a:t> = 3, j = 5</a:t>
            </a:r>
          </a:p>
          <a:p>
            <a:r>
              <a:rPr lang="en-US" sz="2400" dirty="0"/>
              <a:t>access A(3), B(5)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6174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CF93C6-56F7-1F4C-81EB-7D77CAB6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91" y="1596665"/>
            <a:ext cx="6056557" cy="453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A79BA-DFFB-B94B-88D8-D495EDC55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68" y="1395159"/>
            <a:ext cx="6003463" cy="4500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E251C-29BF-1243-BBF8-B25FAA0C4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197" y="1417638"/>
            <a:ext cx="6035696" cy="4524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 for n-body</a:t>
            </a:r>
          </a:p>
        </p:txBody>
      </p:sp>
      <p:pic>
        <p:nvPicPr>
          <p:cNvPr id="6" name="Content Placeholder 5" descr="TilePlot_1_1.jpg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528763"/>
            <a:ext cx="8229600" cy="4525962"/>
          </a:xfrm>
        </p:spPr>
      </p:pic>
      <p:sp>
        <p:nvSpPr>
          <p:cNvPr id="7" name="TextBox 6"/>
          <p:cNvSpPr txBox="1"/>
          <p:nvPr/>
        </p:nvSpPr>
        <p:spPr>
          <a:xfrm>
            <a:off x="241490" y="2064363"/>
            <a:ext cx="2943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= 0:n</a:t>
            </a:r>
          </a:p>
          <a:p>
            <a:r>
              <a:rPr lang="en-US" sz="2400" dirty="0"/>
              <a:t>   for j = 0:n</a:t>
            </a:r>
          </a:p>
          <a:p>
            <a:r>
              <a:rPr lang="en-US" sz="2400" dirty="0"/>
              <a:t>      access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  <a:p>
            <a:endParaRPr lang="en-US" sz="2400" dirty="0"/>
          </a:p>
          <a:p>
            <a:r>
              <a:rPr lang="en-US" sz="2400" dirty="0"/>
              <a:t>Ex: execute loop for</a:t>
            </a:r>
          </a:p>
          <a:p>
            <a:r>
              <a:rPr lang="en-US" sz="2400" dirty="0"/>
              <a:t>       multiple pairs (</a:t>
            </a:r>
            <a:r>
              <a:rPr lang="en-US" sz="2400" dirty="0" err="1"/>
              <a:t>i,j</a:t>
            </a:r>
            <a:r>
              <a:rPr lang="en-US" sz="2400" dirty="0"/>
              <a:t>),</a:t>
            </a:r>
          </a:p>
          <a:p>
            <a:r>
              <a:rPr lang="en-US" sz="2400" dirty="0"/>
              <a:t>       access multiple</a:t>
            </a:r>
          </a:p>
          <a:p>
            <a:r>
              <a:rPr lang="en-US" sz="2400" dirty="0"/>
              <a:t>       A(</a:t>
            </a:r>
            <a:r>
              <a:rPr lang="en-US" sz="2400" dirty="0" err="1"/>
              <a:t>i</a:t>
            </a:r>
            <a:r>
              <a:rPr lang="en-US" sz="2400" dirty="0"/>
              <a:t>), B(j)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2191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BBDFED-C462-2440-9D6A-99E78465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57" y="1570015"/>
            <a:ext cx="6104289" cy="4575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CF93C6-56F7-1F4C-81EB-7D77CAB66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22" y="1440117"/>
            <a:ext cx="6056557" cy="453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A79BA-DFFB-B94B-88D8-D495EDC55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68" y="1395159"/>
            <a:ext cx="6003463" cy="4500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E251C-29BF-1243-BBF8-B25FAA0C4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197" y="1417638"/>
            <a:ext cx="6035696" cy="4524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 for n-body</a:t>
            </a:r>
          </a:p>
        </p:txBody>
      </p:sp>
      <p:pic>
        <p:nvPicPr>
          <p:cNvPr id="6" name="Content Placeholder 5" descr="TilePlot_1_1.jpg"/>
          <p:cNvPicPr>
            <a:picLocks noGrp="1" noChangeAspect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0" r="-18130"/>
          <a:stretch>
            <a:fillRect/>
          </a:stretch>
        </p:blipFill>
        <p:spPr>
          <a:xfrm>
            <a:off x="914400" y="1528763"/>
            <a:ext cx="8229600" cy="4525962"/>
          </a:xfrm>
        </p:spPr>
      </p:pic>
      <p:sp>
        <p:nvSpPr>
          <p:cNvPr id="7" name="TextBox 6"/>
          <p:cNvSpPr txBox="1"/>
          <p:nvPr/>
        </p:nvSpPr>
        <p:spPr>
          <a:xfrm>
            <a:off x="82193" y="2064363"/>
            <a:ext cx="3386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only access 10 entries of A(</a:t>
            </a:r>
            <a:r>
              <a:rPr lang="en-US" sz="2400" dirty="0" err="1"/>
              <a:t>i</a:t>
            </a:r>
            <a:r>
              <a:rPr lang="en-US" sz="2400" dirty="0"/>
              <a:t>) and B(j), what is the max number of loop iterations we can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1998" y="5334007"/>
            <a:ext cx="26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4880" y="1263137"/>
            <a:ext cx="28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E46FC-4F08-7C4A-B87E-3742196B3A67}"/>
              </a:ext>
            </a:extLst>
          </p:cNvPr>
          <p:cNvSpPr txBox="1"/>
          <p:nvPr/>
        </p:nvSpPr>
        <p:spPr>
          <a:xfrm>
            <a:off x="66337" y="4036038"/>
            <a:ext cx="338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25 = 5 x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AE726-AE29-8A4A-95C6-9E8AA2F78841}"/>
              </a:ext>
            </a:extLst>
          </p:cNvPr>
          <p:cNvSpPr txBox="1"/>
          <p:nvPr/>
        </p:nvSpPr>
        <p:spPr>
          <a:xfrm>
            <a:off x="66337" y="4497703"/>
            <a:ext cx="3386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access </a:t>
            </a:r>
          </a:p>
          <a:p>
            <a:r>
              <a:rPr lang="en-US" sz="2400" dirty="0"/>
              <a:t>M = cache size </a:t>
            </a:r>
          </a:p>
          <a:p>
            <a:r>
              <a:rPr lang="en-US" sz="2400" dirty="0"/>
              <a:t>entries, then we can do</a:t>
            </a:r>
          </a:p>
          <a:p>
            <a:r>
              <a:rPr lang="en-US" sz="2400" dirty="0"/>
              <a:t>(M/2)</a:t>
            </a:r>
            <a:r>
              <a:rPr lang="en-US" sz="2400" baseline="30000" dirty="0"/>
              <a:t>2</a:t>
            </a:r>
            <a:r>
              <a:rPr lang="en-US" sz="2400" dirty="0"/>
              <a:t> = M</a:t>
            </a:r>
            <a:r>
              <a:rPr lang="en-US" sz="2400" baseline="30000" dirty="0"/>
              <a:t>2</a:t>
            </a:r>
            <a:r>
              <a:rPr lang="en-US" sz="2400" dirty="0"/>
              <a:t>/4 </a:t>
            </a:r>
          </a:p>
          <a:p>
            <a:r>
              <a:rPr lang="en-US" sz="2400" dirty="0"/>
              <a:t>loop iterations</a:t>
            </a:r>
          </a:p>
        </p:txBody>
      </p:sp>
    </p:spTree>
    <p:extLst>
      <p:ext uri="{BB962C8B-B14F-4D97-AF65-F5344CB8AC3E}">
        <p14:creationId xmlns:p14="http://schemas.microsoft.com/office/powerpoint/2010/main" val="3731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C75C-DE5D-E44D-943D-BE92A5C7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668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dirty="0"/>
              <a:t>Communication lower bound for </a:t>
            </a:r>
            <a:br>
              <a:rPr lang="en-US" sz="3600" dirty="0"/>
            </a:br>
            <a:r>
              <a:rPr lang="en-US" sz="3600" dirty="0"/>
              <a:t>n-body (intuition)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ECED-4640-AF4E-A05C-B5AF82E1BE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4967" y="14019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=1:n, for j=1:n, access A(</a:t>
            </a:r>
            <a:r>
              <a:rPr lang="en-US" dirty="0" err="1"/>
              <a:t>i</a:t>
            </a:r>
            <a:r>
              <a:rPr lang="en-US" dirty="0"/>
              <a:t>), B(j)</a:t>
            </a:r>
          </a:p>
          <a:p>
            <a:r>
              <a:rPr lang="en-US" dirty="0"/>
              <a:t>With a cache of size M full of data, can only perform M</a:t>
            </a:r>
            <a:r>
              <a:rPr lang="en-US" baseline="30000" dirty="0"/>
              <a:t>2</a:t>
            </a:r>
            <a:r>
              <a:rPr lang="en-US" dirty="0"/>
              <a:t>/4 loop iterations</a:t>
            </a:r>
          </a:p>
          <a:p>
            <a:r>
              <a:rPr lang="en-US" dirty="0"/>
              <a:t>To perform all n</a:t>
            </a:r>
            <a:r>
              <a:rPr lang="en-US" baseline="30000" dirty="0"/>
              <a:t>2</a:t>
            </a:r>
            <a:r>
              <a:rPr lang="en-US" dirty="0"/>
              <a:t> loop iterations, need to (re)fill cache n</a:t>
            </a:r>
            <a:r>
              <a:rPr lang="en-US" baseline="30000" dirty="0"/>
              <a:t>2</a:t>
            </a:r>
            <a:r>
              <a:rPr lang="en-US" dirty="0"/>
              <a:t>/(M</a:t>
            </a:r>
            <a:r>
              <a:rPr lang="en-US" baseline="30000" dirty="0"/>
              <a:t>2</a:t>
            </a:r>
            <a:r>
              <a:rPr lang="en-US" dirty="0"/>
              <a:t>/4) = 4(n/M)</a:t>
            </a:r>
            <a:r>
              <a:rPr lang="en-US" baseline="30000" dirty="0"/>
              <a:t>2</a:t>
            </a:r>
            <a:r>
              <a:rPr lang="en-US" dirty="0"/>
              <a:t> times</a:t>
            </a:r>
          </a:p>
          <a:p>
            <a:r>
              <a:rPr lang="en-US" dirty="0"/>
              <a:t>Filling cache costs M reads from slow memory</a:t>
            </a:r>
          </a:p>
          <a:p>
            <a:r>
              <a:rPr lang="en-US" dirty="0"/>
              <a:t>Need to do at least 4(n/M)</a:t>
            </a:r>
            <a:r>
              <a:rPr lang="en-US" baseline="30000" dirty="0"/>
              <a:t>2</a:t>
            </a:r>
            <a:r>
              <a:rPr lang="en-US" dirty="0"/>
              <a:t> * M = 4n</a:t>
            </a:r>
            <a:r>
              <a:rPr lang="en-US" baseline="30000" dirty="0"/>
              <a:t>2</a:t>
            </a:r>
            <a:r>
              <a:rPr lang="en-US" dirty="0"/>
              <a:t> / M  reads</a:t>
            </a:r>
          </a:p>
          <a:p>
            <a:pPr lvl="1"/>
            <a:r>
              <a:rPr lang="en-US" sz="3200" dirty="0"/>
              <a:t>Can improve constant slightly</a:t>
            </a:r>
          </a:p>
          <a:p>
            <a:pPr lvl="1"/>
            <a:r>
              <a:rPr lang="en-US" sz="3200" dirty="0"/>
              <a:t>Write as Ω(n</a:t>
            </a:r>
            <a:r>
              <a:rPr lang="en-US" sz="3200" baseline="30000" dirty="0"/>
              <a:t>2</a:t>
            </a:r>
            <a:r>
              <a:rPr lang="en-US" sz="3200" dirty="0"/>
              <a:t>/M) = Ω(#loop iterations / M) </a:t>
            </a:r>
          </a:p>
        </p:txBody>
      </p:sp>
    </p:spTree>
    <p:extLst>
      <p:ext uri="{BB962C8B-B14F-4D97-AF65-F5344CB8AC3E}">
        <p14:creationId xmlns:p14="http://schemas.microsoft.com/office/powerpoint/2010/main" val="2391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14367</TotalTime>
  <Words>5138</Words>
  <Application>Microsoft Office PowerPoint</Application>
  <PresentationFormat>全屏显示(4:3)</PresentationFormat>
  <Paragraphs>791</Paragraphs>
  <Slides>54</Slides>
  <Notes>39</Notes>
  <HiddenSlides>6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1" baseType="lpstr">
      <vt:lpstr>Arial</vt:lpstr>
      <vt:lpstr>Calibri</vt:lpstr>
      <vt:lpstr>Helvetica</vt:lpstr>
      <vt:lpstr>Times New Roman</vt:lpstr>
      <vt:lpstr>Wingdings</vt:lpstr>
      <vt:lpstr>Office Theme</vt:lpstr>
      <vt:lpstr>Document</vt:lpstr>
      <vt:lpstr> More on  Communication-optimal Matmul (and beyond)</vt:lpstr>
      <vt:lpstr>Outline</vt:lpstr>
      <vt:lpstr>Data access for n-body</vt:lpstr>
      <vt:lpstr>Data access for n-body</vt:lpstr>
      <vt:lpstr>Data access for n-body</vt:lpstr>
      <vt:lpstr>Data access for n-body</vt:lpstr>
      <vt:lpstr>Data access for n-body</vt:lpstr>
      <vt:lpstr>Data access for n-body</vt:lpstr>
      <vt:lpstr>Communication lower bound for  n-body (intuition)</vt:lpstr>
      <vt:lpstr>Optimal tiling for usual n-body</vt:lpstr>
      <vt:lpstr>Optimal tiling for usual n-body</vt:lpstr>
      <vt:lpstr>Optimal tiling for usual n-body</vt:lpstr>
      <vt:lpstr>Optimal tiling for usual n-body</vt:lpstr>
      <vt:lpstr>Generalizing to other algorithms</vt:lpstr>
      <vt:lpstr>Proof of Communication Lower Bound on C = A·B (1/4) </vt:lpstr>
      <vt:lpstr>Proof of Communication Lower Bound on C = A·B (2/4) </vt:lpstr>
      <vt:lpstr>Proof of Communication Lower Bound on C = A·B (3/4) </vt:lpstr>
      <vt:lpstr>Proof of Communication Lower Bound on C = A·B (4/4) </vt:lpstr>
      <vt:lpstr>Recall optimal Matmul Algorithm</vt:lpstr>
      <vt:lpstr>Proof of Communication Lower Bound on  C = A·B (4/4) </vt:lpstr>
      <vt:lpstr>Recursive Matrix Multiplication (RMM) (1/2)</vt:lpstr>
      <vt:lpstr>Recursive Matrix Multiplication (2/2)</vt:lpstr>
      <vt:lpstr>Strassen’s Matrix Multiply</vt:lpstr>
      <vt:lpstr>Strassen (continued)</vt:lpstr>
      <vt:lpstr>Other Fast Matrix Multiplication  Algorithms</vt:lpstr>
      <vt:lpstr>Approach to generalizing lower bounds</vt:lpstr>
      <vt:lpstr>General Communication Lower Bound</vt:lpstr>
      <vt:lpstr>Is this bound attainable (1/2)?</vt:lpstr>
      <vt:lpstr>Is this bound attainable?</vt:lpstr>
      <vt:lpstr>What CNNs compute</vt:lpstr>
      <vt:lpstr>What CNNs compute</vt:lpstr>
      <vt:lpstr>What CNNs compute</vt:lpstr>
      <vt:lpstr>What CNNs compute</vt:lpstr>
      <vt:lpstr>What CNNs compute</vt:lpstr>
      <vt:lpstr>What CNNs compute</vt:lpstr>
      <vt:lpstr>How a CNN is often done – 1D case</vt:lpstr>
      <vt:lpstr>How a CNN is often done – 2D case</vt:lpstr>
      <vt:lpstr>CNN using Im2col</vt:lpstr>
      <vt:lpstr>Communication Lower Bound for CNNs</vt:lpstr>
      <vt:lpstr>Optimal tiling for “slanted” n-body</vt:lpstr>
      <vt:lpstr>Optimal tiling for “slanted” n-body</vt:lpstr>
      <vt:lpstr>Optimal tiling for “slanted” n-body</vt:lpstr>
      <vt:lpstr>Optimal tiling for “slanted” n-body</vt:lpstr>
      <vt:lpstr>Optimal tiling for “slanted”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  <vt:lpstr>Optimal tiling for “twisted” n-body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tiling for usual n-body</dc:title>
  <dc:creator>James Demmel</dc:creator>
  <cp:lastModifiedBy>user</cp:lastModifiedBy>
  <cp:revision>80</cp:revision>
  <cp:lastPrinted>2022-01-31T15:39:30Z</cp:lastPrinted>
  <dcterms:created xsi:type="dcterms:W3CDTF">2016-11-12T15:48:01Z</dcterms:created>
  <dcterms:modified xsi:type="dcterms:W3CDTF">2024-06-10T10:32:21Z</dcterms:modified>
</cp:coreProperties>
</file>