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9"/>
  </p:notesMasterIdLst>
  <p:handoutMasterIdLst>
    <p:handoutMasterId r:id="rId40"/>
  </p:handoutMasterIdLst>
  <p:sldIdLst>
    <p:sldId id="4200" r:id="rId3"/>
    <p:sldId id="4456" r:id="rId4"/>
    <p:sldId id="4454" r:id="rId5"/>
    <p:sldId id="4457" r:id="rId6"/>
    <p:sldId id="4455" r:id="rId7"/>
    <p:sldId id="4458" r:id="rId8"/>
    <p:sldId id="4459" r:id="rId9"/>
    <p:sldId id="4460" r:id="rId10"/>
    <p:sldId id="4461" r:id="rId11"/>
    <p:sldId id="4462" r:id="rId12"/>
    <p:sldId id="4463" r:id="rId13"/>
    <p:sldId id="4464" r:id="rId14"/>
    <p:sldId id="4465" r:id="rId15"/>
    <p:sldId id="4466" r:id="rId16"/>
    <p:sldId id="4467" r:id="rId17"/>
    <p:sldId id="4468" r:id="rId18"/>
    <p:sldId id="4469" r:id="rId19"/>
    <p:sldId id="4470" r:id="rId20"/>
    <p:sldId id="4471" r:id="rId21"/>
    <p:sldId id="4472" r:id="rId22"/>
    <p:sldId id="4473" r:id="rId23"/>
    <p:sldId id="4474" r:id="rId24"/>
    <p:sldId id="4475" r:id="rId25"/>
    <p:sldId id="4476" r:id="rId26"/>
    <p:sldId id="4477" r:id="rId27"/>
    <p:sldId id="4478" r:id="rId28"/>
    <p:sldId id="4479" r:id="rId29"/>
    <p:sldId id="4480" r:id="rId30"/>
    <p:sldId id="4481" r:id="rId31"/>
    <p:sldId id="4482" r:id="rId32"/>
    <p:sldId id="4483" r:id="rId33"/>
    <p:sldId id="4484" r:id="rId34"/>
    <p:sldId id="4485" r:id="rId35"/>
    <p:sldId id="4486" r:id="rId36"/>
    <p:sldId id="4487" r:id="rId37"/>
    <p:sldId id="4489" r:id="rId38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35"/>
    <a:srgbClr val="50B4CF"/>
    <a:srgbClr val="4878CE"/>
    <a:srgbClr val="598938"/>
    <a:srgbClr val="4C4C4C"/>
    <a:srgbClr val="325A9F"/>
    <a:srgbClr val="FFFFFF"/>
    <a:srgbClr val="D6001C"/>
    <a:srgbClr val="7F7F7F"/>
    <a:srgbClr val="0A3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3" autoAdjust="0"/>
    <p:restoredTop sz="89602" autoAdjust="0"/>
  </p:normalViewPr>
  <p:slideViewPr>
    <p:cSldViewPr snapToGrid="0" showGuides="1">
      <p:cViewPr varScale="1">
        <p:scale>
          <a:sx n="84" d="100"/>
          <a:sy n="84" d="100"/>
        </p:scale>
        <p:origin x="-840" y="-90"/>
      </p:cViewPr>
      <p:guideLst>
        <p:guide orient="horz" pos="806"/>
        <p:guide pos="3723"/>
        <p:guide pos="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2024/6/25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798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/>
          <p:cNvSpPr txBox="1"/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0046" y="818876"/>
            <a:ext cx="10290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4800" b="1" dirty="0" smtClean="0">
                <a:latin typeface="Helvetica 65 Medium" panose="020B0500000000000000" charset="0"/>
                <a:ea typeface="微软雅黑" panose="020B0503020204020204" pitchFamily="34" charset="-122"/>
              </a:rPr>
              <a:t>Parallel Graph Algorithms</a:t>
            </a:r>
            <a:endParaRPr lang="en-US" altLang="zh-CN" sz="4800" b="1" dirty="0" smtClean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/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12" name="文本框 12"/>
          <p:cNvSpPr txBox="1"/>
          <p:nvPr/>
        </p:nvSpPr>
        <p:spPr>
          <a:xfrm>
            <a:off x="7701739" y="1913660"/>
            <a:ext cx="3178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3200" b="1" dirty="0" err="1" smtClean="0">
                <a:latin typeface="Helvetica 65 Medium" panose="020B0500000000000000" charset="0"/>
                <a:ea typeface="微软雅黑" panose="020B0503020204020204" pitchFamily="34" charset="-122"/>
              </a:rPr>
              <a:t>Siqi</a:t>
            </a:r>
            <a:r>
              <a:rPr lang="en-US" altLang="zh-CN" sz="3200" b="1" dirty="0" smtClean="0">
                <a:latin typeface="Helvetica 65 Medium" panose="020B0500000000000000" charset="0"/>
                <a:ea typeface="微软雅黑" panose="020B0503020204020204" pitchFamily="34" charset="-122"/>
              </a:rPr>
              <a:t> Chen</a:t>
            </a:r>
            <a:endParaRPr lang="en-US" altLang="zh-CN" sz="3200" b="1" dirty="0" smtClean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PRAM Pros and Cons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7041" y="1271589"/>
            <a:ext cx="8305075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Pros</a:t>
            </a:r>
          </a:p>
          <a:p>
            <a:pPr lvl="1"/>
            <a:r>
              <a:rPr lang="en-US" sz="2400" smtClean="0"/>
              <a:t>Simple and clean semantics.</a:t>
            </a:r>
          </a:p>
          <a:p>
            <a:pPr lvl="1"/>
            <a:r>
              <a:rPr lang="en-US" sz="2400" smtClean="0"/>
              <a:t>The majority of theoretical parallel algorithms are designed using the PRAM model.</a:t>
            </a:r>
          </a:p>
          <a:p>
            <a:pPr lvl="1"/>
            <a:r>
              <a:rPr lang="en-US" sz="2400" smtClean="0"/>
              <a:t>Independent of the communication network topology.</a:t>
            </a:r>
          </a:p>
          <a:p>
            <a:r>
              <a:rPr lang="en-US" smtClean="0"/>
              <a:t>Cons</a:t>
            </a:r>
          </a:p>
          <a:p>
            <a:pPr lvl="1"/>
            <a:r>
              <a:rPr lang="en-US" sz="2400" smtClean="0"/>
              <a:t>Not realistic, too powerful communication model.</a:t>
            </a:r>
          </a:p>
          <a:p>
            <a:pPr lvl="1"/>
            <a:r>
              <a:rPr lang="en-US" sz="2400" smtClean="0"/>
              <a:t>Communication costs are ignored.</a:t>
            </a:r>
          </a:p>
          <a:p>
            <a:pPr lvl="1"/>
            <a:r>
              <a:rPr lang="en-US" sz="2400" smtClean="0"/>
              <a:t>Synchronized processors.</a:t>
            </a:r>
          </a:p>
          <a:p>
            <a:pPr lvl="1"/>
            <a:r>
              <a:rPr lang="en-US" sz="2400" smtClean="0"/>
              <a:t>No local memory.</a:t>
            </a:r>
          </a:p>
          <a:p>
            <a:pPr lvl="1"/>
            <a:r>
              <a:rPr lang="en-US" sz="2400" smtClean="0"/>
              <a:t>Big-O notation is often misleading.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representations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07306" y="1179732"/>
            <a:ext cx="8305075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Compressed sparse rows (CSR) = cache-efficient adjacency lists</a:t>
            </a:r>
            <a:endParaRPr lang="en-US" sz="2400" dirty="0"/>
          </a:p>
        </p:txBody>
      </p:sp>
      <p:sp>
        <p:nvSpPr>
          <p:cNvPr id="5" name="Flowchart: Connector 7"/>
          <p:cNvSpPr/>
          <p:nvPr/>
        </p:nvSpPr>
        <p:spPr>
          <a:xfrm>
            <a:off x="817465" y="2689443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Flowchart: Connector 10"/>
          <p:cNvSpPr/>
          <p:nvPr/>
        </p:nvSpPr>
        <p:spPr>
          <a:xfrm>
            <a:off x="2459998" y="3265176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Flowchart: Connector 12"/>
          <p:cNvSpPr/>
          <p:nvPr/>
        </p:nvSpPr>
        <p:spPr>
          <a:xfrm>
            <a:off x="3729997" y="2714842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Flowchart: Connector 13"/>
          <p:cNvSpPr/>
          <p:nvPr/>
        </p:nvSpPr>
        <p:spPr>
          <a:xfrm>
            <a:off x="2180597" y="2333843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9" name="Group 61"/>
          <p:cNvGrpSpPr/>
          <p:nvPr/>
        </p:nvGrpSpPr>
        <p:grpSpPr>
          <a:xfrm>
            <a:off x="1181531" y="2930742"/>
            <a:ext cx="1295400" cy="516468"/>
            <a:chOff x="990600" y="2819399"/>
            <a:chExt cx="1295400" cy="516468"/>
          </a:xfrm>
        </p:grpSpPr>
        <p:cxnSp>
          <p:nvCxnSpPr>
            <p:cNvPr id="10" name="Straight Connector 18"/>
            <p:cNvCxnSpPr/>
            <p:nvPr/>
          </p:nvCxnSpPr>
          <p:spPr>
            <a:xfrm>
              <a:off x="1219200" y="2912534"/>
              <a:ext cx="541866" cy="220133"/>
            </a:xfrm>
            <a:prstGeom prst="line">
              <a:avLst/>
            </a:prstGeom>
            <a:ln w="12700"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22"/>
            <p:cNvCxnSpPr/>
            <p:nvPr/>
          </p:nvCxnSpPr>
          <p:spPr>
            <a:xfrm>
              <a:off x="990600" y="2819399"/>
              <a:ext cx="1295400" cy="516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88472"/>
              </p:ext>
            </p:extLst>
          </p:nvPr>
        </p:nvGraphicFramePr>
        <p:xfrm>
          <a:off x="1855148" y="5575550"/>
          <a:ext cx="311098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6463" y="5575550"/>
            <a:ext cx="144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Adjacencies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7951" y="4754284"/>
            <a:ext cx="26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(row pointers in CSR)</a:t>
            </a:r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61748"/>
              </p:ext>
            </p:extLst>
          </p:nvPr>
        </p:nvGraphicFramePr>
        <p:xfrm>
          <a:off x="1855146" y="4737350"/>
          <a:ext cx="2919050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8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8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47"/>
          <p:cNvCxnSpPr/>
          <p:nvPr/>
        </p:nvCxnSpPr>
        <p:spPr bwMode="auto">
          <a:xfrm>
            <a:off x="2121331" y="5106676"/>
            <a:ext cx="16933" cy="420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3461" y="4505547"/>
            <a:ext cx="1224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Index into</a:t>
            </a:r>
          </a:p>
          <a:p>
            <a:r>
              <a:rPr lang="en-US" sz="1800" dirty="0"/>
              <a:t>adjacency </a:t>
            </a:r>
          </a:p>
          <a:p>
            <a:r>
              <a:rPr lang="en-US" sz="1800" dirty="0"/>
              <a:t>array</a:t>
            </a:r>
          </a:p>
        </p:txBody>
      </p:sp>
      <p:cxnSp>
        <p:nvCxnSpPr>
          <p:cNvPr id="18" name="Curved Connector 53"/>
          <p:cNvCxnSpPr>
            <a:stCxn id="5" idx="2"/>
            <a:endCxn id="5" idx="0"/>
          </p:cNvCxnSpPr>
          <p:nvPr/>
        </p:nvCxnSpPr>
        <p:spPr bwMode="auto">
          <a:xfrm rot="10800000" flipH="1">
            <a:off x="817465" y="2689444"/>
            <a:ext cx="190500" cy="190500"/>
          </a:xfrm>
          <a:prstGeom prst="curvedConnector4">
            <a:avLst>
              <a:gd name="adj1" fmla="val -120000"/>
              <a:gd name="adj2" fmla="val 22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62"/>
          <p:cNvCxnSpPr/>
          <p:nvPr/>
        </p:nvCxnSpPr>
        <p:spPr bwMode="auto">
          <a:xfrm rot="10800000" flipH="1">
            <a:off x="2172132" y="2316910"/>
            <a:ext cx="190500" cy="190500"/>
          </a:xfrm>
          <a:prstGeom prst="curvedConnector4">
            <a:avLst>
              <a:gd name="adj1" fmla="val -120000"/>
              <a:gd name="adj2" fmla="val 22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" name="Group 64"/>
          <p:cNvGrpSpPr/>
          <p:nvPr/>
        </p:nvGrpSpPr>
        <p:grpSpPr>
          <a:xfrm>
            <a:off x="2536199" y="2558207"/>
            <a:ext cx="1193801" cy="296336"/>
            <a:chOff x="990600" y="2819399"/>
            <a:chExt cx="1295400" cy="516468"/>
          </a:xfrm>
        </p:grpSpPr>
        <p:cxnSp>
          <p:nvCxnSpPr>
            <p:cNvPr id="21" name="Straight Connector 65"/>
            <p:cNvCxnSpPr/>
            <p:nvPr/>
          </p:nvCxnSpPr>
          <p:spPr>
            <a:xfrm>
              <a:off x="1219200" y="2912534"/>
              <a:ext cx="541866" cy="220133"/>
            </a:xfrm>
            <a:prstGeom prst="line">
              <a:avLst/>
            </a:prstGeom>
            <a:ln w="12700"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66"/>
            <p:cNvCxnSpPr/>
            <p:nvPr/>
          </p:nvCxnSpPr>
          <p:spPr>
            <a:xfrm>
              <a:off x="990600" y="2819399"/>
              <a:ext cx="1295400" cy="516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69"/>
          <p:cNvGrpSpPr/>
          <p:nvPr/>
        </p:nvGrpSpPr>
        <p:grpSpPr>
          <a:xfrm flipV="1">
            <a:off x="2832532" y="2973075"/>
            <a:ext cx="897466" cy="423333"/>
            <a:chOff x="990600" y="2819399"/>
            <a:chExt cx="1295400" cy="516468"/>
          </a:xfrm>
        </p:grpSpPr>
        <p:cxnSp>
          <p:nvCxnSpPr>
            <p:cNvPr id="24" name="Straight Connector 70"/>
            <p:cNvCxnSpPr/>
            <p:nvPr/>
          </p:nvCxnSpPr>
          <p:spPr>
            <a:xfrm>
              <a:off x="1219200" y="2912534"/>
              <a:ext cx="541866" cy="220133"/>
            </a:xfrm>
            <a:prstGeom prst="line">
              <a:avLst/>
            </a:prstGeom>
            <a:ln w="12700"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71"/>
            <p:cNvCxnSpPr/>
            <p:nvPr/>
          </p:nvCxnSpPr>
          <p:spPr>
            <a:xfrm>
              <a:off x="990600" y="2819399"/>
              <a:ext cx="1295400" cy="5164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95734" y="2041746"/>
            <a:ext cx="6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9334" y="3227079"/>
            <a:ext cx="6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26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7996" y="1804680"/>
            <a:ext cx="6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334" y="2312679"/>
            <a:ext cx="6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1201" y="3193212"/>
            <a:ext cx="626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19</a:t>
            </a:r>
          </a:p>
        </p:txBody>
      </p:sp>
      <p:grpSp>
        <p:nvGrpSpPr>
          <p:cNvPr id="31" name="Group 116"/>
          <p:cNvGrpSpPr/>
          <p:nvPr/>
        </p:nvGrpSpPr>
        <p:grpSpPr>
          <a:xfrm>
            <a:off x="5270933" y="1872410"/>
            <a:ext cx="3759201" cy="2370666"/>
            <a:chOff x="4775203" y="1964267"/>
            <a:chExt cx="3894665" cy="2472269"/>
          </a:xfrm>
        </p:grpSpPr>
        <p:sp>
          <p:nvSpPr>
            <p:cNvPr id="32" name="Rectangle 72"/>
            <p:cNvSpPr/>
            <p:nvPr/>
          </p:nvSpPr>
          <p:spPr bwMode="auto">
            <a:xfrm>
              <a:off x="5147725" y="1964267"/>
              <a:ext cx="321734" cy="6265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3" name="Rectangle 73"/>
            <p:cNvSpPr/>
            <p:nvPr/>
          </p:nvSpPr>
          <p:spPr bwMode="auto">
            <a:xfrm>
              <a:off x="5147725" y="2573867"/>
              <a:ext cx="321734" cy="6265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4" name="Rectangle 74"/>
            <p:cNvSpPr/>
            <p:nvPr/>
          </p:nvSpPr>
          <p:spPr bwMode="auto">
            <a:xfrm>
              <a:off x="5147725" y="3183467"/>
              <a:ext cx="321734" cy="6265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5" name="Rectangle 75"/>
            <p:cNvSpPr/>
            <p:nvPr/>
          </p:nvSpPr>
          <p:spPr bwMode="auto">
            <a:xfrm>
              <a:off x="5147725" y="3810003"/>
              <a:ext cx="321734" cy="6265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75203" y="2032000"/>
              <a:ext cx="254000" cy="48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75203" y="2658534"/>
              <a:ext cx="254000" cy="48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75203" y="3217333"/>
              <a:ext cx="254000" cy="48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75203" y="3826933"/>
              <a:ext cx="254000" cy="481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grpSp>
          <p:nvGrpSpPr>
            <p:cNvPr id="40" name="Group 92"/>
            <p:cNvGrpSpPr/>
            <p:nvPr/>
          </p:nvGrpSpPr>
          <p:grpSpPr>
            <a:xfrm>
              <a:off x="6062135" y="1998135"/>
              <a:ext cx="1049866" cy="541866"/>
              <a:chOff x="6129867" y="1998135"/>
              <a:chExt cx="1049866" cy="541866"/>
            </a:xfrm>
          </p:grpSpPr>
          <p:sp>
            <p:nvSpPr>
              <p:cNvPr id="62" name="Rectangle 76"/>
              <p:cNvSpPr/>
              <p:nvPr/>
            </p:nvSpPr>
            <p:spPr bwMode="auto">
              <a:xfrm>
                <a:off x="6129867" y="1998135"/>
                <a:ext cx="321726" cy="5418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1</a:t>
                </a:r>
              </a:p>
            </p:txBody>
          </p:sp>
          <p:sp>
            <p:nvSpPr>
              <p:cNvPr id="63" name="Rectangle 87"/>
              <p:cNvSpPr/>
              <p:nvPr/>
            </p:nvSpPr>
            <p:spPr bwMode="auto">
              <a:xfrm>
                <a:off x="6451600" y="1998135"/>
                <a:ext cx="508000" cy="541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12</a:t>
                </a:r>
              </a:p>
            </p:txBody>
          </p:sp>
          <p:sp>
            <p:nvSpPr>
              <p:cNvPr id="64" name="Rectangle 91"/>
              <p:cNvSpPr/>
              <p:nvPr/>
            </p:nvSpPr>
            <p:spPr bwMode="auto">
              <a:xfrm>
                <a:off x="6959600" y="1998135"/>
                <a:ext cx="220133" cy="54186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grpSp>
          <p:nvGrpSpPr>
            <p:cNvPr id="41" name="Group 93"/>
            <p:cNvGrpSpPr/>
            <p:nvPr/>
          </p:nvGrpSpPr>
          <p:grpSpPr>
            <a:xfrm>
              <a:off x="7620002" y="1998135"/>
              <a:ext cx="1049866" cy="541866"/>
              <a:chOff x="6129867" y="1998135"/>
              <a:chExt cx="1049866" cy="541866"/>
            </a:xfrm>
          </p:grpSpPr>
          <p:sp>
            <p:nvSpPr>
              <p:cNvPr id="59" name="Rectangle 94"/>
              <p:cNvSpPr/>
              <p:nvPr/>
            </p:nvSpPr>
            <p:spPr bwMode="auto">
              <a:xfrm>
                <a:off x="6129867" y="1998135"/>
                <a:ext cx="321726" cy="5418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3</a:t>
                </a:r>
              </a:p>
            </p:txBody>
          </p:sp>
          <p:sp>
            <p:nvSpPr>
              <p:cNvPr id="60" name="Rectangle 95"/>
              <p:cNvSpPr/>
              <p:nvPr/>
            </p:nvSpPr>
            <p:spPr bwMode="auto">
              <a:xfrm>
                <a:off x="6451600" y="1998135"/>
                <a:ext cx="508000" cy="541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26</a:t>
                </a:r>
              </a:p>
            </p:txBody>
          </p:sp>
          <p:sp>
            <p:nvSpPr>
              <p:cNvPr id="61" name="Rectangle 96"/>
              <p:cNvSpPr/>
              <p:nvPr/>
            </p:nvSpPr>
            <p:spPr bwMode="auto">
              <a:xfrm>
                <a:off x="6959600" y="1998135"/>
                <a:ext cx="220133" cy="54186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cxnSp>
          <p:nvCxnSpPr>
            <p:cNvPr id="42" name="Straight Arrow Connector 98"/>
            <p:cNvCxnSpPr>
              <a:stCxn id="32" idx="3"/>
              <a:endCxn id="62" idx="1"/>
            </p:cNvCxnSpPr>
            <p:nvPr/>
          </p:nvCxnSpPr>
          <p:spPr bwMode="auto">
            <a:xfrm flipV="1">
              <a:off x="5469459" y="2269068"/>
              <a:ext cx="592676" cy="84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3" name="Straight Arrow Connector 99"/>
            <p:cNvCxnSpPr>
              <a:endCxn id="59" idx="1"/>
            </p:cNvCxnSpPr>
            <p:nvPr/>
          </p:nvCxnSpPr>
          <p:spPr bwMode="auto">
            <a:xfrm flipV="1">
              <a:off x="7111992" y="2269068"/>
              <a:ext cx="508010" cy="84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44" name="Group 101"/>
            <p:cNvGrpSpPr/>
            <p:nvPr/>
          </p:nvGrpSpPr>
          <p:grpSpPr>
            <a:xfrm>
              <a:off x="6062135" y="3234268"/>
              <a:ext cx="1049866" cy="541866"/>
              <a:chOff x="6129867" y="1998135"/>
              <a:chExt cx="1049866" cy="541866"/>
            </a:xfrm>
          </p:grpSpPr>
          <p:sp>
            <p:nvSpPr>
              <p:cNvPr id="56" name="Rectangle 102"/>
              <p:cNvSpPr/>
              <p:nvPr/>
            </p:nvSpPr>
            <p:spPr bwMode="auto">
              <a:xfrm>
                <a:off x="6129867" y="1998135"/>
                <a:ext cx="321726" cy="5418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/>
                  <a:t>2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57" name="Rectangle 103"/>
              <p:cNvSpPr/>
              <p:nvPr/>
            </p:nvSpPr>
            <p:spPr bwMode="auto">
              <a:xfrm>
                <a:off x="6451600" y="1998135"/>
                <a:ext cx="508000" cy="541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19</a:t>
                </a:r>
              </a:p>
            </p:txBody>
          </p:sp>
          <p:sp>
            <p:nvSpPr>
              <p:cNvPr id="58" name="Rectangle 104"/>
              <p:cNvSpPr/>
              <p:nvPr/>
            </p:nvSpPr>
            <p:spPr bwMode="auto">
              <a:xfrm>
                <a:off x="6959600" y="1998135"/>
                <a:ext cx="220133" cy="54186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cxnSp>
          <p:nvCxnSpPr>
            <p:cNvPr id="45" name="Straight Arrow Connector 105"/>
            <p:cNvCxnSpPr>
              <a:endCxn id="56" idx="1"/>
            </p:cNvCxnSpPr>
            <p:nvPr/>
          </p:nvCxnSpPr>
          <p:spPr bwMode="auto">
            <a:xfrm flipV="1">
              <a:off x="5469459" y="3505201"/>
              <a:ext cx="592676" cy="84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46" name="Group 106"/>
            <p:cNvGrpSpPr/>
            <p:nvPr/>
          </p:nvGrpSpPr>
          <p:grpSpPr>
            <a:xfrm>
              <a:off x="6062135" y="3877735"/>
              <a:ext cx="1049866" cy="541866"/>
              <a:chOff x="6129867" y="1998135"/>
              <a:chExt cx="1049866" cy="541866"/>
            </a:xfrm>
          </p:grpSpPr>
          <p:sp>
            <p:nvSpPr>
              <p:cNvPr id="53" name="Rectangle 107"/>
              <p:cNvSpPr/>
              <p:nvPr/>
            </p:nvSpPr>
            <p:spPr bwMode="auto">
              <a:xfrm>
                <a:off x="6129867" y="1998135"/>
                <a:ext cx="321726" cy="5418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/>
                  <a:t>2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54" name="Rectangle 108"/>
              <p:cNvSpPr/>
              <p:nvPr/>
            </p:nvSpPr>
            <p:spPr bwMode="auto">
              <a:xfrm>
                <a:off x="6451600" y="1998135"/>
                <a:ext cx="508000" cy="541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14</a:t>
                </a:r>
              </a:p>
            </p:txBody>
          </p:sp>
          <p:sp>
            <p:nvSpPr>
              <p:cNvPr id="55" name="Rectangle 109"/>
              <p:cNvSpPr/>
              <p:nvPr/>
            </p:nvSpPr>
            <p:spPr bwMode="auto">
              <a:xfrm>
                <a:off x="6959600" y="1998135"/>
                <a:ext cx="220133" cy="54186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grpSp>
          <p:nvGrpSpPr>
            <p:cNvPr id="47" name="Group 110"/>
            <p:cNvGrpSpPr/>
            <p:nvPr/>
          </p:nvGrpSpPr>
          <p:grpSpPr>
            <a:xfrm>
              <a:off x="7620002" y="3877735"/>
              <a:ext cx="1049866" cy="541866"/>
              <a:chOff x="6129867" y="1998135"/>
              <a:chExt cx="1049866" cy="541866"/>
            </a:xfrm>
          </p:grpSpPr>
          <p:sp>
            <p:nvSpPr>
              <p:cNvPr id="50" name="Rectangle 111"/>
              <p:cNvSpPr/>
              <p:nvPr/>
            </p:nvSpPr>
            <p:spPr bwMode="auto">
              <a:xfrm>
                <a:off x="6129867" y="1998135"/>
                <a:ext cx="321726" cy="5418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/>
                  <a:t>4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  <p:sp>
            <p:nvSpPr>
              <p:cNvPr id="51" name="Rectangle 112"/>
              <p:cNvSpPr/>
              <p:nvPr/>
            </p:nvSpPr>
            <p:spPr bwMode="auto">
              <a:xfrm>
                <a:off x="6451600" y="1998135"/>
                <a:ext cx="508000" cy="5418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48" charset="-128"/>
                  </a:rPr>
                  <a:t>7</a:t>
                </a:r>
              </a:p>
            </p:txBody>
          </p:sp>
          <p:sp>
            <p:nvSpPr>
              <p:cNvPr id="52" name="Rectangle 113"/>
              <p:cNvSpPr/>
              <p:nvPr/>
            </p:nvSpPr>
            <p:spPr bwMode="auto">
              <a:xfrm>
                <a:off x="6959600" y="1998135"/>
                <a:ext cx="220133" cy="54186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48" charset="-128"/>
                </a:endParaRPr>
              </a:p>
            </p:txBody>
          </p:sp>
        </p:grpSp>
        <p:cxnSp>
          <p:nvCxnSpPr>
            <p:cNvPr id="48" name="Straight Arrow Connector 114"/>
            <p:cNvCxnSpPr>
              <a:endCxn id="53" idx="1"/>
            </p:cNvCxnSpPr>
            <p:nvPr/>
          </p:nvCxnSpPr>
          <p:spPr bwMode="auto">
            <a:xfrm flipV="1">
              <a:off x="5469459" y="4148668"/>
              <a:ext cx="592676" cy="84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49" name="Straight Arrow Connector 115"/>
            <p:cNvCxnSpPr>
              <a:endCxn id="50" idx="1"/>
            </p:cNvCxnSpPr>
            <p:nvPr/>
          </p:nvCxnSpPr>
          <p:spPr bwMode="auto">
            <a:xfrm flipV="1">
              <a:off x="7111992" y="4148668"/>
              <a:ext cx="508010" cy="84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cxnSp>
        <p:nvCxnSpPr>
          <p:cNvPr id="65" name="Straight Arrow Connector 117"/>
          <p:cNvCxnSpPr/>
          <p:nvPr/>
        </p:nvCxnSpPr>
        <p:spPr bwMode="auto">
          <a:xfrm>
            <a:off x="2663195" y="5123610"/>
            <a:ext cx="677334" cy="372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120"/>
          <p:cNvCxnSpPr/>
          <p:nvPr/>
        </p:nvCxnSpPr>
        <p:spPr bwMode="auto">
          <a:xfrm>
            <a:off x="3882395" y="5123611"/>
            <a:ext cx="152400" cy="372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81062"/>
              </p:ext>
            </p:extLst>
          </p:nvPr>
        </p:nvGraphicFramePr>
        <p:xfrm>
          <a:off x="1855147" y="5948086"/>
          <a:ext cx="311098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21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90460" y="5931150"/>
            <a:ext cx="10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Weights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43418" y="5533216"/>
            <a:ext cx="246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(column ids in CSR)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43419" y="5922683"/>
            <a:ext cx="3163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(numerical values in CSR)</a:t>
            </a:r>
          </a:p>
        </p:txBody>
      </p:sp>
      <p:graphicFrame>
        <p:nvGraphicFramePr>
          <p:cNvPr id="72" name="表格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09660"/>
              </p:ext>
            </p:extLst>
          </p:nvPr>
        </p:nvGraphicFramePr>
        <p:xfrm>
          <a:off x="9030134" y="4487408"/>
          <a:ext cx="2565825" cy="183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65"/>
                <a:gridCol w="513165"/>
                <a:gridCol w="513165"/>
                <a:gridCol w="513165"/>
                <a:gridCol w="513165"/>
              </a:tblGrid>
              <a:tr h="36707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670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0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0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707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9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68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 graph representations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7041" y="1271589"/>
            <a:ext cx="10548337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processor stores the entire graph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(“full replication”)</a:t>
            </a:r>
          </a:p>
          <a:p>
            <a:r>
              <a:rPr lang="en-US" dirty="0" smtClean="0"/>
              <a:t>Each processor stores n/p vertices and all adjacencies out of these vertices (“1D partitioning”)</a:t>
            </a:r>
          </a:p>
          <a:p>
            <a:r>
              <a:rPr lang="en-US" dirty="0" smtClean="0"/>
              <a:t>How to create these “p” vertex partitions?</a:t>
            </a:r>
          </a:p>
          <a:p>
            <a:pPr lvl="1"/>
            <a:r>
              <a:rPr lang="en-US" sz="2400" dirty="0" smtClean="0"/>
              <a:t>Graph partitioning algorithms: recursively optimize for conductance (edge cut/size of smaller partition)</a:t>
            </a:r>
          </a:p>
          <a:p>
            <a:pPr lvl="1"/>
            <a:r>
              <a:rPr lang="en-US" sz="2400" dirty="0" smtClean="0"/>
              <a:t>Randomly shuffling the vertex identifiers ensures that edge count/processor are roughly the same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53777" y="1290135"/>
            <a:ext cx="361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TSP: travelling salesman problem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0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checkerboard distribution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02425" y="829427"/>
            <a:ext cx="11115442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Consider a logical 2D processor grid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*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p) and the matrix representation of the graph</a:t>
            </a:r>
          </a:p>
          <a:p>
            <a:r>
              <a:rPr lang="en-US" sz="2400" dirty="0" smtClean="0"/>
              <a:t>Assign each processor a sub-matrix (</a:t>
            </a:r>
            <a:r>
              <a:rPr lang="en-US" sz="2400" dirty="0" err="1" smtClean="0"/>
              <a:t>i.e</a:t>
            </a:r>
            <a:r>
              <a:rPr lang="en-US" sz="2400" dirty="0" smtClean="0"/>
              <a:t>, the edges within the sub-matrix)</a:t>
            </a:r>
          </a:p>
          <a:p>
            <a:endParaRPr lang="en-US" dirty="0"/>
          </a:p>
        </p:txBody>
      </p:sp>
      <p:sp>
        <p:nvSpPr>
          <p:cNvPr id="5" name="Flowchart: Connector 3"/>
          <p:cNvSpPr/>
          <p:nvPr/>
        </p:nvSpPr>
        <p:spPr>
          <a:xfrm>
            <a:off x="383984" y="40536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Flowchart: Connector 4"/>
          <p:cNvSpPr/>
          <p:nvPr/>
        </p:nvSpPr>
        <p:spPr>
          <a:xfrm>
            <a:off x="1298384" y="40536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" name="Flowchart: Connector 5"/>
          <p:cNvSpPr/>
          <p:nvPr/>
        </p:nvSpPr>
        <p:spPr>
          <a:xfrm>
            <a:off x="1298384" y="31392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Flowchart: Connector 6"/>
          <p:cNvSpPr/>
          <p:nvPr/>
        </p:nvSpPr>
        <p:spPr>
          <a:xfrm>
            <a:off x="2212784" y="40536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Flowchart: Connector 7"/>
          <p:cNvSpPr/>
          <p:nvPr/>
        </p:nvSpPr>
        <p:spPr>
          <a:xfrm>
            <a:off x="2212784" y="31392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Flowchart: Connector 8"/>
          <p:cNvSpPr/>
          <p:nvPr/>
        </p:nvSpPr>
        <p:spPr>
          <a:xfrm>
            <a:off x="1298384" y="50442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Flowchart: Connector 9"/>
          <p:cNvSpPr/>
          <p:nvPr/>
        </p:nvSpPr>
        <p:spPr>
          <a:xfrm>
            <a:off x="3050984" y="40536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Flowchart: Connector 10"/>
          <p:cNvSpPr/>
          <p:nvPr/>
        </p:nvSpPr>
        <p:spPr>
          <a:xfrm>
            <a:off x="3889184" y="40536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Flowchart: Connector 11"/>
          <p:cNvSpPr/>
          <p:nvPr/>
        </p:nvSpPr>
        <p:spPr>
          <a:xfrm>
            <a:off x="3965384" y="3253538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4" name="Straight Connector 13"/>
          <p:cNvCxnSpPr>
            <a:stCxn id="5" idx="7"/>
            <a:endCxn id="7" idx="3"/>
          </p:cNvCxnSpPr>
          <p:nvPr/>
        </p:nvCxnSpPr>
        <p:spPr>
          <a:xfrm rot="5400000" flipH="1" flipV="1">
            <a:off x="709188" y="3464442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6" idx="2"/>
          </p:cNvCxnSpPr>
          <p:nvPr/>
        </p:nvCxnSpPr>
        <p:spPr>
          <a:xfrm>
            <a:off x="764984" y="424413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10" idx="1"/>
          </p:cNvCxnSpPr>
          <p:nvPr/>
        </p:nvCxnSpPr>
        <p:spPr>
          <a:xfrm rot="16200000" flipH="1">
            <a:off x="671088" y="4416942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9" idx="2"/>
          </p:cNvCxnSpPr>
          <p:nvPr/>
        </p:nvCxnSpPr>
        <p:spPr>
          <a:xfrm>
            <a:off x="1679384" y="332973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7"/>
            <a:endCxn id="9" idx="3"/>
          </p:cNvCxnSpPr>
          <p:nvPr/>
        </p:nvCxnSpPr>
        <p:spPr>
          <a:xfrm rot="5400000" flipH="1" flipV="1">
            <a:off x="1623588" y="3464442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8" idx="2"/>
          </p:cNvCxnSpPr>
          <p:nvPr/>
        </p:nvCxnSpPr>
        <p:spPr>
          <a:xfrm>
            <a:off x="1679384" y="424413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0"/>
            <a:endCxn id="6" idx="0"/>
          </p:cNvCxnSpPr>
          <p:nvPr/>
        </p:nvCxnSpPr>
        <p:spPr>
          <a:xfrm rot="5400000" flipH="1" flipV="1">
            <a:off x="1031685" y="3596438"/>
            <a:ext cx="1588" cy="914400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3"/>
            <a:endCxn id="10" idx="7"/>
          </p:cNvCxnSpPr>
          <p:nvPr/>
        </p:nvCxnSpPr>
        <p:spPr>
          <a:xfrm rot="5400000">
            <a:off x="1585488" y="4416942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6"/>
            <a:endCxn id="11" idx="2"/>
          </p:cNvCxnSpPr>
          <p:nvPr/>
        </p:nvCxnSpPr>
        <p:spPr>
          <a:xfrm>
            <a:off x="2593784" y="4244139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  <a:endCxn id="9" idx="5"/>
          </p:cNvCxnSpPr>
          <p:nvPr/>
        </p:nvCxnSpPr>
        <p:spPr>
          <a:xfrm rot="16200000" flipV="1">
            <a:off x="2499888" y="3502542"/>
            <a:ext cx="644992" cy="568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  <a:endCxn id="12" idx="2"/>
          </p:cNvCxnSpPr>
          <p:nvPr/>
        </p:nvCxnSpPr>
        <p:spPr>
          <a:xfrm>
            <a:off x="3431984" y="4244139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  <a:endCxn id="9" idx="6"/>
          </p:cNvCxnSpPr>
          <p:nvPr/>
        </p:nvCxnSpPr>
        <p:spPr>
          <a:xfrm rot="16200000" flipV="1">
            <a:off x="2879534" y="3043988"/>
            <a:ext cx="779696" cy="1351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6"/>
          <p:cNvCxnSpPr>
            <a:stCxn id="12" idx="0"/>
            <a:endCxn id="13" idx="4"/>
          </p:cNvCxnSpPr>
          <p:nvPr/>
        </p:nvCxnSpPr>
        <p:spPr>
          <a:xfrm rot="5400000" flipH="1" flipV="1">
            <a:off x="3908235" y="3805989"/>
            <a:ext cx="4191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50190"/>
              </p:ext>
            </p:extLst>
          </p:nvPr>
        </p:nvGraphicFramePr>
        <p:xfrm>
          <a:off x="5260786" y="2919106"/>
          <a:ext cx="3505203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94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x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51959" y="2461906"/>
            <a:ext cx="464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9 vertices, 9 processors, 3x3 processor grid</a:t>
            </a:r>
          </a:p>
        </p:txBody>
      </p:sp>
      <p:sp>
        <p:nvSpPr>
          <p:cNvPr id="29" name="Right Arrow 32"/>
          <p:cNvSpPr/>
          <p:nvPr/>
        </p:nvSpPr>
        <p:spPr bwMode="auto">
          <a:xfrm>
            <a:off x="4574984" y="3909706"/>
            <a:ext cx="457200" cy="533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0" name="Down Arrow 33"/>
          <p:cNvSpPr/>
          <p:nvPr/>
        </p:nvSpPr>
        <p:spPr bwMode="auto">
          <a:xfrm rot="2640334">
            <a:off x="4106908" y="5294482"/>
            <a:ext cx="533400" cy="62296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9585" y="4663240"/>
            <a:ext cx="1852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Flatten </a:t>
            </a:r>
          </a:p>
          <a:p>
            <a:r>
              <a:rPr lang="en-US" sz="1800" dirty="0"/>
              <a:t>Sparse matrices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04785" y="5769508"/>
            <a:ext cx="282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Per-processor local graph </a:t>
            </a:r>
          </a:p>
          <a:p>
            <a:r>
              <a:rPr lang="en-US" sz="1800" dirty="0"/>
              <a:t>representation </a:t>
            </a:r>
          </a:p>
        </p:txBody>
      </p:sp>
      <p:sp>
        <p:nvSpPr>
          <p:cNvPr id="33" name="Slide Number Placeholder 12"/>
          <p:cNvSpPr txBox="1">
            <a:spLocks/>
          </p:cNvSpPr>
          <p:nvPr/>
        </p:nvSpPr>
        <p:spPr>
          <a:xfrm>
            <a:off x="8527859" y="6025313"/>
            <a:ext cx="628650" cy="24765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4478CD-BAEC-43D4-A9EC-3154A89215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7"/>
          </p:nvPr>
        </p:nvSpPr>
        <p:spPr>
          <a:xfrm>
            <a:off x="919729" y="1205114"/>
            <a:ext cx="5842315" cy="1933197"/>
          </a:xfrm>
        </p:spPr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altLang="zh-CN" sz="3200" b="1" dirty="0"/>
              <a:t>Graph traversals: Breadth-first search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traversal: Depth-first search (DFS)</a:t>
            </a:r>
            <a:endParaRPr lang="zh-CN" alt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31720" y="1271589"/>
            <a:ext cx="8305075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Flowchart: Connector 3"/>
          <p:cNvSpPr/>
          <p:nvPr/>
        </p:nvSpPr>
        <p:spPr>
          <a:xfrm>
            <a:off x="1294936" y="2156268"/>
            <a:ext cx="381000" cy="381000"/>
          </a:xfrm>
          <a:prstGeom prst="flowChartConnecto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4"/>
          <p:cNvSpPr/>
          <p:nvPr/>
        </p:nvSpPr>
        <p:spPr>
          <a:xfrm>
            <a:off x="2209336" y="21562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Flowchart: Connector 5"/>
          <p:cNvSpPr/>
          <p:nvPr/>
        </p:nvSpPr>
        <p:spPr>
          <a:xfrm>
            <a:off x="2209336" y="12418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Flowchart: Connector 6"/>
          <p:cNvSpPr/>
          <p:nvPr/>
        </p:nvSpPr>
        <p:spPr>
          <a:xfrm>
            <a:off x="3123736" y="21562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Flowchart: Connector 7"/>
          <p:cNvSpPr/>
          <p:nvPr/>
        </p:nvSpPr>
        <p:spPr>
          <a:xfrm>
            <a:off x="3123736" y="12418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2" name="Flowchart: Connector 8"/>
          <p:cNvSpPr/>
          <p:nvPr/>
        </p:nvSpPr>
        <p:spPr>
          <a:xfrm>
            <a:off x="2209336" y="31468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Flowchart: Connector 9"/>
          <p:cNvSpPr/>
          <p:nvPr/>
        </p:nvSpPr>
        <p:spPr>
          <a:xfrm>
            <a:off x="3961936" y="21562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Flowchart: Connector 10"/>
          <p:cNvSpPr/>
          <p:nvPr/>
        </p:nvSpPr>
        <p:spPr>
          <a:xfrm>
            <a:off x="4800136" y="21562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Flowchart: Connector 11"/>
          <p:cNvSpPr/>
          <p:nvPr/>
        </p:nvSpPr>
        <p:spPr>
          <a:xfrm>
            <a:off x="5333536" y="14704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Flowchart: Connector 12"/>
          <p:cNvSpPr/>
          <p:nvPr/>
        </p:nvSpPr>
        <p:spPr>
          <a:xfrm>
            <a:off x="5638336" y="2156268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17" name="Straight Connector 13"/>
          <p:cNvCxnSpPr>
            <a:stCxn id="6" idx="7"/>
            <a:endCxn id="9" idx="3"/>
          </p:cNvCxnSpPr>
          <p:nvPr/>
        </p:nvCxnSpPr>
        <p:spPr>
          <a:xfrm rot="5400000" flipH="1" flipV="1">
            <a:off x="1620140" y="1567072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4"/>
          <p:cNvCxnSpPr>
            <a:stCxn id="6" idx="6"/>
            <a:endCxn id="8" idx="2"/>
          </p:cNvCxnSpPr>
          <p:nvPr/>
        </p:nvCxnSpPr>
        <p:spPr>
          <a:xfrm>
            <a:off x="1675936" y="234676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5"/>
          <p:cNvCxnSpPr>
            <a:stCxn id="6" idx="5"/>
            <a:endCxn id="12" idx="1"/>
          </p:cNvCxnSpPr>
          <p:nvPr/>
        </p:nvCxnSpPr>
        <p:spPr>
          <a:xfrm rot="16200000" flipH="1">
            <a:off x="1582040" y="2519572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6"/>
          <p:cNvCxnSpPr>
            <a:stCxn id="9" idx="6"/>
            <a:endCxn id="11" idx="2"/>
          </p:cNvCxnSpPr>
          <p:nvPr/>
        </p:nvCxnSpPr>
        <p:spPr>
          <a:xfrm>
            <a:off x="2590336" y="143236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7"/>
          <p:cNvCxnSpPr>
            <a:stCxn id="8" idx="7"/>
            <a:endCxn id="11" idx="3"/>
          </p:cNvCxnSpPr>
          <p:nvPr/>
        </p:nvCxnSpPr>
        <p:spPr>
          <a:xfrm rot="5400000" flipH="1" flipV="1">
            <a:off x="2534540" y="1567072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8"/>
          <p:cNvCxnSpPr>
            <a:stCxn id="8" idx="6"/>
            <a:endCxn id="10" idx="2"/>
          </p:cNvCxnSpPr>
          <p:nvPr/>
        </p:nvCxnSpPr>
        <p:spPr>
          <a:xfrm>
            <a:off x="2590336" y="2346769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19"/>
          <p:cNvCxnSpPr>
            <a:stCxn id="6" idx="0"/>
            <a:endCxn id="8" idx="0"/>
          </p:cNvCxnSpPr>
          <p:nvPr/>
        </p:nvCxnSpPr>
        <p:spPr>
          <a:xfrm rot="5400000" flipH="1" flipV="1">
            <a:off x="1942637" y="1699068"/>
            <a:ext cx="1588" cy="914400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0"/>
          <p:cNvCxnSpPr>
            <a:stCxn id="10" idx="3"/>
            <a:endCxn id="12" idx="7"/>
          </p:cNvCxnSpPr>
          <p:nvPr/>
        </p:nvCxnSpPr>
        <p:spPr>
          <a:xfrm rot="5400000">
            <a:off x="2496440" y="2519572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1"/>
          <p:cNvCxnSpPr>
            <a:stCxn id="10" idx="6"/>
            <a:endCxn id="13" idx="2"/>
          </p:cNvCxnSpPr>
          <p:nvPr/>
        </p:nvCxnSpPr>
        <p:spPr>
          <a:xfrm>
            <a:off x="3504736" y="2346769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2"/>
          <p:cNvCxnSpPr>
            <a:stCxn id="13" idx="1"/>
            <a:endCxn id="11" idx="5"/>
          </p:cNvCxnSpPr>
          <p:nvPr/>
        </p:nvCxnSpPr>
        <p:spPr>
          <a:xfrm rot="16200000" flipV="1">
            <a:off x="3410840" y="1605172"/>
            <a:ext cx="644992" cy="568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3"/>
          <p:cNvCxnSpPr>
            <a:stCxn id="13" idx="6"/>
            <a:endCxn id="14" idx="2"/>
          </p:cNvCxnSpPr>
          <p:nvPr/>
        </p:nvCxnSpPr>
        <p:spPr>
          <a:xfrm>
            <a:off x="4342936" y="2346769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4"/>
          <p:cNvCxnSpPr>
            <a:stCxn id="14" idx="1"/>
            <a:endCxn id="11" idx="6"/>
          </p:cNvCxnSpPr>
          <p:nvPr/>
        </p:nvCxnSpPr>
        <p:spPr>
          <a:xfrm rot="16200000" flipV="1">
            <a:off x="3790486" y="1146618"/>
            <a:ext cx="779696" cy="1351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5"/>
          <p:cNvCxnSpPr>
            <a:stCxn id="14" idx="6"/>
            <a:endCxn id="16" idx="2"/>
          </p:cNvCxnSpPr>
          <p:nvPr/>
        </p:nvCxnSpPr>
        <p:spPr>
          <a:xfrm>
            <a:off x="5181136" y="2346769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6"/>
          <p:cNvCxnSpPr>
            <a:stCxn id="14" idx="7"/>
            <a:endCxn id="15" idx="3"/>
          </p:cNvCxnSpPr>
          <p:nvPr/>
        </p:nvCxnSpPr>
        <p:spPr>
          <a:xfrm rot="5400000" flipH="1" flipV="1">
            <a:off x="5049140" y="1871872"/>
            <a:ext cx="416392" cy="263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6399" y="2525542"/>
            <a:ext cx="80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</a:t>
            </a:r>
          </a:p>
          <a:p>
            <a:pPr algn="ctr"/>
            <a:r>
              <a:rPr lang="en-US" sz="1600" dirty="0"/>
              <a:t>vertex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19526" y="97809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16062" y="183707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6326" y="108893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8955" y="1875174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92016" y="183361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0216" y="1850929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68416" y="1307139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5116" y="185439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4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59278"/>
              </p:ext>
            </p:extLst>
          </p:nvPr>
        </p:nvGraphicFramePr>
        <p:xfrm>
          <a:off x="5374217" y="2997202"/>
          <a:ext cx="3676650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778000" imgH="1041400" progId="Equation.3">
                  <p:embed/>
                </p:oleObj>
              </mc:Choice>
              <mc:Fallback>
                <p:oleObj name="Equation" r:id="rId3" imgW="17780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4217" y="2997202"/>
                        <a:ext cx="3676650" cy="215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51"/>
          <p:cNvGrpSpPr/>
          <p:nvPr/>
        </p:nvGrpSpPr>
        <p:grpSpPr>
          <a:xfrm>
            <a:off x="608691" y="5518037"/>
            <a:ext cx="7195989" cy="714341"/>
            <a:chOff x="424010" y="5518036"/>
            <a:chExt cx="7195989" cy="714340"/>
          </a:xfrm>
        </p:grpSpPr>
        <p:sp>
          <p:nvSpPr>
            <p:cNvPr id="44" name="TextBox 43"/>
            <p:cNvSpPr txBox="1"/>
            <p:nvPr/>
          </p:nvSpPr>
          <p:spPr>
            <a:xfrm>
              <a:off x="424010" y="5524491"/>
              <a:ext cx="7195989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Parallelizing DFS is a bad idea:  </a:t>
              </a:r>
              <a:r>
                <a:rPr lang="en-US" sz="2000" b="1" i="1" dirty="0"/>
                <a:t>span(DFS) = O(n)</a:t>
              </a:r>
              <a:endParaRPr lang="en-US" sz="2000" i="1" dirty="0"/>
            </a:p>
            <a:p>
              <a:endParaRPr lang="en-US" sz="2000" dirty="0"/>
            </a:p>
          </p:txBody>
        </p:sp>
        <p:sp>
          <p:nvSpPr>
            <p:cNvPr id="43" name="Rectangle 53"/>
            <p:cNvSpPr/>
            <p:nvPr/>
          </p:nvSpPr>
          <p:spPr>
            <a:xfrm>
              <a:off x="5518734" y="5518036"/>
              <a:ext cx="184666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364108" y="281382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47" name="Straight Arrow Connector 70"/>
          <p:cNvCxnSpPr/>
          <p:nvPr/>
        </p:nvCxnSpPr>
        <p:spPr bwMode="auto">
          <a:xfrm rot="5400000" flipH="1" flipV="1">
            <a:off x="6274553" y="1757411"/>
            <a:ext cx="228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95335" y="1144350"/>
            <a:ext cx="15089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preorder</a:t>
            </a:r>
          </a:p>
          <a:p>
            <a:r>
              <a:rPr lang="en-US" sz="1600" dirty="0"/>
              <a:t>vertex number</a:t>
            </a:r>
          </a:p>
        </p:txBody>
      </p:sp>
    </p:spTree>
    <p:extLst>
      <p:ext uri="{BB962C8B-B14F-4D97-AF65-F5344CB8AC3E}">
        <p14:creationId xmlns:p14="http://schemas.microsoft.com/office/powerpoint/2010/main" val="25508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traversal : Breadth-first search (BFS)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78817" y="977266"/>
            <a:ext cx="8305075" cy="4028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Flowchart: Connector 3"/>
          <p:cNvSpPr/>
          <p:nvPr/>
        </p:nvSpPr>
        <p:spPr>
          <a:xfrm>
            <a:off x="1878508" y="2505560"/>
            <a:ext cx="381000" cy="381000"/>
          </a:xfrm>
          <a:prstGeom prst="flowChartConnector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Flowchart: Connector 4"/>
          <p:cNvSpPr/>
          <p:nvPr/>
        </p:nvSpPr>
        <p:spPr>
          <a:xfrm>
            <a:off x="2792908" y="25055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" name="Flowchart: Connector 5"/>
          <p:cNvSpPr/>
          <p:nvPr/>
        </p:nvSpPr>
        <p:spPr>
          <a:xfrm>
            <a:off x="2792908" y="15911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Flowchart: Connector 6"/>
          <p:cNvSpPr/>
          <p:nvPr/>
        </p:nvSpPr>
        <p:spPr>
          <a:xfrm>
            <a:off x="3707308" y="25055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Flowchart: Connector 7"/>
          <p:cNvSpPr/>
          <p:nvPr/>
        </p:nvSpPr>
        <p:spPr>
          <a:xfrm>
            <a:off x="3707308" y="15911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0" name="Flowchart: Connector 8"/>
          <p:cNvSpPr/>
          <p:nvPr/>
        </p:nvSpPr>
        <p:spPr>
          <a:xfrm>
            <a:off x="2792908" y="34961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Flowchart: Connector 9"/>
          <p:cNvSpPr/>
          <p:nvPr/>
        </p:nvSpPr>
        <p:spPr>
          <a:xfrm>
            <a:off x="4545508" y="25055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Flowchart: Connector 10"/>
          <p:cNvSpPr/>
          <p:nvPr/>
        </p:nvSpPr>
        <p:spPr>
          <a:xfrm>
            <a:off x="5383708" y="25055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Flowchart: Connector 11"/>
          <p:cNvSpPr/>
          <p:nvPr/>
        </p:nvSpPr>
        <p:spPr>
          <a:xfrm>
            <a:off x="5917108" y="18197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Flowchart: Connector 12"/>
          <p:cNvSpPr/>
          <p:nvPr/>
        </p:nvSpPr>
        <p:spPr>
          <a:xfrm>
            <a:off x="6221908" y="2505560"/>
            <a:ext cx="381000" cy="3810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1C7B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15" name="Straight Connector 13"/>
          <p:cNvCxnSpPr>
            <a:stCxn id="5" idx="7"/>
            <a:endCxn id="7" idx="3"/>
          </p:cNvCxnSpPr>
          <p:nvPr/>
        </p:nvCxnSpPr>
        <p:spPr>
          <a:xfrm rot="5400000" flipH="1" flipV="1">
            <a:off x="2203712" y="1916364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4"/>
          <p:cNvCxnSpPr>
            <a:stCxn id="5" idx="6"/>
            <a:endCxn id="6" idx="2"/>
          </p:cNvCxnSpPr>
          <p:nvPr/>
        </p:nvCxnSpPr>
        <p:spPr>
          <a:xfrm>
            <a:off x="2259508" y="2696061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5"/>
          <p:cNvCxnSpPr>
            <a:stCxn id="5" idx="5"/>
            <a:endCxn id="10" idx="1"/>
          </p:cNvCxnSpPr>
          <p:nvPr/>
        </p:nvCxnSpPr>
        <p:spPr>
          <a:xfrm rot="16200000" flipH="1">
            <a:off x="2165612" y="2868864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6"/>
          <p:cNvCxnSpPr>
            <a:stCxn id="7" idx="6"/>
            <a:endCxn id="9" idx="2"/>
          </p:cNvCxnSpPr>
          <p:nvPr/>
        </p:nvCxnSpPr>
        <p:spPr>
          <a:xfrm>
            <a:off x="3173908" y="1781661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/>
          <p:cNvCxnSpPr>
            <a:stCxn id="6" idx="7"/>
            <a:endCxn id="9" idx="3"/>
          </p:cNvCxnSpPr>
          <p:nvPr/>
        </p:nvCxnSpPr>
        <p:spPr>
          <a:xfrm rot="5400000" flipH="1" flipV="1">
            <a:off x="3118112" y="1916364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8"/>
          <p:cNvCxnSpPr>
            <a:stCxn id="6" idx="6"/>
            <a:endCxn id="8" idx="2"/>
          </p:cNvCxnSpPr>
          <p:nvPr/>
        </p:nvCxnSpPr>
        <p:spPr>
          <a:xfrm>
            <a:off x="3173908" y="2696061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19"/>
          <p:cNvCxnSpPr>
            <a:stCxn id="5" idx="0"/>
            <a:endCxn id="6" idx="0"/>
          </p:cNvCxnSpPr>
          <p:nvPr/>
        </p:nvCxnSpPr>
        <p:spPr>
          <a:xfrm rot="5400000" flipH="1" flipV="1">
            <a:off x="2526209" y="2048360"/>
            <a:ext cx="1588" cy="914400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0"/>
          <p:cNvCxnSpPr>
            <a:stCxn id="8" idx="3"/>
            <a:endCxn id="10" idx="7"/>
          </p:cNvCxnSpPr>
          <p:nvPr/>
        </p:nvCxnSpPr>
        <p:spPr>
          <a:xfrm rot="5400000">
            <a:off x="3080012" y="2868864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1"/>
          <p:cNvCxnSpPr>
            <a:stCxn id="8" idx="6"/>
            <a:endCxn id="11" idx="2"/>
          </p:cNvCxnSpPr>
          <p:nvPr/>
        </p:nvCxnSpPr>
        <p:spPr>
          <a:xfrm>
            <a:off x="4088308" y="2696061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2"/>
          <p:cNvCxnSpPr>
            <a:stCxn id="11" idx="1"/>
            <a:endCxn id="9" idx="5"/>
          </p:cNvCxnSpPr>
          <p:nvPr/>
        </p:nvCxnSpPr>
        <p:spPr>
          <a:xfrm rot="16200000" flipV="1">
            <a:off x="3994412" y="1954464"/>
            <a:ext cx="644992" cy="568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3"/>
          <p:cNvCxnSpPr>
            <a:stCxn id="11" idx="6"/>
            <a:endCxn id="12" idx="2"/>
          </p:cNvCxnSpPr>
          <p:nvPr/>
        </p:nvCxnSpPr>
        <p:spPr>
          <a:xfrm>
            <a:off x="4926508" y="2696061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4"/>
          <p:cNvCxnSpPr>
            <a:stCxn id="12" idx="1"/>
            <a:endCxn id="9" idx="6"/>
          </p:cNvCxnSpPr>
          <p:nvPr/>
        </p:nvCxnSpPr>
        <p:spPr>
          <a:xfrm rot="16200000" flipV="1">
            <a:off x="4374058" y="1495910"/>
            <a:ext cx="779696" cy="1351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5"/>
          <p:cNvCxnSpPr>
            <a:stCxn id="12" idx="6"/>
            <a:endCxn id="14" idx="2"/>
          </p:cNvCxnSpPr>
          <p:nvPr/>
        </p:nvCxnSpPr>
        <p:spPr>
          <a:xfrm>
            <a:off x="5764708" y="2696061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6"/>
          <p:cNvCxnSpPr>
            <a:stCxn id="12" idx="7"/>
            <a:endCxn id="13" idx="3"/>
          </p:cNvCxnSpPr>
          <p:nvPr/>
        </p:nvCxnSpPr>
        <p:spPr>
          <a:xfrm rot="5400000" flipH="1" flipV="1">
            <a:off x="5632712" y="2221164"/>
            <a:ext cx="416392" cy="263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99971" y="2874834"/>
            <a:ext cx="80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</a:t>
            </a:r>
          </a:p>
          <a:p>
            <a:pPr algn="ctr"/>
            <a:r>
              <a:rPr lang="en-US" sz="1600" dirty="0"/>
              <a:t>vertex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8445" y="1558650"/>
            <a:ext cx="75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/>
              <a:t>Input</a:t>
            </a:r>
            <a:r>
              <a:rPr lang="en-US" sz="1600" b="1" dirty="0"/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1180" y="156007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/>
              <a:t>Output</a:t>
            </a:r>
            <a:r>
              <a:rPr lang="en-US" sz="1600" b="1" dirty="0"/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3518" y="1022325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99634" y="218636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47680" y="316311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63747" y="1022325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62527" y="2224466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5588" y="2182903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3788" y="220022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51988" y="165643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18688" y="2203685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4</a:t>
            </a:r>
          </a:p>
        </p:txBody>
      </p:sp>
      <p:cxnSp>
        <p:nvCxnSpPr>
          <p:cNvPr id="41" name="Straight Arrow Connector 66"/>
          <p:cNvCxnSpPr/>
          <p:nvPr/>
        </p:nvCxnSpPr>
        <p:spPr bwMode="auto">
          <a:xfrm rot="5400000" flipH="1" flipV="1">
            <a:off x="6858125" y="2106703"/>
            <a:ext cx="2286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78908" y="1493642"/>
            <a:ext cx="1416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distance from </a:t>
            </a:r>
          </a:p>
          <a:p>
            <a:r>
              <a:rPr lang="en-US" sz="1600" dirty="0"/>
              <a:t>source vertex</a:t>
            </a:r>
          </a:p>
        </p:txBody>
      </p:sp>
    </p:spTree>
    <p:extLst>
      <p:ext uri="{BB962C8B-B14F-4D97-AF65-F5344CB8AC3E}">
        <p14:creationId xmlns:p14="http://schemas.microsoft.com/office/powerpoint/2010/main" val="1599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BFS Strategies</a:t>
            </a:r>
            <a:endParaRPr lang="zh-CN" altLang="en-US" dirty="0"/>
          </a:p>
        </p:txBody>
      </p:sp>
      <p:sp>
        <p:nvSpPr>
          <p:cNvPr id="4" name="Rectangle 71"/>
          <p:cNvSpPr/>
          <p:nvPr/>
        </p:nvSpPr>
        <p:spPr bwMode="auto">
          <a:xfrm>
            <a:off x="2146852" y="4309608"/>
            <a:ext cx="2377440" cy="16061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5" name="Rectangle 67"/>
          <p:cNvSpPr/>
          <p:nvPr/>
        </p:nvSpPr>
        <p:spPr bwMode="auto">
          <a:xfrm>
            <a:off x="1176793" y="4357315"/>
            <a:ext cx="1558456" cy="2393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6" name="Rectangle 69"/>
          <p:cNvSpPr/>
          <p:nvPr/>
        </p:nvSpPr>
        <p:spPr bwMode="auto">
          <a:xfrm>
            <a:off x="3840482" y="4420925"/>
            <a:ext cx="2417197" cy="1645920"/>
          </a:xfrm>
          <a:prstGeom prst="rect">
            <a:avLst/>
          </a:prstGeom>
          <a:solidFill>
            <a:srgbClr val="FFC00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" name="Rectangle 68"/>
          <p:cNvSpPr/>
          <p:nvPr/>
        </p:nvSpPr>
        <p:spPr bwMode="auto">
          <a:xfrm>
            <a:off x="2123000" y="5224007"/>
            <a:ext cx="2321781" cy="1526651"/>
          </a:xfrm>
          <a:prstGeom prst="rect">
            <a:avLst/>
          </a:prstGeom>
          <a:solidFill>
            <a:srgbClr val="92D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8" name="Oval 34"/>
          <p:cNvSpPr/>
          <p:nvPr/>
        </p:nvSpPr>
        <p:spPr bwMode="auto">
          <a:xfrm>
            <a:off x="5239909" y="1192698"/>
            <a:ext cx="962108" cy="1685677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9" name="Oval 33"/>
          <p:cNvSpPr/>
          <p:nvPr/>
        </p:nvSpPr>
        <p:spPr bwMode="auto">
          <a:xfrm>
            <a:off x="3896139" y="1948073"/>
            <a:ext cx="1423284" cy="8348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0" name="Oval 32"/>
          <p:cNvSpPr/>
          <p:nvPr/>
        </p:nvSpPr>
        <p:spPr bwMode="auto">
          <a:xfrm>
            <a:off x="2902226" y="1138361"/>
            <a:ext cx="886788" cy="18513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1" name="Oval 31"/>
          <p:cNvSpPr/>
          <p:nvPr/>
        </p:nvSpPr>
        <p:spPr bwMode="auto">
          <a:xfrm>
            <a:off x="1944357" y="1137038"/>
            <a:ext cx="936885" cy="25046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47039" y="846820"/>
            <a:ext cx="10864427" cy="5161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dirty="0" smtClean="0"/>
              <a:t>1. Expand current frontier (</a:t>
            </a:r>
            <a:r>
              <a:rPr lang="en-US" sz="1800" dirty="0" smtClean="0">
                <a:solidFill>
                  <a:srgbClr val="FF0000"/>
                </a:solidFill>
              </a:rPr>
              <a:t>level-synchronous</a:t>
            </a:r>
            <a:r>
              <a:rPr lang="en-US" sz="1800" dirty="0" smtClean="0"/>
              <a:t> approach, suited for </a:t>
            </a:r>
            <a:r>
              <a:rPr lang="en-US" sz="1800" dirty="0" smtClean="0">
                <a:solidFill>
                  <a:srgbClr val="FF0000"/>
                </a:solidFill>
              </a:rPr>
              <a:t>low diameter </a:t>
            </a:r>
            <a:r>
              <a:rPr lang="en-US" sz="1800" dirty="0" smtClean="0"/>
              <a:t>graphs)</a:t>
            </a:r>
          </a:p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Flowchart: Connector 4"/>
          <p:cNvSpPr/>
          <p:nvPr/>
        </p:nvSpPr>
        <p:spPr>
          <a:xfrm>
            <a:off x="1312695" y="2139807"/>
            <a:ext cx="381000" cy="3810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C7BA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Flowchart: Connector 5"/>
          <p:cNvSpPr/>
          <p:nvPr/>
        </p:nvSpPr>
        <p:spPr>
          <a:xfrm>
            <a:off x="2227095" y="21398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5" name="Flowchart: Connector 6"/>
          <p:cNvSpPr/>
          <p:nvPr/>
        </p:nvSpPr>
        <p:spPr>
          <a:xfrm>
            <a:off x="2227095" y="12254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Flowchart: Connector 7"/>
          <p:cNvSpPr/>
          <p:nvPr/>
        </p:nvSpPr>
        <p:spPr>
          <a:xfrm>
            <a:off x="3141495" y="21398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Flowchart: Connector 8"/>
          <p:cNvSpPr/>
          <p:nvPr/>
        </p:nvSpPr>
        <p:spPr>
          <a:xfrm>
            <a:off x="3141495" y="12254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8" name="Flowchart: Connector 9"/>
          <p:cNvSpPr/>
          <p:nvPr/>
        </p:nvSpPr>
        <p:spPr>
          <a:xfrm>
            <a:off x="2227095" y="31304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Flowchart: Connector 10"/>
          <p:cNvSpPr/>
          <p:nvPr/>
        </p:nvSpPr>
        <p:spPr>
          <a:xfrm>
            <a:off x="3979695" y="21398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Flowchart: Connector 11"/>
          <p:cNvSpPr/>
          <p:nvPr/>
        </p:nvSpPr>
        <p:spPr>
          <a:xfrm>
            <a:off x="4817895" y="21398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Flowchart: Connector 12"/>
          <p:cNvSpPr/>
          <p:nvPr/>
        </p:nvSpPr>
        <p:spPr>
          <a:xfrm>
            <a:off x="5351295" y="14540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Flowchart: Connector 13"/>
          <p:cNvSpPr/>
          <p:nvPr/>
        </p:nvSpPr>
        <p:spPr>
          <a:xfrm>
            <a:off x="5656095" y="2139807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3" name="Straight Connector 14"/>
          <p:cNvCxnSpPr>
            <a:stCxn id="13" idx="7"/>
            <a:endCxn id="15" idx="3"/>
          </p:cNvCxnSpPr>
          <p:nvPr/>
        </p:nvCxnSpPr>
        <p:spPr>
          <a:xfrm rot="5400000" flipH="1" flipV="1">
            <a:off x="1637899" y="1550611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15"/>
          <p:cNvCxnSpPr>
            <a:stCxn id="13" idx="6"/>
            <a:endCxn id="14" idx="2"/>
          </p:cNvCxnSpPr>
          <p:nvPr/>
        </p:nvCxnSpPr>
        <p:spPr>
          <a:xfrm>
            <a:off x="1693695" y="2330307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16"/>
          <p:cNvCxnSpPr>
            <a:stCxn id="13" idx="5"/>
            <a:endCxn id="18" idx="1"/>
          </p:cNvCxnSpPr>
          <p:nvPr/>
        </p:nvCxnSpPr>
        <p:spPr>
          <a:xfrm rot="16200000" flipH="1">
            <a:off x="1599799" y="2503111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7"/>
          <p:cNvCxnSpPr>
            <a:stCxn id="15" idx="6"/>
            <a:endCxn id="17" idx="2"/>
          </p:cNvCxnSpPr>
          <p:nvPr/>
        </p:nvCxnSpPr>
        <p:spPr>
          <a:xfrm>
            <a:off x="2608095" y="1415907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18"/>
          <p:cNvCxnSpPr>
            <a:stCxn id="14" idx="7"/>
            <a:endCxn id="17" idx="3"/>
          </p:cNvCxnSpPr>
          <p:nvPr/>
        </p:nvCxnSpPr>
        <p:spPr>
          <a:xfrm rot="5400000" flipH="1" flipV="1">
            <a:off x="2552299" y="1550611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14" idx="6"/>
            <a:endCxn id="16" idx="2"/>
          </p:cNvCxnSpPr>
          <p:nvPr/>
        </p:nvCxnSpPr>
        <p:spPr>
          <a:xfrm>
            <a:off x="2608095" y="2330307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0"/>
          <p:cNvCxnSpPr>
            <a:stCxn id="13" idx="0"/>
            <a:endCxn id="14" idx="0"/>
          </p:cNvCxnSpPr>
          <p:nvPr/>
        </p:nvCxnSpPr>
        <p:spPr>
          <a:xfrm rot="5400000" flipH="1" flipV="1">
            <a:off x="1960395" y="1682607"/>
            <a:ext cx="1588" cy="914400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1"/>
          <p:cNvCxnSpPr>
            <a:stCxn id="16" idx="3"/>
            <a:endCxn id="18" idx="7"/>
          </p:cNvCxnSpPr>
          <p:nvPr/>
        </p:nvCxnSpPr>
        <p:spPr>
          <a:xfrm rot="5400000">
            <a:off x="2514199" y="2503111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22"/>
          <p:cNvCxnSpPr>
            <a:stCxn id="16" idx="6"/>
            <a:endCxn id="19" idx="2"/>
          </p:cNvCxnSpPr>
          <p:nvPr/>
        </p:nvCxnSpPr>
        <p:spPr>
          <a:xfrm>
            <a:off x="3522495" y="2330307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23"/>
          <p:cNvCxnSpPr>
            <a:stCxn id="19" idx="1"/>
            <a:endCxn id="17" idx="5"/>
          </p:cNvCxnSpPr>
          <p:nvPr/>
        </p:nvCxnSpPr>
        <p:spPr>
          <a:xfrm rot="16200000" flipV="1">
            <a:off x="3428599" y="1588711"/>
            <a:ext cx="644992" cy="568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24"/>
          <p:cNvCxnSpPr>
            <a:stCxn id="19" idx="6"/>
            <a:endCxn id="20" idx="2"/>
          </p:cNvCxnSpPr>
          <p:nvPr/>
        </p:nvCxnSpPr>
        <p:spPr>
          <a:xfrm>
            <a:off x="4360695" y="2330307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25"/>
          <p:cNvCxnSpPr>
            <a:stCxn id="20" idx="1"/>
            <a:endCxn id="17" idx="6"/>
          </p:cNvCxnSpPr>
          <p:nvPr/>
        </p:nvCxnSpPr>
        <p:spPr>
          <a:xfrm rot="16200000" flipV="1">
            <a:off x="3808245" y="1130157"/>
            <a:ext cx="779696" cy="1351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26"/>
          <p:cNvCxnSpPr>
            <a:stCxn id="20" idx="6"/>
            <a:endCxn id="22" idx="2"/>
          </p:cNvCxnSpPr>
          <p:nvPr/>
        </p:nvCxnSpPr>
        <p:spPr>
          <a:xfrm>
            <a:off x="5198895" y="2330307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27"/>
          <p:cNvCxnSpPr>
            <a:stCxn id="20" idx="7"/>
            <a:endCxn id="21" idx="3"/>
          </p:cNvCxnSpPr>
          <p:nvPr/>
        </p:nvCxnSpPr>
        <p:spPr>
          <a:xfrm rot="5400000" flipH="1" flipV="1">
            <a:off x="5066899" y="1855411"/>
            <a:ext cx="416392" cy="263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4192" y="2603254"/>
            <a:ext cx="80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 </a:t>
            </a:r>
          </a:p>
          <a:p>
            <a:pPr algn="ctr"/>
            <a:r>
              <a:rPr lang="en-US" sz="1600" dirty="0"/>
              <a:t>vertex</a:t>
            </a:r>
          </a:p>
        </p:txBody>
      </p:sp>
      <p:sp>
        <p:nvSpPr>
          <p:cNvPr id="38" name="Rectangle 30"/>
          <p:cNvSpPr/>
          <p:nvPr/>
        </p:nvSpPr>
        <p:spPr>
          <a:xfrm>
            <a:off x="453227" y="3679626"/>
            <a:ext cx="1217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2. Stitch multiple concurrent traversals (Ullman-</a:t>
            </a:r>
            <a:r>
              <a:rPr lang="en-US" sz="1800" dirty="0" err="1"/>
              <a:t>Yannakakis</a:t>
            </a:r>
            <a:r>
              <a:rPr lang="en-US" sz="1800" dirty="0"/>
              <a:t> </a:t>
            </a:r>
            <a:r>
              <a:rPr lang="en-US" sz="1800" dirty="0" smtClean="0"/>
              <a:t>approach, suited </a:t>
            </a:r>
            <a:r>
              <a:rPr lang="en-US" sz="1800" dirty="0"/>
              <a:t>for </a:t>
            </a:r>
            <a:r>
              <a:rPr lang="en-US" sz="1800" b="1" dirty="0">
                <a:solidFill>
                  <a:srgbClr val="FF0000"/>
                </a:solidFill>
              </a:rPr>
              <a:t>high-diameter</a:t>
            </a:r>
            <a:r>
              <a:rPr lang="en-US" sz="1800" dirty="0"/>
              <a:t> graphs)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7193" y="1717483"/>
            <a:ext cx="2671637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O(D) parallel steps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Adjacencies of all vertices </a:t>
            </a:r>
          </a:p>
          <a:p>
            <a:r>
              <a:rPr lang="en-US" sz="1600" dirty="0"/>
              <a:t>in current frontier are </a:t>
            </a:r>
          </a:p>
          <a:p>
            <a:r>
              <a:rPr lang="en-US" sz="1600" dirty="0"/>
              <a:t>visited in parallel</a:t>
            </a:r>
          </a:p>
        </p:txBody>
      </p:sp>
      <p:sp>
        <p:nvSpPr>
          <p:cNvPr id="40" name="Flowchart: Connector 40"/>
          <p:cNvSpPr/>
          <p:nvPr/>
        </p:nvSpPr>
        <p:spPr>
          <a:xfrm>
            <a:off x="1314036" y="5356109"/>
            <a:ext cx="381000" cy="3810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C7BA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" name="Flowchart: Connector 41"/>
          <p:cNvSpPr/>
          <p:nvPr/>
        </p:nvSpPr>
        <p:spPr>
          <a:xfrm>
            <a:off x="2228436" y="53561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2" name="Flowchart: Connector 42"/>
          <p:cNvSpPr/>
          <p:nvPr/>
        </p:nvSpPr>
        <p:spPr>
          <a:xfrm>
            <a:off x="2228436" y="44417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Flowchart: Connector 43"/>
          <p:cNvSpPr/>
          <p:nvPr/>
        </p:nvSpPr>
        <p:spPr>
          <a:xfrm>
            <a:off x="3142836" y="5356109"/>
            <a:ext cx="381000" cy="381000"/>
          </a:xfrm>
          <a:prstGeom prst="flowChartConnector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4" name="Flowchart: Connector 44"/>
          <p:cNvSpPr/>
          <p:nvPr/>
        </p:nvSpPr>
        <p:spPr>
          <a:xfrm>
            <a:off x="3142836" y="4441709"/>
            <a:ext cx="381000" cy="381000"/>
          </a:xfrm>
          <a:prstGeom prst="flowChartConnector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5" name="Flowchart: Connector 45"/>
          <p:cNvSpPr/>
          <p:nvPr/>
        </p:nvSpPr>
        <p:spPr>
          <a:xfrm>
            <a:off x="2228436" y="63467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Flowchart: Connector 46"/>
          <p:cNvSpPr/>
          <p:nvPr/>
        </p:nvSpPr>
        <p:spPr>
          <a:xfrm>
            <a:off x="3981036" y="53561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7" name="Flowchart: Connector 47"/>
          <p:cNvSpPr/>
          <p:nvPr/>
        </p:nvSpPr>
        <p:spPr>
          <a:xfrm>
            <a:off x="4819236" y="5356109"/>
            <a:ext cx="381000" cy="381000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8" name="Flowchart: Connector 48"/>
          <p:cNvSpPr/>
          <p:nvPr/>
        </p:nvSpPr>
        <p:spPr>
          <a:xfrm>
            <a:off x="5352636" y="46703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Flowchart: Connector 49"/>
          <p:cNvSpPr/>
          <p:nvPr/>
        </p:nvSpPr>
        <p:spPr>
          <a:xfrm>
            <a:off x="5657436" y="5356109"/>
            <a:ext cx="381000" cy="3810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50" name="Straight Connector 50"/>
          <p:cNvCxnSpPr>
            <a:stCxn id="40" idx="7"/>
            <a:endCxn id="42" idx="3"/>
          </p:cNvCxnSpPr>
          <p:nvPr/>
        </p:nvCxnSpPr>
        <p:spPr>
          <a:xfrm rot="5400000" flipH="1" flipV="1">
            <a:off x="1639240" y="4766913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1"/>
          <p:cNvCxnSpPr>
            <a:stCxn id="40" idx="6"/>
            <a:endCxn id="41" idx="2"/>
          </p:cNvCxnSpPr>
          <p:nvPr/>
        </p:nvCxnSpPr>
        <p:spPr>
          <a:xfrm>
            <a:off x="1695036" y="554661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2"/>
          <p:cNvCxnSpPr>
            <a:stCxn id="40" idx="5"/>
            <a:endCxn id="45" idx="1"/>
          </p:cNvCxnSpPr>
          <p:nvPr/>
        </p:nvCxnSpPr>
        <p:spPr>
          <a:xfrm rot="16200000" flipH="1">
            <a:off x="1601140" y="5719413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3"/>
          <p:cNvCxnSpPr>
            <a:stCxn id="42" idx="6"/>
            <a:endCxn id="44" idx="2"/>
          </p:cNvCxnSpPr>
          <p:nvPr/>
        </p:nvCxnSpPr>
        <p:spPr>
          <a:xfrm>
            <a:off x="2609436" y="463221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4"/>
          <p:cNvCxnSpPr>
            <a:stCxn id="41" idx="7"/>
            <a:endCxn id="44" idx="3"/>
          </p:cNvCxnSpPr>
          <p:nvPr/>
        </p:nvCxnSpPr>
        <p:spPr>
          <a:xfrm rot="5400000" flipH="1" flipV="1">
            <a:off x="2553640" y="4766913"/>
            <a:ext cx="6449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5"/>
          <p:cNvCxnSpPr>
            <a:stCxn id="41" idx="6"/>
            <a:endCxn id="43" idx="2"/>
          </p:cNvCxnSpPr>
          <p:nvPr/>
        </p:nvCxnSpPr>
        <p:spPr>
          <a:xfrm>
            <a:off x="2609436" y="554661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urved Connector 56"/>
          <p:cNvCxnSpPr>
            <a:stCxn id="40" idx="0"/>
            <a:endCxn id="41" idx="0"/>
          </p:cNvCxnSpPr>
          <p:nvPr/>
        </p:nvCxnSpPr>
        <p:spPr>
          <a:xfrm rot="5400000" flipH="1" flipV="1">
            <a:off x="1961737" y="4898909"/>
            <a:ext cx="1588" cy="914400"/>
          </a:xfrm>
          <a:prstGeom prst="curvedConnector3">
            <a:avLst>
              <a:gd name="adj1" fmla="val 1439546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7"/>
          <p:cNvCxnSpPr>
            <a:stCxn id="43" idx="3"/>
            <a:endCxn id="45" idx="7"/>
          </p:cNvCxnSpPr>
          <p:nvPr/>
        </p:nvCxnSpPr>
        <p:spPr>
          <a:xfrm rot="5400000">
            <a:off x="2515540" y="5719413"/>
            <a:ext cx="721192" cy="644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8"/>
          <p:cNvCxnSpPr>
            <a:stCxn id="43" idx="6"/>
            <a:endCxn id="46" idx="2"/>
          </p:cNvCxnSpPr>
          <p:nvPr/>
        </p:nvCxnSpPr>
        <p:spPr>
          <a:xfrm>
            <a:off x="3523836" y="554661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9"/>
          <p:cNvCxnSpPr>
            <a:stCxn id="46" idx="1"/>
            <a:endCxn id="44" idx="5"/>
          </p:cNvCxnSpPr>
          <p:nvPr/>
        </p:nvCxnSpPr>
        <p:spPr>
          <a:xfrm rot="16200000" flipV="1">
            <a:off x="3429940" y="4805013"/>
            <a:ext cx="644992" cy="5687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60"/>
          <p:cNvCxnSpPr>
            <a:stCxn id="46" idx="6"/>
            <a:endCxn id="47" idx="2"/>
          </p:cNvCxnSpPr>
          <p:nvPr/>
        </p:nvCxnSpPr>
        <p:spPr>
          <a:xfrm>
            <a:off x="4362036" y="554661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1"/>
          <p:cNvCxnSpPr>
            <a:stCxn id="47" idx="1"/>
            <a:endCxn id="44" idx="6"/>
          </p:cNvCxnSpPr>
          <p:nvPr/>
        </p:nvCxnSpPr>
        <p:spPr>
          <a:xfrm rot="16200000" flipV="1">
            <a:off x="3809586" y="4346459"/>
            <a:ext cx="779696" cy="1351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2"/>
          <p:cNvCxnSpPr>
            <a:stCxn id="47" idx="6"/>
            <a:endCxn id="49" idx="2"/>
          </p:cNvCxnSpPr>
          <p:nvPr/>
        </p:nvCxnSpPr>
        <p:spPr>
          <a:xfrm>
            <a:off x="5200236" y="554661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3"/>
          <p:cNvCxnSpPr>
            <a:stCxn id="47" idx="7"/>
            <a:endCxn id="48" idx="3"/>
          </p:cNvCxnSpPr>
          <p:nvPr/>
        </p:nvCxnSpPr>
        <p:spPr>
          <a:xfrm rot="5400000" flipH="1" flipV="1">
            <a:off x="5068240" y="5071713"/>
            <a:ext cx="416392" cy="263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35575" y="5294771"/>
            <a:ext cx="80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source </a:t>
            </a:r>
          </a:p>
          <a:p>
            <a:pPr algn="ctr"/>
            <a:r>
              <a:rPr lang="en-US" sz="1600" dirty="0"/>
              <a:t>vertex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76949" y="4605132"/>
            <a:ext cx="2671637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path-limited searches from “super vertices”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APSP between “super vertices”</a:t>
            </a:r>
          </a:p>
        </p:txBody>
      </p:sp>
    </p:spTree>
    <p:extLst>
      <p:ext uri="{BB962C8B-B14F-4D97-AF65-F5344CB8AC3E}">
        <p14:creationId xmlns:p14="http://schemas.microsoft.com/office/powerpoint/2010/main" val="3314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260314" y="357246"/>
            <a:ext cx="3988024" cy="2992623"/>
            <a:chOff x="5778500" y="1870075"/>
            <a:chExt cx="3063875" cy="2241551"/>
          </a:xfrm>
        </p:grpSpPr>
        <p:grpSp>
          <p:nvGrpSpPr>
            <p:cNvPr id="5" name="Group 3"/>
            <p:cNvGrpSpPr/>
            <p:nvPr/>
          </p:nvGrpSpPr>
          <p:grpSpPr>
            <a:xfrm>
              <a:off x="6149534" y="2820964"/>
              <a:ext cx="1233488" cy="211138"/>
              <a:chOff x="6149534" y="2820964"/>
              <a:chExt cx="1233488" cy="211138"/>
            </a:xfrm>
          </p:grpSpPr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 rot="10800000" flipH="1" flipV="1">
                <a:off x="6149534" y="2820964"/>
                <a:ext cx="1233488" cy="211138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6892699" y="2783284"/>
                <a:ext cx="1588" cy="1397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78500" y="1870075"/>
              <a:ext cx="3063875" cy="2241551"/>
              <a:chOff x="3552" y="672"/>
              <a:chExt cx="1930" cy="141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609" y="879"/>
                <a:ext cx="152" cy="513"/>
                <a:chOff x="2776" y="1167"/>
                <a:chExt cx="152" cy="513"/>
              </a:xfrm>
            </p:grpSpPr>
            <p:sp>
              <p:nvSpPr>
                <p:cNvPr id="55" name="Line 15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 flipV="1">
                <a:off x="3785" y="879"/>
                <a:ext cx="152" cy="513"/>
                <a:chOff x="2776" y="1167"/>
                <a:chExt cx="152" cy="513"/>
              </a:xfrm>
            </p:grpSpPr>
            <p:sp>
              <p:nvSpPr>
                <p:cNvPr id="53" name="Line 18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761" y="740"/>
                <a:ext cx="777" cy="133"/>
                <a:chOff x="2928" y="1028"/>
                <a:chExt cx="777" cy="133"/>
              </a:xfrm>
            </p:grpSpPr>
            <p:sp>
              <p:nvSpPr>
                <p:cNvPr id="51" name="Line 21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Oval 23"/>
              <p:cNvSpPr>
                <a:spLocks noChangeAspect="1" noChangeArrowheads="1"/>
              </p:cNvSpPr>
              <p:nvPr/>
            </p:nvSpPr>
            <p:spPr bwMode="auto">
              <a:xfrm>
                <a:off x="3713" y="8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767" y="1403"/>
                <a:ext cx="777" cy="523"/>
                <a:chOff x="2934" y="1691"/>
                <a:chExt cx="777" cy="523"/>
              </a:xfrm>
            </p:grpSpPr>
            <p:sp>
              <p:nvSpPr>
                <p:cNvPr id="49" name="Line 25"/>
                <p:cNvSpPr>
                  <a:spLocks noChangeAspect="1" noChangeShapeType="1"/>
                </p:cNvSpPr>
                <p:nvPr/>
              </p:nvSpPr>
              <p:spPr bwMode="auto">
                <a:xfrm rot="3635357">
                  <a:off x="3104" y="1995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2934" y="1691"/>
                  <a:ext cx="777" cy="523"/>
                </a:xfrm>
                <a:custGeom>
                  <a:avLst/>
                  <a:gdLst>
                    <a:gd name="T0" fmla="*/ 0 w 777"/>
                    <a:gd name="T1" fmla="*/ 514 h 523"/>
                    <a:gd name="T2" fmla="*/ 6 w 777"/>
                    <a:gd name="T3" fmla="*/ 523 h 523"/>
                    <a:gd name="T4" fmla="*/ 176 w 777"/>
                    <a:gd name="T5" fmla="*/ 343 h 523"/>
                    <a:gd name="T6" fmla="*/ 615 w 777"/>
                    <a:gd name="T7" fmla="*/ 247 h 523"/>
                    <a:gd name="T8" fmla="*/ 777 w 777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523"/>
                    <a:gd name="T17" fmla="*/ 777 w 777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523">
                      <a:moveTo>
                        <a:pt x="0" y="514"/>
                      </a:moveTo>
                      <a:lnTo>
                        <a:pt x="6" y="523"/>
                      </a:lnTo>
                      <a:cubicBezTo>
                        <a:pt x="35" y="495"/>
                        <a:pt x="74" y="389"/>
                        <a:pt x="176" y="343"/>
                      </a:cubicBezTo>
                      <a:cubicBezTo>
                        <a:pt x="278" y="297"/>
                        <a:pt x="515" y="304"/>
                        <a:pt x="615" y="247"/>
                      </a:cubicBezTo>
                      <a:cubicBezTo>
                        <a:pt x="715" y="190"/>
                        <a:pt x="746" y="95"/>
                        <a:pt x="777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3589" y="831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4545" y="672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601" y="192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4557" y="1348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7" name="Oval 32"/>
              <p:cNvSpPr>
                <a:spLocks noChangeAspect="1" noChangeArrowheads="1"/>
              </p:cNvSpPr>
              <p:nvPr/>
            </p:nvSpPr>
            <p:spPr bwMode="auto">
              <a:xfrm>
                <a:off x="4481" y="187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Oval 34"/>
              <p:cNvSpPr>
                <a:spLocks noChangeAspect="1" noChangeArrowheads="1"/>
              </p:cNvSpPr>
              <p:nvPr/>
            </p:nvSpPr>
            <p:spPr bwMode="auto">
              <a:xfrm>
                <a:off x="4481" y="134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val 35"/>
              <p:cNvSpPr>
                <a:spLocks noChangeAspect="1" noChangeArrowheads="1"/>
              </p:cNvSpPr>
              <p:nvPr/>
            </p:nvSpPr>
            <p:spPr bwMode="auto">
              <a:xfrm>
                <a:off x="5249" y="134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4553" y="1276"/>
                <a:ext cx="777" cy="133"/>
                <a:chOff x="2928" y="1028"/>
                <a:chExt cx="777" cy="133"/>
              </a:xfrm>
            </p:grpSpPr>
            <p:sp>
              <p:nvSpPr>
                <p:cNvPr id="47" name="Line 37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3769" y="1808"/>
                <a:ext cx="777" cy="133"/>
                <a:chOff x="2928" y="1028"/>
                <a:chExt cx="777" cy="133"/>
              </a:xfrm>
            </p:grpSpPr>
            <p:sp>
              <p:nvSpPr>
                <p:cNvPr id="45" name="Line 40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1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 flipH="1" flipV="1">
                <a:off x="3757" y="1940"/>
                <a:ext cx="777" cy="133"/>
                <a:chOff x="2928" y="1028"/>
                <a:chExt cx="777" cy="133"/>
              </a:xfrm>
            </p:grpSpPr>
            <p:sp>
              <p:nvSpPr>
                <p:cNvPr id="43" name="Line 43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4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45"/>
              <p:cNvGrpSpPr>
                <a:grpSpLocks/>
              </p:cNvGrpSpPr>
              <p:nvPr/>
            </p:nvGrpSpPr>
            <p:grpSpPr bwMode="auto">
              <a:xfrm flipH="1" flipV="1">
                <a:off x="3773" y="1404"/>
                <a:ext cx="777" cy="133"/>
                <a:chOff x="2928" y="1028"/>
                <a:chExt cx="777" cy="133"/>
              </a:xfrm>
            </p:grpSpPr>
            <p:sp>
              <p:nvSpPr>
                <p:cNvPr id="41" name="Line 46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 flipV="1">
                <a:off x="3605" y="1423"/>
                <a:ext cx="152" cy="513"/>
                <a:chOff x="2776" y="1167"/>
                <a:chExt cx="152" cy="513"/>
              </a:xfrm>
            </p:grpSpPr>
            <p:sp>
              <p:nvSpPr>
                <p:cNvPr id="39" name="Line 49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50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 flipH="1" flipV="1">
                <a:off x="4545" y="879"/>
                <a:ext cx="152" cy="513"/>
                <a:chOff x="2776" y="1167"/>
                <a:chExt cx="152" cy="513"/>
              </a:xfrm>
            </p:grpSpPr>
            <p:sp>
              <p:nvSpPr>
                <p:cNvPr id="37" name="Line 52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53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6" name="Group 54"/>
              <p:cNvGrpSpPr>
                <a:grpSpLocks/>
              </p:cNvGrpSpPr>
              <p:nvPr/>
            </p:nvGrpSpPr>
            <p:grpSpPr bwMode="auto">
              <a:xfrm>
                <a:off x="4538" y="1397"/>
                <a:ext cx="764" cy="543"/>
                <a:chOff x="3696" y="1680"/>
                <a:chExt cx="764" cy="543"/>
              </a:xfrm>
            </p:grpSpPr>
            <p:sp>
              <p:nvSpPr>
                <p:cNvPr id="35" name="Line 55"/>
                <p:cNvSpPr>
                  <a:spLocks noChangeAspect="1" noChangeShapeType="1"/>
                </p:cNvSpPr>
                <p:nvPr/>
              </p:nvSpPr>
              <p:spPr bwMode="auto">
                <a:xfrm rot="4334049">
                  <a:off x="3989" y="2107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56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oup 57"/>
              <p:cNvGrpSpPr>
                <a:grpSpLocks/>
              </p:cNvGrpSpPr>
              <p:nvPr/>
            </p:nvGrpSpPr>
            <p:grpSpPr bwMode="auto">
              <a:xfrm>
                <a:off x="4559" y="882"/>
                <a:ext cx="764" cy="543"/>
                <a:chOff x="3726" y="1170"/>
                <a:chExt cx="764" cy="543"/>
              </a:xfrm>
            </p:grpSpPr>
            <p:sp>
              <p:nvSpPr>
                <p:cNvPr id="33" name="Line 58"/>
                <p:cNvSpPr>
                  <a:spLocks noChangeAspect="1" noChangeShapeType="1"/>
                </p:cNvSpPr>
                <p:nvPr/>
              </p:nvSpPr>
              <p:spPr bwMode="auto">
                <a:xfrm rot="19202490" flipH="1">
                  <a:off x="4304" y="1379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59"/>
                <p:cNvSpPr>
                  <a:spLocks/>
                </p:cNvSpPr>
                <p:nvPr/>
              </p:nvSpPr>
              <p:spPr bwMode="auto">
                <a:xfrm rot="10800000" flipH="1">
                  <a:off x="3726" y="117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8" name="Text Box 60"/>
              <p:cNvSpPr txBox="1">
                <a:spLocks noChangeArrowheads="1"/>
              </p:cNvSpPr>
              <p:nvPr/>
            </p:nvSpPr>
            <p:spPr bwMode="auto">
              <a:xfrm>
                <a:off x="4537" y="192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5337" y="130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0" name="Oval 63"/>
              <p:cNvSpPr>
                <a:spLocks noChangeAspect="1" noChangeArrowheads="1"/>
              </p:cNvSpPr>
              <p:nvPr/>
            </p:nvSpPr>
            <p:spPr bwMode="auto">
              <a:xfrm>
                <a:off x="3713" y="187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val 33"/>
              <p:cNvSpPr>
                <a:spLocks noChangeAspect="1" noChangeArrowheads="1"/>
              </p:cNvSpPr>
              <p:nvPr/>
            </p:nvSpPr>
            <p:spPr bwMode="auto">
              <a:xfrm>
                <a:off x="4481" y="816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val 62"/>
              <p:cNvSpPr>
                <a:spLocks noChangeAspect="1" noChangeArrowheads="1"/>
              </p:cNvSpPr>
              <p:nvPr/>
            </p:nvSpPr>
            <p:spPr bwMode="auto">
              <a:xfrm>
                <a:off x="3713" y="134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9" name="Group 2"/>
          <p:cNvGrpSpPr/>
          <p:nvPr/>
        </p:nvGrpSpPr>
        <p:grpSpPr>
          <a:xfrm>
            <a:off x="3219824" y="2256013"/>
            <a:ext cx="5717143" cy="4139814"/>
            <a:chOff x="289883" y="1398114"/>
            <a:chExt cx="4510717" cy="3287419"/>
          </a:xfrm>
        </p:grpSpPr>
        <p:sp>
          <p:nvSpPr>
            <p:cNvPr id="60" name="Rectangle 66"/>
            <p:cNvSpPr>
              <a:spLocks noChangeAspect="1" noChangeArrowheads="1"/>
            </p:cNvSpPr>
            <p:nvPr/>
          </p:nvSpPr>
          <p:spPr bwMode="auto">
            <a:xfrm>
              <a:off x="777718" y="2003425"/>
              <a:ext cx="2230438" cy="22336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3293906" y="2068513"/>
              <a:ext cx="136525" cy="2101850"/>
              <a:chOff x="2017" y="814"/>
              <a:chExt cx="86" cy="1324"/>
            </a:xfrm>
          </p:grpSpPr>
          <p:sp>
            <p:nvSpPr>
              <p:cNvPr id="136" name="Oval 6"/>
              <p:cNvSpPr>
                <a:spLocks noChangeAspect="1" noChangeArrowheads="1"/>
              </p:cNvSpPr>
              <p:nvPr/>
            </p:nvSpPr>
            <p:spPr bwMode="auto">
              <a:xfrm>
                <a:off x="2017" y="1226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Oval 7"/>
              <p:cNvSpPr>
                <a:spLocks noChangeAspect="1" noChangeArrowheads="1"/>
              </p:cNvSpPr>
              <p:nvPr/>
            </p:nvSpPr>
            <p:spPr bwMode="auto">
              <a:xfrm>
                <a:off x="2017" y="1845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Oval 8"/>
              <p:cNvSpPr>
                <a:spLocks noChangeAspect="1" noChangeArrowheads="1"/>
              </p:cNvSpPr>
              <p:nvPr/>
            </p:nvSpPr>
            <p:spPr bwMode="auto">
              <a:xfrm>
                <a:off x="2017" y="814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Oval 9"/>
              <p:cNvSpPr>
                <a:spLocks noChangeAspect="1" noChangeArrowheads="1"/>
              </p:cNvSpPr>
              <p:nvPr/>
            </p:nvSpPr>
            <p:spPr bwMode="auto">
              <a:xfrm>
                <a:off x="2017" y="1020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val 11"/>
              <p:cNvSpPr>
                <a:spLocks noChangeAspect="1" noChangeArrowheads="1"/>
              </p:cNvSpPr>
              <p:nvPr/>
            </p:nvSpPr>
            <p:spPr bwMode="auto">
              <a:xfrm>
                <a:off x="2017" y="1639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Oval 12"/>
              <p:cNvSpPr>
                <a:spLocks noChangeAspect="1" noChangeArrowheads="1"/>
              </p:cNvSpPr>
              <p:nvPr/>
            </p:nvSpPr>
            <p:spPr bwMode="auto">
              <a:xfrm>
                <a:off x="2017" y="2052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2" name="Oval 65"/>
            <p:cNvSpPr>
              <a:spLocks noChangeAspect="1" noChangeArrowheads="1"/>
            </p:cNvSpPr>
            <p:nvPr/>
          </p:nvSpPr>
          <p:spPr bwMode="auto">
            <a:xfrm>
              <a:off x="842806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val 67"/>
            <p:cNvSpPr>
              <a:spLocks noChangeAspect="1" noChangeArrowheads="1"/>
            </p:cNvSpPr>
            <p:nvPr/>
          </p:nvSpPr>
          <p:spPr bwMode="auto">
            <a:xfrm>
              <a:off x="842806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68"/>
            <p:cNvSpPr>
              <a:spLocks noChangeAspect="1" noChangeArrowheads="1"/>
            </p:cNvSpPr>
            <p:nvPr/>
          </p:nvSpPr>
          <p:spPr bwMode="auto">
            <a:xfrm>
              <a:off x="1169831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val 69"/>
            <p:cNvSpPr>
              <a:spLocks noChangeAspect="1" noChangeArrowheads="1"/>
            </p:cNvSpPr>
            <p:nvPr/>
          </p:nvSpPr>
          <p:spPr bwMode="auto">
            <a:xfrm>
              <a:off x="1496856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>
              <a:off x="182546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>
              <a:off x="2152493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3"/>
            <p:cNvSpPr>
              <a:spLocks noChangeAspect="1" noChangeArrowheads="1"/>
            </p:cNvSpPr>
            <p:nvPr/>
          </p:nvSpPr>
          <p:spPr bwMode="auto">
            <a:xfrm>
              <a:off x="2808131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val 75"/>
            <p:cNvSpPr>
              <a:spLocks noChangeAspect="1" noChangeArrowheads="1"/>
            </p:cNvSpPr>
            <p:nvPr/>
          </p:nvSpPr>
          <p:spPr bwMode="auto">
            <a:xfrm>
              <a:off x="1496856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76"/>
            <p:cNvSpPr>
              <a:spLocks noChangeAspect="1" noChangeArrowheads="1"/>
            </p:cNvSpPr>
            <p:nvPr/>
          </p:nvSpPr>
          <p:spPr bwMode="auto">
            <a:xfrm>
              <a:off x="1825468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77"/>
            <p:cNvSpPr>
              <a:spLocks noChangeAspect="1" noChangeArrowheads="1"/>
            </p:cNvSpPr>
            <p:nvPr/>
          </p:nvSpPr>
          <p:spPr bwMode="auto">
            <a:xfrm>
              <a:off x="215249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78"/>
            <p:cNvSpPr>
              <a:spLocks noChangeAspect="1" noChangeArrowheads="1"/>
            </p:cNvSpPr>
            <p:nvPr/>
          </p:nvSpPr>
          <p:spPr bwMode="auto">
            <a:xfrm>
              <a:off x="247951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val 79"/>
            <p:cNvSpPr>
              <a:spLocks noChangeAspect="1" noChangeArrowheads="1"/>
            </p:cNvSpPr>
            <p:nvPr/>
          </p:nvSpPr>
          <p:spPr bwMode="auto">
            <a:xfrm>
              <a:off x="2808131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val 80"/>
            <p:cNvSpPr>
              <a:spLocks noChangeAspect="1" noChangeArrowheads="1"/>
            </p:cNvSpPr>
            <p:nvPr/>
          </p:nvSpPr>
          <p:spPr bwMode="auto">
            <a:xfrm>
              <a:off x="842806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val 82"/>
            <p:cNvSpPr>
              <a:spLocks noChangeAspect="1" noChangeArrowheads="1"/>
            </p:cNvSpPr>
            <p:nvPr/>
          </p:nvSpPr>
          <p:spPr bwMode="auto">
            <a:xfrm>
              <a:off x="1496856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val 83"/>
            <p:cNvSpPr>
              <a:spLocks noChangeAspect="1" noChangeArrowheads="1"/>
            </p:cNvSpPr>
            <p:nvPr/>
          </p:nvSpPr>
          <p:spPr bwMode="auto">
            <a:xfrm>
              <a:off x="182546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val 84"/>
            <p:cNvSpPr>
              <a:spLocks noChangeAspect="1" noChangeArrowheads="1"/>
            </p:cNvSpPr>
            <p:nvPr/>
          </p:nvSpPr>
          <p:spPr bwMode="auto">
            <a:xfrm>
              <a:off x="247951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val 85"/>
            <p:cNvSpPr>
              <a:spLocks noChangeAspect="1" noChangeArrowheads="1"/>
            </p:cNvSpPr>
            <p:nvPr/>
          </p:nvSpPr>
          <p:spPr bwMode="auto">
            <a:xfrm>
              <a:off x="1169831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87"/>
            <p:cNvSpPr>
              <a:spLocks noChangeAspect="1" noChangeArrowheads="1"/>
            </p:cNvSpPr>
            <p:nvPr/>
          </p:nvSpPr>
          <p:spPr bwMode="auto">
            <a:xfrm>
              <a:off x="1825468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val 88"/>
            <p:cNvSpPr>
              <a:spLocks noChangeAspect="1" noChangeArrowheads="1"/>
            </p:cNvSpPr>
            <p:nvPr/>
          </p:nvSpPr>
          <p:spPr bwMode="auto">
            <a:xfrm>
              <a:off x="215249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val 89"/>
            <p:cNvSpPr>
              <a:spLocks noChangeAspect="1" noChangeArrowheads="1"/>
            </p:cNvSpPr>
            <p:nvPr/>
          </p:nvSpPr>
          <p:spPr bwMode="auto">
            <a:xfrm>
              <a:off x="2479518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val 90"/>
            <p:cNvSpPr>
              <a:spLocks noChangeAspect="1" noChangeArrowheads="1"/>
            </p:cNvSpPr>
            <p:nvPr/>
          </p:nvSpPr>
          <p:spPr bwMode="auto">
            <a:xfrm>
              <a:off x="2808131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val 91"/>
            <p:cNvSpPr>
              <a:spLocks noChangeAspect="1" noChangeArrowheads="1"/>
            </p:cNvSpPr>
            <p:nvPr/>
          </p:nvSpPr>
          <p:spPr bwMode="auto">
            <a:xfrm>
              <a:off x="842806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val 92"/>
            <p:cNvSpPr>
              <a:spLocks noChangeAspect="1" noChangeArrowheads="1"/>
            </p:cNvSpPr>
            <p:nvPr/>
          </p:nvSpPr>
          <p:spPr bwMode="auto">
            <a:xfrm>
              <a:off x="1169831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val 94"/>
            <p:cNvSpPr>
              <a:spLocks noChangeAspect="1" noChangeArrowheads="1"/>
            </p:cNvSpPr>
            <p:nvPr/>
          </p:nvSpPr>
          <p:spPr bwMode="auto">
            <a:xfrm>
              <a:off x="215249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val 95"/>
            <p:cNvSpPr>
              <a:spLocks noChangeAspect="1" noChangeArrowheads="1"/>
            </p:cNvSpPr>
            <p:nvPr/>
          </p:nvSpPr>
          <p:spPr bwMode="auto">
            <a:xfrm>
              <a:off x="2479518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val 96"/>
            <p:cNvSpPr>
              <a:spLocks noChangeAspect="1" noChangeArrowheads="1"/>
            </p:cNvSpPr>
            <p:nvPr/>
          </p:nvSpPr>
          <p:spPr bwMode="auto">
            <a:xfrm>
              <a:off x="2808131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val 97"/>
            <p:cNvSpPr>
              <a:spLocks noChangeAspect="1" noChangeArrowheads="1"/>
            </p:cNvSpPr>
            <p:nvPr/>
          </p:nvSpPr>
          <p:spPr bwMode="auto">
            <a:xfrm>
              <a:off x="842806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98"/>
            <p:cNvSpPr>
              <a:spLocks noChangeAspect="1" noChangeArrowheads="1"/>
            </p:cNvSpPr>
            <p:nvPr/>
          </p:nvSpPr>
          <p:spPr bwMode="auto">
            <a:xfrm>
              <a:off x="1169831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val 99"/>
            <p:cNvSpPr>
              <a:spLocks noChangeAspect="1" noChangeArrowheads="1"/>
            </p:cNvSpPr>
            <p:nvPr/>
          </p:nvSpPr>
          <p:spPr bwMode="auto">
            <a:xfrm>
              <a:off x="1496856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val 100"/>
            <p:cNvSpPr>
              <a:spLocks noChangeAspect="1" noChangeArrowheads="1"/>
            </p:cNvSpPr>
            <p:nvPr/>
          </p:nvSpPr>
          <p:spPr bwMode="auto">
            <a:xfrm>
              <a:off x="182546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val 102"/>
            <p:cNvSpPr>
              <a:spLocks noChangeAspect="1" noChangeArrowheads="1"/>
            </p:cNvSpPr>
            <p:nvPr/>
          </p:nvSpPr>
          <p:spPr bwMode="auto">
            <a:xfrm>
              <a:off x="2808131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val 103"/>
            <p:cNvSpPr>
              <a:spLocks noChangeAspect="1" noChangeArrowheads="1"/>
            </p:cNvSpPr>
            <p:nvPr/>
          </p:nvSpPr>
          <p:spPr bwMode="auto">
            <a:xfrm>
              <a:off x="842806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val 104"/>
            <p:cNvSpPr>
              <a:spLocks noChangeAspect="1" noChangeArrowheads="1"/>
            </p:cNvSpPr>
            <p:nvPr/>
          </p:nvSpPr>
          <p:spPr bwMode="auto">
            <a:xfrm>
              <a:off x="1169831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Oval 105"/>
            <p:cNvSpPr>
              <a:spLocks noChangeAspect="1" noChangeArrowheads="1"/>
            </p:cNvSpPr>
            <p:nvPr/>
          </p:nvSpPr>
          <p:spPr bwMode="auto">
            <a:xfrm>
              <a:off x="1496856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val 106"/>
            <p:cNvSpPr>
              <a:spLocks noChangeAspect="1" noChangeArrowheads="1"/>
            </p:cNvSpPr>
            <p:nvPr/>
          </p:nvSpPr>
          <p:spPr bwMode="auto">
            <a:xfrm>
              <a:off x="182546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val 107"/>
            <p:cNvSpPr>
              <a:spLocks noChangeAspect="1" noChangeArrowheads="1"/>
            </p:cNvSpPr>
            <p:nvPr/>
          </p:nvSpPr>
          <p:spPr bwMode="auto">
            <a:xfrm>
              <a:off x="247951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Text Box 109"/>
            <p:cNvSpPr txBox="1">
              <a:spLocks noChangeArrowheads="1"/>
            </p:cNvSpPr>
            <p:nvPr/>
          </p:nvSpPr>
          <p:spPr bwMode="auto">
            <a:xfrm>
              <a:off x="1620491" y="4221163"/>
              <a:ext cx="511365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Times" pitchFamily="18" charset="0"/>
                </a:rPr>
                <a:t>A</a:t>
              </a:r>
              <a:r>
                <a:rPr lang="en-US" sz="3200" baseline="30000" dirty="0">
                  <a:solidFill>
                    <a:prstClr val="black"/>
                  </a:solidFill>
                  <a:latin typeface="Times" pitchFamily="18" charset="0"/>
                </a:rPr>
                <a:t>T</a:t>
              </a:r>
            </a:p>
          </p:txBody>
        </p:sp>
        <p:sp>
          <p:nvSpPr>
            <p:cNvPr id="99" name="Oval 110"/>
            <p:cNvSpPr>
              <a:spLocks noChangeAspect="1" noChangeArrowheads="1"/>
            </p:cNvSpPr>
            <p:nvPr/>
          </p:nvSpPr>
          <p:spPr bwMode="auto">
            <a:xfrm>
              <a:off x="4452531" y="263525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val 111"/>
            <p:cNvSpPr>
              <a:spLocks noChangeAspect="1" noChangeArrowheads="1"/>
            </p:cNvSpPr>
            <p:nvPr/>
          </p:nvSpPr>
          <p:spPr bwMode="auto">
            <a:xfrm>
              <a:off x="4664075" y="36179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val 112"/>
            <p:cNvSpPr>
              <a:spLocks noChangeAspect="1" noChangeArrowheads="1"/>
            </p:cNvSpPr>
            <p:nvPr/>
          </p:nvSpPr>
          <p:spPr bwMode="auto">
            <a:xfrm>
              <a:off x="4664075" y="1981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val 113"/>
            <p:cNvSpPr>
              <a:spLocks noChangeAspect="1" noChangeArrowheads="1"/>
            </p:cNvSpPr>
            <p:nvPr/>
          </p:nvSpPr>
          <p:spPr bwMode="auto">
            <a:xfrm>
              <a:off x="4664075" y="2308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114"/>
            <p:cNvSpPr>
              <a:spLocks noChangeAspect="1" noChangeArrowheads="1"/>
            </p:cNvSpPr>
            <p:nvPr/>
          </p:nvSpPr>
          <p:spPr bwMode="auto">
            <a:xfrm>
              <a:off x="4664075" y="32908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val 115"/>
            <p:cNvSpPr>
              <a:spLocks noChangeAspect="1" noChangeArrowheads="1"/>
            </p:cNvSpPr>
            <p:nvPr/>
          </p:nvSpPr>
          <p:spPr bwMode="auto">
            <a:xfrm>
              <a:off x="4664075" y="39465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val 116"/>
            <p:cNvSpPr>
              <a:spLocks noChangeAspect="1" noChangeArrowheads="1"/>
            </p:cNvSpPr>
            <p:nvPr/>
          </p:nvSpPr>
          <p:spPr bwMode="auto">
            <a:xfrm>
              <a:off x="3901918" y="294005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val 117"/>
            <p:cNvSpPr>
              <a:spLocks noChangeAspect="1" noChangeArrowheads="1"/>
            </p:cNvSpPr>
            <p:nvPr/>
          </p:nvSpPr>
          <p:spPr bwMode="auto">
            <a:xfrm>
              <a:off x="3901918" y="39227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Oval 118"/>
            <p:cNvSpPr>
              <a:spLocks noChangeAspect="1" noChangeArrowheads="1"/>
            </p:cNvSpPr>
            <p:nvPr/>
          </p:nvSpPr>
          <p:spPr bwMode="auto">
            <a:xfrm>
              <a:off x="3901918" y="22860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Oval 119"/>
            <p:cNvSpPr>
              <a:spLocks noChangeAspect="1" noChangeArrowheads="1"/>
            </p:cNvSpPr>
            <p:nvPr/>
          </p:nvSpPr>
          <p:spPr bwMode="auto">
            <a:xfrm>
              <a:off x="3901918" y="26130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120"/>
            <p:cNvSpPr>
              <a:spLocks noChangeAspect="1" noChangeArrowheads="1"/>
            </p:cNvSpPr>
            <p:nvPr/>
          </p:nvSpPr>
          <p:spPr bwMode="auto">
            <a:xfrm>
              <a:off x="3901918" y="35956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val 121"/>
            <p:cNvSpPr>
              <a:spLocks noChangeAspect="1" noChangeArrowheads="1"/>
            </p:cNvSpPr>
            <p:nvPr/>
          </p:nvSpPr>
          <p:spPr bwMode="auto">
            <a:xfrm>
              <a:off x="3901918" y="42513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Text Box 27"/>
            <p:cNvSpPr txBox="1">
              <a:spLocks noChangeArrowheads="1"/>
            </p:cNvSpPr>
            <p:nvPr/>
          </p:nvSpPr>
          <p:spPr bwMode="auto">
            <a:xfrm>
              <a:off x="485960" y="198273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2" name="Text Box 31"/>
            <p:cNvSpPr txBox="1">
              <a:spLocks noChangeArrowheads="1"/>
            </p:cNvSpPr>
            <p:nvPr/>
          </p:nvSpPr>
          <p:spPr bwMode="auto">
            <a:xfrm>
              <a:off x="485960" y="394390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2709107" y="169086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755173" y="169086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5" name="Text Box 109"/>
            <p:cNvSpPr txBox="1">
              <a:spLocks noChangeArrowheads="1"/>
            </p:cNvSpPr>
            <p:nvPr/>
          </p:nvSpPr>
          <p:spPr bwMode="auto">
            <a:xfrm>
              <a:off x="1513351" y="1398114"/>
              <a:ext cx="775063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Times" pitchFamily="18" charset="0"/>
                </a:rPr>
                <a:t>from</a:t>
              </a:r>
              <a:endParaRPr lang="en-US" sz="3200" baseline="300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16" name="Text Box 109"/>
            <p:cNvSpPr txBox="1">
              <a:spLocks noChangeArrowheads="1"/>
            </p:cNvSpPr>
            <p:nvPr/>
          </p:nvSpPr>
          <p:spPr bwMode="auto">
            <a:xfrm>
              <a:off x="289883" y="2819112"/>
              <a:ext cx="397539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Times" pitchFamily="18" charset="0"/>
                </a:rPr>
                <a:t>to</a:t>
              </a:r>
              <a:endParaRPr lang="en-US" sz="3200" baseline="300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117" name="Oval 4"/>
            <p:cNvSpPr>
              <a:spLocks noChangeAspect="1" noChangeArrowheads="1"/>
            </p:cNvSpPr>
            <p:nvPr/>
          </p:nvSpPr>
          <p:spPr bwMode="auto">
            <a:xfrm>
              <a:off x="3965575" y="27987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5"/>
            <p:cNvSpPr>
              <a:spLocks noChangeAspect="1" noChangeArrowheads="1"/>
            </p:cNvSpPr>
            <p:nvPr/>
          </p:nvSpPr>
          <p:spPr bwMode="auto">
            <a:xfrm>
              <a:off x="3900488" y="2003425"/>
              <a:ext cx="258762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val 6"/>
            <p:cNvSpPr>
              <a:spLocks noChangeAspect="1" noChangeArrowheads="1"/>
            </p:cNvSpPr>
            <p:nvPr/>
          </p:nvSpPr>
          <p:spPr bwMode="auto">
            <a:xfrm>
              <a:off x="3965575" y="37814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Oval 7"/>
            <p:cNvSpPr>
              <a:spLocks noChangeAspect="1" noChangeArrowheads="1"/>
            </p:cNvSpPr>
            <p:nvPr/>
          </p:nvSpPr>
          <p:spPr bwMode="auto">
            <a:xfrm>
              <a:off x="3965575" y="21447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8"/>
            <p:cNvSpPr>
              <a:spLocks noChangeAspect="1" noChangeArrowheads="1"/>
            </p:cNvSpPr>
            <p:nvPr/>
          </p:nvSpPr>
          <p:spPr bwMode="auto">
            <a:xfrm>
              <a:off x="3965575" y="24717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Oval 9"/>
            <p:cNvSpPr>
              <a:spLocks noChangeAspect="1" noChangeArrowheads="1"/>
            </p:cNvSpPr>
            <p:nvPr/>
          </p:nvSpPr>
          <p:spPr bwMode="auto">
            <a:xfrm>
              <a:off x="3965575" y="31273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Oval 10"/>
            <p:cNvSpPr>
              <a:spLocks noChangeAspect="1" noChangeArrowheads="1"/>
            </p:cNvSpPr>
            <p:nvPr/>
          </p:nvSpPr>
          <p:spPr bwMode="auto">
            <a:xfrm>
              <a:off x="3965575" y="34544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Oval 11"/>
            <p:cNvSpPr>
              <a:spLocks noChangeAspect="1" noChangeArrowheads="1"/>
            </p:cNvSpPr>
            <p:nvPr/>
          </p:nvSpPr>
          <p:spPr bwMode="auto">
            <a:xfrm>
              <a:off x="3965575" y="41100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Oval 68"/>
            <p:cNvSpPr>
              <a:spLocks noChangeAspect="1" noChangeArrowheads="1"/>
            </p:cNvSpPr>
            <p:nvPr/>
          </p:nvSpPr>
          <p:spPr bwMode="auto">
            <a:xfrm>
              <a:off x="4511675" y="36941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Oval 69"/>
            <p:cNvSpPr>
              <a:spLocks noChangeAspect="1" noChangeArrowheads="1"/>
            </p:cNvSpPr>
            <p:nvPr/>
          </p:nvSpPr>
          <p:spPr bwMode="auto">
            <a:xfrm>
              <a:off x="4511675" y="20574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Oval 70"/>
            <p:cNvSpPr>
              <a:spLocks noChangeAspect="1" noChangeArrowheads="1"/>
            </p:cNvSpPr>
            <p:nvPr/>
          </p:nvSpPr>
          <p:spPr bwMode="auto">
            <a:xfrm>
              <a:off x="4300131" y="23844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Oval 71"/>
            <p:cNvSpPr>
              <a:spLocks noChangeAspect="1" noChangeArrowheads="1"/>
            </p:cNvSpPr>
            <p:nvPr/>
          </p:nvSpPr>
          <p:spPr bwMode="auto">
            <a:xfrm>
              <a:off x="4511675" y="33670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Oval 72"/>
            <p:cNvSpPr>
              <a:spLocks noChangeAspect="1" noChangeArrowheads="1"/>
            </p:cNvSpPr>
            <p:nvPr/>
          </p:nvSpPr>
          <p:spPr bwMode="auto">
            <a:xfrm>
              <a:off x="4511675" y="40227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Oval 82"/>
            <p:cNvSpPr>
              <a:spLocks noChangeAspect="1" noChangeArrowheads="1"/>
            </p:cNvSpPr>
            <p:nvPr/>
          </p:nvSpPr>
          <p:spPr bwMode="auto">
            <a:xfrm>
              <a:off x="4498975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Oval 84"/>
            <p:cNvSpPr>
              <a:spLocks noChangeAspect="1" noChangeArrowheads="1"/>
            </p:cNvSpPr>
            <p:nvPr/>
          </p:nvSpPr>
          <p:spPr bwMode="auto">
            <a:xfrm>
              <a:off x="4287431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Oval 86"/>
            <p:cNvSpPr>
              <a:spLocks noChangeAspect="1" noChangeArrowheads="1"/>
            </p:cNvSpPr>
            <p:nvPr/>
          </p:nvSpPr>
          <p:spPr bwMode="auto">
            <a:xfrm>
              <a:off x="4498975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Oval 87"/>
            <p:cNvSpPr>
              <a:spLocks noChangeAspect="1" noChangeArrowheads="1"/>
            </p:cNvSpPr>
            <p:nvPr/>
          </p:nvSpPr>
          <p:spPr bwMode="auto">
            <a:xfrm>
              <a:off x="4498975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Oval 91"/>
            <p:cNvSpPr>
              <a:spLocks noChangeAspect="1" noChangeArrowheads="1"/>
            </p:cNvSpPr>
            <p:nvPr/>
          </p:nvSpPr>
          <p:spPr bwMode="auto">
            <a:xfrm>
              <a:off x="4296956" y="27479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Oval 104"/>
            <p:cNvSpPr>
              <a:spLocks noChangeAspect="1" noChangeArrowheads="1"/>
            </p:cNvSpPr>
            <p:nvPr/>
          </p:nvSpPr>
          <p:spPr bwMode="auto">
            <a:xfrm>
              <a:off x="1805711" y="4043017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2" name="Title 10"/>
          <p:cNvSpPr txBox="1">
            <a:spLocks/>
          </p:cNvSpPr>
          <p:nvPr/>
        </p:nvSpPr>
        <p:spPr>
          <a:xfrm>
            <a:off x="4202360" y="615244"/>
            <a:ext cx="4833385" cy="118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Breadth-first search using matrix algebra</a:t>
            </a:r>
            <a:endParaRPr lang="en-US" sz="3600" dirty="0"/>
          </a:p>
        </p:txBody>
      </p:sp>
      <p:sp>
        <p:nvSpPr>
          <p:cNvPr id="143" name="Rectangle 81">
            <a:extLst>
              <a:ext uri="{FF2B5EF4-FFF2-40B4-BE49-F238E27FC236}">
                <a16:creationId xmlns:a16="http://schemas.microsoft.com/office/drawing/2014/main" xmlns="" id="{48A8FCBB-FE0F-724E-9EDE-7C2E081F1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1289" y="3818194"/>
            <a:ext cx="378272" cy="2812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val 68">
            <a:extLst>
              <a:ext uri="{FF2B5EF4-FFF2-40B4-BE49-F238E27FC236}">
                <a16:creationId xmlns:a16="http://schemas.microsoft.com/office/drawing/2014/main" xmlns="" id="{0BB7EF9E-6ED4-E742-ADBF-74CF3E302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9355" y="59472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val 69">
            <a:extLst>
              <a:ext uri="{FF2B5EF4-FFF2-40B4-BE49-F238E27FC236}">
                <a16:creationId xmlns:a16="http://schemas.microsoft.com/office/drawing/2014/main" xmlns="" id="{28E9714E-7E60-A14E-84D5-E5271B133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9355" y="388616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71">
            <a:extLst>
              <a:ext uri="{FF2B5EF4-FFF2-40B4-BE49-F238E27FC236}">
                <a16:creationId xmlns:a16="http://schemas.microsoft.com/office/drawing/2014/main" xmlns="" id="{99C2A9A7-A19D-CD4E-BBCD-D2C4E3010B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9355" y="55354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val 82">
            <a:extLst>
              <a:ext uri="{FF2B5EF4-FFF2-40B4-BE49-F238E27FC236}">
                <a16:creationId xmlns:a16="http://schemas.microsoft.com/office/drawing/2014/main" xmlns="" id="{ACA44AF1-CB5F-6048-A81D-A9B4F865C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3258" y="596125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val 86">
            <a:extLst>
              <a:ext uri="{FF2B5EF4-FFF2-40B4-BE49-F238E27FC236}">
                <a16:creationId xmlns:a16="http://schemas.microsoft.com/office/drawing/2014/main" xmlns="" id="{25E862A7-3E91-9348-B477-8C4436F71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3258" y="554943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val 91">
            <a:extLst>
              <a:ext uri="{FF2B5EF4-FFF2-40B4-BE49-F238E27FC236}">
                <a16:creationId xmlns:a16="http://schemas.microsoft.com/office/drawing/2014/main" xmlns="" id="{26CB64C8-3409-294E-B94B-82A57DC78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7207" y="47557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Rectangle 166">
            <a:extLst>
              <a:ext uri="{FF2B5EF4-FFF2-40B4-BE49-F238E27FC236}">
                <a16:creationId xmlns:a16="http://schemas.microsoft.com/office/drawing/2014/main" xmlns="" id="{8BCC0383-E89C-A04C-BCE3-F4781A1FD464}"/>
              </a:ext>
            </a:extLst>
          </p:cNvPr>
          <p:cNvSpPr/>
          <p:nvPr/>
        </p:nvSpPr>
        <p:spPr>
          <a:xfrm>
            <a:off x="282201" y="4882707"/>
            <a:ext cx="1481002" cy="5539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parents:</a:t>
            </a:r>
          </a:p>
        </p:txBody>
      </p:sp>
      <p:sp>
        <p:nvSpPr>
          <p:cNvPr id="151" name="Oval 62">
            <a:extLst>
              <a:ext uri="{FF2B5EF4-FFF2-40B4-BE49-F238E27FC236}">
                <a16:creationId xmlns:a16="http://schemas.microsoft.com/office/drawing/2014/main" xmlns="" id="{118A6105-995C-7740-8FF9-BE3B405097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7557" y="3950848"/>
            <a:ext cx="183042" cy="181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948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260314" y="357246"/>
            <a:ext cx="3988024" cy="2992623"/>
            <a:chOff x="5778500" y="1870075"/>
            <a:chExt cx="3063875" cy="2241551"/>
          </a:xfrm>
        </p:grpSpPr>
        <p:grpSp>
          <p:nvGrpSpPr>
            <p:cNvPr id="5" name="Group 3"/>
            <p:cNvGrpSpPr/>
            <p:nvPr/>
          </p:nvGrpSpPr>
          <p:grpSpPr>
            <a:xfrm>
              <a:off x="6149534" y="2820964"/>
              <a:ext cx="1233488" cy="211138"/>
              <a:chOff x="6149534" y="2820964"/>
              <a:chExt cx="1233488" cy="211138"/>
            </a:xfrm>
          </p:grpSpPr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 rot="10800000" flipH="1" flipV="1">
                <a:off x="6149534" y="2820964"/>
                <a:ext cx="1233488" cy="211138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6892699" y="2783284"/>
                <a:ext cx="1588" cy="1397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78500" y="1870075"/>
              <a:ext cx="3063875" cy="2241551"/>
              <a:chOff x="3552" y="672"/>
              <a:chExt cx="1930" cy="141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609" y="879"/>
                <a:ext cx="152" cy="513"/>
                <a:chOff x="2776" y="1167"/>
                <a:chExt cx="152" cy="513"/>
              </a:xfrm>
            </p:grpSpPr>
            <p:sp>
              <p:nvSpPr>
                <p:cNvPr id="55" name="Line 15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 flipV="1">
                <a:off x="3785" y="879"/>
                <a:ext cx="152" cy="513"/>
                <a:chOff x="2776" y="1167"/>
                <a:chExt cx="152" cy="513"/>
              </a:xfrm>
            </p:grpSpPr>
            <p:sp>
              <p:nvSpPr>
                <p:cNvPr id="53" name="Line 18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761" y="740"/>
                <a:ext cx="777" cy="133"/>
                <a:chOff x="2928" y="1028"/>
                <a:chExt cx="777" cy="133"/>
              </a:xfrm>
            </p:grpSpPr>
            <p:sp>
              <p:nvSpPr>
                <p:cNvPr id="51" name="Line 21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Oval 23"/>
              <p:cNvSpPr>
                <a:spLocks noChangeAspect="1" noChangeArrowheads="1"/>
              </p:cNvSpPr>
              <p:nvPr/>
            </p:nvSpPr>
            <p:spPr bwMode="auto">
              <a:xfrm>
                <a:off x="3713" y="8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767" y="1403"/>
                <a:ext cx="777" cy="523"/>
                <a:chOff x="2934" y="1691"/>
                <a:chExt cx="777" cy="523"/>
              </a:xfrm>
            </p:grpSpPr>
            <p:sp>
              <p:nvSpPr>
                <p:cNvPr id="49" name="Line 25"/>
                <p:cNvSpPr>
                  <a:spLocks noChangeAspect="1" noChangeShapeType="1"/>
                </p:cNvSpPr>
                <p:nvPr/>
              </p:nvSpPr>
              <p:spPr bwMode="auto">
                <a:xfrm rot="3635357">
                  <a:off x="3104" y="1995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2934" y="1691"/>
                  <a:ext cx="777" cy="523"/>
                </a:xfrm>
                <a:custGeom>
                  <a:avLst/>
                  <a:gdLst>
                    <a:gd name="T0" fmla="*/ 0 w 777"/>
                    <a:gd name="T1" fmla="*/ 514 h 523"/>
                    <a:gd name="T2" fmla="*/ 6 w 777"/>
                    <a:gd name="T3" fmla="*/ 523 h 523"/>
                    <a:gd name="T4" fmla="*/ 176 w 777"/>
                    <a:gd name="T5" fmla="*/ 343 h 523"/>
                    <a:gd name="T6" fmla="*/ 615 w 777"/>
                    <a:gd name="T7" fmla="*/ 247 h 523"/>
                    <a:gd name="T8" fmla="*/ 777 w 777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523"/>
                    <a:gd name="T17" fmla="*/ 777 w 777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523">
                      <a:moveTo>
                        <a:pt x="0" y="514"/>
                      </a:moveTo>
                      <a:lnTo>
                        <a:pt x="6" y="523"/>
                      </a:lnTo>
                      <a:cubicBezTo>
                        <a:pt x="35" y="495"/>
                        <a:pt x="74" y="389"/>
                        <a:pt x="176" y="343"/>
                      </a:cubicBezTo>
                      <a:cubicBezTo>
                        <a:pt x="278" y="297"/>
                        <a:pt x="515" y="304"/>
                        <a:pt x="615" y="247"/>
                      </a:cubicBezTo>
                      <a:cubicBezTo>
                        <a:pt x="715" y="190"/>
                        <a:pt x="746" y="95"/>
                        <a:pt x="777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3589" y="831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4545" y="672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601" y="192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4557" y="1348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7" name="Oval 32"/>
              <p:cNvSpPr>
                <a:spLocks noChangeAspect="1" noChangeArrowheads="1"/>
              </p:cNvSpPr>
              <p:nvPr/>
            </p:nvSpPr>
            <p:spPr bwMode="auto">
              <a:xfrm>
                <a:off x="4481" y="187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Oval 34"/>
              <p:cNvSpPr>
                <a:spLocks noChangeAspect="1" noChangeArrowheads="1"/>
              </p:cNvSpPr>
              <p:nvPr/>
            </p:nvSpPr>
            <p:spPr bwMode="auto">
              <a:xfrm>
                <a:off x="4481" y="134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Oval 35"/>
              <p:cNvSpPr>
                <a:spLocks noChangeAspect="1" noChangeArrowheads="1"/>
              </p:cNvSpPr>
              <p:nvPr/>
            </p:nvSpPr>
            <p:spPr bwMode="auto">
              <a:xfrm>
                <a:off x="5249" y="1344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4553" y="1276"/>
                <a:ext cx="777" cy="133"/>
                <a:chOff x="2928" y="1028"/>
                <a:chExt cx="777" cy="133"/>
              </a:xfrm>
            </p:grpSpPr>
            <p:sp>
              <p:nvSpPr>
                <p:cNvPr id="47" name="Line 37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3769" y="1808"/>
                <a:ext cx="777" cy="133"/>
                <a:chOff x="2928" y="1028"/>
                <a:chExt cx="777" cy="133"/>
              </a:xfrm>
            </p:grpSpPr>
            <p:sp>
              <p:nvSpPr>
                <p:cNvPr id="45" name="Line 40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1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 flipH="1" flipV="1">
                <a:off x="3757" y="1940"/>
                <a:ext cx="777" cy="133"/>
                <a:chOff x="2928" y="1028"/>
                <a:chExt cx="777" cy="133"/>
              </a:xfrm>
            </p:grpSpPr>
            <p:sp>
              <p:nvSpPr>
                <p:cNvPr id="43" name="Line 43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4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45"/>
              <p:cNvGrpSpPr>
                <a:grpSpLocks/>
              </p:cNvGrpSpPr>
              <p:nvPr/>
            </p:nvGrpSpPr>
            <p:grpSpPr bwMode="auto">
              <a:xfrm flipH="1" flipV="1">
                <a:off x="3773" y="1404"/>
                <a:ext cx="777" cy="133"/>
                <a:chOff x="2928" y="1028"/>
                <a:chExt cx="777" cy="133"/>
              </a:xfrm>
            </p:grpSpPr>
            <p:sp>
              <p:nvSpPr>
                <p:cNvPr id="41" name="Line 46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48"/>
              <p:cNvGrpSpPr>
                <a:grpSpLocks/>
              </p:cNvGrpSpPr>
              <p:nvPr/>
            </p:nvGrpSpPr>
            <p:grpSpPr bwMode="auto">
              <a:xfrm flipV="1">
                <a:off x="3605" y="1423"/>
                <a:ext cx="152" cy="513"/>
                <a:chOff x="2776" y="1167"/>
                <a:chExt cx="152" cy="513"/>
              </a:xfrm>
            </p:grpSpPr>
            <p:sp>
              <p:nvSpPr>
                <p:cNvPr id="39" name="Line 49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50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 flipH="1" flipV="1">
                <a:off x="4545" y="879"/>
                <a:ext cx="152" cy="513"/>
                <a:chOff x="2776" y="1167"/>
                <a:chExt cx="152" cy="513"/>
              </a:xfrm>
            </p:grpSpPr>
            <p:sp>
              <p:nvSpPr>
                <p:cNvPr id="37" name="Line 52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53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6" name="Group 54"/>
              <p:cNvGrpSpPr>
                <a:grpSpLocks/>
              </p:cNvGrpSpPr>
              <p:nvPr/>
            </p:nvGrpSpPr>
            <p:grpSpPr bwMode="auto">
              <a:xfrm>
                <a:off x="4538" y="1397"/>
                <a:ext cx="764" cy="543"/>
                <a:chOff x="3696" y="1680"/>
                <a:chExt cx="764" cy="543"/>
              </a:xfrm>
            </p:grpSpPr>
            <p:sp>
              <p:nvSpPr>
                <p:cNvPr id="35" name="Line 55"/>
                <p:cNvSpPr>
                  <a:spLocks noChangeAspect="1" noChangeShapeType="1"/>
                </p:cNvSpPr>
                <p:nvPr/>
              </p:nvSpPr>
              <p:spPr bwMode="auto">
                <a:xfrm rot="4334049">
                  <a:off x="3989" y="2107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56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7" name="Group 57"/>
              <p:cNvGrpSpPr>
                <a:grpSpLocks/>
              </p:cNvGrpSpPr>
              <p:nvPr/>
            </p:nvGrpSpPr>
            <p:grpSpPr bwMode="auto">
              <a:xfrm>
                <a:off x="4559" y="882"/>
                <a:ext cx="764" cy="543"/>
                <a:chOff x="3726" y="1170"/>
                <a:chExt cx="764" cy="543"/>
              </a:xfrm>
            </p:grpSpPr>
            <p:sp>
              <p:nvSpPr>
                <p:cNvPr id="33" name="Line 58"/>
                <p:cNvSpPr>
                  <a:spLocks noChangeAspect="1" noChangeShapeType="1"/>
                </p:cNvSpPr>
                <p:nvPr/>
              </p:nvSpPr>
              <p:spPr bwMode="auto">
                <a:xfrm rot="19202490" flipH="1">
                  <a:off x="4304" y="1379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59"/>
                <p:cNvSpPr>
                  <a:spLocks/>
                </p:cNvSpPr>
                <p:nvPr/>
              </p:nvSpPr>
              <p:spPr bwMode="auto">
                <a:xfrm rot="10800000" flipH="1">
                  <a:off x="3726" y="117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8" name="Text Box 60"/>
              <p:cNvSpPr txBox="1">
                <a:spLocks noChangeArrowheads="1"/>
              </p:cNvSpPr>
              <p:nvPr/>
            </p:nvSpPr>
            <p:spPr bwMode="auto">
              <a:xfrm>
                <a:off x="4537" y="192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5337" y="130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0" name="Oval 63"/>
              <p:cNvSpPr>
                <a:spLocks noChangeAspect="1" noChangeArrowheads="1"/>
              </p:cNvSpPr>
              <p:nvPr/>
            </p:nvSpPr>
            <p:spPr bwMode="auto">
              <a:xfrm>
                <a:off x="3713" y="187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val 33"/>
              <p:cNvSpPr>
                <a:spLocks noChangeAspect="1" noChangeArrowheads="1"/>
              </p:cNvSpPr>
              <p:nvPr/>
            </p:nvSpPr>
            <p:spPr bwMode="auto">
              <a:xfrm>
                <a:off x="4481" y="816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val 62"/>
              <p:cNvSpPr>
                <a:spLocks noChangeAspect="1" noChangeArrowheads="1"/>
              </p:cNvSpPr>
              <p:nvPr/>
            </p:nvSpPr>
            <p:spPr bwMode="auto">
              <a:xfrm>
                <a:off x="3713" y="1344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9" name="Rectangle 3"/>
          <p:cNvSpPr>
            <a:spLocks noChangeAspect="1" noChangeArrowheads="1"/>
          </p:cNvSpPr>
          <p:nvPr/>
        </p:nvSpPr>
        <p:spPr bwMode="auto">
          <a:xfrm>
            <a:off x="6944802" y="3018273"/>
            <a:ext cx="390345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66"/>
          <p:cNvSpPr>
            <a:spLocks noChangeAspect="1" noChangeArrowheads="1"/>
          </p:cNvSpPr>
          <p:nvPr/>
        </p:nvSpPr>
        <p:spPr bwMode="auto">
          <a:xfrm>
            <a:off x="3838131" y="3018273"/>
            <a:ext cx="2826986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879121" y="5887013"/>
            <a:ext cx="443946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7027294" y="3100238"/>
            <a:ext cx="173040" cy="2646839"/>
            <a:chOff x="2017" y="814"/>
            <a:chExt cx="86" cy="1324"/>
          </a:xfrm>
        </p:grpSpPr>
        <p:sp>
          <p:nvSpPr>
            <p:cNvPr id="63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9" name="Oval 65"/>
          <p:cNvSpPr>
            <a:spLocks noChangeAspect="1" noChangeArrowheads="1"/>
          </p:cNvSpPr>
          <p:nvPr/>
        </p:nvSpPr>
        <p:spPr bwMode="auto">
          <a:xfrm>
            <a:off x="392062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7"/>
          <p:cNvSpPr>
            <a:spLocks noChangeAspect="1" noChangeArrowheads="1"/>
          </p:cNvSpPr>
          <p:nvPr/>
        </p:nvSpPr>
        <p:spPr bwMode="auto">
          <a:xfrm>
            <a:off x="392062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68"/>
          <p:cNvSpPr>
            <a:spLocks noChangeAspect="1" noChangeArrowheads="1"/>
          </p:cNvSpPr>
          <p:nvPr/>
        </p:nvSpPr>
        <p:spPr bwMode="auto">
          <a:xfrm>
            <a:off x="433511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69"/>
          <p:cNvSpPr>
            <a:spLocks noChangeAspect="1" noChangeArrowheads="1"/>
          </p:cNvSpPr>
          <p:nvPr/>
        </p:nvSpPr>
        <p:spPr bwMode="auto">
          <a:xfrm>
            <a:off x="4749610" y="516133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166111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1"/>
          <p:cNvSpPr>
            <a:spLocks noChangeAspect="1" noChangeArrowheads="1"/>
          </p:cNvSpPr>
          <p:nvPr/>
        </p:nvSpPr>
        <p:spPr bwMode="auto">
          <a:xfrm>
            <a:off x="5580601" y="516133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3"/>
          <p:cNvSpPr>
            <a:spLocks noChangeAspect="1" noChangeArrowheads="1"/>
          </p:cNvSpPr>
          <p:nvPr/>
        </p:nvSpPr>
        <p:spPr bwMode="auto">
          <a:xfrm>
            <a:off x="6411595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5"/>
          <p:cNvSpPr>
            <a:spLocks noChangeAspect="1" noChangeArrowheads="1"/>
          </p:cNvSpPr>
          <p:nvPr/>
        </p:nvSpPr>
        <p:spPr bwMode="auto">
          <a:xfrm>
            <a:off x="4749610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166111" y="3100240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558060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8"/>
          <p:cNvSpPr>
            <a:spLocks noChangeAspect="1" noChangeArrowheads="1"/>
          </p:cNvSpPr>
          <p:nvPr/>
        </p:nvSpPr>
        <p:spPr bwMode="auto">
          <a:xfrm>
            <a:off x="599509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79"/>
          <p:cNvSpPr>
            <a:spLocks noChangeAspect="1" noChangeArrowheads="1"/>
          </p:cNvSpPr>
          <p:nvPr/>
        </p:nvSpPr>
        <p:spPr bwMode="auto">
          <a:xfrm>
            <a:off x="6411595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80"/>
          <p:cNvSpPr>
            <a:spLocks noChangeAspect="1" noChangeArrowheads="1"/>
          </p:cNvSpPr>
          <p:nvPr/>
        </p:nvSpPr>
        <p:spPr bwMode="auto">
          <a:xfrm>
            <a:off x="3920628" y="3512059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82"/>
          <p:cNvSpPr>
            <a:spLocks noChangeAspect="1" noChangeArrowheads="1"/>
          </p:cNvSpPr>
          <p:nvPr/>
        </p:nvSpPr>
        <p:spPr bwMode="auto">
          <a:xfrm>
            <a:off x="4749610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3"/>
          <p:cNvSpPr>
            <a:spLocks noChangeAspect="1" noChangeArrowheads="1"/>
          </p:cNvSpPr>
          <p:nvPr/>
        </p:nvSpPr>
        <p:spPr bwMode="auto">
          <a:xfrm>
            <a:off x="516611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84"/>
          <p:cNvSpPr>
            <a:spLocks noChangeAspect="1" noChangeArrowheads="1"/>
          </p:cNvSpPr>
          <p:nvPr/>
        </p:nvSpPr>
        <p:spPr bwMode="auto">
          <a:xfrm>
            <a:off x="599509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val 85"/>
          <p:cNvSpPr>
            <a:spLocks noChangeAspect="1" noChangeArrowheads="1"/>
          </p:cNvSpPr>
          <p:nvPr/>
        </p:nvSpPr>
        <p:spPr bwMode="auto">
          <a:xfrm>
            <a:off x="433511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val 87"/>
          <p:cNvSpPr>
            <a:spLocks noChangeAspect="1" noChangeArrowheads="1"/>
          </p:cNvSpPr>
          <p:nvPr/>
        </p:nvSpPr>
        <p:spPr bwMode="auto">
          <a:xfrm>
            <a:off x="5166111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val 88"/>
          <p:cNvSpPr>
            <a:spLocks noChangeAspect="1" noChangeArrowheads="1"/>
          </p:cNvSpPr>
          <p:nvPr/>
        </p:nvSpPr>
        <p:spPr bwMode="auto">
          <a:xfrm>
            <a:off x="5580601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val 89"/>
          <p:cNvSpPr>
            <a:spLocks noChangeAspect="1" noChangeArrowheads="1"/>
          </p:cNvSpPr>
          <p:nvPr/>
        </p:nvSpPr>
        <p:spPr bwMode="auto">
          <a:xfrm>
            <a:off x="5995091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90"/>
          <p:cNvSpPr>
            <a:spLocks noChangeAspect="1" noChangeArrowheads="1"/>
          </p:cNvSpPr>
          <p:nvPr/>
        </p:nvSpPr>
        <p:spPr bwMode="auto">
          <a:xfrm>
            <a:off x="6411595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val 91"/>
          <p:cNvSpPr>
            <a:spLocks noChangeAspect="1" noChangeArrowheads="1"/>
          </p:cNvSpPr>
          <p:nvPr/>
        </p:nvSpPr>
        <p:spPr bwMode="auto">
          <a:xfrm>
            <a:off x="3920628" y="4337695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val 92"/>
          <p:cNvSpPr>
            <a:spLocks noChangeAspect="1" noChangeArrowheads="1"/>
          </p:cNvSpPr>
          <p:nvPr/>
        </p:nvSpPr>
        <p:spPr bwMode="auto">
          <a:xfrm>
            <a:off x="4335118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val 94"/>
          <p:cNvSpPr>
            <a:spLocks noChangeAspect="1" noChangeArrowheads="1"/>
          </p:cNvSpPr>
          <p:nvPr/>
        </p:nvSpPr>
        <p:spPr bwMode="auto">
          <a:xfrm>
            <a:off x="558060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val 95"/>
          <p:cNvSpPr>
            <a:spLocks noChangeAspect="1" noChangeArrowheads="1"/>
          </p:cNvSpPr>
          <p:nvPr/>
        </p:nvSpPr>
        <p:spPr bwMode="auto">
          <a:xfrm>
            <a:off x="599509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val 96"/>
          <p:cNvSpPr>
            <a:spLocks noChangeAspect="1" noChangeArrowheads="1"/>
          </p:cNvSpPr>
          <p:nvPr/>
        </p:nvSpPr>
        <p:spPr bwMode="auto">
          <a:xfrm>
            <a:off x="6411595" y="433769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97"/>
          <p:cNvSpPr>
            <a:spLocks noChangeAspect="1" noChangeArrowheads="1"/>
          </p:cNvSpPr>
          <p:nvPr/>
        </p:nvSpPr>
        <p:spPr bwMode="auto">
          <a:xfrm>
            <a:off x="392062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8"/>
          <p:cNvSpPr>
            <a:spLocks noChangeAspect="1" noChangeArrowheads="1"/>
          </p:cNvSpPr>
          <p:nvPr/>
        </p:nvSpPr>
        <p:spPr bwMode="auto">
          <a:xfrm>
            <a:off x="4335118" y="4749514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99"/>
          <p:cNvSpPr>
            <a:spLocks noChangeAspect="1" noChangeArrowheads="1"/>
          </p:cNvSpPr>
          <p:nvPr/>
        </p:nvSpPr>
        <p:spPr bwMode="auto">
          <a:xfrm>
            <a:off x="4749610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100"/>
          <p:cNvSpPr>
            <a:spLocks noChangeAspect="1" noChangeArrowheads="1"/>
          </p:cNvSpPr>
          <p:nvPr/>
        </p:nvSpPr>
        <p:spPr bwMode="auto">
          <a:xfrm>
            <a:off x="5166111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102"/>
          <p:cNvSpPr>
            <a:spLocks noChangeAspect="1" noChangeArrowheads="1"/>
          </p:cNvSpPr>
          <p:nvPr/>
        </p:nvSpPr>
        <p:spPr bwMode="auto">
          <a:xfrm>
            <a:off x="6411595" y="4749514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103"/>
          <p:cNvSpPr>
            <a:spLocks noChangeAspect="1" noChangeArrowheads="1"/>
          </p:cNvSpPr>
          <p:nvPr/>
        </p:nvSpPr>
        <p:spPr bwMode="auto">
          <a:xfrm>
            <a:off x="392062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04"/>
          <p:cNvSpPr>
            <a:spLocks noChangeAspect="1" noChangeArrowheads="1"/>
          </p:cNvSpPr>
          <p:nvPr/>
        </p:nvSpPr>
        <p:spPr bwMode="auto">
          <a:xfrm>
            <a:off x="4335118" y="5575152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val 105"/>
          <p:cNvSpPr>
            <a:spLocks noChangeAspect="1" noChangeArrowheads="1"/>
          </p:cNvSpPr>
          <p:nvPr/>
        </p:nvSpPr>
        <p:spPr bwMode="auto">
          <a:xfrm>
            <a:off x="4749610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06"/>
          <p:cNvSpPr>
            <a:spLocks noChangeAspect="1" noChangeArrowheads="1"/>
          </p:cNvSpPr>
          <p:nvPr/>
        </p:nvSpPr>
        <p:spPr bwMode="auto">
          <a:xfrm>
            <a:off x="516611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val 107"/>
          <p:cNvSpPr>
            <a:spLocks noChangeAspect="1" noChangeArrowheads="1"/>
          </p:cNvSpPr>
          <p:nvPr/>
        </p:nvSpPr>
        <p:spPr bwMode="auto">
          <a:xfrm>
            <a:off x="599509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Text Box 109"/>
          <p:cNvSpPr txBox="1">
            <a:spLocks noChangeArrowheads="1"/>
          </p:cNvSpPr>
          <p:nvPr/>
        </p:nvSpPr>
        <p:spPr bwMode="auto">
          <a:xfrm>
            <a:off x="4906341" y="5811049"/>
            <a:ext cx="64810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defTabSz="457130" fontAlgn="auto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</a:p>
        </p:txBody>
      </p:sp>
      <p:sp>
        <p:nvSpPr>
          <p:cNvPr id="106" name="Oval 110"/>
          <p:cNvSpPr>
            <a:spLocks noChangeAspect="1" noChangeArrowheads="1"/>
          </p:cNvSpPr>
          <p:nvPr/>
        </p:nvSpPr>
        <p:spPr bwMode="auto">
          <a:xfrm>
            <a:off x="8495803" y="381392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11"/>
          <p:cNvSpPr>
            <a:spLocks noChangeAspect="1" noChangeArrowheads="1"/>
          </p:cNvSpPr>
          <p:nvPr/>
        </p:nvSpPr>
        <p:spPr bwMode="auto">
          <a:xfrm>
            <a:off x="8763925" y="50513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12"/>
          <p:cNvSpPr>
            <a:spLocks noChangeAspect="1" noChangeArrowheads="1"/>
          </p:cNvSpPr>
          <p:nvPr/>
        </p:nvSpPr>
        <p:spPr bwMode="auto">
          <a:xfrm>
            <a:off x="8763925" y="299028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val 113"/>
          <p:cNvSpPr>
            <a:spLocks noChangeAspect="1" noChangeArrowheads="1"/>
          </p:cNvSpPr>
          <p:nvPr/>
        </p:nvSpPr>
        <p:spPr bwMode="auto">
          <a:xfrm>
            <a:off x="8763925" y="340210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val 114"/>
          <p:cNvSpPr>
            <a:spLocks noChangeAspect="1" noChangeArrowheads="1"/>
          </p:cNvSpPr>
          <p:nvPr/>
        </p:nvSpPr>
        <p:spPr bwMode="auto">
          <a:xfrm>
            <a:off x="8763925" y="46395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115"/>
          <p:cNvSpPr>
            <a:spLocks noChangeAspect="1" noChangeArrowheads="1"/>
          </p:cNvSpPr>
          <p:nvPr/>
        </p:nvSpPr>
        <p:spPr bwMode="auto">
          <a:xfrm>
            <a:off x="8763925" y="546520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val 116"/>
          <p:cNvSpPr>
            <a:spLocks noChangeAspect="1" noChangeArrowheads="1"/>
          </p:cNvSpPr>
          <p:nvPr/>
        </p:nvSpPr>
        <p:spPr bwMode="auto">
          <a:xfrm>
            <a:off x="7797924" y="419775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val 117"/>
          <p:cNvSpPr>
            <a:spLocks noChangeAspect="1" noChangeArrowheads="1"/>
          </p:cNvSpPr>
          <p:nvPr/>
        </p:nvSpPr>
        <p:spPr bwMode="auto">
          <a:xfrm>
            <a:off x="7797924" y="54352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val 118"/>
          <p:cNvSpPr>
            <a:spLocks noChangeAspect="1" noChangeArrowheads="1"/>
          </p:cNvSpPr>
          <p:nvPr/>
        </p:nvSpPr>
        <p:spPr bwMode="auto">
          <a:xfrm>
            <a:off x="7797924" y="337411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val 119"/>
          <p:cNvSpPr>
            <a:spLocks noChangeAspect="1" noChangeArrowheads="1"/>
          </p:cNvSpPr>
          <p:nvPr/>
        </p:nvSpPr>
        <p:spPr bwMode="auto">
          <a:xfrm>
            <a:off x="7797924" y="3785938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val 120"/>
          <p:cNvSpPr>
            <a:spLocks noChangeAspect="1" noChangeArrowheads="1"/>
          </p:cNvSpPr>
          <p:nvPr/>
        </p:nvSpPr>
        <p:spPr bwMode="auto">
          <a:xfrm>
            <a:off x="7797924" y="50233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val 121"/>
          <p:cNvSpPr>
            <a:spLocks noChangeAspect="1" noChangeArrowheads="1"/>
          </p:cNvSpPr>
          <p:nvPr/>
        </p:nvSpPr>
        <p:spPr bwMode="auto">
          <a:xfrm>
            <a:off x="7797924" y="584903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 Box 27"/>
          <p:cNvSpPr txBox="1">
            <a:spLocks noChangeArrowheads="1"/>
          </p:cNvSpPr>
          <p:nvPr/>
        </p:nvSpPr>
        <p:spPr bwMode="auto">
          <a:xfrm>
            <a:off x="3468345" y="2992221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3468345" y="546190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6286091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21" name="Text Box 27"/>
          <p:cNvSpPr txBox="1">
            <a:spLocks noChangeArrowheads="1"/>
          </p:cNvSpPr>
          <p:nvPr/>
        </p:nvSpPr>
        <p:spPr bwMode="auto">
          <a:xfrm>
            <a:off x="3809562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22" name="Text Box 109"/>
          <p:cNvSpPr txBox="1">
            <a:spLocks noChangeArrowheads="1"/>
          </p:cNvSpPr>
          <p:nvPr/>
        </p:nvSpPr>
        <p:spPr bwMode="auto">
          <a:xfrm>
            <a:off x="4770532" y="2256013"/>
            <a:ext cx="982330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from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3" name="Text Box 109"/>
          <p:cNvSpPr txBox="1">
            <a:spLocks noChangeArrowheads="1"/>
          </p:cNvSpPr>
          <p:nvPr/>
        </p:nvSpPr>
        <p:spPr bwMode="auto">
          <a:xfrm>
            <a:off x="3219837" y="4045460"/>
            <a:ext cx="50383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to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4" name="Rectangle 81"/>
          <p:cNvSpPr>
            <a:spLocks noChangeAspect="1" noChangeArrowheads="1"/>
          </p:cNvSpPr>
          <p:nvPr/>
        </p:nvSpPr>
        <p:spPr bwMode="auto">
          <a:xfrm>
            <a:off x="8212699" y="3018273"/>
            <a:ext cx="378272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val 4"/>
          <p:cNvSpPr>
            <a:spLocks noChangeAspect="1" noChangeArrowheads="1"/>
          </p:cNvSpPr>
          <p:nvPr/>
        </p:nvSpPr>
        <p:spPr bwMode="auto">
          <a:xfrm>
            <a:off x="7878607" y="401983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ctangle 5"/>
          <p:cNvSpPr>
            <a:spLocks noChangeAspect="1" noChangeArrowheads="1"/>
          </p:cNvSpPr>
          <p:nvPr/>
        </p:nvSpPr>
        <p:spPr bwMode="auto">
          <a:xfrm>
            <a:off x="7796111" y="3018273"/>
            <a:ext cx="327970" cy="28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val 6"/>
          <p:cNvSpPr>
            <a:spLocks noChangeAspect="1" noChangeArrowheads="1"/>
          </p:cNvSpPr>
          <p:nvPr/>
        </p:nvSpPr>
        <p:spPr bwMode="auto">
          <a:xfrm>
            <a:off x="7878607" y="525729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val 7"/>
          <p:cNvSpPr>
            <a:spLocks noChangeAspect="1" noChangeArrowheads="1"/>
          </p:cNvSpPr>
          <p:nvPr/>
        </p:nvSpPr>
        <p:spPr bwMode="auto">
          <a:xfrm>
            <a:off x="7878607" y="319619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8"/>
          <p:cNvSpPr>
            <a:spLocks noChangeAspect="1" noChangeArrowheads="1"/>
          </p:cNvSpPr>
          <p:nvPr/>
        </p:nvSpPr>
        <p:spPr bwMode="auto">
          <a:xfrm>
            <a:off x="7878607" y="360801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9"/>
          <p:cNvSpPr>
            <a:spLocks noChangeAspect="1" noChangeArrowheads="1"/>
          </p:cNvSpPr>
          <p:nvPr/>
        </p:nvSpPr>
        <p:spPr bwMode="auto">
          <a:xfrm>
            <a:off x="7878607" y="443365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val 10"/>
          <p:cNvSpPr>
            <a:spLocks noChangeAspect="1" noChangeArrowheads="1"/>
          </p:cNvSpPr>
          <p:nvPr/>
        </p:nvSpPr>
        <p:spPr bwMode="auto">
          <a:xfrm>
            <a:off x="7878607" y="484547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val 11"/>
          <p:cNvSpPr>
            <a:spLocks noChangeAspect="1" noChangeArrowheads="1"/>
          </p:cNvSpPr>
          <p:nvPr/>
        </p:nvSpPr>
        <p:spPr bwMode="auto">
          <a:xfrm>
            <a:off x="7878607" y="567111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val 68"/>
          <p:cNvSpPr>
            <a:spLocks noChangeAspect="1" noChangeArrowheads="1"/>
          </p:cNvSpPr>
          <p:nvPr/>
        </p:nvSpPr>
        <p:spPr bwMode="auto">
          <a:xfrm>
            <a:off x="8570766" y="51473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val 69"/>
          <p:cNvSpPr>
            <a:spLocks noChangeAspect="1" noChangeArrowheads="1"/>
          </p:cNvSpPr>
          <p:nvPr/>
        </p:nvSpPr>
        <p:spPr bwMode="auto">
          <a:xfrm>
            <a:off x="8570766" y="308624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val 70"/>
          <p:cNvSpPr>
            <a:spLocks noChangeAspect="1" noChangeArrowheads="1"/>
          </p:cNvSpPr>
          <p:nvPr/>
        </p:nvSpPr>
        <p:spPr bwMode="auto">
          <a:xfrm>
            <a:off x="8302642" y="34980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val 71"/>
          <p:cNvSpPr>
            <a:spLocks noChangeAspect="1" noChangeArrowheads="1"/>
          </p:cNvSpPr>
          <p:nvPr/>
        </p:nvSpPr>
        <p:spPr bwMode="auto">
          <a:xfrm>
            <a:off x="8570766" y="473552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72"/>
          <p:cNvSpPr>
            <a:spLocks noChangeAspect="1" noChangeArrowheads="1"/>
          </p:cNvSpPr>
          <p:nvPr/>
        </p:nvSpPr>
        <p:spPr bwMode="auto">
          <a:xfrm>
            <a:off x="8570766" y="55611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val 82"/>
          <p:cNvSpPr>
            <a:spLocks noChangeAspect="1" noChangeArrowheads="1"/>
          </p:cNvSpPr>
          <p:nvPr/>
        </p:nvSpPr>
        <p:spPr bwMode="auto">
          <a:xfrm>
            <a:off x="855466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val 84"/>
          <p:cNvSpPr>
            <a:spLocks noChangeAspect="1" noChangeArrowheads="1"/>
          </p:cNvSpPr>
          <p:nvPr/>
        </p:nvSpPr>
        <p:spPr bwMode="auto">
          <a:xfrm>
            <a:off x="8286546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86"/>
          <p:cNvSpPr>
            <a:spLocks noChangeAspect="1" noChangeArrowheads="1"/>
          </p:cNvSpPr>
          <p:nvPr/>
        </p:nvSpPr>
        <p:spPr bwMode="auto">
          <a:xfrm>
            <a:off x="855466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val 87"/>
          <p:cNvSpPr>
            <a:spLocks noChangeAspect="1" noChangeArrowheads="1"/>
          </p:cNvSpPr>
          <p:nvPr/>
        </p:nvSpPr>
        <p:spPr bwMode="auto">
          <a:xfrm>
            <a:off x="855466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Text Box 88"/>
          <p:cNvSpPr txBox="1">
            <a:spLocks noChangeArrowheads="1"/>
          </p:cNvSpPr>
          <p:nvPr/>
        </p:nvSpPr>
        <p:spPr bwMode="auto">
          <a:xfrm>
            <a:off x="8001079" y="5888563"/>
            <a:ext cx="87037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sp>
        <p:nvSpPr>
          <p:cNvPr id="143" name="Text Box 89"/>
          <p:cNvSpPr txBox="1">
            <a:spLocks noChangeArrowheads="1"/>
          </p:cNvSpPr>
          <p:nvPr/>
        </p:nvSpPr>
        <p:spPr bwMode="auto">
          <a:xfrm>
            <a:off x="7508440" y="3967861"/>
            <a:ext cx="4861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</a:p>
        </p:txBody>
      </p:sp>
      <p:sp>
        <p:nvSpPr>
          <p:cNvPr id="144" name="Oval 90"/>
          <p:cNvSpPr>
            <a:spLocks noChangeAspect="1" noChangeArrowheads="1"/>
          </p:cNvSpPr>
          <p:nvPr/>
        </p:nvSpPr>
        <p:spPr bwMode="auto">
          <a:xfrm>
            <a:off x="8330513" y="3522444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45" name="Oval 91"/>
          <p:cNvSpPr>
            <a:spLocks noChangeAspect="1" noChangeArrowheads="1"/>
          </p:cNvSpPr>
          <p:nvPr/>
        </p:nvSpPr>
        <p:spPr bwMode="auto">
          <a:xfrm>
            <a:off x="8298618" y="39558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95"/>
          <p:cNvSpPr>
            <a:spLocks noChangeAspect="1" noChangeArrowheads="1"/>
          </p:cNvSpPr>
          <p:nvPr/>
        </p:nvSpPr>
        <p:spPr bwMode="auto">
          <a:xfrm>
            <a:off x="8330513" y="4321772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47" name="Oval 62"/>
          <p:cNvSpPr>
            <a:spLocks noChangeAspect="1" noChangeArrowheads="1"/>
          </p:cNvSpPr>
          <p:nvPr/>
        </p:nvSpPr>
        <p:spPr bwMode="auto">
          <a:xfrm>
            <a:off x="7049724" y="3098057"/>
            <a:ext cx="183042" cy="181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48" name="Oval 104"/>
          <p:cNvSpPr>
            <a:spLocks noChangeAspect="1" noChangeArrowheads="1"/>
          </p:cNvSpPr>
          <p:nvPr/>
        </p:nvSpPr>
        <p:spPr bwMode="auto">
          <a:xfrm>
            <a:off x="5141070" y="5586712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Rectangle 153"/>
          <p:cNvSpPr/>
          <p:nvPr/>
        </p:nvSpPr>
        <p:spPr>
          <a:xfrm rot="16200000">
            <a:off x="2503525" y="4241574"/>
            <a:ext cx="2980437" cy="384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Oval 110"/>
          <p:cNvSpPr>
            <a:spLocks noChangeAspect="1" noChangeArrowheads="1"/>
          </p:cNvSpPr>
          <p:nvPr/>
        </p:nvSpPr>
        <p:spPr bwMode="auto">
          <a:xfrm>
            <a:off x="2174393" y="461384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Rectangle 81"/>
          <p:cNvSpPr>
            <a:spLocks noChangeAspect="1" noChangeArrowheads="1"/>
          </p:cNvSpPr>
          <p:nvPr/>
        </p:nvSpPr>
        <p:spPr bwMode="auto">
          <a:xfrm>
            <a:off x="1891289" y="3818194"/>
            <a:ext cx="378272" cy="2812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val 68"/>
          <p:cNvSpPr>
            <a:spLocks noChangeAspect="1" noChangeArrowheads="1"/>
          </p:cNvSpPr>
          <p:nvPr/>
        </p:nvSpPr>
        <p:spPr bwMode="auto">
          <a:xfrm>
            <a:off x="2249355" y="59472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val 69"/>
          <p:cNvSpPr>
            <a:spLocks noChangeAspect="1" noChangeArrowheads="1"/>
          </p:cNvSpPr>
          <p:nvPr/>
        </p:nvSpPr>
        <p:spPr bwMode="auto">
          <a:xfrm>
            <a:off x="2249355" y="388616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val 70"/>
          <p:cNvSpPr>
            <a:spLocks noChangeAspect="1" noChangeArrowheads="1"/>
          </p:cNvSpPr>
          <p:nvPr/>
        </p:nvSpPr>
        <p:spPr bwMode="auto">
          <a:xfrm>
            <a:off x="1981232" y="429798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val 71"/>
          <p:cNvSpPr>
            <a:spLocks noChangeAspect="1" noChangeArrowheads="1"/>
          </p:cNvSpPr>
          <p:nvPr/>
        </p:nvSpPr>
        <p:spPr bwMode="auto">
          <a:xfrm>
            <a:off x="2249355" y="55354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val 82"/>
          <p:cNvSpPr>
            <a:spLocks noChangeAspect="1" noChangeArrowheads="1"/>
          </p:cNvSpPr>
          <p:nvPr/>
        </p:nvSpPr>
        <p:spPr bwMode="auto">
          <a:xfrm>
            <a:off x="2233258" y="596125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val 84"/>
          <p:cNvSpPr>
            <a:spLocks noChangeAspect="1" noChangeArrowheads="1"/>
          </p:cNvSpPr>
          <p:nvPr/>
        </p:nvSpPr>
        <p:spPr bwMode="auto">
          <a:xfrm>
            <a:off x="1965135" y="431197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val 86"/>
          <p:cNvSpPr>
            <a:spLocks noChangeAspect="1" noChangeArrowheads="1"/>
          </p:cNvSpPr>
          <p:nvPr/>
        </p:nvSpPr>
        <p:spPr bwMode="auto">
          <a:xfrm>
            <a:off x="2233258" y="554943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val 90"/>
          <p:cNvSpPr>
            <a:spLocks noChangeAspect="1" noChangeArrowheads="1"/>
          </p:cNvSpPr>
          <p:nvPr/>
        </p:nvSpPr>
        <p:spPr bwMode="auto">
          <a:xfrm>
            <a:off x="2009103" y="4322364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0" name="Oval 91"/>
          <p:cNvSpPr>
            <a:spLocks noChangeAspect="1" noChangeArrowheads="1"/>
          </p:cNvSpPr>
          <p:nvPr/>
        </p:nvSpPr>
        <p:spPr bwMode="auto">
          <a:xfrm>
            <a:off x="1977207" y="47557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val 95"/>
          <p:cNvSpPr>
            <a:spLocks noChangeAspect="1" noChangeArrowheads="1"/>
          </p:cNvSpPr>
          <p:nvPr/>
        </p:nvSpPr>
        <p:spPr bwMode="auto">
          <a:xfrm>
            <a:off x="2009103" y="5121692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2" name="Rectangle 175"/>
          <p:cNvSpPr/>
          <p:nvPr/>
        </p:nvSpPr>
        <p:spPr>
          <a:xfrm>
            <a:off x="282201" y="4882707"/>
            <a:ext cx="1481002" cy="5539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parents:</a:t>
            </a:r>
          </a:p>
        </p:txBody>
      </p:sp>
      <p:sp>
        <p:nvSpPr>
          <p:cNvPr id="163" name="Rectangle 1"/>
          <p:cNvSpPr/>
          <p:nvPr/>
        </p:nvSpPr>
        <p:spPr>
          <a:xfrm>
            <a:off x="4572000" y="742494"/>
            <a:ext cx="4364965" cy="140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3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Replace scalar operations</a:t>
            </a:r>
          </a:p>
          <a:p>
            <a:pPr defTabSz="45713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Multiply -&gt; 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select</a:t>
            </a:r>
          </a:p>
          <a:p>
            <a:pPr defTabSz="45713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/>
              </a:rPr>
              <a:t>Add -&gt;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minimum</a:t>
            </a:r>
          </a:p>
        </p:txBody>
      </p:sp>
      <p:sp>
        <p:nvSpPr>
          <p:cNvPr id="164" name="Oval 62">
            <a:extLst>
              <a:ext uri="{FF2B5EF4-FFF2-40B4-BE49-F238E27FC236}">
                <a16:creationId xmlns:a16="http://schemas.microsoft.com/office/drawing/2014/main" xmlns="" id="{8A5D6F76-3E63-4441-A9D9-E3A98ACAB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7557" y="3950848"/>
            <a:ext cx="183042" cy="181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44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7"/>
          </p:nvPr>
        </p:nvSpPr>
        <p:spPr>
          <a:xfrm>
            <a:off x="919729" y="1205114"/>
            <a:ext cx="5842315" cy="1933197"/>
          </a:xfrm>
        </p:spPr>
        <p:txBody>
          <a:bodyPr/>
          <a:lstStyle/>
          <a:p>
            <a:r>
              <a:rPr lang="en-US" altLang="zh-CN" dirty="0" smtClean="0"/>
              <a:t>Graph Preliminaries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260314" y="357246"/>
            <a:ext cx="3988024" cy="2992623"/>
            <a:chOff x="5778500" y="1870075"/>
            <a:chExt cx="3063875" cy="2241551"/>
          </a:xfrm>
        </p:grpSpPr>
        <p:grpSp>
          <p:nvGrpSpPr>
            <p:cNvPr id="5" name="Group 3"/>
            <p:cNvGrpSpPr/>
            <p:nvPr/>
          </p:nvGrpSpPr>
          <p:grpSpPr>
            <a:xfrm>
              <a:off x="6149534" y="2820964"/>
              <a:ext cx="1233488" cy="211138"/>
              <a:chOff x="6149534" y="2820964"/>
              <a:chExt cx="1233488" cy="211138"/>
            </a:xfrm>
          </p:grpSpPr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 rot="10800000" flipH="1" flipV="1">
                <a:off x="6149534" y="2820964"/>
                <a:ext cx="1233488" cy="211138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6892699" y="2783284"/>
                <a:ext cx="1588" cy="1397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78500" y="1870075"/>
              <a:ext cx="3063875" cy="2241551"/>
              <a:chOff x="3552" y="672"/>
              <a:chExt cx="1930" cy="141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609" y="879"/>
                <a:ext cx="152" cy="513"/>
                <a:chOff x="2776" y="1167"/>
                <a:chExt cx="152" cy="513"/>
              </a:xfrm>
            </p:grpSpPr>
            <p:sp>
              <p:nvSpPr>
                <p:cNvPr id="55" name="Line 15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 flipV="1">
                <a:off x="3785" y="879"/>
                <a:ext cx="152" cy="513"/>
                <a:chOff x="2776" y="1167"/>
                <a:chExt cx="152" cy="513"/>
              </a:xfrm>
            </p:grpSpPr>
            <p:sp>
              <p:nvSpPr>
                <p:cNvPr id="53" name="Line 18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761" y="740"/>
                <a:ext cx="777" cy="133"/>
                <a:chOff x="2928" y="1028"/>
                <a:chExt cx="777" cy="133"/>
              </a:xfrm>
            </p:grpSpPr>
            <p:sp>
              <p:nvSpPr>
                <p:cNvPr id="51" name="Line 21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Oval 23"/>
              <p:cNvSpPr>
                <a:spLocks noChangeAspect="1" noChangeArrowheads="1"/>
              </p:cNvSpPr>
              <p:nvPr/>
            </p:nvSpPr>
            <p:spPr bwMode="auto">
              <a:xfrm>
                <a:off x="3713" y="8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767" y="1403"/>
                <a:ext cx="777" cy="523"/>
                <a:chOff x="2934" y="1691"/>
                <a:chExt cx="777" cy="523"/>
              </a:xfrm>
            </p:grpSpPr>
            <p:sp>
              <p:nvSpPr>
                <p:cNvPr id="49" name="Line 25"/>
                <p:cNvSpPr>
                  <a:spLocks noChangeAspect="1" noChangeShapeType="1"/>
                </p:cNvSpPr>
                <p:nvPr/>
              </p:nvSpPr>
              <p:spPr bwMode="auto">
                <a:xfrm rot="3635357">
                  <a:off x="3104" y="1995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2934" y="1691"/>
                  <a:ext cx="777" cy="523"/>
                </a:xfrm>
                <a:custGeom>
                  <a:avLst/>
                  <a:gdLst>
                    <a:gd name="T0" fmla="*/ 0 w 777"/>
                    <a:gd name="T1" fmla="*/ 514 h 523"/>
                    <a:gd name="T2" fmla="*/ 6 w 777"/>
                    <a:gd name="T3" fmla="*/ 523 h 523"/>
                    <a:gd name="T4" fmla="*/ 176 w 777"/>
                    <a:gd name="T5" fmla="*/ 343 h 523"/>
                    <a:gd name="T6" fmla="*/ 615 w 777"/>
                    <a:gd name="T7" fmla="*/ 247 h 523"/>
                    <a:gd name="T8" fmla="*/ 777 w 777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523"/>
                    <a:gd name="T17" fmla="*/ 777 w 777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523">
                      <a:moveTo>
                        <a:pt x="0" y="514"/>
                      </a:moveTo>
                      <a:lnTo>
                        <a:pt x="6" y="523"/>
                      </a:lnTo>
                      <a:cubicBezTo>
                        <a:pt x="35" y="495"/>
                        <a:pt x="74" y="389"/>
                        <a:pt x="176" y="343"/>
                      </a:cubicBezTo>
                      <a:cubicBezTo>
                        <a:pt x="278" y="297"/>
                        <a:pt x="515" y="304"/>
                        <a:pt x="615" y="247"/>
                      </a:cubicBezTo>
                      <a:cubicBezTo>
                        <a:pt x="715" y="190"/>
                        <a:pt x="746" y="95"/>
                        <a:pt x="777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3589" y="831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4545" y="672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601" y="192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4557" y="1348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7" name="Oval 32"/>
              <p:cNvSpPr>
                <a:spLocks noChangeAspect="1" noChangeArrowheads="1"/>
              </p:cNvSpPr>
              <p:nvPr/>
            </p:nvSpPr>
            <p:spPr bwMode="auto">
              <a:xfrm>
                <a:off x="4481" y="1872"/>
                <a:ext cx="120" cy="1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4553" y="1276"/>
                <a:ext cx="777" cy="133"/>
                <a:chOff x="2928" y="1028"/>
                <a:chExt cx="777" cy="133"/>
              </a:xfrm>
            </p:grpSpPr>
            <p:sp>
              <p:nvSpPr>
                <p:cNvPr id="47" name="Line 37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39"/>
              <p:cNvGrpSpPr>
                <a:grpSpLocks/>
              </p:cNvGrpSpPr>
              <p:nvPr/>
            </p:nvGrpSpPr>
            <p:grpSpPr bwMode="auto">
              <a:xfrm>
                <a:off x="3769" y="1808"/>
                <a:ext cx="777" cy="133"/>
                <a:chOff x="2928" y="1028"/>
                <a:chExt cx="777" cy="133"/>
              </a:xfrm>
            </p:grpSpPr>
            <p:sp>
              <p:nvSpPr>
                <p:cNvPr id="45" name="Line 40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1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" name="Group 42"/>
              <p:cNvGrpSpPr>
                <a:grpSpLocks/>
              </p:cNvGrpSpPr>
              <p:nvPr/>
            </p:nvGrpSpPr>
            <p:grpSpPr bwMode="auto">
              <a:xfrm flipH="1" flipV="1">
                <a:off x="3757" y="1940"/>
                <a:ext cx="777" cy="133"/>
                <a:chOff x="2928" y="1028"/>
                <a:chExt cx="777" cy="133"/>
              </a:xfrm>
            </p:grpSpPr>
            <p:sp>
              <p:nvSpPr>
                <p:cNvPr id="43" name="Line 43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4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45"/>
              <p:cNvGrpSpPr>
                <a:grpSpLocks/>
              </p:cNvGrpSpPr>
              <p:nvPr/>
            </p:nvGrpSpPr>
            <p:grpSpPr bwMode="auto">
              <a:xfrm flipH="1" flipV="1">
                <a:off x="3773" y="1404"/>
                <a:ext cx="777" cy="133"/>
                <a:chOff x="2928" y="1028"/>
                <a:chExt cx="777" cy="133"/>
              </a:xfrm>
            </p:grpSpPr>
            <p:sp>
              <p:nvSpPr>
                <p:cNvPr id="41" name="Line 46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 flipV="1">
                <a:off x="3605" y="1423"/>
                <a:ext cx="152" cy="513"/>
                <a:chOff x="2776" y="1167"/>
                <a:chExt cx="152" cy="513"/>
              </a:xfrm>
            </p:grpSpPr>
            <p:sp>
              <p:nvSpPr>
                <p:cNvPr id="39" name="Line 49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50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51"/>
              <p:cNvGrpSpPr>
                <a:grpSpLocks/>
              </p:cNvGrpSpPr>
              <p:nvPr/>
            </p:nvGrpSpPr>
            <p:grpSpPr bwMode="auto">
              <a:xfrm flipH="1" flipV="1">
                <a:off x="4545" y="879"/>
                <a:ext cx="152" cy="513"/>
                <a:chOff x="2776" y="1167"/>
                <a:chExt cx="152" cy="513"/>
              </a:xfrm>
            </p:grpSpPr>
            <p:sp>
              <p:nvSpPr>
                <p:cNvPr id="37" name="Line 52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00CB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53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00CB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srgbClr val="29CB3A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54"/>
              <p:cNvGrpSpPr>
                <a:grpSpLocks/>
              </p:cNvGrpSpPr>
              <p:nvPr/>
            </p:nvGrpSpPr>
            <p:grpSpPr bwMode="auto">
              <a:xfrm>
                <a:off x="4538" y="1397"/>
                <a:ext cx="764" cy="543"/>
                <a:chOff x="3696" y="1680"/>
                <a:chExt cx="764" cy="543"/>
              </a:xfrm>
            </p:grpSpPr>
            <p:sp>
              <p:nvSpPr>
                <p:cNvPr id="35" name="Line 55"/>
                <p:cNvSpPr>
                  <a:spLocks noChangeAspect="1" noChangeShapeType="1"/>
                </p:cNvSpPr>
                <p:nvPr/>
              </p:nvSpPr>
              <p:spPr bwMode="auto">
                <a:xfrm rot="4334049">
                  <a:off x="3989" y="2107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56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4559" y="882"/>
                <a:ext cx="764" cy="543"/>
                <a:chOff x="3726" y="1170"/>
                <a:chExt cx="764" cy="543"/>
              </a:xfrm>
            </p:grpSpPr>
            <p:sp>
              <p:nvSpPr>
                <p:cNvPr id="33" name="Line 58"/>
                <p:cNvSpPr>
                  <a:spLocks noChangeAspect="1" noChangeShapeType="1"/>
                </p:cNvSpPr>
                <p:nvPr/>
              </p:nvSpPr>
              <p:spPr bwMode="auto">
                <a:xfrm rot="19202490" flipH="1">
                  <a:off x="4304" y="1379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59"/>
                <p:cNvSpPr>
                  <a:spLocks/>
                </p:cNvSpPr>
                <p:nvPr/>
              </p:nvSpPr>
              <p:spPr bwMode="auto">
                <a:xfrm rot="10800000" flipH="1">
                  <a:off x="3726" y="117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" name="Text Box 60"/>
              <p:cNvSpPr txBox="1">
                <a:spLocks noChangeArrowheads="1"/>
              </p:cNvSpPr>
              <p:nvPr/>
            </p:nvSpPr>
            <p:spPr bwMode="auto">
              <a:xfrm>
                <a:off x="4537" y="192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7" name="Text Box 61"/>
              <p:cNvSpPr txBox="1">
                <a:spLocks noChangeArrowheads="1"/>
              </p:cNvSpPr>
              <p:nvPr/>
            </p:nvSpPr>
            <p:spPr bwMode="auto">
              <a:xfrm>
                <a:off x="5337" y="130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8" name="Oval 33"/>
              <p:cNvSpPr>
                <a:spLocks noChangeAspect="1" noChangeArrowheads="1"/>
              </p:cNvSpPr>
              <p:nvPr/>
            </p:nvSpPr>
            <p:spPr bwMode="auto">
              <a:xfrm>
                <a:off x="4481" y="816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Oval 62"/>
              <p:cNvSpPr>
                <a:spLocks noChangeAspect="1" noChangeArrowheads="1"/>
              </p:cNvSpPr>
              <p:nvPr/>
            </p:nvSpPr>
            <p:spPr bwMode="auto">
              <a:xfrm>
                <a:off x="3713" y="1344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Oval 34"/>
              <p:cNvSpPr>
                <a:spLocks noChangeAspect="1" noChangeArrowheads="1"/>
              </p:cNvSpPr>
              <p:nvPr/>
            </p:nvSpPr>
            <p:spPr bwMode="auto">
              <a:xfrm>
                <a:off x="4481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val 35"/>
              <p:cNvSpPr>
                <a:spLocks noChangeAspect="1" noChangeArrowheads="1"/>
              </p:cNvSpPr>
              <p:nvPr/>
            </p:nvSpPr>
            <p:spPr bwMode="auto">
              <a:xfrm>
                <a:off x="5249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val 63"/>
              <p:cNvSpPr>
                <a:spLocks noChangeAspect="1" noChangeArrowheads="1"/>
              </p:cNvSpPr>
              <p:nvPr/>
            </p:nvSpPr>
            <p:spPr bwMode="auto">
              <a:xfrm>
                <a:off x="3713" y="1872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9" name="Rectangle 3"/>
          <p:cNvSpPr>
            <a:spLocks noChangeAspect="1" noChangeArrowheads="1"/>
          </p:cNvSpPr>
          <p:nvPr/>
        </p:nvSpPr>
        <p:spPr bwMode="auto">
          <a:xfrm>
            <a:off x="6944802" y="3018273"/>
            <a:ext cx="390345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66"/>
          <p:cNvSpPr>
            <a:spLocks noChangeAspect="1" noChangeArrowheads="1"/>
          </p:cNvSpPr>
          <p:nvPr/>
        </p:nvSpPr>
        <p:spPr bwMode="auto">
          <a:xfrm>
            <a:off x="3838131" y="3018273"/>
            <a:ext cx="2826986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879121" y="5887013"/>
            <a:ext cx="443946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7027294" y="3100238"/>
            <a:ext cx="173040" cy="2646839"/>
            <a:chOff x="2017" y="814"/>
            <a:chExt cx="86" cy="1324"/>
          </a:xfrm>
        </p:grpSpPr>
        <p:sp>
          <p:nvSpPr>
            <p:cNvPr id="63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9" name="Oval 65"/>
          <p:cNvSpPr>
            <a:spLocks noChangeAspect="1" noChangeArrowheads="1"/>
          </p:cNvSpPr>
          <p:nvPr/>
        </p:nvSpPr>
        <p:spPr bwMode="auto">
          <a:xfrm>
            <a:off x="392062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7"/>
          <p:cNvSpPr>
            <a:spLocks noChangeAspect="1" noChangeArrowheads="1"/>
          </p:cNvSpPr>
          <p:nvPr/>
        </p:nvSpPr>
        <p:spPr bwMode="auto">
          <a:xfrm>
            <a:off x="392062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68"/>
          <p:cNvSpPr>
            <a:spLocks noChangeAspect="1" noChangeArrowheads="1"/>
          </p:cNvSpPr>
          <p:nvPr/>
        </p:nvSpPr>
        <p:spPr bwMode="auto">
          <a:xfrm>
            <a:off x="433511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69"/>
          <p:cNvSpPr>
            <a:spLocks noChangeAspect="1" noChangeArrowheads="1"/>
          </p:cNvSpPr>
          <p:nvPr/>
        </p:nvSpPr>
        <p:spPr bwMode="auto">
          <a:xfrm>
            <a:off x="4749610" y="516133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166111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1"/>
          <p:cNvSpPr>
            <a:spLocks noChangeAspect="1" noChangeArrowheads="1"/>
          </p:cNvSpPr>
          <p:nvPr/>
        </p:nvSpPr>
        <p:spPr bwMode="auto">
          <a:xfrm>
            <a:off x="5580601" y="516133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3"/>
          <p:cNvSpPr>
            <a:spLocks noChangeAspect="1" noChangeArrowheads="1"/>
          </p:cNvSpPr>
          <p:nvPr/>
        </p:nvSpPr>
        <p:spPr bwMode="auto">
          <a:xfrm>
            <a:off x="6411595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5"/>
          <p:cNvSpPr>
            <a:spLocks noChangeAspect="1" noChangeArrowheads="1"/>
          </p:cNvSpPr>
          <p:nvPr/>
        </p:nvSpPr>
        <p:spPr bwMode="auto">
          <a:xfrm>
            <a:off x="4749610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6"/>
          <p:cNvSpPr>
            <a:spLocks noChangeAspect="1" noChangeArrowheads="1"/>
          </p:cNvSpPr>
          <p:nvPr/>
        </p:nvSpPr>
        <p:spPr bwMode="auto">
          <a:xfrm>
            <a:off x="5166111" y="3100240"/>
            <a:ext cx="173040" cy="171925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>
            <a:spLocks noChangeAspect="1" noChangeArrowheads="1"/>
          </p:cNvSpPr>
          <p:nvPr/>
        </p:nvSpPr>
        <p:spPr bwMode="auto">
          <a:xfrm>
            <a:off x="558060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8"/>
          <p:cNvSpPr>
            <a:spLocks noChangeAspect="1" noChangeArrowheads="1"/>
          </p:cNvSpPr>
          <p:nvPr/>
        </p:nvSpPr>
        <p:spPr bwMode="auto">
          <a:xfrm>
            <a:off x="599509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79"/>
          <p:cNvSpPr>
            <a:spLocks noChangeAspect="1" noChangeArrowheads="1"/>
          </p:cNvSpPr>
          <p:nvPr/>
        </p:nvSpPr>
        <p:spPr bwMode="auto">
          <a:xfrm>
            <a:off x="6411595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80"/>
          <p:cNvSpPr>
            <a:spLocks noChangeAspect="1" noChangeArrowheads="1"/>
          </p:cNvSpPr>
          <p:nvPr/>
        </p:nvSpPr>
        <p:spPr bwMode="auto">
          <a:xfrm>
            <a:off x="3920628" y="3512059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82"/>
          <p:cNvSpPr>
            <a:spLocks noChangeAspect="1" noChangeArrowheads="1"/>
          </p:cNvSpPr>
          <p:nvPr/>
        </p:nvSpPr>
        <p:spPr bwMode="auto">
          <a:xfrm>
            <a:off x="4749610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3"/>
          <p:cNvSpPr>
            <a:spLocks noChangeAspect="1" noChangeArrowheads="1"/>
          </p:cNvSpPr>
          <p:nvPr/>
        </p:nvSpPr>
        <p:spPr bwMode="auto">
          <a:xfrm>
            <a:off x="516611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84"/>
          <p:cNvSpPr>
            <a:spLocks noChangeAspect="1" noChangeArrowheads="1"/>
          </p:cNvSpPr>
          <p:nvPr/>
        </p:nvSpPr>
        <p:spPr bwMode="auto">
          <a:xfrm>
            <a:off x="599509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val 85"/>
          <p:cNvSpPr>
            <a:spLocks noChangeAspect="1" noChangeArrowheads="1"/>
          </p:cNvSpPr>
          <p:nvPr/>
        </p:nvSpPr>
        <p:spPr bwMode="auto">
          <a:xfrm>
            <a:off x="433511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val 87"/>
          <p:cNvSpPr>
            <a:spLocks noChangeAspect="1" noChangeArrowheads="1"/>
          </p:cNvSpPr>
          <p:nvPr/>
        </p:nvSpPr>
        <p:spPr bwMode="auto">
          <a:xfrm>
            <a:off x="5166111" y="3923876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36570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87" name="Oval 88"/>
          <p:cNvSpPr>
            <a:spLocks noChangeAspect="1" noChangeArrowheads="1"/>
          </p:cNvSpPr>
          <p:nvPr/>
        </p:nvSpPr>
        <p:spPr bwMode="auto">
          <a:xfrm>
            <a:off x="5580601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val 89"/>
          <p:cNvSpPr>
            <a:spLocks noChangeAspect="1" noChangeArrowheads="1"/>
          </p:cNvSpPr>
          <p:nvPr/>
        </p:nvSpPr>
        <p:spPr bwMode="auto">
          <a:xfrm>
            <a:off x="5995091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90"/>
          <p:cNvSpPr>
            <a:spLocks noChangeAspect="1" noChangeArrowheads="1"/>
          </p:cNvSpPr>
          <p:nvPr/>
        </p:nvSpPr>
        <p:spPr bwMode="auto">
          <a:xfrm>
            <a:off x="6411595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val 91"/>
          <p:cNvSpPr>
            <a:spLocks noChangeAspect="1" noChangeArrowheads="1"/>
          </p:cNvSpPr>
          <p:nvPr/>
        </p:nvSpPr>
        <p:spPr bwMode="auto">
          <a:xfrm>
            <a:off x="3920628" y="433769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val 92"/>
          <p:cNvSpPr>
            <a:spLocks noChangeAspect="1" noChangeArrowheads="1"/>
          </p:cNvSpPr>
          <p:nvPr/>
        </p:nvSpPr>
        <p:spPr bwMode="auto">
          <a:xfrm>
            <a:off x="4335118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val 94"/>
          <p:cNvSpPr>
            <a:spLocks noChangeAspect="1" noChangeArrowheads="1"/>
          </p:cNvSpPr>
          <p:nvPr/>
        </p:nvSpPr>
        <p:spPr bwMode="auto">
          <a:xfrm>
            <a:off x="558060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val 95"/>
          <p:cNvSpPr>
            <a:spLocks noChangeAspect="1" noChangeArrowheads="1"/>
          </p:cNvSpPr>
          <p:nvPr/>
        </p:nvSpPr>
        <p:spPr bwMode="auto">
          <a:xfrm>
            <a:off x="599509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val 96"/>
          <p:cNvSpPr>
            <a:spLocks noChangeAspect="1" noChangeArrowheads="1"/>
          </p:cNvSpPr>
          <p:nvPr/>
        </p:nvSpPr>
        <p:spPr bwMode="auto">
          <a:xfrm>
            <a:off x="6411595" y="433769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97"/>
          <p:cNvSpPr>
            <a:spLocks noChangeAspect="1" noChangeArrowheads="1"/>
          </p:cNvSpPr>
          <p:nvPr/>
        </p:nvSpPr>
        <p:spPr bwMode="auto">
          <a:xfrm>
            <a:off x="392062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8"/>
          <p:cNvSpPr>
            <a:spLocks noChangeAspect="1" noChangeArrowheads="1"/>
          </p:cNvSpPr>
          <p:nvPr/>
        </p:nvSpPr>
        <p:spPr bwMode="auto">
          <a:xfrm>
            <a:off x="4335118" y="4749514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36570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97" name="Oval 99"/>
          <p:cNvSpPr>
            <a:spLocks noChangeAspect="1" noChangeArrowheads="1"/>
          </p:cNvSpPr>
          <p:nvPr/>
        </p:nvSpPr>
        <p:spPr bwMode="auto">
          <a:xfrm>
            <a:off x="4749610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100"/>
          <p:cNvSpPr>
            <a:spLocks noChangeAspect="1" noChangeArrowheads="1"/>
          </p:cNvSpPr>
          <p:nvPr/>
        </p:nvSpPr>
        <p:spPr bwMode="auto">
          <a:xfrm>
            <a:off x="5166111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102"/>
          <p:cNvSpPr>
            <a:spLocks noChangeAspect="1" noChangeArrowheads="1"/>
          </p:cNvSpPr>
          <p:nvPr/>
        </p:nvSpPr>
        <p:spPr bwMode="auto">
          <a:xfrm>
            <a:off x="6411595" y="4749514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103"/>
          <p:cNvSpPr>
            <a:spLocks noChangeAspect="1" noChangeArrowheads="1"/>
          </p:cNvSpPr>
          <p:nvPr/>
        </p:nvSpPr>
        <p:spPr bwMode="auto">
          <a:xfrm>
            <a:off x="392062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04"/>
          <p:cNvSpPr>
            <a:spLocks noChangeAspect="1" noChangeArrowheads="1"/>
          </p:cNvSpPr>
          <p:nvPr/>
        </p:nvSpPr>
        <p:spPr bwMode="auto">
          <a:xfrm>
            <a:off x="4335118" y="5575152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36570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02" name="Oval 105"/>
          <p:cNvSpPr>
            <a:spLocks noChangeAspect="1" noChangeArrowheads="1"/>
          </p:cNvSpPr>
          <p:nvPr/>
        </p:nvSpPr>
        <p:spPr bwMode="auto">
          <a:xfrm>
            <a:off x="4749610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06"/>
          <p:cNvSpPr>
            <a:spLocks noChangeAspect="1" noChangeArrowheads="1"/>
          </p:cNvSpPr>
          <p:nvPr/>
        </p:nvSpPr>
        <p:spPr bwMode="auto">
          <a:xfrm>
            <a:off x="516611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val 107"/>
          <p:cNvSpPr>
            <a:spLocks noChangeAspect="1" noChangeArrowheads="1"/>
          </p:cNvSpPr>
          <p:nvPr/>
        </p:nvSpPr>
        <p:spPr bwMode="auto">
          <a:xfrm>
            <a:off x="599509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Text Box 109"/>
          <p:cNvSpPr txBox="1">
            <a:spLocks noChangeArrowheads="1"/>
          </p:cNvSpPr>
          <p:nvPr/>
        </p:nvSpPr>
        <p:spPr bwMode="auto">
          <a:xfrm>
            <a:off x="4906341" y="5811049"/>
            <a:ext cx="64810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defTabSz="457130" fontAlgn="auto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</a:p>
        </p:txBody>
      </p:sp>
      <p:sp>
        <p:nvSpPr>
          <p:cNvPr id="106" name="Oval 110"/>
          <p:cNvSpPr>
            <a:spLocks noChangeAspect="1" noChangeArrowheads="1"/>
          </p:cNvSpPr>
          <p:nvPr/>
        </p:nvSpPr>
        <p:spPr bwMode="auto">
          <a:xfrm>
            <a:off x="8495803" y="381392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11"/>
          <p:cNvSpPr>
            <a:spLocks noChangeAspect="1" noChangeArrowheads="1"/>
          </p:cNvSpPr>
          <p:nvPr/>
        </p:nvSpPr>
        <p:spPr bwMode="auto">
          <a:xfrm>
            <a:off x="8763925" y="50513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12"/>
          <p:cNvSpPr>
            <a:spLocks noChangeAspect="1" noChangeArrowheads="1"/>
          </p:cNvSpPr>
          <p:nvPr/>
        </p:nvSpPr>
        <p:spPr bwMode="auto">
          <a:xfrm>
            <a:off x="8763925" y="299028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val 113"/>
          <p:cNvSpPr>
            <a:spLocks noChangeAspect="1" noChangeArrowheads="1"/>
          </p:cNvSpPr>
          <p:nvPr/>
        </p:nvSpPr>
        <p:spPr bwMode="auto">
          <a:xfrm>
            <a:off x="8763925" y="340210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val 114"/>
          <p:cNvSpPr>
            <a:spLocks noChangeAspect="1" noChangeArrowheads="1"/>
          </p:cNvSpPr>
          <p:nvPr/>
        </p:nvSpPr>
        <p:spPr bwMode="auto">
          <a:xfrm>
            <a:off x="8763925" y="46395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115"/>
          <p:cNvSpPr>
            <a:spLocks noChangeAspect="1" noChangeArrowheads="1"/>
          </p:cNvSpPr>
          <p:nvPr/>
        </p:nvSpPr>
        <p:spPr bwMode="auto">
          <a:xfrm>
            <a:off x="8763925" y="546520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val 116"/>
          <p:cNvSpPr>
            <a:spLocks noChangeAspect="1" noChangeArrowheads="1"/>
          </p:cNvSpPr>
          <p:nvPr/>
        </p:nvSpPr>
        <p:spPr bwMode="auto">
          <a:xfrm>
            <a:off x="7797924" y="419775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val 117"/>
          <p:cNvSpPr>
            <a:spLocks noChangeAspect="1" noChangeArrowheads="1"/>
          </p:cNvSpPr>
          <p:nvPr/>
        </p:nvSpPr>
        <p:spPr bwMode="auto">
          <a:xfrm>
            <a:off x="7797924" y="54352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val 118"/>
          <p:cNvSpPr>
            <a:spLocks noChangeAspect="1" noChangeArrowheads="1"/>
          </p:cNvSpPr>
          <p:nvPr/>
        </p:nvSpPr>
        <p:spPr bwMode="auto">
          <a:xfrm>
            <a:off x="7797924" y="337411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val 119"/>
          <p:cNvSpPr>
            <a:spLocks noChangeAspect="1" noChangeArrowheads="1"/>
          </p:cNvSpPr>
          <p:nvPr/>
        </p:nvSpPr>
        <p:spPr bwMode="auto">
          <a:xfrm>
            <a:off x="7797924" y="3785938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val 120"/>
          <p:cNvSpPr>
            <a:spLocks noChangeAspect="1" noChangeArrowheads="1"/>
          </p:cNvSpPr>
          <p:nvPr/>
        </p:nvSpPr>
        <p:spPr bwMode="auto">
          <a:xfrm>
            <a:off x="7797924" y="50233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val 121"/>
          <p:cNvSpPr>
            <a:spLocks noChangeAspect="1" noChangeArrowheads="1"/>
          </p:cNvSpPr>
          <p:nvPr/>
        </p:nvSpPr>
        <p:spPr bwMode="auto">
          <a:xfrm>
            <a:off x="7797924" y="584903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 Box 27"/>
          <p:cNvSpPr txBox="1">
            <a:spLocks noChangeArrowheads="1"/>
          </p:cNvSpPr>
          <p:nvPr/>
        </p:nvSpPr>
        <p:spPr bwMode="auto">
          <a:xfrm>
            <a:off x="3468345" y="2992221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3468345" y="546190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6286091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21" name="Text Box 27"/>
          <p:cNvSpPr txBox="1">
            <a:spLocks noChangeArrowheads="1"/>
          </p:cNvSpPr>
          <p:nvPr/>
        </p:nvSpPr>
        <p:spPr bwMode="auto">
          <a:xfrm>
            <a:off x="3809562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22" name="Text Box 109"/>
          <p:cNvSpPr txBox="1">
            <a:spLocks noChangeArrowheads="1"/>
          </p:cNvSpPr>
          <p:nvPr/>
        </p:nvSpPr>
        <p:spPr bwMode="auto">
          <a:xfrm>
            <a:off x="4770532" y="2256013"/>
            <a:ext cx="982330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from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3" name="Text Box 109"/>
          <p:cNvSpPr txBox="1">
            <a:spLocks noChangeArrowheads="1"/>
          </p:cNvSpPr>
          <p:nvPr/>
        </p:nvSpPr>
        <p:spPr bwMode="auto">
          <a:xfrm>
            <a:off x="3219837" y="4045460"/>
            <a:ext cx="50383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to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4" name="Rectangle 81"/>
          <p:cNvSpPr>
            <a:spLocks noChangeAspect="1" noChangeArrowheads="1"/>
          </p:cNvSpPr>
          <p:nvPr/>
        </p:nvSpPr>
        <p:spPr bwMode="auto">
          <a:xfrm>
            <a:off x="8212699" y="3018273"/>
            <a:ext cx="378272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val 4"/>
          <p:cNvSpPr>
            <a:spLocks noChangeAspect="1" noChangeArrowheads="1"/>
          </p:cNvSpPr>
          <p:nvPr/>
        </p:nvSpPr>
        <p:spPr bwMode="auto">
          <a:xfrm>
            <a:off x="7878607" y="401983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ctangle 5"/>
          <p:cNvSpPr>
            <a:spLocks noChangeAspect="1" noChangeArrowheads="1"/>
          </p:cNvSpPr>
          <p:nvPr/>
        </p:nvSpPr>
        <p:spPr bwMode="auto">
          <a:xfrm>
            <a:off x="7796111" y="3018273"/>
            <a:ext cx="327970" cy="28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val 6"/>
          <p:cNvSpPr>
            <a:spLocks noChangeAspect="1" noChangeArrowheads="1"/>
          </p:cNvSpPr>
          <p:nvPr/>
        </p:nvSpPr>
        <p:spPr bwMode="auto">
          <a:xfrm>
            <a:off x="7878607" y="525729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val 7"/>
          <p:cNvSpPr>
            <a:spLocks noChangeAspect="1" noChangeArrowheads="1"/>
          </p:cNvSpPr>
          <p:nvPr/>
        </p:nvSpPr>
        <p:spPr bwMode="auto">
          <a:xfrm>
            <a:off x="7878607" y="319619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8"/>
          <p:cNvSpPr>
            <a:spLocks noChangeAspect="1" noChangeArrowheads="1"/>
          </p:cNvSpPr>
          <p:nvPr/>
        </p:nvSpPr>
        <p:spPr bwMode="auto">
          <a:xfrm>
            <a:off x="7878607" y="360801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9"/>
          <p:cNvSpPr>
            <a:spLocks noChangeAspect="1" noChangeArrowheads="1"/>
          </p:cNvSpPr>
          <p:nvPr/>
        </p:nvSpPr>
        <p:spPr bwMode="auto">
          <a:xfrm>
            <a:off x="7878607" y="443365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val 10"/>
          <p:cNvSpPr>
            <a:spLocks noChangeAspect="1" noChangeArrowheads="1"/>
          </p:cNvSpPr>
          <p:nvPr/>
        </p:nvSpPr>
        <p:spPr bwMode="auto">
          <a:xfrm>
            <a:off x="7878607" y="484547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val 11"/>
          <p:cNvSpPr>
            <a:spLocks noChangeAspect="1" noChangeArrowheads="1"/>
          </p:cNvSpPr>
          <p:nvPr/>
        </p:nvSpPr>
        <p:spPr bwMode="auto">
          <a:xfrm>
            <a:off x="7878607" y="567111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val 68"/>
          <p:cNvSpPr>
            <a:spLocks noChangeAspect="1" noChangeArrowheads="1"/>
          </p:cNvSpPr>
          <p:nvPr/>
        </p:nvSpPr>
        <p:spPr bwMode="auto">
          <a:xfrm>
            <a:off x="8570766" y="51473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val 69"/>
          <p:cNvSpPr>
            <a:spLocks noChangeAspect="1" noChangeArrowheads="1"/>
          </p:cNvSpPr>
          <p:nvPr/>
        </p:nvSpPr>
        <p:spPr bwMode="auto">
          <a:xfrm>
            <a:off x="8570766" y="308624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val 70"/>
          <p:cNvSpPr>
            <a:spLocks noChangeAspect="1" noChangeArrowheads="1"/>
          </p:cNvSpPr>
          <p:nvPr/>
        </p:nvSpPr>
        <p:spPr bwMode="auto">
          <a:xfrm>
            <a:off x="8302642" y="34980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val 71"/>
          <p:cNvSpPr>
            <a:spLocks noChangeAspect="1" noChangeArrowheads="1"/>
          </p:cNvSpPr>
          <p:nvPr/>
        </p:nvSpPr>
        <p:spPr bwMode="auto">
          <a:xfrm>
            <a:off x="8570766" y="473552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72"/>
          <p:cNvSpPr>
            <a:spLocks noChangeAspect="1" noChangeArrowheads="1"/>
          </p:cNvSpPr>
          <p:nvPr/>
        </p:nvSpPr>
        <p:spPr bwMode="auto">
          <a:xfrm>
            <a:off x="8570766" y="55611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val 82"/>
          <p:cNvSpPr>
            <a:spLocks noChangeAspect="1" noChangeArrowheads="1"/>
          </p:cNvSpPr>
          <p:nvPr/>
        </p:nvSpPr>
        <p:spPr bwMode="auto">
          <a:xfrm>
            <a:off x="855466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val 84"/>
          <p:cNvSpPr>
            <a:spLocks noChangeAspect="1" noChangeArrowheads="1"/>
          </p:cNvSpPr>
          <p:nvPr/>
        </p:nvSpPr>
        <p:spPr bwMode="auto">
          <a:xfrm>
            <a:off x="8286546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86"/>
          <p:cNvSpPr>
            <a:spLocks noChangeAspect="1" noChangeArrowheads="1"/>
          </p:cNvSpPr>
          <p:nvPr/>
        </p:nvSpPr>
        <p:spPr bwMode="auto">
          <a:xfrm>
            <a:off x="855466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val 87"/>
          <p:cNvSpPr>
            <a:spLocks noChangeAspect="1" noChangeArrowheads="1"/>
          </p:cNvSpPr>
          <p:nvPr/>
        </p:nvSpPr>
        <p:spPr bwMode="auto">
          <a:xfrm>
            <a:off x="855466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Text Box 88"/>
          <p:cNvSpPr txBox="1">
            <a:spLocks noChangeArrowheads="1"/>
          </p:cNvSpPr>
          <p:nvPr/>
        </p:nvSpPr>
        <p:spPr bwMode="auto">
          <a:xfrm>
            <a:off x="8001079" y="5888563"/>
            <a:ext cx="87037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sp>
        <p:nvSpPr>
          <p:cNvPr id="143" name="Text Box 89"/>
          <p:cNvSpPr txBox="1">
            <a:spLocks noChangeArrowheads="1"/>
          </p:cNvSpPr>
          <p:nvPr/>
        </p:nvSpPr>
        <p:spPr bwMode="auto">
          <a:xfrm>
            <a:off x="7508440" y="3967861"/>
            <a:ext cx="4861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</a:p>
        </p:txBody>
      </p:sp>
      <p:sp>
        <p:nvSpPr>
          <p:cNvPr id="144" name="Oval 90"/>
          <p:cNvSpPr>
            <a:spLocks noChangeAspect="1" noChangeArrowheads="1"/>
          </p:cNvSpPr>
          <p:nvPr/>
        </p:nvSpPr>
        <p:spPr bwMode="auto">
          <a:xfrm>
            <a:off x="7053857" y="3522444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45" name="Oval 91"/>
          <p:cNvSpPr>
            <a:spLocks noChangeAspect="1" noChangeArrowheads="1"/>
          </p:cNvSpPr>
          <p:nvPr/>
        </p:nvSpPr>
        <p:spPr bwMode="auto">
          <a:xfrm>
            <a:off x="8298618" y="39558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95"/>
          <p:cNvSpPr>
            <a:spLocks noChangeAspect="1" noChangeArrowheads="1"/>
          </p:cNvSpPr>
          <p:nvPr/>
        </p:nvSpPr>
        <p:spPr bwMode="auto">
          <a:xfrm>
            <a:off x="7053857" y="4321772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47" name="Rectangle 157"/>
          <p:cNvSpPr/>
          <p:nvPr/>
        </p:nvSpPr>
        <p:spPr>
          <a:xfrm rot="16200000">
            <a:off x="3754215" y="4241574"/>
            <a:ext cx="2980437" cy="384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Oval 90"/>
          <p:cNvSpPr>
            <a:spLocks noChangeAspect="1" noChangeArrowheads="1"/>
          </p:cNvSpPr>
          <p:nvPr/>
        </p:nvSpPr>
        <p:spPr bwMode="auto">
          <a:xfrm>
            <a:off x="8310385" y="3899120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49" name="Oval 95"/>
          <p:cNvSpPr>
            <a:spLocks noChangeAspect="1" noChangeArrowheads="1"/>
          </p:cNvSpPr>
          <p:nvPr/>
        </p:nvSpPr>
        <p:spPr bwMode="auto">
          <a:xfrm>
            <a:off x="8310385" y="4698448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50" name="Oval 95"/>
          <p:cNvSpPr>
            <a:spLocks noChangeAspect="1" noChangeArrowheads="1"/>
          </p:cNvSpPr>
          <p:nvPr/>
        </p:nvSpPr>
        <p:spPr bwMode="auto">
          <a:xfrm>
            <a:off x="8316144" y="5506423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36570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51" name="Rectangle 153"/>
          <p:cNvSpPr/>
          <p:nvPr/>
        </p:nvSpPr>
        <p:spPr>
          <a:xfrm rot="16200000">
            <a:off x="2940994" y="4241574"/>
            <a:ext cx="2980437" cy="384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Oval 104"/>
          <p:cNvSpPr>
            <a:spLocks noChangeAspect="1" noChangeArrowheads="1"/>
          </p:cNvSpPr>
          <p:nvPr/>
        </p:nvSpPr>
        <p:spPr bwMode="auto">
          <a:xfrm>
            <a:off x="5166111" y="5592384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36570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53" name="Rectangle 167"/>
          <p:cNvSpPr/>
          <p:nvPr/>
        </p:nvSpPr>
        <p:spPr>
          <a:xfrm>
            <a:off x="4616958" y="714509"/>
            <a:ext cx="4080496" cy="1015649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Select vertex with</a:t>
            </a:r>
          </a:p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u="sng" dirty="0">
                <a:solidFill>
                  <a:prstClr val="black"/>
                </a:solidFill>
                <a:latin typeface="Calibri"/>
              </a:rPr>
              <a:t>minimum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 label as parent</a:t>
            </a:r>
          </a:p>
        </p:txBody>
      </p:sp>
      <p:sp>
        <p:nvSpPr>
          <p:cNvPr id="154" name="Oval 110"/>
          <p:cNvSpPr>
            <a:spLocks noChangeAspect="1" noChangeArrowheads="1"/>
          </p:cNvSpPr>
          <p:nvPr/>
        </p:nvSpPr>
        <p:spPr bwMode="auto">
          <a:xfrm>
            <a:off x="2174393" y="461384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81"/>
          <p:cNvSpPr>
            <a:spLocks noChangeAspect="1" noChangeArrowheads="1"/>
          </p:cNvSpPr>
          <p:nvPr/>
        </p:nvSpPr>
        <p:spPr bwMode="auto">
          <a:xfrm>
            <a:off x="1891289" y="3818194"/>
            <a:ext cx="378272" cy="2812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val 68"/>
          <p:cNvSpPr>
            <a:spLocks noChangeAspect="1" noChangeArrowheads="1"/>
          </p:cNvSpPr>
          <p:nvPr/>
        </p:nvSpPr>
        <p:spPr bwMode="auto">
          <a:xfrm>
            <a:off x="2249355" y="59472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val 69"/>
          <p:cNvSpPr>
            <a:spLocks noChangeAspect="1" noChangeArrowheads="1"/>
          </p:cNvSpPr>
          <p:nvPr/>
        </p:nvSpPr>
        <p:spPr bwMode="auto">
          <a:xfrm>
            <a:off x="2249355" y="388616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val 70"/>
          <p:cNvSpPr>
            <a:spLocks noChangeAspect="1" noChangeArrowheads="1"/>
          </p:cNvSpPr>
          <p:nvPr/>
        </p:nvSpPr>
        <p:spPr bwMode="auto">
          <a:xfrm>
            <a:off x="1981232" y="429798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val 71"/>
          <p:cNvSpPr>
            <a:spLocks noChangeAspect="1" noChangeArrowheads="1"/>
          </p:cNvSpPr>
          <p:nvPr/>
        </p:nvSpPr>
        <p:spPr bwMode="auto">
          <a:xfrm>
            <a:off x="2249355" y="55354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val 82"/>
          <p:cNvSpPr>
            <a:spLocks noChangeAspect="1" noChangeArrowheads="1"/>
          </p:cNvSpPr>
          <p:nvPr/>
        </p:nvSpPr>
        <p:spPr bwMode="auto">
          <a:xfrm>
            <a:off x="2233258" y="596125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val 84"/>
          <p:cNvSpPr>
            <a:spLocks noChangeAspect="1" noChangeArrowheads="1"/>
          </p:cNvSpPr>
          <p:nvPr/>
        </p:nvSpPr>
        <p:spPr bwMode="auto">
          <a:xfrm>
            <a:off x="1965135" y="431197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val 86"/>
          <p:cNvSpPr>
            <a:spLocks noChangeAspect="1" noChangeArrowheads="1"/>
          </p:cNvSpPr>
          <p:nvPr/>
        </p:nvSpPr>
        <p:spPr bwMode="auto">
          <a:xfrm>
            <a:off x="2233258" y="554943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val 90"/>
          <p:cNvSpPr>
            <a:spLocks noChangeAspect="1" noChangeArrowheads="1"/>
          </p:cNvSpPr>
          <p:nvPr/>
        </p:nvSpPr>
        <p:spPr bwMode="auto">
          <a:xfrm>
            <a:off x="2009103" y="4322364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4" name="Oval 91"/>
          <p:cNvSpPr>
            <a:spLocks noChangeAspect="1" noChangeArrowheads="1"/>
          </p:cNvSpPr>
          <p:nvPr/>
        </p:nvSpPr>
        <p:spPr bwMode="auto">
          <a:xfrm>
            <a:off x="1977207" y="47557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val 95"/>
          <p:cNvSpPr>
            <a:spLocks noChangeAspect="1" noChangeArrowheads="1"/>
          </p:cNvSpPr>
          <p:nvPr/>
        </p:nvSpPr>
        <p:spPr bwMode="auto">
          <a:xfrm>
            <a:off x="2009103" y="5121692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6" name="Rectangle 184"/>
          <p:cNvSpPr/>
          <p:nvPr/>
        </p:nvSpPr>
        <p:spPr>
          <a:xfrm>
            <a:off x="282201" y="4882707"/>
            <a:ext cx="1481002" cy="5539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parents:</a:t>
            </a:r>
          </a:p>
        </p:txBody>
      </p:sp>
      <p:sp>
        <p:nvSpPr>
          <p:cNvPr id="167" name="Oval 90"/>
          <p:cNvSpPr>
            <a:spLocks noChangeAspect="1" noChangeArrowheads="1"/>
          </p:cNvSpPr>
          <p:nvPr/>
        </p:nvSpPr>
        <p:spPr bwMode="auto">
          <a:xfrm>
            <a:off x="2009103" y="4735520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68" name="Oval 95"/>
          <p:cNvSpPr>
            <a:spLocks noChangeAspect="1" noChangeArrowheads="1"/>
          </p:cNvSpPr>
          <p:nvPr/>
        </p:nvSpPr>
        <p:spPr bwMode="auto">
          <a:xfrm>
            <a:off x="2009103" y="5534848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69" name="Oval 62">
            <a:extLst>
              <a:ext uri="{FF2B5EF4-FFF2-40B4-BE49-F238E27FC236}">
                <a16:creationId xmlns:a16="http://schemas.microsoft.com/office/drawing/2014/main" xmlns="" id="{CF535E2A-865E-E649-9ED6-6DA00C959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7557" y="3950848"/>
            <a:ext cx="183042" cy="181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003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260314" y="357246"/>
            <a:ext cx="3988024" cy="2992623"/>
            <a:chOff x="5778500" y="1870075"/>
            <a:chExt cx="3063875" cy="2241551"/>
          </a:xfrm>
        </p:grpSpPr>
        <p:grpSp>
          <p:nvGrpSpPr>
            <p:cNvPr id="5" name="Group 3"/>
            <p:cNvGrpSpPr/>
            <p:nvPr/>
          </p:nvGrpSpPr>
          <p:grpSpPr>
            <a:xfrm>
              <a:off x="6149534" y="2820964"/>
              <a:ext cx="1233488" cy="211138"/>
              <a:chOff x="6149534" y="2820964"/>
              <a:chExt cx="1233488" cy="211138"/>
            </a:xfrm>
          </p:grpSpPr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 rot="10800000" flipH="1" flipV="1">
                <a:off x="6149534" y="2820964"/>
                <a:ext cx="1233488" cy="211138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6892699" y="2783284"/>
                <a:ext cx="1588" cy="1397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78500" y="1870075"/>
              <a:ext cx="3063875" cy="2241551"/>
              <a:chOff x="3552" y="672"/>
              <a:chExt cx="1930" cy="1412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609" y="879"/>
                <a:ext cx="152" cy="513"/>
                <a:chOff x="2776" y="1167"/>
                <a:chExt cx="152" cy="513"/>
              </a:xfrm>
            </p:grpSpPr>
            <p:sp>
              <p:nvSpPr>
                <p:cNvPr id="55" name="Line 15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16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 flipH="1" flipV="1">
                <a:off x="3785" y="879"/>
                <a:ext cx="152" cy="513"/>
                <a:chOff x="2776" y="1167"/>
                <a:chExt cx="152" cy="513"/>
              </a:xfrm>
            </p:grpSpPr>
            <p:sp>
              <p:nvSpPr>
                <p:cNvPr id="53" name="Line 18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19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3761" y="740"/>
                <a:ext cx="777" cy="133"/>
                <a:chOff x="2928" y="1028"/>
                <a:chExt cx="777" cy="133"/>
              </a:xfrm>
            </p:grpSpPr>
            <p:sp>
              <p:nvSpPr>
                <p:cNvPr id="51" name="Line 21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" name="Oval 23"/>
              <p:cNvSpPr>
                <a:spLocks noChangeAspect="1" noChangeArrowheads="1"/>
              </p:cNvSpPr>
              <p:nvPr/>
            </p:nvSpPr>
            <p:spPr bwMode="auto">
              <a:xfrm>
                <a:off x="3713" y="8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3767" y="1403"/>
                <a:ext cx="777" cy="523"/>
                <a:chOff x="2934" y="1691"/>
                <a:chExt cx="777" cy="523"/>
              </a:xfrm>
            </p:grpSpPr>
            <p:sp>
              <p:nvSpPr>
                <p:cNvPr id="49" name="Line 25"/>
                <p:cNvSpPr>
                  <a:spLocks noChangeAspect="1" noChangeShapeType="1"/>
                </p:cNvSpPr>
                <p:nvPr/>
              </p:nvSpPr>
              <p:spPr bwMode="auto">
                <a:xfrm rot="3635357">
                  <a:off x="3104" y="1995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2934" y="1691"/>
                  <a:ext cx="777" cy="523"/>
                </a:xfrm>
                <a:custGeom>
                  <a:avLst/>
                  <a:gdLst>
                    <a:gd name="T0" fmla="*/ 0 w 777"/>
                    <a:gd name="T1" fmla="*/ 514 h 523"/>
                    <a:gd name="T2" fmla="*/ 6 w 777"/>
                    <a:gd name="T3" fmla="*/ 523 h 523"/>
                    <a:gd name="T4" fmla="*/ 176 w 777"/>
                    <a:gd name="T5" fmla="*/ 343 h 523"/>
                    <a:gd name="T6" fmla="*/ 615 w 777"/>
                    <a:gd name="T7" fmla="*/ 247 h 523"/>
                    <a:gd name="T8" fmla="*/ 777 w 777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523"/>
                    <a:gd name="T17" fmla="*/ 777 w 777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523">
                      <a:moveTo>
                        <a:pt x="0" y="514"/>
                      </a:moveTo>
                      <a:lnTo>
                        <a:pt x="6" y="523"/>
                      </a:lnTo>
                      <a:cubicBezTo>
                        <a:pt x="35" y="495"/>
                        <a:pt x="74" y="389"/>
                        <a:pt x="176" y="343"/>
                      </a:cubicBezTo>
                      <a:cubicBezTo>
                        <a:pt x="278" y="297"/>
                        <a:pt x="515" y="304"/>
                        <a:pt x="615" y="247"/>
                      </a:cubicBezTo>
                      <a:cubicBezTo>
                        <a:pt x="715" y="190"/>
                        <a:pt x="746" y="95"/>
                        <a:pt x="777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 Box 27"/>
              <p:cNvSpPr txBox="1">
                <a:spLocks noChangeArrowheads="1"/>
              </p:cNvSpPr>
              <p:nvPr/>
            </p:nvSpPr>
            <p:spPr bwMode="auto">
              <a:xfrm>
                <a:off x="3589" y="831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" name="Text Box 28"/>
              <p:cNvSpPr txBox="1">
                <a:spLocks noChangeArrowheads="1"/>
              </p:cNvSpPr>
              <p:nvPr/>
            </p:nvSpPr>
            <p:spPr bwMode="auto">
              <a:xfrm>
                <a:off x="4545" y="672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601" y="192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4557" y="1348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4553" y="1276"/>
                <a:ext cx="777" cy="133"/>
                <a:chOff x="2928" y="1028"/>
                <a:chExt cx="777" cy="133"/>
              </a:xfrm>
            </p:grpSpPr>
            <p:sp>
              <p:nvSpPr>
                <p:cNvPr id="47" name="Line 37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38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3769" y="1808"/>
                <a:ext cx="777" cy="133"/>
                <a:chOff x="2928" y="1028"/>
                <a:chExt cx="777" cy="133"/>
              </a:xfrm>
            </p:grpSpPr>
            <p:sp>
              <p:nvSpPr>
                <p:cNvPr id="45" name="Line 40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41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 flipH="1" flipV="1">
                <a:off x="3757" y="1940"/>
                <a:ext cx="777" cy="133"/>
                <a:chOff x="2928" y="1028"/>
                <a:chExt cx="777" cy="133"/>
              </a:xfrm>
            </p:grpSpPr>
            <p:sp>
              <p:nvSpPr>
                <p:cNvPr id="43" name="Line 43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44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 flipH="1" flipV="1">
                <a:off x="3773" y="1404"/>
                <a:ext cx="777" cy="133"/>
                <a:chOff x="2928" y="1028"/>
                <a:chExt cx="777" cy="133"/>
              </a:xfrm>
            </p:grpSpPr>
            <p:sp>
              <p:nvSpPr>
                <p:cNvPr id="41" name="Line 46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47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1" name="Group 48"/>
              <p:cNvGrpSpPr>
                <a:grpSpLocks/>
              </p:cNvGrpSpPr>
              <p:nvPr/>
            </p:nvGrpSpPr>
            <p:grpSpPr bwMode="auto">
              <a:xfrm flipV="1">
                <a:off x="3605" y="1423"/>
                <a:ext cx="152" cy="513"/>
                <a:chOff x="2776" y="1167"/>
                <a:chExt cx="152" cy="513"/>
              </a:xfrm>
            </p:grpSpPr>
            <p:sp>
              <p:nvSpPr>
                <p:cNvPr id="39" name="Line 49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50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 flipH="1" flipV="1">
                <a:off x="4545" y="879"/>
                <a:ext cx="152" cy="513"/>
                <a:chOff x="2776" y="1167"/>
                <a:chExt cx="152" cy="513"/>
              </a:xfrm>
            </p:grpSpPr>
            <p:sp>
              <p:nvSpPr>
                <p:cNvPr id="37" name="Line 52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29CB3A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53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29CB3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4538" y="1397"/>
                <a:ext cx="764" cy="543"/>
                <a:chOff x="3696" y="1680"/>
                <a:chExt cx="764" cy="543"/>
              </a:xfrm>
            </p:grpSpPr>
            <p:sp>
              <p:nvSpPr>
                <p:cNvPr id="35" name="Line 55"/>
                <p:cNvSpPr>
                  <a:spLocks noChangeAspect="1" noChangeShapeType="1"/>
                </p:cNvSpPr>
                <p:nvPr/>
              </p:nvSpPr>
              <p:spPr bwMode="auto">
                <a:xfrm rot="4334049">
                  <a:off x="3989" y="2107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56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4" name="Group 57"/>
              <p:cNvGrpSpPr>
                <a:grpSpLocks/>
              </p:cNvGrpSpPr>
              <p:nvPr/>
            </p:nvGrpSpPr>
            <p:grpSpPr bwMode="auto">
              <a:xfrm>
                <a:off x="4559" y="882"/>
                <a:ext cx="764" cy="543"/>
                <a:chOff x="3726" y="1170"/>
                <a:chExt cx="764" cy="543"/>
              </a:xfrm>
            </p:grpSpPr>
            <p:sp>
              <p:nvSpPr>
                <p:cNvPr id="33" name="Line 58"/>
                <p:cNvSpPr>
                  <a:spLocks noChangeAspect="1" noChangeShapeType="1"/>
                </p:cNvSpPr>
                <p:nvPr/>
              </p:nvSpPr>
              <p:spPr bwMode="auto">
                <a:xfrm rot="19202490" flipH="1">
                  <a:off x="4304" y="1379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59"/>
                <p:cNvSpPr>
                  <a:spLocks/>
                </p:cNvSpPr>
                <p:nvPr/>
              </p:nvSpPr>
              <p:spPr bwMode="auto">
                <a:xfrm rot="10800000" flipH="1">
                  <a:off x="3726" y="117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5" name="Text Box 60"/>
              <p:cNvSpPr txBox="1">
                <a:spLocks noChangeArrowheads="1"/>
              </p:cNvSpPr>
              <p:nvPr/>
            </p:nvSpPr>
            <p:spPr bwMode="auto">
              <a:xfrm>
                <a:off x="4537" y="192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26" name="Text Box 61"/>
              <p:cNvSpPr txBox="1">
                <a:spLocks noChangeArrowheads="1"/>
              </p:cNvSpPr>
              <p:nvPr/>
            </p:nvSpPr>
            <p:spPr bwMode="auto">
              <a:xfrm>
                <a:off x="5337" y="130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7" name="Oval 33"/>
              <p:cNvSpPr>
                <a:spLocks noChangeAspect="1" noChangeArrowheads="1"/>
              </p:cNvSpPr>
              <p:nvPr/>
            </p:nvSpPr>
            <p:spPr bwMode="auto">
              <a:xfrm>
                <a:off x="4481" y="816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val 62"/>
              <p:cNvSpPr>
                <a:spLocks noChangeAspect="1" noChangeArrowheads="1"/>
              </p:cNvSpPr>
              <p:nvPr/>
            </p:nvSpPr>
            <p:spPr bwMode="auto">
              <a:xfrm>
                <a:off x="3713" y="1344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Oval 34"/>
              <p:cNvSpPr>
                <a:spLocks noChangeAspect="1" noChangeArrowheads="1"/>
              </p:cNvSpPr>
              <p:nvPr/>
            </p:nvSpPr>
            <p:spPr bwMode="auto">
              <a:xfrm>
                <a:off x="4481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Oval 35"/>
              <p:cNvSpPr>
                <a:spLocks noChangeAspect="1" noChangeArrowheads="1"/>
              </p:cNvSpPr>
              <p:nvPr/>
            </p:nvSpPr>
            <p:spPr bwMode="auto">
              <a:xfrm>
                <a:off x="5249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val 63"/>
              <p:cNvSpPr>
                <a:spLocks noChangeAspect="1" noChangeArrowheads="1"/>
              </p:cNvSpPr>
              <p:nvPr/>
            </p:nvSpPr>
            <p:spPr bwMode="auto">
              <a:xfrm>
                <a:off x="3713" y="1872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val 32"/>
              <p:cNvSpPr>
                <a:spLocks noChangeAspect="1" noChangeArrowheads="1"/>
              </p:cNvSpPr>
              <p:nvPr/>
            </p:nvSpPr>
            <p:spPr bwMode="auto">
              <a:xfrm>
                <a:off x="4481" y="1872"/>
                <a:ext cx="120" cy="12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9" name="Rectangle 3"/>
          <p:cNvSpPr>
            <a:spLocks noChangeAspect="1" noChangeArrowheads="1"/>
          </p:cNvSpPr>
          <p:nvPr/>
        </p:nvSpPr>
        <p:spPr bwMode="auto">
          <a:xfrm>
            <a:off x="6944802" y="3018273"/>
            <a:ext cx="390345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66"/>
          <p:cNvSpPr>
            <a:spLocks noChangeAspect="1" noChangeArrowheads="1"/>
          </p:cNvSpPr>
          <p:nvPr/>
        </p:nvSpPr>
        <p:spPr bwMode="auto">
          <a:xfrm>
            <a:off x="3838131" y="3018273"/>
            <a:ext cx="2826986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879121" y="5887013"/>
            <a:ext cx="443946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grpSp>
        <p:nvGrpSpPr>
          <p:cNvPr id="62" name="Group 5"/>
          <p:cNvGrpSpPr>
            <a:grpSpLocks/>
          </p:cNvGrpSpPr>
          <p:nvPr/>
        </p:nvGrpSpPr>
        <p:grpSpPr bwMode="auto">
          <a:xfrm>
            <a:off x="7027294" y="3100238"/>
            <a:ext cx="173040" cy="2646839"/>
            <a:chOff x="2017" y="814"/>
            <a:chExt cx="86" cy="1324"/>
          </a:xfrm>
        </p:grpSpPr>
        <p:sp>
          <p:nvSpPr>
            <p:cNvPr id="63" name="Oval 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val 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val 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1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1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9" name="Oval 65"/>
          <p:cNvSpPr>
            <a:spLocks noChangeAspect="1" noChangeArrowheads="1"/>
          </p:cNvSpPr>
          <p:nvPr/>
        </p:nvSpPr>
        <p:spPr bwMode="auto">
          <a:xfrm>
            <a:off x="392062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val 67"/>
          <p:cNvSpPr>
            <a:spLocks noChangeAspect="1" noChangeArrowheads="1"/>
          </p:cNvSpPr>
          <p:nvPr/>
        </p:nvSpPr>
        <p:spPr bwMode="auto">
          <a:xfrm>
            <a:off x="392062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val 68"/>
          <p:cNvSpPr>
            <a:spLocks noChangeAspect="1" noChangeArrowheads="1"/>
          </p:cNvSpPr>
          <p:nvPr/>
        </p:nvSpPr>
        <p:spPr bwMode="auto">
          <a:xfrm>
            <a:off x="433511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val 69"/>
          <p:cNvSpPr>
            <a:spLocks noChangeAspect="1" noChangeArrowheads="1"/>
          </p:cNvSpPr>
          <p:nvPr/>
        </p:nvSpPr>
        <p:spPr bwMode="auto">
          <a:xfrm>
            <a:off x="4749610" y="5171328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73" name="Oval 70"/>
          <p:cNvSpPr>
            <a:spLocks noChangeAspect="1" noChangeArrowheads="1"/>
          </p:cNvSpPr>
          <p:nvPr/>
        </p:nvSpPr>
        <p:spPr bwMode="auto">
          <a:xfrm>
            <a:off x="5166111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val 73"/>
          <p:cNvSpPr>
            <a:spLocks noChangeAspect="1" noChangeArrowheads="1"/>
          </p:cNvSpPr>
          <p:nvPr/>
        </p:nvSpPr>
        <p:spPr bwMode="auto">
          <a:xfrm>
            <a:off x="6411595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val 75"/>
          <p:cNvSpPr>
            <a:spLocks noChangeAspect="1" noChangeArrowheads="1"/>
          </p:cNvSpPr>
          <p:nvPr/>
        </p:nvSpPr>
        <p:spPr bwMode="auto">
          <a:xfrm>
            <a:off x="4749610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val 76"/>
          <p:cNvSpPr>
            <a:spLocks noChangeAspect="1" noChangeArrowheads="1"/>
          </p:cNvSpPr>
          <p:nvPr/>
        </p:nvSpPr>
        <p:spPr bwMode="auto">
          <a:xfrm>
            <a:off x="5166111" y="3100240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7"/>
          <p:cNvSpPr>
            <a:spLocks noChangeAspect="1" noChangeArrowheads="1"/>
          </p:cNvSpPr>
          <p:nvPr/>
        </p:nvSpPr>
        <p:spPr bwMode="auto">
          <a:xfrm>
            <a:off x="558060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8"/>
          <p:cNvSpPr>
            <a:spLocks noChangeAspect="1" noChangeArrowheads="1"/>
          </p:cNvSpPr>
          <p:nvPr/>
        </p:nvSpPr>
        <p:spPr bwMode="auto">
          <a:xfrm>
            <a:off x="5995091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9"/>
          <p:cNvSpPr>
            <a:spLocks noChangeAspect="1" noChangeArrowheads="1"/>
          </p:cNvSpPr>
          <p:nvPr/>
        </p:nvSpPr>
        <p:spPr bwMode="auto">
          <a:xfrm>
            <a:off x="6411595" y="31002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80"/>
          <p:cNvSpPr>
            <a:spLocks noChangeAspect="1" noChangeArrowheads="1"/>
          </p:cNvSpPr>
          <p:nvPr/>
        </p:nvSpPr>
        <p:spPr bwMode="auto">
          <a:xfrm>
            <a:off x="3920628" y="3512059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val 82"/>
          <p:cNvSpPr>
            <a:spLocks noChangeAspect="1" noChangeArrowheads="1"/>
          </p:cNvSpPr>
          <p:nvPr/>
        </p:nvSpPr>
        <p:spPr bwMode="auto">
          <a:xfrm>
            <a:off x="4749610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83"/>
          <p:cNvSpPr>
            <a:spLocks noChangeAspect="1" noChangeArrowheads="1"/>
          </p:cNvSpPr>
          <p:nvPr/>
        </p:nvSpPr>
        <p:spPr bwMode="auto">
          <a:xfrm>
            <a:off x="516611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4"/>
          <p:cNvSpPr>
            <a:spLocks noChangeAspect="1" noChangeArrowheads="1"/>
          </p:cNvSpPr>
          <p:nvPr/>
        </p:nvSpPr>
        <p:spPr bwMode="auto">
          <a:xfrm>
            <a:off x="5995091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85"/>
          <p:cNvSpPr>
            <a:spLocks noChangeAspect="1" noChangeArrowheads="1"/>
          </p:cNvSpPr>
          <p:nvPr/>
        </p:nvSpPr>
        <p:spPr bwMode="auto">
          <a:xfrm>
            <a:off x="4335118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val 87"/>
          <p:cNvSpPr>
            <a:spLocks noChangeAspect="1" noChangeArrowheads="1"/>
          </p:cNvSpPr>
          <p:nvPr/>
        </p:nvSpPr>
        <p:spPr bwMode="auto">
          <a:xfrm>
            <a:off x="5166111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val 88"/>
          <p:cNvSpPr>
            <a:spLocks noChangeAspect="1" noChangeArrowheads="1"/>
          </p:cNvSpPr>
          <p:nvPr/>
        </p:nvSpPr>
        <p:spPr bwMode="auto">
          <a:xfrm>
            <a:off x="5580601" y="392387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val 89"/>
          <p:cNvSpPr>
            <a:spLocks noChangeAspect="1" noChangeArrowheads="1"/>
          </p:cNvSpPr>
          <p:nvPr/>
        </p:nvSpPr>
        <p:spPr bwMode="auto">
          <a:xfrm>
            <a:off x="5995091" y="3923876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val 90"/>
          <p:cNvSpPr>
            <a:spLocks noChangeAspect="1" noChangeArrowheads="1"/>
          </p:cNvSpPr>
          <p:nvPr/>
        </p:nvSpPr>
        <p:spPr bwMode="auto">
          <a:xfrm>
            <a:off x="6411595" y="3923876"/>
            <a:ext cx="173040" cy="171925"/>
          </a:xfrm>
          <a:prstGeom prst="ellipse">
            <a:avLst/>
          </a:prstGeom>
          <a:pattFill prst="lgCheck"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91"/>
          <p:cNvSpPr>
            <a:spLocks noChangeAspect="1" noChangeArrowheads="1"/>
          </p:cNvSpPr>
          <p:nvPr/>
        </p:nvSpPr>
        <p:spPr bwMode="auto">
          <a:xfrm>
            <a:off x="3920628" y="4337695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val 92"/>
          <p:cNvSpPr>
            <a:spLocks noChangeAspect="1" noChangeArrowheads="1"/>
          </p:cNvSpPr>
          <p:nvPr/>
        </p:nvSpPr>
        <p:spPr bwMode="auto">
          <a:xfrm>
            <a:off x="4335118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val 94"/>
          <p:cNvSpPr>
            <a:spLocks noChangeAspect="1" noChangeArrowheads="1"/>
          </p:cNvSpPr>
          <p:nvPr/>
        </p:nvSpPr>
        <p:spPr bwMode="auto">
          <a:xfrm>
            <a:off x="558060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val 95"/>
          <p:cNvSpPr>
            <a:spLocks noChangeAspect="1" noChangeArrowheads="1"/>
          </p:cNvSpPr>
          <p:nvPr/>
        </p:nvSpPr>
        <p:spPr bwMode="auto">
          <a:xfrm>
            <a:off x="5995091" y="43376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val 96"/>
          <p:cNvSpPr>
            <a:spLocks noChangeAspect="1" noChangeArrowheads="1"/>
          </p:cNvSpPr>
          <p:nvPr/>
        </p:nvSpPr>
        <p:spPr bwMode="auto">
          <a:xfrm>
            <a:off x="6411595" y="4337695"/>
            <a:ext cx="173040" cy="171925"/>
          </a:xfrm>
          <a:prstGeom prst="ellipse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val 97"/>
          <p:cNvSpPr>
            <a:spLocks noChangeAspect="1" noChangeArrowheads="1"/>
          </p:cNvSpPr>
          <p:nvPr/>
        </p:nvSpPr>
        <p:spPr bwMode="auto">
          <a:xfrm>
            <a:off x="392062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val 98"/>
          <p:cNvSpPr>
            <a:spLocks noChangeAspect="1" noChangeArrowheads="1"/>
          </p:cNvSpPr>
          <p:nvPr/>
        </p:nvSpPr>
        <p:spPr bwMode="auto">
          <a:xfrm>
            <a:off x="4335118" y="4749514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val 99"/>
          <p:cNvSpPr>
            <a:spLocks noChangeAspect="1" noChangeArrowheads="1"/>
          </p:cNvSpPr>
          <p:nvPr/>
        </p:nvSpPr>
        <p:spPr bwMode="auto">
          <a:xfrm>
            <a:off x="4749610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val 100"/>
          <p:cNvSpPr>
            <a:spLocks noChangeAspect="1" noChangeArrowheads="1"/>
          </p:cNvSpPr>
          <p:nvPr/>
        </p:nvSpPr>
        <p:spPr bwMode="auto">
          <a:xfrm>
            <a:off x="5166111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102"/>
          <p:cNvSpPr>
            <a:spLocks noChangeAspect="1" noChangeArrowheads="1"/>
          </p:cNvSpPr>
          <p:nvPr/>
        </p:nvSpPr>
        <p:spPr bwMode="auto">
          <a:xfrm>
            <a:off x="6411595" y="4749514"/>
            <a:ext cx="173040" cy="171925"/>
          </a:xfrm>
          <a:prstGeom prst="ellipse">
            <a:avLst/>
          </a:prstGeom>
          <a:pattFill prst="lgCheck"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val 103"/>
          <p:cNvSpPr>
            <a:spLocks noChangeAspect="1" noChangeArrowheads="1"/>
          </p:cNvSpPr>
          <p:nvPr/>
        </p:nvSpPr>
        <p:spPr bwMode="auto">
          <a:xfrm>
            <a:off x="392062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104"/>
          <p:cNvSpPr>
            <a:spLocks noChangeAspect="1" noChangeArrowheads="1"/>
          </p:cNvSpPr>
          <p:nvPr/>
        </p:nvSpPr>
        <p:spPr bwMode="auto">
          <a:xfrm>
            <a:off x="4335118" y="5575152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val 105"/>
          <p:cNvSpPr>
            <a:spLocks noChangeAspect="1" noChangeArrowheads="1"/>
          </p:cNvSpPr>
          <p:nvPr/>
        </p:nvSpPr>
        <p:spPr bwMode="auto">
          <a:xfrm>
            <a:off x="4749610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val 106"/>
          <p:cNvSpPr>
            <a:spLocks noChangeAspect="1" noChangeArrowheads="1"/>
          </p:cNvSpPr>
          <p:nvPr/>
        </p:nvSpPr>
        <p:spPr bwMode="auto">
          <a:xfrm>
            <a:off x="516611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val 107"/>
          <p:cNvSpPr>
            <a:spLocks noChangeAspect="1" noChangeArrowheads="1"/>
          </p:cNvSpPr>
          <p:nvPr/>
        </p:nvSpPr>
        <p:spPr bwMode="auto">
          <a:xfrm>
            <a:off x="5995091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 Box 109"/>
          <p:cNvSpPr txBox="1">
            <a:spLocks noChangeArrowheads="1"/>
          </p:cNvSpPr>
          <p:nvPr/>
        </p:nvSpPr>
        <p:spPr bwMode="auto">
          <a:xfrm>
            <a:off x="4906341" y="5811049"/>
            <a:ext cx="64810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defTabSz="457130" fontAlgn="auto"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</a:p>
        </p:txBody>
      </p:sp>
      <p:sp>
        <p:nvSpPr>
          <p:cNvPr id="105" name="Oval 110"/>
          <p:cNvSpPr>
            <a:spLocks noChangeAspect="1" noChangeArrowheads="1"/>
          </p:cNvSpPr>
          <p:nvPr/>
        </p:nvSpPr>
        <p:spPr bwMode="auto">
          <a:xfrm>
            <a:off x="8495803" y="381392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val 111"/>
          <p:cNvSpPr>
            <a:spLocks noChangeAspect="1" noChangeArrowheads="1"/>
          </p:cNvSpPr>
          <p:nvPr/>
        </p:nvSpPr>
        <p:spPr bwMode="auto">
          <a:xfrm>
            <a:off x="8763925" y="50513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val 112"/>
          <p:cNvSpPr>
            <a:spLocks noChangeAspect="1" noChangeArrowheads="1"/>
          </p:cNvSpPr>
          <p:nvPr/>
        </p:nvSpPr>
        <p:spPr bwMode="auto">
          <a:xfrm>
            <a:off x="8763925" y="299028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val 113"/>
          <p:cNvSpPr>
            <a:spLocks noChangeAspect="1" noChangeArrowheads="1"/>
          </p:cNvSpPr>
          <p:nvPr/>
        </p:nvSpPr>
        <p:spPr bwMode="auto">
          <a:xfrm>
            <a:off x="8763925" y="340210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val 114"/>
          <p:cNvSpPr>
            <a:spLocks noChangeAspect="1" noChangeArrowheads="1"/>
          </p:cNvSpPr>
          <p:nvPr/>
        </p:nvSpPr>
        <p:spPr bwMode="auto">
          <a:xfrm>
            <a:off x="8763925" y="46395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val 115"/>
          <p:cNvSpPr>
            <a:spLocks noChangeAspect="1" noChangeArrowheads="1"/>
          </p:cNvSpPr>
          <p:nvPr/>
        </p:nvSpPr>
        <p:spPr bwMode="auto">
          <a:xfrm>
            <a:off x="8763925" y="546520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val 116"/>
          <p:cNvSpPr>
            <a:spLocks noChangeAspect="1" noChangeArrowheads="1"/>
          </p:cNvSpPr>
          <p:nvPr/>
        </p:nvSpPr>
        <p:spPr bwMode="auto">
          <a:xfrm>
            <a:off x="7797924" y="419775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val 117"/>
          <p:cNvSpPr>
            <a:spLocks noChangeAspect="1" noChangeArrowheads="1"/>
          </p:cNvSpPr>
          <p:nvPr/>
        </p:nvSpPr>
        <p:spPr bwMode="auto">
          <a:xfrm>
            <a:off x="7797924" y="54352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val 118"/>
          <p:cNvSpPr>
            <a:spLocks noChangeAspect="1" noChangeArrowheads="1"/>
          </p:cNvSpPr>
          <p:nvPr/>
        </p:nvSpPr>
        <p:spPr bwMode="auto">
          <a:xfrm>
            <a:off x="7797924" y="337411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val 119"/>
          <p:cNvSpPr>
            <a:spLocks noChangeAspect="1" noChangeArrowheads="1"/>
          </p:cNvSpPr>
          <p:nvPr/>
        </p:nvSpPr>
        <p:spPr bwMode="auto">
          <a:xfrm>
            <a:off x="7797924" y="3785938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val 120"/>
          <p:cNvSpPr>
            <a:spLocks noChangeAspect="1" noChangeArrowheads="1"/>
          </p:cNvSpPr>
          <p:nvPr/>
        </p:nvSpPr>
        <p:spPr bwMode="auto">
          <a:xfrm>
            <a:off x="7797924" y="502339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val 121"/>
          <p:cNvSpPr>
            <a:spLocks noChangeAspect="1" noChangeArrowheads="1"/>
          </p:cNvSpPr>
          <p:nvPr/>
        </p:nvSpPr>
        <p:spPr bwMode="auto">
          <a:xfrm>
            <a:off x="7797924" y="584903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Text Box 27"/>
          <p:cNvSpPr txBox="1">
            <a:spLocks noChangeArrowheads="1"/>
          </p:cNvSpPr>
          <p:nvPr/>
        </p:nvSpPr>
        <p:spPr bwMode="auto">
          <a:xfrm>
            <a:off x="3468345" y="2992221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3468345" y="546190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286091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120" name="Text Box 27"/>
          <p:cNvSpPr txBox="1">
            <a:spLocks noChangeArrowheads="1"/>
          </p:cNvSpPr>
          <p:nvPr/>
        </p:nvSpPr>
        <p:spPr bwMode="auto">
          <a:xfrm>
            <a:off x="3809562" y="2624673"/>
            <a:ext cx="298749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21" name="Text Box 109"/>
          <p:cNvSpPr txBox="1">
            <a:spLocks noChangeArrowheads="1"/>
          </p:cNvSpPr>
          <p:nvPr/>
        </p:nvSpPr>
        <p:spPr bwMode="auto">
          <a:xfrm>
            <a:off x="4770532" y="2256013"/>
            <a:ext cx="982330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from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2" name="Text Box 109"/>
          <p:cNvSpPr txBox="1">
            <a:spLocks noChangeArrowheads="1"/>
          </p:cNvSpPr>
          <p:nvPr/>
        </p:nvSpPr>
        <p:spPr bwMode="auto">
          <a:xfrm>
            <a:off x="3219837" y="4045460"/>
            <a:ext cx="503834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to</a:t>
            </a:r>
            <a:endParaRPr lang="en-US" sz="3200" baseline="30000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23" name="Rectangle 81"/>
          <p:cNvSpPr>
            <a:spLocks noChangeAspect="1" noChangeArrowheads="1"/>
          </p:cNvSpPr>
          <p:nvPr/>
        </p:nvSpPr>
        <p:spPr bwMode="auto">
          <a:xfrm>
            <a:off x="8212699" y="3018273"/>
            <a:ext cx="378272" cy="2812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val 4"/>
          <p:cNvSpPr>
            <a:spLocks noChangeAspect="1" noChangeArrowheads="1"/>
          </p:cNvSpPr>
          <p:nvPr/>
        </p:nvSpPr>
        <p:spPr bwMode="auto">
          <a:xfrm>
            <a:off x="7878607" y="401983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Rectangle 5"/>
          <p:cNvSpPr>
            <a:spLocks noChangeAspect="1" noChangeArrowheads="1"/>
          </p:cNvSpPr>
          <p:nvPr/>
        </p:nvSpPr>
        <p:spPr bwMode="auto">
          <a:xfrm>
            <a:off x="7796111" y="3018273"/>
            <a:ext cx="327970" cy="28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val 6"/>
          <p:cNvSpPr>
            <a:spLocks noChangeAspect="1" noChangeArrowheads="1"/>
          </p:cNvSpPr>
          <p:nvPr/>
        </p:nvSpPr>
        <p:spPr bwMode="auto">
          <a:xfrm>
            <a:off x="7878607" y="525729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val 7"/>
          <p:cNvSpPr>
            <a:spLocks noChangeAspect="1" noChangeArrowheads="1"/>
          </p:cNvSpPr>
          <p:nvPr/>
        </p:nvSpPr>
        <p:spPr bwMode="auto">
          <a:xfrm>
            <a:off x="7878607" y="319619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val 8"/>
          <p:cNvSpPr>
            <a:spLocks noChangeAspect="1" noChangeArrowheads="1"/>
          </p:cNvSpPr>
          <p:nvPr/>
        </p:nvSpPr>
        <p:spPr bwMode="auto">
          <a:xfrm>
            <a:off x="7878607" y="360801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val 9"/>
          <p:cNvSpPr>
            <a:spLocks noChangeAspect="1" noChangeArrowheads="1"/>
          </p:cNvSpPr>
          <p:nvPr/>
        </p:nvSpPr>
        <p:spPr bwMode="auto">
          <a:xfrm>
            <a:off x="7878607" y="443365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val 10"/>
          <p:cNvSpPr>
            <a:spLocks noChangeAspect="1" noChangeArrowheads="1"/>
          </p:cNvSpPr>
          <p:nvPr/>
        </p:nvSpPr>
        <p:spPr bwMode="auto">
          <a:xfrm>
            <a:off x="7878607" y="484547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val 11"/>
          <p:cNvSpPr>
            <a:spLocks noChangeAspect="1" noChangeArrowheads="1"/>
          </p:cNvSpPr>
          <p:nvPr/>
        </p:nvSpPr>
        <p:spPr bwMode="auto">
          <a:xfrm>
            <a:off x="7878607" y="5671111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val 68"/>
          <p:cNvSpPr>
            <a:spLocks noChangeAspect="1" noChangeArrowheads="1"/>
          </p:cNvSpPr>
          <p:nvPr/>
        </p:nvSpPr>
        <p:spPr bwMode="auto">
          <a:xfrm>
            <a:off x="8570766" y="51473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val 69"/>
          <p:cNvSpPr>
            <a:spLocks noChangeAspect="1" noChangeArrowheads="1"/>
          </p:cNvSpPr>
          <p:nvPr/>
        </p:nvSpPr>
        <p:spPr bwMode="auto">
          <a:xfrm>
            <a:off x="8570766" y="308624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val 70"/>
          <p:cNvSpPr>
            <a:spLocks noChangeAspect="1" noChangeArrowheads="1"/>
          </p:cNvSpPr>
          <p:nvPr/>
        </p:nvSpPr>
        <p:spPr bwMode="auto">
          <a:xfrm>
            <a:off x="8302642" y="34980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val 71"/>
          <p:cNvSpPr>
            <a:spLocks noChangeAspect="1" noChangeArrowheads="1"/>
          </p:cNvSpPr>
          <p:nvPr/>
        </p:nvSpPr>
        <p:spPr bwMode="auto">
          <a:xfrm>
            <a:off x="8570766" y="473552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val 72"/>
          <p:cNvSpPr>
            <a:spLocks noChangeAspect="1" noChangeArrowheads="1"/>
          </p:cNvSpPr>
          <p:nvPr/>
        </p:nvSpPr>
        <p:spPr bwMode="auto">
          <a:xfrm>
            <a:off x="8570766" y="55611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val 82"/>
          <p:cNvSpPr>
            <a:spLocks noChangeAspect="1" noChangeArrowheads="1"/>
          </p:cNvSpPr>
          <p:nvPr/>
        </p:nvSpPr>
        <p:spPr bwMode="auto">
          <a:xfrm>
            <a:off x="8554668" y="516133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val 84"/>
          <p:cNvSpPr>
            <a:spLocks noChangeAspect="1" noChangeArrowheads="1"/>
          </p:cNvSpPr>
          <p:nvPr/>
        </p:nvSpPr>
        <p:spPr bwMode="auto">
          <a:xfrm>
            <a:off x="8286546" y="351205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val 86"/>
          <p:cNvSpPr>
            <a:spLocks noChangeAspect="1" noChangeArrowheads="1"/>
          </p:cNvSpPr>
          <p:nvPr/>
        </p:nvSpPr>
        <p:spPr bwMode="auto">
          <a:xfrm>
            <a:off x="8554668" y="474951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val 87"/>
          <p:cNvSpPr>
            <a:spLocks noChangeAspect="1" noChangeArrowheads="1"/>
          </p:cNvSpPr>
          <p:nvPr/>
        </p:nvSpPr>
        <p:spPr bwMode="auto">
          <a:xfrm>
            <a:off x="8554668" y="5575152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Text Box 88"/>
          <p:cNvSpPr txBox="1">
            <a:spLocks noChangeArrowheads="1"/>
          </p:cNvSpPr>
          <p:nvPr/>
        </p:nvSpPr>
        <p:spPr bwMode="auto">
          <a:xfrm>
            <a:off x="8001079" y="5888563"/>
            <a:ext cx="870370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57130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prstClr val="black"/>
                </a:solidFill>
                <a:latin typeface="Times" pitchFamily="18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Times" pitchFamily="18" charset="0"/>
              </a:rPr>
              <a:t>X</a:t>
            </a:r>
          </a:p>
        </p:txBody>
      </p:sp>
      <p:sp>
        <p:nvSpPr>
          <p:cNvPr id="142" name="Text Box 89"/>
          <p:cNvSpPr txBox="1">
            <a:spLocks noChangeArrowheads="1"/>
          </p:cNvSpPr>
          <p:nvPr/>
        </p:nvSpPr>
        <p:spPr bwMode="auto">
          <a:xfrm>
            <a:off x="7508440" y="3967861"/>
            <a:ext cx="486100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457130" fontAlgn="auto"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</a:p>
        </p:txBody>
      </p:sp>
      <p:sp>
        <p:nvSpPr>
          <p:cNvPr id="143" name="Oval 91"/>
          <p:cNvSpPr>
            <a:spLocks noChangeAspect="1" noChangeArrowheads="1"/>
          </p:cNvSpPr>
          <p:nvPr/>
        </p:nvSpPr>
        <p:spPr bwMode="auto">
          <a:xfrm>
            <a:off x="8298618" y="395586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Rectangle 159"/>
          <p:cNvSpPr/>
          <p:nvPr/>
        </p:nvSpPr>
        <p:spPr>
          <a:xfrm rot="16200000">
            <a:off x="3361742" y="4221479"/>
            <a:ext cx="2980437" cy="4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Oval 104"/>
          <p:cNvSpPr>
            <a:spLocks noChangeAspect="1" noChangeArrowheads="1"/>
          </p:cNvSpPr>
          <p:nvPr/>
        </p:nvSpPr>
        <p:spPr bwMode="auto">
          <a:xfrm>
            <a:off x="5141070" y="5586712"/>
            <a:ext cx="173040" cy="1719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val 90"/>
          <p:cNvSpPr>
            <a:spLocks noChangeAspect="1" noChangeArrowheads="1"/>
          </p:cNvSpPr>
          <p:nvPr/>
        </p:nvSpPr>
        <p:spPr bwMode="auto">
          <a:xfrm>
            <a:off x="7050989" y="3899120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147" name="Oval 95"/>
          <p:cNvSpPr>
            <a:spLocks noChangeAspect="1" noChangeArrowheads="1"/>
          </p:cNvSpPr>
          <p:nvPr/>
        </p:nvSpPr>
        <p:spPr bwMode="auto">
          <a:xfrm>
            <a:off x="7050989" y="4698448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148" name="Oval 95"/>
          <p:cNvSpPr>
            <a:spLocks noChangeAspect="1" noChangeArrowheads="1"/>
          </p:cNvSpPr>
          <p:nvPr/>
        </p:nvSpPr>
        <p:spPr bwMode="auto">
          <a:xfrm>
            <a:off x="7056748" y="5506423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149" name="Oval 95"/>
          <p:cNvSpPr>
            <a:spLocks noChangeAspect="1" noChangeArrowheads="1"/>
          </p:cNvSpPr>
          <p:nvPr/>
        </p:nvSpPr>
        <p:spPr bwMode="auto">
          <a:xfrm>
            <a:off x="8313276" y="5132636"/>
            <a:ext cx="173040" cy="171925"/>
          </a:xfrm>
          <a:prstGeom prst="ellipse">
            <a:avLst/>
          </a:prstGeom>
          <a:solidFill>
            <a:srgbClr val="00CCFF"/>
          </a:solidFill>
          <a:ln w="3175">
            <a:solidFill>
              <a:schemeClr val="tx1"/>
            </a:solidFill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50" name="Oval 110"/>
          <p:cNvSpPr>
            <a:spLocks noChangeAspect="1" noChangeArrowheads="1"/>
          </p:cNvSpPr>
          <p:nvPr/>
        </p:nvSpPr>
        <p:spPr bwMode="auto">
          <a:xfrm>
            <a:off x="2174393" y="4613846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Rectangle 81"/>
          <p:cNvSpPr>
            <a:spLocks noChangeAspect="1" noChangeArrowheads="1"/>
          </p:cNvSpPr>
          <p:nvPr/>
        </p:nvSpPr>
        <p:spPr bwMode="auto">
          <a:xfrm>
            <a:off x="1891289" y="3818194"/>
            <a:ext cx="378272" cy="2812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val 68"/>
          <p:cNvSpPr>
            <a:spLocks noChangeAspect="1" noChangeArrowheads="1"/>
          </p:cNvSpPr>
          <p:nvPr/>
        </p:nvSpPr>
        <p:spPr bwMode="auto">
          <a:xfrm>
            <a:off x="2249355" y="594726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val 69"/>
          <p:cNvSpPr>
            <a:spLocks noChangeAspect="1" noChangeArrowheads="1"/>
          </p:cNvSpPr>
          <p:nvPr/>
        </p:nvSpPr>
        <p:spPr bwMode="auto">
          <a:xfrm>
            <a:off x="2249355" y="388616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val 70"/>
          <p:cNvSpPr>
            <a:spLocks noChangeAspect="1" noChangeArrowheads="1"/>
          </p:cNvSpPr>
          <p:nvPr/>
        </p:nvSpPr>
        <p:spPr bwMode="auto">
          <a:xfrm>
            <a:off x="1981232" y="429798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val 71"/>
          <p:cNvSpPr>
            <a:spLocks noChangeAspect="1" noChangeArrowheads="1"/>
          </p:cNvSpPr>
          <p:nvPr/>
        </p:nvSpPr>
        <p:spPr bwMode="auto">
          <a:xfrm>
            <a:off x="2249355" y="5535440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val 82"/>
          <p:cNvSpPr>
            <a:spLocks noChangeAspect="1" noChangeArrowheads="1"/>
          </p:cNvSpPr>
          <p:nvPr/>
        </p:nvSpPr>
        <p:spPr bwMode="auto">
          <a:xfrm>
            <a:off x="2233258" y="5961255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val 84"/>
          <p:cNvSpPr>
            <a:spLocks noChangeAspect="1" noChangeArrowheads="1"/>
          </p:cNvSpPr>
          <p:nvPr/>
        </p:nvSpPr>
        <p:spPr bwMode="auto">
          <a:xfrm>
            <a:off x="1965135" y="4311979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val 86"/>
          <p:cNvSpPr>
            <a:spLocks noChangeAspect="1" noChangeArrowheads="1"/>
          </p:cNvSpPr>
          <p:nvPr/>
        </p:nvSpPr>
        <p:spPr bwMode="auto">
          <a:xfrm>
            <a:off x="2233258" y="5549434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val 90"/>
          <p:cNvSpPr>
            <a:spLocks noChangeAspect="1" noChangeArrowheads="1"/>
          </p:cNvSpPr>
          <p:nvPr/>
        </p:nvSpPr>
        <p:spPr bwMode="auto">
          <a:xfrm>
            <a:off x="2009103" y="4322364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0" name="Oval 91"/>
          <p:cNvSpPr>
            <a:spLocks noChangeAspect="1" noChangeArrowheads="1"/>
          </p:cNvSpPr>
          <p:nvPr/>
        </p:nvSpPr>
        <p:spPr bwMode="auto">
          <a:xfrm>
            <a:off x="1977207" y="4755783"/>
            <a:ext cx="173040" cy="171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val 95"/>
          <p:cNvSpPr>
            <a:spLocks noChangeAspect="1" noChangeArrowheads="1"/>
          </p:cNvSpPr>
          <p:nvPr/>
        </p:nvSpPr>
        <p:spPr bwMode="auto">
          <a:xfrm>
            <a:off x="2009103" y="5121692"/>
            <a:ext cx="173040" cy="171925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62" name="Rectangle 176"/>
          <p:cNvSpPr/>
          <p:nvPr/>
        </p:nvSpPr>
        <p:spPr>
          <a:xfrm>
            <a:off x="282201" y="4882707"/>
            <a:ext cx="1481002" cy="5539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parents:</a:t>
            </a:r>
          </a:p>
        </p:txBody>
      </p:sp>
      <p:sp>
        <p:nvSpPr>
          <p:cNvPr id="163" name="Oval 90"/>
          <p:cNvSpPr>
            <a:spLocks noChangeAspect="1" noChangeArrowheads="1"/>
          </p:cNvSpPr>
          <p:nvPr/>
        </p:nvSpPr>
        <p:spPr bwMode="auto">
          <a:xfrm>
            <a:off x="2009103" y="4735520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164" name="Oval 95"/>
          <p:cNvSpPr>
            <a:spLocks noChangeAspect="1" noChangeArrowheads="1"/>
          </p:cNvSpPr>
          <p:nvPr/>
        </p:nvSpPr>
        <p:spPr bwMode="auto">
          <a:xfrm>
            <a:off x="2009103" y="5534848"/>
            <a:ext cx="173040" cy="1719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65" name="Rectangle 180"/>
          <p:cNvSpPr/>
          <p:nvPr/>
        </p:nvSpPr>
        <p:spPr>
          <a:xfrm rot="16200000">
            <a:off x="4181218" y="4221479"/>
            <a:ext cx="2980437" cy="4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81"/>
          <p:cNvSpPr/>
          <p:nvPr/>
        </p:nvSpPr>
        <p:spPr>
          <a:xfrm rot="16200000">
            <a:off x="5008045" y="4221477"/>
            <a:ext cx="2980437" cy="4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Oval 69"/>
          <p:cNvSpPr>
            <a:spLocks noChangeAspect="1" noChangeArrowheads="1"/>
          </p:cNvSpPr>
          <p:nvPr/>
        </p:nvSpPr>
        <p:spPr bwMode="auto">
          <a:xfrm>
            <a:off x="5580601" y="5171328"/>
            <a:ext cx="173040" cy="17192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36570" rIns="91425" bIns="45713" anchor="ctr"/>
          <a:lstStyle/>
          <a:p>
            <a:pPr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68" name="Oval 95"/>
          <p:cNvSpPr>
            <a:spLocks noChangeAspect="1" noChangeArrowheads="1"/>
          </p:cNvSpPr>
          <p:nvPr/>
        </p:nvSpPr>
        <p:spPr bwMode="auto">
          <a:xfrm>
            <a:off x="2006893" y="5947260"/>
            <a:ext cx="173040" cy="171925"/>
          </a:xfrm>
          <a:prstGeom prst="ellipse">
            <a:avLst/>
          </a:prstGeom>
          <a:solidFill>
            <a:srgbClr val="00CCFF"/>
          </a:solidFill>
          <a:ln w="3175">
            <a:solidFill>
              <a:schemeClr val="tx1"/>
            </a:solidFill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69" name="Oval 62">
            <a:extLst>
              <a:ext uri="{FF2B5EF4-FFF2-40B4-BE49-F238E27FC236}">
                <a16:creationId xmlns:a16="http://schemas.microsoft.com/office/drawing/2014/main" xmlns="" id="{4E89028D-8891-134F-8FA4-0A9225113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7557" y="3950848"/>
            <a:ext cx="183042" cy="1818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342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4" name="Group 2"/>
          <p:cNvGrpSpPr/>
          <p:nvPr/>
        </p:nvGrpSpPr>
        <p:grpSpPr>
          <a:xfrm>
            <a:off x="3219824" y="2256011"/>
            <a:ext cx="5717143" cy="4155772"/>
            <a:chOff x="289883" y="1398114"/>
            <a:chExt cx="4510717" cy="3300092"/>
          </a:xfrm>
        </p:grpSpPr>
        <p:sp>
          <p:nvSpPr>
            <p:cNvPr id="5" name="Rectangle 3"/>
            <p:cNvSpPr>
              <a:spLocks noChangeAspect="1" noChangeArrowheads="1"/>
            </p:cNvSpPr>
            <p:nvPr/>
          </p:nvSpPr>
          <p:spPr bwMode="auto">
            <a:xfrm>
              <a:off x="3228818" y="2003425"/>
              <a:ext cx="307975" cy="22336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Rectangle 66"/>
            <p:cNvSpPr>
              <a:spLocks noChangeAspect="1" noChangeArrowheads="1"/>
            </p:cNvSpPr>
            <p:nvPr/>
          </p:nvSpPr>
          <p:spPr bwMode="auto">
            <a:xfrm>
              <a:off x="777718" y="2003425"/>
              <a:ext cx="2230438" cy="22336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176999" y="4281487"/>
              <a:ext cx="350289" cy="4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18" charset="0"/>
                </a:rPr>
                <a:t>X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3293906" y="2068513"/>
              <a:ext cx="136525" cy="2101850"/>
              <a:chOff x="2017" y="814"/>
              <a:chExt cx="86" cy="1324"/>
            </a:xfrm>
          </p:grpSpPr>
          <p:sp>
            <p:nvSpPr>
              <p:cNvPr id="86" name="Oval 6"/>
              <p:cNvSpPr>
                <a:spLocks noChangeAspect="1" noChangeArrowheads="1"/>
              </p:cNvSpPr>
              <p:nvPr/>
            </p:nvSpPr>
            <p:spPr bwMode="auto">
              <a:xfrm>
                <a:off x="2017" y="1226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Oval 7"/>
              <p:cNvSpPr>
                <a:spLocks noChangeAspect="1" noChangeArrowheads="1"/>
              </p:cNvSpPr>
              <p:nvPr/>
            </p:nvSpPr>
            <p:spPr bwMode="auto">
              <a:xfrm>
                <a:off x="2017" y="1845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Oval 8"/>
              <p:cNvSpPr>
                <a:spLocks noChangeAspect="1" noChangeArrowheads="1"/>
              </p:cNvSpPr>
              <p:nvPr/>
            </p:nvSpPr>
            <p:spPr bwMode="auto">
              <a:xfrm>
                <a:off x="2017" y="814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Oval 9"/>
              <p:cNvSpPr>
                <a:spLocks noChangeAspect="1" noChangeArrowheads="1"/>
              </p:cNvSpPr>
              <p:nvPr/>
            </p:nvSpPr>
            <p:spPr bwMode="auto">
              <a:xfrm>
                <a:off x="2017" y="1020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Oval 11"/>
              <p:cNvSpPr>
                <a:spLocks noChangeAspect="1" noChangeArrowheads="1"/>
              </p:cNvSpPr>
              <p:nvPr/>
            </p:nvSpPr>
            <p:spPr bwMode="auto">
              <a:xfrm>
                <a:off x="2017" y="1639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Oval 12"/>
              <p:cNvSpPr>
                <a:spLocks noChangeAspect="1" noChangeArrowheads="1"/>
              </p:cNvSpPr>
              <p:nvPr/>
            </p:nvSpPr>
            <p:spPr bwMode="auto">
              <a:xfrm>
                <a:off x="2017" y="2052"/>
                <a:ext cx="86" cy="8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Oval 65"/>
            <p:cNvSpPr>
              <a:spLocks noChangeAspect="1" noChangeArrowheads="1"/>
            </p:cNvSpPr>
            <p:nvPr/>
          </p:nvSpPr>
          <p:spPr bwMode="auto">
            <a:xfrm>
              <a:off x="842806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67"/>
            <p:cNvSpPr>
              <a:spLocks noChangeAspect="1" noChangeArrowheads="1"/>
            </p:cNvSpPr>
            <p:nvPr/>
          </p:nvSpPr>
          <p:spPr bwMode="auto">
            <a:xfrm>
              <a:off x="842806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68"/>
            <p:cNvSpPr>
              <a:spLocks noChangeAspect="1" noChangeArrowheads="1"/>
            </p:cNvSpPr>
            <p:nvPr/>
          </p:nvSpPr>
          <p:spPr bwMode="auto">
            <a:xfrm>
              <a:off x="1169831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69"/>
            <p:cNvSpPr>
              <a:spLocks noChangeAspect="1" noChangeArrowheads="1"/>
            </p:cNvSpPr>
            <p:nvPr/>
          </p:nvSpPr>
          <p:spPr bwMode="auto">
            <a:xfrm>
              <a:off x="1496856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val 70"/>
            <p:cNvSpPr>
              <a:spLocks noChangeAspect="1" noChangeArrowheads="1"/>
            </p:cNvSpPr>
            <p:nvPr/>
          </p:nvSpPr>
          <p:spPr bwMode="auto">
            <a:xfrm>
              <a:off x="1825468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val 71"/>
            <p:cNvSpPr>
              <a:spLocks noChangeAspect="1" noChangeArrowheads="1"/>
            </p:cNvSpPr>
            <p:nvPr/>
          </p:nvSpPr>
          <p:spPr bwMode="auto">
            <a:xfrm>
              <a:off x="2152493" y="3705225"/>
              <a:ext cx="136525" cy="136525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73"/>
            <p:cNvSpPr>
              <a:spLocks noChangeAspect="1" noChangeArrowheads="1"/>
            </p:cNvSpPr>
            <p:nvPr/>
          </p:nvSpPr>
          <p:spPr bwMode="auto">
            <a:xfrm>
              <a:off x="2808131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val 75"/>
            <p:cNvSpPr>
              <a:spLocks noChangeAspect="1" noChangeArrowheads="1"/>
            </p:cNvSpPr>
            <p:nvPr/>
          </p:nvSpPr>
          <p:spPr bwMode="auto">
            <a:xfrm>
              <a:off x="1496856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val 76"/>
            <p:cNvSpPr>
              <a:spLocks noChangeAspect="1" noChangeArrowheads="1"/>
            </p:cNvSpPr>
            <p:nvPr/>
          </p:nvSpPr>
          <p:spPr bwMode="auto">
            <a:xfrm>
              <a:off x="1825468" y="206851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77"/>
            <p:cNvSpPr>
              <a:spLocks noChangeAspect="1" noChangeArrowheads="1"/>
            </p:cNvSpPr>
            <p:nvPr/>
          </p:nvSpPr>
          <p:spPr bwMode="auto">
            <a:xfrm>
              <a:off x="2152493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78"/>
            <p:cNvSpPr>
              <a:spLocks noChangeAspect="1" noChangeArrowheads="1"/>
            </p:cNvSpPr>
            <p:nvPr/>
          </p:nvSpPr>
          <p:spPr bwMode="auto">
            <a:xfrm>
              <a:off x="2479518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79"/>
            <p:cNvSpPr>
              <a:spLocks noChangeAspect="1" noChangeArrowheads="1"/>
            </p:cNvSpPr>
            <p:nvPr/>
          </p:nvSpPr>
          <p:spPr bwMode="auto">
            <a:xfrm>
              <a:off x="2808131" y="20685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80"/>
            <p:cNvSpPr>
              <a:spLocks noChangeAspect="1" noChangeArrowheads="1"/>
            </p:cNvSpPr>
            <p:nvPr/>
          </p:nvSpPr>
          <p:spPr bwMode="auto">
            <a:xfrm>
              <a:off x="842806" y="23955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82"/>
            <p:cNvSpPr>
              <a:spLocks noChangeAspect="1" noChangeArrowheads="1"/>
            </p:cNvSpPr>
            <p:nvPr/>
          </p:nvSpPr>
          <p:spPr bwMode="auto">
            <a:xfrm>
              <a:off x="1496856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83"/>
            <p:cNvSpPr>
              <a:spLocks noChangeAspect="1" noChangeArrowheads="1"/>
            </p:cNvSpPr>
            <p:nvPr/>
          </p:nvSpPr>
          <p:spPr bwMode="auto">
            <a:xfrm>
              <a:off x="182546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val 84"/>
            <p:cNvSpPr>
              <a:spLocks noChangeAspect="1" noChangeArrowheads="1"/>
            </p:cNvSpPr>
            <p:nvPr/>
          </p:nvSpPr>
          <p:spPr bwMode="auto">
            <a:xfrm>
              <a:off x="2479518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85"/>
            <p:cNvSpPr>
              <a:spLocks noChangeAspect="1" noChangeArrowheads="1"/>
            </p:cNvSpPr>
            <p:nvPr/>
          </p:nvSpPr>
          <p:spPr bwMode="auto">
            <a:xfrm>
              <a:off x="1169831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87"/>
            <p:cNvSpPr>
              <a:spLocks noChangeAspect="1" noChangeArrowheads="1"/>
            </p:cNvSpPr>
            <p:nvPr/>
          </p:nvSpPr>
          <p:spPr bwMode="auto">
            <a:xfrm>
              <a:off x="1825468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88"/>
            <p:cNvSpPr>
              <a:spLocks noChangeAspect="1" noChangeArrowheads="1"/>
            </p:cNvSpPr>
            <p:nvPr/>
          </p:nvSpPr>
          <p:spPr bwMode="auto">
            <a:xfrm>
              <a:off x="2152493" y="27225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89"/>
            <p:cNvSpPr>
              <a:spLocks noChangeAspect="1" noChangeArrowheads="1"/>
            </p:cNvSpPr>
            <p:nvPr/>
          </p:nvSpPr>
          <p:spPr bwMode="auto">
            <a:xfrm>
              <a:off x="2479518" y="2722563"/>
              <a:ext cx="136525" cy="136525"/>
            </a:xfrm>
            <a:prstGeom prst="ellipse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90"/>
            <p:cNvSpPr>
              <a:spLocks noChangeAspect="1" noChangeArrowheads="1"/>
            </p:cNvSpPr>
            <p:nvPr/>
          </p:nvSpPr>
          <p:spPr bwMode="auto">
            <a:xfrm>
              <a:off x="2808131" y="2722563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91"/>
            <p:cNvSpPr>
              <a:spLocks noChangeAspect="1" noChangeArrowheads="1"/>
            </p:cNvSpPr>
            <p:nvPr/>
          </p:nvSpPr>
          <p:spPr bwMode="auto">
            <a:xfrm>
              <a:off x="842806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val 92"/>
            <p:cNvSpPr>
              <a:spLocks noChangeAspect="1" noChangeArrowheads="1"/>
            </p:cNvSpPr>
            <p:nvPr/>
          </p:nvSpPr>
          <p:spPr bwMode="auto">
            <a:xfrm>
              <a:off x="1169831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94"/>
            <p:cNvSpPr>
              <a:spLocks noChangeAspect="1" noChangeArrowheads="1"/>
            </p:cNvSpPr>
            <p:nvPr/>
          </p:nvSpPr>
          <p:spPr bwMode="auto">
            <a:xfrm>
              <a:off x="2152493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95"/>
            <p:cNvSpPr>
              <a:spLocks noChangeAspect="1" noChangeArrowheads="1"/>
            </p:cNvSpPr>
            <p:nvPr/>
          </p:nvSpPr>
          <p:spPr bwMode="auto">
            <a:xfrm>
              <a:off x="2479518" y="30511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96"/>
            <p:cNvSpPr>
              <a:spLocks noChangeAspect="1" noChangeArrowheads="1"/>
            </p:cNvSpPr>
            <p:nvPr/>
          </p:nvSpPr>
          <p:spPr bwMode="auto">
            <a:xfrm>
              <a:off x="2808131" y="3051175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97"/>
            <p:cNvSpPr>
              <a:spLocks noChangeAspect="1" noChangeArrowheads="1"/>
            </p:cNvSpPr>
            <p:nvPr/>
          </p:nvSpPr>
          <p:spPr bwMode="auto">
            <a:xfrm>
              <a:off x="842806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98"/>
            <p:cNvSpPr>
              <a:spLocks noChangeAspect="1" noChangeArrowheads="1"/>
            </p:cNvSpPr>
            <p:nvPr/>
          </p:nvSpPr>
          <p:spPr bwMode="auto">
            <a:xfrm>
              <a:off x="1169831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99"/>
            <p:cNvSpPr>
              <a:spLocks noChangeAspect="1" noChangeArrowheads="1"/>
            </p:cNvSpPr>
            <p:nvPr/>
          </p:nvSpPr>
          <p:spPr bwMode="auto">
            <a:xfrm>
              <a:off x="1496856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100"/>
            <p:cNvSpPr>
              <a:spLocks noChangeAspect="1" noChangeArrowheads="1"/>
            </p:cNvSpPr>
            <p:nvPr/>
          </p:nvSpPr>
          <p:spPr bwMode="auto">
            <a:xfrm>
              <a:off x="1825468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val 102"/>
            <p:cNvSpPr>
              <a:spLocks noChangeAspect="1" noChangeArrowheads="1"/>
            </p:cNvSpPr>
            <p:nvPr/>
          </p:nvSpPr>
          <p:spPr bwMode="auto">
            <a:xfrm>
              <a:off x="2808131" y="3378200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103"/>
            <p:cNvSpPr>
              <a:spLocks noChangeAspect="1" noChangeArrowheads="1"/>
            </p:cNvSpPr>
            <p:nvPr/>
          </p:nvSpPr>
          <p:spPr bwMode="auto">
            <a:xfrm>
              <a:off x="842806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104"/>
            <p:cNvSpPr>
              <a:spLocks noChangeAspect="1" noChangeArrowheads="1"/>
            </p:cNvSpPr>
            <p:nvPr/>
          </p:nvSpPr>
          <p:spPr bwMode="auto">
            <a:xfrm>
              <a:off x="1169831" y="4033838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105"/>
            <p:cNvSpPr>
              <a:spLocks noChangeAspect="1" noChangeArrowheads="1"/>
            </p:cNvSpPr>
            <p:nvPr/>
          </p:nvSpPr>
          <p:spPr bwMode="auto">
            <a:xfrm>
              <a:off x="1496856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106"/>
            <p:cNvSpPr>
              <a:spLocks noChangeAspect="1" noChangeArrowheads="1"/>
            </p:cNvSpPr>
            <p:nvPr/>
          </p:nvSpPr>
          <p:spPr bwMode="auto">
            <a:xfrm>
              <a:off x="182546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107"/>
            <p:cNvSpPr>
              <a:spLocks noChangeAspect="1" noChangeArrowheads="1"/>
            </p:cNvSpPr>
            <p:nvPr/>
          </p:nvSpPr>
          <p:spPr bwMode="auto">
            <a:xfrm>
              <a:off x="2479518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 Box 109"/>
            <p:cNvSpPr txBox="1">
              <a:spLocks noChangeArrowheads="1"/>
            </p:cNvSpPr>
            <p:nvPr/>
          </p:nvSpPr>
          <p:spPr bwMode="auto">
            <a:xfrm>
              <a:off x="1620491" y="4221163"/>
              <a:ext cx="511365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Times" pitchFamily="18" charset="0"/>
                </a:rPr>
                <a:t>A</a:t>
              </a:r>
              <a:r>
                <a:rPr lang="en-US" sz="3200" baseline="30000" dirty="0">
                  <a:solidFill>
                    <a:prstClr val="black"/>
                  </a:solidFill>
                  <a:latin typeface="Times" pitchFamily="18" charset="0"/>
                </a:rPr>
                <a:t>T</a:t>
              </a:r>
            </a:p>
          </p:txBody>
        </p:sp>
        <p:sp>
          <p:nvSpPr>
            <p:cNvPr id="46" name="Oval 110"/>
            <p:cNvSpPr>
              <a:spLocks noChangeAspect="1" noChangeArrowheads="1"/>
            </p:cNvSpPr>
            <p:nvPr/>
          </p:nvSpPr>
          <p:spPr bwMode="auto">
            <a:xfrm>
              <a:off x="4452531" y="263525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111"/>
            <p:cNvSpPr>
              <a:spLocks noChangeAspect="1" noChangeArrowheads="1"/>
            </p:cNvSpPr>
            <p:nvPr/>
          </p:nvSpPr>
          <p:spPr bwMode="auto">
            <a:xfrm>
              <a:off x="4664075" y="36179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112"/>
            <p:cNvSpPr>
              <a:spLocks noChangeAspect="1" noChangeArrowheads="1"/>
            </p:cNvSpPr>
            <p:nvPr/>
          </p:nvSpPr>
          <p:spPr bwMode="auto">
            <a:xfrm>
              <a:off x="4664075" y="1981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val 113"/>
            <p:cNvSpPr>
              <a:spLocks noChangeAspect="1" noChangeArrowheads="1"/>
            </p:cNvSpPr>
            <p:nvPr/>
          </p:nvSpPr>
          <p:spPr bwMode="auto">
            <a:xfrm>
              <a:off x="4664075" y="2308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val 114"/>
            <p:cNvSpPr>
              <a:spLocks noChangeAspect="1" noChangeArrowheads="1"/>
            </p:cNvSpPr>
            <p:nvPr/>
          </p:nvSpPr>
          <p:spPr bwMode="auto">
            <a:xfrm>
              <a:off x="4664075" y="32908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val 115"/>
            <p:cNvSpPr>
              <a:spLocks noChangeAspect="1" noChangeArrowheads="1"/>
            </p:cNvSpPr>
            <p:nvPr/>
          </p:nvSpPr>
          <p:spPr bwMode="auto">
            <a:xfrm>
              <a:off x="4664075" y="39465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116"/>
            <p:cNvSpPr>
              <a:spLocks noChangeAspect="1" noChangeArrowheads="1"/>
            </p:cNvSpPr>
            <p:nvPr/>
          </p:nvSpPr>
          <p:spPr bwMode="auto">
            <a:xfrm>
              <a:off x="3901918" y="294005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val 117"/>
            <p:cNvSpPr>
              <a:spLocks noChangeAspect="1" noChangeArrowheads="1"/>
            </p:cNvSpPr>
            <p:nvPr/>
          </p:nvSpPr>
          <p:spPr bwMode="auto">
            <a:xfrm>
              <a:off x="3901918" y="39227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118"/>
            <p:cNvSpPr>
              <a:spLocks noChangeAspect="1" noChangeArrowheads="1"/>
            </p:cNvSpPr>
            <p:nvPr/>
          </p:nvSpPr>
          <p:spPr bwMode="auto">
            <a:xfrm>
              <a:off x="3901918" y="22860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val 119"/>
            <p:cNvSpPr>
              <a:spLocks noChangeAspect="1" noChangeArrowheads="1"/>
            </p:cNvSpPr>
            <p:nvPr/>
          </p:nvSpPr>
          <p:spPr bwMode="auto">
            <a:xfrm>
              <a:off x="3901918" y="26130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val 120"/>
            <p:cNvSpPr>
              <a:spLocks noChangeAspect="1" noChangeArrowheads="1"/>
            </p:cNvSpPr>
            <p:nvPr/>
          </p:nvSpPr>
          <p:spPr bwMode="auto">
            <a:xfrm>
              <a:off x="3901918" y="35956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val 121"/>
            <p:cNvSpPr>
              <a:spLocks noChangeAspect="1" noChangeArrowheads="1"/>
            </p:cNvSpPr>
            <p:nvPr/>
          </p:nvSpPr>
          <p:spPr bwMode="auto">
            <a:xfrm>
              <a:off x="3901918" y="42513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 Box 27"/>
            <p:cNvSpPr txBox="1">
              <a:spLocks noChangeArrowheads="1"/>
            </p:cNvSpPr>
            <p:nvPr/>
          </p:nvSpPr>
          <p:spPr bwMode="auto">
            <a:xfrm>
              <a:off x="485960" y="198273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85960" y="394390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2709107" y="169086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755173" y="1690868"/>
              <a:ext cx="235732" cy="26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" name="Text Box 109"/>
            <p:cNvSpPr txBox="1">
              <a:spLocks noChangeArrowheads="1"/>
            </p:cNvSpPr>
            <p:nvPr/>
          </p:nvSpPr>
          <p:spPr bwMode="auto">
            <a:xfrm>
              <a:off x="1513351" y="1398114"/>
              <a:ext cx="775063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Times" pitchFamily="18" charset="0"/>
                </a:rPr>
                <a:t>from</a:t>
              </a:r>
              <a:endParaRPr lang="en-US" sz="3200" baseline="300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63" name="Text Box 109"/>
            <p:cNvSpPr txBox="1">
              <a:spLocks noChangeArrowheads="1"/>
            </p:cNvSpPr>
            <p:nvPr/>
          </p:nvSpPr>
          <p:spPr bwMode="auto">
            <a:xfrm>
              <a:off x="289883" y="2819112"/>
              <a:ext cx="397539" cy="46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457130" fontAlgn="auto">
                <a:spcAft>
                  <a:spcPts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Times" pitchFamily="18" charset="0"/>
                </a:rPr>
                <a:t>to</a:t>
              </a:r>
              <a:endParaRPr lang="en-US" sz="3200" baseline="30000" dirty="0">
                <a:solidFill>
                  <a:srgbClr val="FF0000"/>
                </a:solidFill>
                <a:latin typeface="Times" pitchFamily="18" charset="0"/>
              </a:endParaRPr>
            </a:p>
          </p:txBody>
        </p:sp>
        <p:sp>
          <p:nvSpPr>
            <p:cNvPr id="64" name="Rectangle 81"/>
            <p:cNvSpPr>
              <a:spLocks noChangeAspect="1" noChangeArrowheads="1"/>
            </p:cNvSpPr>
            <p:nvPr/>
          </p:nvSpPr>
          <p:spPr bwMode="auto">
            <a:xfrm>
              <a:off x="4229168" y="2003425"/>
              <a:ext cx="298449" cy="22336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val 4"/>
            <p:cNvSpPr>
              <a:spLocks noChangeAspect="1" noChangeArrowheads="1"/>
            </p:cNvSpPr>
            <p:nvPr/>
          </p:nvSpPr>
          <p:spPr bwMode="auto">
            <a:xfrm>
              <a:off x="3965575" y="27987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Rectangle 5"/>
            <p:cNvSpPr>
              <a:spLocks noChangeAspect="1" noChangeArrowheads="1"/>
            </p:cNvSpPr>
            <p:nvPr/>
          </p:nvSpPr>
          <p:spPr bwMode="auto">
            <a:xfrm>
              <a:off x="3900488" y="2003425"/>
              <a:ext cx="258762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val 6"/>
            <p:cNvSpPr>
              <a:spLocks noChangeAspect="1" noChangeArrowheads="1"/>
            </p:cNvSpPr>
            <p:nvPr/>
          </p:nvSpPr>
          <p:spPr bwMode="auto">
            <a:xfrm>
              <a:off x="3965575" y="37814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val 7"/>
            <p:cNvSpPr>
              <a:spLocks noChangeAspect="1" noChangeArrowheads="1"/>
            </p:cNvSpPr>
            <p:nvPr/>
          </p:nvSpPr>
          <p:spPr bwMode="auto">
            <a:xfrm>
              <a:off x="3965575" y="21447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val 8"/>
            <p:cNvSpPr>
              <a:spLocks noChangeAspect="1" noChangeArrowheads="1"/>
            </p:cNvSpPr>
            <p:nvPr/>
          </p:nvSpPr>
          <p:spPr bwMode="auto">
            <a:xfrm>
              <a:off x="3965575" y="24717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val 9"/>
            <p:cNvSpPr>
              <a:spLocks noChangeAspect="1" noChangeArrowheads="1"/>
            </p:cNvSpPr>
            <p:nvPr/>
          </p:nvSpPr>
          <p:spPr bwMode="auto">
            <a:xfrm>
              <a:off x="3965575" y="312737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val 10"/>
            <p:cNvSpPr>
              <a:spLocks noChangeAspect="1" noChangeArrowheads="1"/>
            </p:cNvSpPr>
            <p:nvPr/>
          </p:nvSpPr>
          <p:spPr bwMode="auto">
            <a:xfrm>
              <a:off x="3965575" y="34544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11"/>
            <p:cNvSpPr>
              <a:spLocks noChangeAspect="1" noChangeArrowheads="1"/>
            </p:cNvSpPr>
            <p:nvPr/>
          </p:nvSpPr>
          <p:spPr bwMode="auto">
            <a:xfrm>
              <a:off x="3965575" y="41100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val 68"/>
            <p:cNvSpPr>
              <a:spLocks noChangeAspect="1" noChangeArrowheads="1"/>
            </p:cNvSpPr>
            <p:nvPr/>
          </p:nvSpPr>
          <p:spPr bwMode="auto">
            <a:xfrm>
              <a:off x="4511675" y="369411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val 69"/>
            <p:cNvSpPr>
              <a:spLocks noChangeAspect="1" noChangeArrowheads="1"/>
            </p:cNvSpPr>
            <p:nvPr/>
          </p:nvSpPr>
          <p:spPr bwMode="auto">
            <a:xfrm>
              <a:off x="4511675" y="20574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val 70"/>
            <p:cNvSpPr>
              <a:spLocks noChangeAspect="1" noChangeArrowheads="1"/>
            </p:cNvSpPr>
            <p:nvPr/>
          </p:nvSpPr>
          <p:spPr bwMode="auto">
            <a:xfrm>
              <a:off x="4300131" y="23844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val 71"/>
            <p:cNvSpPr>
              <a:spLocks noChangeAspect="1" noChangeArrowheads="1"/>
            </p:cNvSpPr>
            <p:nvPr/>
          </p:nvSpPr>
          <p:spPr bwMode="auto">
            <a:xfrm>
              <a:off x="4511675" y="336708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val 72"/>
            <p:cNvSpPr>
              <a:spLocks noChangeAspect="1" noChangeArrowheads="1"/>
            </p:cNvSpPr>
            <p:nvPr/>
          </p:nvSpPr>
          <p:spPr bwMode="auto">
            <a:xfrm>
              <a:off x="4511675" y="40227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val 82"/>
            <p:cNvSpPr>
              <a:spLocks noChangeAspect="1" noChangeArrowheads="1"/>
            </p:cNvSpPr>
            <p:nvPr/>
          </p:nvSpPr>
          <p:spPr bwMode="auto">
            <a:xfrm>
              <a:off x="4498975" y="3705225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val 84"/>
            <p:cNvSpPr>
              <a:spLocks noChangeAspect="1" noChangeArrowheads="1"/>
            </p:cNvSpPr>
            <p:nvPr/>
          </p:nvSpPr>
          <p:spPr bwMode="auto">
            <a:xfrm>
              <a:off x="4287431" y="23955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val 86"/>
            <p:cNvSpPr>
              <a:spLocks noChangeAspect="1" noChangeArrowheads="1"/>
            </p:cNvSpPr>
            <p:nvPr/>
          </p:nvSpPr>
          <p:spPr bwMode="auto">
            <a:xfrm>
              <a:off x="4498975" y="3378200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val 87"/>
            <p:cNvSpPr>
              <a:spLocks noChangeAspect="1" noChangeArrowheads="1"/>
            </p:cNvSpPr>
            <p:nvPr/>
          </p:nvSpPr>
          <p:spPr bwMode="auto">
            <a:xfrm>
              <a:off x="4498975" y="4033838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Text Box 88"/>
            <p:cNvSpPr txBox="1">
              <a:spLocks noChangeArrowheads="1"/>
            </p:cNvSpPr>
            <p:nvPr/>
          </p:nvSpPr>
          <p:spPr bwMode="auto">
            <a:xfrm>
              <a:off x="4062191" y="4282718"/>
              <a:ext cx="686729" cy="4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457130" fontAlgn="auto"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" pitchFamily="18" charset="0"/>
                </a:rPr>
                <a:t>A</a:t>
              </a:r>
              <a:r>
                <a:rPr lang="en-US" sz="3200" baseline="30000" dirty="0">
                  <a:solidFill>
                    <a:prstClr val="black"/>
                  </a:solidFill>
                  <a:latin typeface="Times" pitchFamily="18" charset="0"/>
                </a:rPr>
                <a:t>T</a:t>
              </a:r>
              <a:r>
                <a:rPr lang="en-US" dirty="0">
                  <a:solidFill>
                    <a:prstClr val="black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83" name="Text Box 89"/>
            <p:cNvSpPr txBox="1">
              <a:spLocks noChangeArrowheads="1"/>
            </p:cNvSpPr>
            <p:nvPr/>
          </p:nvSpPr>
          <p:spPr bwMode="auto">
            <a:xfrm>
              <a:off x="3673520" y="2757488"/>
              <a:ext cx="383548" cy="36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457130" fontAlgn="auto">
                <a:spcAft>
                  <a:spcPts val="0"/>
                </a:spcAft>
              </a:pPr>
              <a:r>
                <a:rPr lang="en-US" sz="2400" dirty="0">
                  <a:solidFill>
                    <a:srgbClr val="FF0000"/>
                  </a:solidFill>
                  <a:latin typeface="Arial" charset="0"/>
                  <a:sym typeface="Wingdings" pitchFamily="2" charset="2"/>
                </a:rPr>
                <a:t></a:t>
              </a:r>
            </a:p>
          </p:txBody>
        </p:sp>
        <p:sp>
          <p:nvSpPr>
            <p:cNvPr id="84" name="Oval 91"/>
            <p:cNvSpPr>
              <a:spLocks noChangeAspect="1" noChangeArrowheads="1"/>
            </p:cNvSpPr>
            <p:nvPr/>
          </p:nvSpPr>
          <p:spPr bwMode="auto">
            <a:xfrm>
              <a:off x="4296956" y="2747963"/>
              <a:ext cx="136525" cy="13652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val 104"/>
            <p:cNvSpPr>
              <a:spLocks noChangeAspect="1" noChangeArrowheads="1"/>
            </p:cNvSpPr>
            <p:nvPr/>
          </p:nvSpPr>
          <p:spPr bwMode="auto">
            <a:xfrm>
              <a:off x="1805711" y="4043017"/>
              <a:ext cx="136525" cy="1365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13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2" name="Oval 95"/>
          <p:cNvSpPr>
            <a:spLocks noChangeAspect="1" noChangeArrowheads="1"/>
          </p:cNvSpPr>
          <p:nvPr/>
        </p:nvSpPr>
        <p:spPr bwMode="auto">
          <a:xfrm>
            <a:off x="7065241" y="5137344"/>
            <a:ext cx="173040" cy="171925"/>
          </a:xfrm>
          <a:prstGeom prst="ellipse">
            <a:avLst/>
          </a:prstGeom>
          <a:solidFill>
            <a:srgbClr val="00CCFF"/>
          </a:solidFill>
          <a:ln w="6350">
            <a:solidFill>
              <a:schemeClr val="tx1"/>
            </a:solidFill>
          </a:ln>
        </p:spPr>
        <p:txBody>
          <a:bodyPr wrap="none" lIns="91425" tIns="45713" rIns="91425" bIns="45713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93" name="Rectangle 146"/>
          <p:cNvSpPr/>
          <p:nvPr/>
        </p:nvSpPr>
        <p:spPr>
          <a:xfrm rot="16200000">
            <a:off x="4605573" y="4221479"/>
            <a:ext cx="2980437" cy="4243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4" name="Group 5"/>
          <p:cNvGrpSpPr/>
          <p:nvPr/>
        </p:nvGrpSpPr>
        <p:grpSpPr>
          <a:xfrm>
            <a:off x="260314" y="357246"/>
            <a:ext cx="3988024" cy="2992623"/>
            <a:chOff x="5778500" y="1870075"/>
            <a:chExt cx="3063875" cy="2241551"/>
          </a:xfrm>
        </p:grpSpPr>
        <p:grpSp>
          <p:nvGrpSpPr>
            <p:cNvPr id="95" name="Group 3"/>
            <p:cNvGrpSpPr/>
            <p:nvPr/>
          </p:nvGrpSpPr>
          <p:grpSpPr>
            <a:xfrm>
              <a:off x="6149534" y="2820964"/>
              <a:ext cx="1233488" cy="211138"/>
              <a:chOff x="6149534" y="2820964"/>
              <a:chExt cx="1233488" cy="211138"/>
            </a:xfrm>
          </p:grpSpPr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 rot="10800000" flipH="1" flipV="1">
                <a:off x="6149534" y="2820964"/>
                <a:ext cx="1233488" cy="211138"/>
              </a:xfrm>
              <a:custGeom>
                <a:avLst/>
                <a:gdLst>
                  <a:gd name="T0" fmla="*/ 0 w 777"/>
                  <a:gd name="T1" fmla="*/ 124 h 133"/>
                  <a:gd name="T2" fmla="*/ 375 w 777"/>
                  <a:gd name="T3" fmla="*/ 1 h 133"/>
                  <a:gd name="T4" fmla="*/ 777 w 777"/>
                  <a:gd name="T5" fmla="*/ 133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24"/>
                    </a:moveTo>
                    <a:cubicBezTo>
                      <a:pt x="123" y="62"/>
                      <a:pt x="246" y="0"/>
                      <a:pt x="375" y="1"/>
                    </a:cubicBezTo>
                    <a:cubicBezTo>
                      <a:pt x="504" y="2"/>
                      <a:pt x="640" y="67"/>
                      <a:pt x="777" y="1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Line 46"/>
              <p:cNvSpPr>
                <a:spLocks noChangeAspect="1" noChangeShapeType="1"/>
              </p:cNvSpPr>
              <p:nvPr/>
            </p:nvSpPr>
            <p:spPr bwMode="auto">
              <a:xfrm rot="17163330" flipH="1">
                <a:off x="6892699" y="2783284"/>
                <a:ext cx="1588" cy="1397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6" name="Group 13"/>
            <p:cNvGrpSpPr>
              <a:grpSpLocks/>
            </p:cNvGrpSpPr>
            <p:nvPr/>
          </p:nvGrpSpPr>
          <p:grpSpPr bwMode="auto">
            <a:xfrm>
              <a:off x="5778500" y="1870075"/>
              <a:ext cx="3063875" cy="2241551"/>
              <a:chOff x="3552" y="672"/>
              <a:chExt cx="1930" cy="1412"/>
            </a:xfrm>
          </p:grpSpPr>
          <p:grpSp>
            <p:nvGrpSpPr>
              <p:cNvPr id="97" name="Group 14"/>
              <p:cNvGrpSpPr>
                <a:grpSpLocks/>
              </p:cNvGrpSpPr>
              <p:nvPr/>
            </p:nvGrpSpPr>
            <p:grpSpPr bwMode="auto">
              <a:xfrm>
                <a:off x="3609" y="879"/>
                <a:ext cx="152" cy="513"/>
                <a:chOff x="2776" y="1167"/>
                <a:chExt cx="152" cy="513"/>
              </a:xfrm>
            </p:grpSpPr>
            <p:sp>
              <p:nvSpPr>
                <p:cNvPr id="145" name="Line 15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Freeform 16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8" name="Group 17"/>
              <p:cNvGrpSpPr>
                <a:grpSpLocks/>
              </p:cNvGrpSpPr>
              <p:nvPr/>
            </p:nvGrpSpPr>
            <p:grpSpPr bwMode="auto">
              <a:xfrm flipH="1" flipV="1">
                <a:off x="3785" y="879"/>
                <a:ext cx="152" cy="513"/>
                <a:chOff x="2776" y="1167"/>
                <a:chExt cx="152" cy="513"/>
              </a:xfrm>
            </p:grpSpPr>
            <p:sp>
              <p:nvSpPr>
                <p:cNvPr id="143" name="Line 18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Freeform 19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9" name="Group 20"/>
              <p:cNvGrpSpPr>
                <a:grpSpLocks/>
              </p:cNvGrpSpPr>
              <p:nvPr/>
            </p:nvGrpSpPr>
            <p:grpSpPr bwMode="auto">
              <a:xfrm>
                <a:off x="3761" y="740"/>
                <a:ext cx="777" cy="133"/>
                <a:chOff x="2928" y="1028"/>
                <a:chExt cx="777" cy="133"/>
              </a:xfrm>
            </p:grpSpPr>
            <p:sp>
              <p:nvSpPr>
                <p:cNvPr id="141" name="Line 21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22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0" name="Oval 23"/>
              <p:cNvSpPr>
                <a:spLocks noChangeAspect="1" noChangeArrowheads="1"/>
              </p:cNvSpPr>
              <p:nvPr/>
            </p:nvSpPr>
            <p:spPr bwMode="auto">
              <a:xfrm>
                <a:off x="3713" y="816"/>
                <a:ext cx="120" cy="12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01" name="Group 24"/>
              <p:cNvGrpSpPr>
                <a:grpSpLocks/>
              </p:cNvGrpSpPr>
              <p:nvPr/>
            </p:nvGrpSpPr>
            <p:grpSpPr bwMode="auto">
              <a:xfrm>
                <a:off x="3767" y="1403"/>
                <a:ext cx="777" cy="523"/>
                <a:chOff x="2934" y="1691"/>
                <a:chExt cx="777" cy="523"/>
              </a:xfrm>
            </p:grpSpPr>
            <p:sp>
              <p:nvSpPr>
                <p:cNvPr id="139" name="Line 25"/>
                <p:cNvSpPr>
                  <a:spLocks noChangeAspect="1" noChangeShapeType="1"/>
                </p:cNvSpPr>
                <p:nvPr/>
              </p:nvSpPr>
              <p:spPr bwMode="auto">
                <a:xfrm rot="3635357">
                  <a:off x="3104" y="1995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2934" y="1691"/>
                  <a:ext cx="777" cy="523"/>
                </a:xfrm>
                <a:custGeom>
                  <a:avLst/>
                  <a:gdLst>
                    <a:gd name="T0" fmla="*/ 0 w 777"/>
                    <a:gd name="T1" fmla="*/ 514 h 523"/>
                    <a:gd name="T2" fmla="*/ 6 w 777"/>
                    <a:gd name="T3" fmla="*/ 523 h 523"/>
                    <a:gd name="T4" fmla="*/ 176 w 777"/>
                    <a:gd name="T5" fmla="*/ 343 h 523"/>
                    <a:gd name="T6" fmla="*/ 615 w 777"/>
                    <a:gd name="T7" fmla="*/ 247 h 523"/>
                    <a:gd name="T8" fmla="*/ 777 w 777"/>
                    <a:gd name="T9" fmla="*/ 0 h 5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523"/>
                    <a:gd name="T17" fmla="*/ 777 w 777"/>
                    <a:gd name="T18" fmla="*/ 523 h 5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523">
                      <a:moveTo>
                        <a:pt x="0" y="514"/>
                      </a:moveTo>
                      <a:lnTo>
                        <a:pt x="6" y="523"/>
                      </a:lnTo>
                      <a:cubicBezTo>
                        <a:pt x="35" y="495"/>
                        <a:pt x="74" y="389"/>
                        <a:pt x="176" y="343"/>
                      </a:cubicBezTo>
                      <a:cubicBezTo>
                        <a:pt x="278" y="297"/>
                        <a:pt x="515" y="304"/>
                        <a:pt x="615" y="247"/>
                      </a:cubicBezTo>
                      <a:cubicBezTo>
                        <a:pt x="715" y="190"/>
                        <a:pt x="746" y="95"/>
                        <a:pt x="777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2" name="Text Box 27"/>
              <p:cNvSpPr txBox="1">
                <a:spLocks noChangeArrowheads="1"/>
              </p:cNvSpPr>
              <p:nvPr/>
            </p:nvSpPr>
            <p:spPr bwMode="auto">
              <a:xfrm>
                <a:off x="3589" y="831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3" name="Text Box 28"/>
              <p:cNvSpPr txBox="1">
                <a:spLocks noChangeArrowheads="1"/>
              </p:cNvSpPr>
              <p:nvPr/>
            </p:nvSpPr>
            <p:spPr bwMode="auto">
              <a:xfrm>
                <a:off x="4545" y="672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04" name="Text Box 29"/>
              <p:cNvSpPr txBox="1">
                <a:spLocks noChangeArrowheads="1"/>
              </p:cNvSpPr>
              <p:nvPr/>
            </p:nvSpPr>
            <p:spPr bwMode="auto">
              <a:xfrm>
                <a:off x="3601" y="1924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5" name="Text Box 30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6" name="Text Box 31"/>
              <p:cNvSpPr txBox="1">
                <a:spLocks noChangeArrowheads="1"/>
              </p:cNvSpPr>
              <p:nvPr/>
            </p:nvSpPr>
            <p:spPr bwMode="auto">
              <a:xfrm>
                <a:off x="4557" y="1348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7</a:t>
                </a:r>
              </a:p>
            </p:txBody>
          </p:sp>
          <p:grpSp>
            <p:nvGrpSpPr>
              <p:cNvPr id="107" name="Group 36"/>
              <p:cNvGrpSpPr>
                <a:grpSpLocks/>
              </p:cNvGrpSpPr>
              <p:nvPr/>
            </p:nvGrpSpPr>
            <p:grpSpPr bwMode="auto">
              <a:xfrm>
                <a:off x="4553" y="1276"/>
                <a:ext cx="777" cy="133"/>
                <a:chOff x="2928" y="1028"/>
                <a:chExt cx="777" cy="133"/>
              </a:xfrm>
            </p:grpSpPr>
            <p:sp>
              <p:nvSpPr>
                <p:cNvPr id="137" name="Line 37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Freeform 38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8" name="Group 39"/>
              <p:cNvGrpSpPr>
                <a:grpSpLocks/>
              </p:cNvGrpSpPr>
              <p:nvPr/>
            </p:nvGrpSpPr>
            <p:grpSpPr bwMode="auto">
              <a:xfrm>
                <a:off x="3769" y="1808"/>
                <a:ext cx="777" cy="133"/>
                <a:chOff x="2928" y="1028"/>
                <a:chExt cx="777" cy="133"/>
              </a:xfrm>
            </p:grpSpPr>
            <p:sp>
              <p:nvSpPr>
                <p:cNvPr id="135" name="Line 40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6" name="Freeform 41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09" name="Group 42"/>
              <p:cNvGrpSpPr>
                <a:grpSpLocks/>
              </p:cNvGrpSpPr>
              <p:nvPr/>
            </p:nvGrpSpPr>
            <p:grpSpPr bwMode="auto">
              <a:xfrm flipH="1" flipV="1">
                <a:off x="3757" y="1940"/>
                <a:ext cx="777" cy="133"/>
                <a:chOff x="2928" y="1028"/>
                <a:chExt cx="777" cy="133"/>
              </a:xfrm>
            </p:grpSpPr>
            <p:sp>
              <p:nvSpPr>
                <p:cNvPr id="133" name="Line 43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" name="Freeform 44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0" name="Group 45"/>
              <p:cNvGrpSpPr>
                <a:grpSpLocks/>
              </p:cNvGrpSpPr>
              <p:nvPr/>
            </p:nvGrpSpPr>
            <p:grpSpPr bwMode="auto">
              <a:xfrm flipH="1" flipV="1">
                <a:off x="3773" y="1404"/>
                <a:ext cx="777" cy="133"/>
                <a:chOff x="2928" y="1028"/>
                <a:chExt cx="777" cy="133"/>
              </a:xfrm>
            </p:grpSpPr>
            <p:sp>
              <p:nvSpPr>
                <p:cNvPr id="131" name="Line 46"/>
                <p:cNvSpPr>
                  <a:spLocks noChangeAspect="1" noChangeShapeType="1"/>
                </p:cNvSpPr>
                <p:nvPr/>
              </p:nvSpPr>
              <p:spPr bwMode="auto">
                <a:xfrm rot="17163330" flipH="1">
                  <a:off x="3451" y="1013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47"/>
                <p:cNvSpPr>
                  <a:spLocks/>
                </p:cNvSpPr>
                <p:nvPr/>
              </p:nvSpPr>
              <p:spPr bwMode="auto">
                <a:xfrm>
                  <a:off x="2928" y="1028"/>
                  <a:ext cx="777" cy="133"/>
                </a:xfrm>
                <a:custGeom>
                  <a:avLst/>
                  <a:gdLst>
                    <a:gd name="T0" fmla="*/ 0 w 777"/>
                    <a:gd name="T1" fmla="*/ 124 h 133"/>
                    <a:gd name="T2" fmla="*/ 375 w 777"/>
                    <a:gd name="T3" fmla="*/ 1 h 133"/>
                    <a:gd name="T4" fmla="*/ 777 w 777"/>
                    <a:gd name="T5" fmla="*/ 133 h 133"/>
                    <a:gd name="T6" fmla="*/ 0 60000 65536"/>
                    <a:gd name="T7" fmla="*/ 0 60000 65536"/>
                    <a:gd name="T8" fmla="*/ 0 60000 65536"/>
                    <a:gd name="T9" fmla="*/ 0 w 777"/>
                    <a:gd name="T10" fmla="*/ 0 h 133"/>
                    <a:gd name="T11" fmla="*/ 777 w 777"/>
                    <a:gd name="T12" fmla="*/ 133 h 1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77" h="133">
                      <a:moveTo>
                        <a:pt x="0" y="124"/>
                      </a:moveTo>
                      <a:cubicBezTo>
                        <a:pt x="123" y="62"/>
                        <a:pt x="246" y="0"/>
                        <a:pt x="375" y="1"/>
                      </a:cubicBezTo>
                      <a:cubicBezTo>
                        <a:pt x="504" y="2"/>
                        <a:pt x="640" y="67"/>
                        <a:pt x="777" y="13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1" name="Group 48"/>
              <p:cNvGrpSpPr>
                <a:grpSpLocks/>
              </p:cNvGrpSpPr>
              <p:nvPr/>
            </p:nvGrpSpPr>
            <p:grpSpPr bwMode="auto">
              <a:xfrm flipV="1">
                <a:off x="3605" y="1423"/>
                <a:ext cx="152" cy="513"/>
                <a:chOff x="2776" y="1167"/>
                <a:chExt cx="152" cy="513"/>
              </a:xfrm>
            </p:grpSpPr>
            <p:sp>
              <p:nvSpPr>
                <p:cNvPr id="129" name="Line 49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50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2" name="Group 51"/>
              <p:cNvGrpSpPr>
                <a:grpSpLocks/>
              </p:cNvGrpSpPr>
              <p:nvPr/>
            </p:nvGrpSpPr>
            <p:grpSpPr bwMode="auto">
              <a:xfrm flipH="1" flipV="1">
                <a:off x="4545" y="879"/>
                <a:ext cx="152" cy="513"/>
                <a:chOff x="2776" y="1167"/>
                <a:chExt cx="152" cy="513"/>
              </a:xfrm>
            </p:grpSpPr>
            <p:sp>
              <p:nvSpPr>
                <p:cNvPr id="127" name="Line 52"/>
                <p:cNvSpPr>
                  <a:spLocks noChangeAspect="1" noChangeShapeType="1"/>
                </p:cNvSpPr>
                <p:nvPr/>
              </p:nvSpPr>
              <p:spPr bwMode="auto">
                <a:xfrm rot="1855532" flipH="1" flipV="1">
                  <a:off x="2828" y="1264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29CB3A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53"/>
                <p:cNvSpPr>
                  <a:spLocks/>
                </p:cNvSpPr>
                <p:nvPr/>
              </p:nvSpPr>
              <p:spPr bwMode="auto">
                <a:xfrm>
                  <a:off x="2776" y="1167"/>
                  <a:ext cx="152" cy="513"/>
                </a:xfrm>
                <a:custGeom>
                  <a:avLst/>
                  <a:gdLst>
                    <a:gd name="T0" fmla="*/ 152 w 152"/>
                    <a:gd name="T1" fmla="*/ 513 h 513"/>
                    <a:gd name="T2" fmla="*/ 38 w 152"/>
                    <a:gd name="T3" fmla="*/ 371 h 513"/>
                    <a:gd name="T4" fmla="*/ 19 w 152"/>
                    <a:gd name="T5" fmla="*/ 212 h 513"/>
                    <a:gd name="T6" fmla="*/ 152 w 152"/>
                    <a:gd name="T7" fmla="*/ 0 h 5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2"/>
                    <a:gd name="T13" fmla="*/ 0 h 513"/>
                    <a:gd name="T14" fmla="*/ 152 w 152"/>
                    <a:gd name="T15" fmla="*/ 513 h 5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2" h="513">
                      <a:moveTo>
                        <a:pt x="152" y="513"/>
                      </a:moveTo>
                      <a:cubicBezTo>
                        <a:pt x="106" y="467"/>
                        <a:pt x="60" y="421"/>
                        <a:pt x="38" y="371"/>
                      </a:cubicBezTo>
                      <a:cubicBezTo>
                        <a:pt x="16" y="321"/>
                        <a:pt x="0" y="274"/>
                        <a:pt x="19" y="212"/>
                      </a:cubicBezTo>
                      <a:cubicBezTo>
                        <a:pt x="38" y="150"/>
                        <a:pt x="95" y="75"/>
                        <a:pt x="152" y="0"/>
                      </a:cubicBezTo>
                    </a:path>
                  </a:pathLst>
                </a:custGeom>
                <a:noFill/>
                <a:ln w="28575">
                  <a:solidFill>
                    <a:srgbClr val="29CB3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3" name="Group 54"/>
              <p:cNvGrpSpPr>
                <a:grpSpLocks/>
              </p:cNvGrpSpPr>
              <p:nvPr/>
            </p:nvGrpSpPr>
            <p:grpSpPr bwMode="auto">
              <a:xfrm>
                <a:off x="4538" y="1397"/>
                <a:ext cx="764" cy="543"/>
                <a:chOff x="3696" y="1680"/>
                <a:chExt cx="764" cy="543"/>
              </a:xfrm>
            </p:grpSpPr>
            <p:sp>
              <p:nvSpPr>
                <p:cNvPr id="125" name="Line 55"/>
                <p:cNvSpPr>
                  <a:spLocks noChangeAspect="1" noChangeShapeType="1"/>
                </p:cNvSpPr>
                <p:nvPr/>
              </p:nvSpPr>
              <p:spPr bwMode="auto">
                <a:xfrm rot="4334049">
                  <a:off x="3989" y="2107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Freeform 56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14" name="Group 57"/>
              <p:cNvGrpSpPr>
                <a:grpSpLocks/>
              </p:cNvGrpSpPr>
              <p:nvPr/>
            </p:nvGrpSpPr>
            <p:grpSpPr bwMode="auto">
              <a:xfrm>
                <a:off x="4559" y="882"/>
                <a:ext cx="764" cy="543"/>
                <a:chOff x="3726" y="1170"/>
                <a:chExt cx="764" cy="543"/>
              </a:xfrm>
            </p:grpSpPr>
            <p:sp>
              <p:nvSpPr>
                <p:cNvPr id="123" name="Line 58"/>
                <p:cNvSpPr>
                  <a:spLocks noChangeAspect="1" noChangeShapeType="1"/>
                </p:cNvSpPr>
                <p:nvPr/>
              </p:nvSpPr>
              <p:spPr bwMode="auto">
                <a:xfrm rot="19202490" flipH="1">
                  <a:off x="4304" y="1379"/>
                  <a:ext cx="1" cy="88"/>
                </a:xfrm>
                <a:prstGeom prst="line">
                  <a:avLst/>
                </a:prstGeom>
                <a:noFill/>
                <a:ln w="22225">
                  <a:solidFill>
                    <a:srgbClr val="66FF3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Freeform 59"/>
                <p:cNvSpPr>
                  <a:spLocks/>
                </p:cNvSpPr>
                <p:nvPr/>
              </p:nvSpPr>
              <p:spPr bwMode="auto">
                <a:xfrm rot="10800000" flipH="1">
                  <a:off x="3726" y="1170"/>
                  <a:ext cx="764" cy="543"/>
                </a:xfrm>
                <a:custGeom>
                  <a:avLst/>
                  <a:gdLst>
                    <a:gd name="T0" fmla="*/ 753 w 764"/>
                    <a:gd name="T1" fmla="*/ 0 h 543"/>
                    <a:gd name="T2" fmla="*/ 764 w 764"/>
                    <a:gd name="T3" fmla="*/ 14 h 543"/>
                    <a:gd name="T4" fmla="*/ 485 w 764"/>
                    <a:gd name="T5" fmla="*/ 380 h 543"/>
                    <a:gd name="T6" fmla="*/ 0 w 764"/>
                    <a:gd name="T7" fmla="*/ 543 h 5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4"/>
                    <a:gd name="T13" fmla="*/ 0 h 543"/>
                    <a:gd name="T14" fmla="*/ 764 w 764"/>
                    <a:gd name="T15" fmla="*/ 543 h 5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4" h="543">
                      <a:moveTo>
                        <a:pt x="753" y="0"/>
                      </a:moveTo>
                      <a:lnTo>
                        <a:pt x="764" y="14"/>
                      </a:lnTo>
                      <a:cubicBezTo>
                        <a:pt x="719" y="77"/>
                        <a:pt x="612" y="292"/>
                        <a:pt x="485" y="380"/>
                      </a:cubicBezTo>
                      <a:cubicBezTo>
                        <a:pt x="358" y="468"/>
                        <a:pt x="179" y="505"/>
                        <a:pt x="0" y="543"/>
                      </a:cubicBezTo>
                    </a:path>
                  </a:pathLst>
                </a:custGeom>
                <a:noFill/>
                <a:ln w="28575">
                  <a:solidFill>
                    <a:srgbClr val="66FF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45713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5" name="Text Box 60"/>
              <p:cNvSpPr txBox="1">
                <a:spLocks noChangeArrowheads="1"/>
              </p:cNvSpPr>
              <p:nvPr/>
            </p:nvSpPr>
            <p:spPr bwMode="auto">
              <a:xfrm>
                <a:off x="4537" y="192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>
                    <a:solidFill>
                      <a:srgbClr val="FF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16" name="Text Box 61"/>
              <p:cNvSpPr txBox="1">
                <a:spLocks noChangeArrowheads="1"/>
              </p:cNvSpPr>
              <p:nvPr/>
            </p:nvSpPr>
            <p:spPr bwMode="auto">
              <a:xfrm>
                <a:off x="5337" y="1300"/>
                <a:ext cx="14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45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defTabSz="457130" fontAlgn="auto"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17" name="Oval 33"/>
              <p:cNvSpPr>
                <a:spLocks noChangeAspect="1" noChangeArrowheads="1"/>
              </p:cNvSpPr>
              <p:nvPr/>
            </p:nvSpPr>
            <p:spPr bwMode="auto">
              <a:xfrm>
                <a:off x="4481" y="816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62"/>
              <p:cNvSpPr>
                <a:spLocks noChangeAspect="1" noChangeArrowheads="1"/>
              </p:cNvSpPr>
              <p:nvPr/>
            </p:nvSpPr>
            <p:spPr bwMode="auto">
              <a:xfrm>
                <a:off x="3713" y="1344"/>
                <a:ext cx="120" cy="120"/>
              </a:xfrm>
              <a:prstGeom prst="ellips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val 34"/>
              <p:cNvSpPr>
                <a:spLocks noChangeAspect="1" noChangeArrowheads="1"/>
              </p:cNvSpPr>
              <p:nvPr/>
            </p:nvSpPr>
            <p:spPr bwMode="auto">
              <a:xfrm>
                <a:off x="4481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Oval 35"/>
              <p:cNvSpPr>
                <a:spLocks noChangeAspect="1" noChangeArrowheads="1"/>
              </p:cNvSpPr>
              <p:nvPr/>
            </p:nvSpPr>
            <p:spPr bwMode="auto">
              <a:xfrm>
                <a:off x="5249" y="1344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Oval 63"/>
              <p:cNvSpPr>
                <a:spLocks noChangeAspect="1" noChangeArrowheads="1"/>
              </p:cNvSpPr>
              <p:nvPr/>
            </p:nvSpPr>
            <p:spPr bwMode="auto">
              <a:xfrm>
                <a:off x="3713" y="1872"/>
                <a:ext cx="120" cy="12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Oval 32"/>
              <p:cNvSpPr>
                <a:spLocks noChangeAspect="1" noChangeArrowheads="1"/>
              </p:cNvSpPr>
              <p:nvPr/>
            </p:nvSpPr>
            <p:spPr bwMode="auto">
              <a:xfrm>
                <a:off x="4481" y="1872"/>
                <a:ext cx="120" cy="120"/>
              </a:xfrm>
              <a:prstGeom prst="ellipse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13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69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1D Parallel BFS algorithm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6017" y="4808333"/>
            <a:ext cx="12296249" cy="1335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Find owners of the current frontier’s adjacency [computation]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Exchange adjacencies via all-to-all. [communication]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Update distances/parents for unvisited vertices. [computation]</a:t>
            </a:r>
            <a:endParaRPr lang="en-US" sz="2000" dirty="0"/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3481787" y="1773333"/>
            <a:ext cx="258763" cy="22336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430984" y="4051395"/>
            <a:ext cx="338534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Times" pitchFamily="18" charset="0"/>
              </a:rPr>
              <a:t>x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546876" y="1838417"/>
            <a:ext cx="136525" cy="2101851"/>
            <a:chOff x="2017" y="814"/>
            <a:chExt cx="86" cy="1324"/>
          </a:xfrm>
        </p:grpSpPr>
        <p:sp>
          <p:nvSpPr>
            <p:cNvPr id="8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5450868" y="1872800"/>
            <a:ext cx="272047" cy="894941"/>
            <a:chOff x="2776" y="1167"/>
            <a:chExt cx="152" cy="513"/>
          </a:xfrm>
        </p:grpSpPr>
        <p:sp>
          <p:nvSpPr>
            <p:cNvPr id="16" name="Line 25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 flipH="1" flipV="1">
            <a:off x="5765869" y="1872800"/>
            <a:ext cx="272047" cy="894941"/>
            <a:chOff x="2776" y="1167"/>
            <a:chExt cx="152" cy="513"/>
          </a:xfrm>
        </p:grpSpPr>
        <p:sp>
          <p:nvSpPr>
            <p:cNvPr id="19" name="Line 2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5722915" y="1630311"/>
            <a:ext cx="1390661" cy="232023"/>
            <a:chOff x="2928" y="1028"/>
            <a:chExt cx="777" cy="133"/>
          </a:xfrm>
        </p:grpSpPr>
        <p:sp>
          <p:nvSpPr>
            <p:cNvPr id="22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733653" y="2786932"/>
            <a:ext cx="1390661" cy="912387"/>
            <a:chOff x="2934" y="1691"/>
            <a:chExt cx="777" cy="523"/>
          </a:xfrm>
        </p:grpSpPr>
        <p:sp>
          <p:nvSpPr>
            <p:cNvPr id="25" name="Line 35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6" y="523"/>
                </a:cxn>
                <a:cxn ang="0">
                  <a:pos x="176" y="343"/>
                </a:cxn>
                <a:cxn ang="0">
                  <a:pos x="615" y="247"/>
                </a:cxn>
                <a:cxn ang="0">
                  <a:pos x="777" y="0"/>
                </a:cxn>
              </a:cxnLst>
              <a:rect l="0" t="0" r="r" b="b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Oval 33"/>
          <p:cNvSpPr>
            <a:spLocks noChangeAspect="1" noChangeArrowheads="1"/>
          </p:cNvSpPr>
          <p:nvPr/>
        </p:nvSpPr>
        <p:spPr bwMode="auto">
          <a:xfrm>
            <a:off x="5637003" y="1762897"/>
            <a:ext cx="214774" cy="20934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5415071" y="1518662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126103" y="1511683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436547" y="3695828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5348848" y="2600267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7147581" y="2690982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7</a:t>
            </a:r>
          </a:p>
        </p:txBody>
      </p:sp>
      <p:grpSp>
        <p:nvGrpSpPr>
          <p:cNvPr id="33" name="Group 46"/>
          <p:cNvGrpSpPr>
            <a:grpSpLocks/>
          </p:cNvGrpSpPr>
          <p:nvPr/>
        </p:nvGrpSpPr>
        <p:grpSpPr bwMode="auto">
          <a:xfrm>
            <a:off x="7140423" y="2565377"/>
            <a:ext cx="1390661" cy="232023"/>
            <a:chOff x="2928" y="1028"/>
            <a:chExt cx="777" cy="133"/>
          </a:xfrm>
        </p:grpSpPr>
        <p:sp>
          <p:nvSpPr>
            <p:cNvPr id="34" name="Line 47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5737233" y="3493463"/>
            <a:ext cx="1390661" cy="232023"/>
            <a:chOff x="2928" y="1028"/>
            <a:chExt cx="777" cy="133"/>
          </a:xfrm>
        </p:grpSpPr>
        <p:sp>
          <p:nvSpPr>
            <p:cNvPr id="37" name="Line 50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52"/>
          <p:cNvGrpSpPr>
            <a:grpSpLocks/>
          </p:cNvGrpSpPr>
          <p:nvPr/>
        </p:nvGrpSpPr>
        <p:grpSpPr bwMode="auto">
          <a:xfrm flipH="1" flipV="1">
            <a:off x="5715755" y="3723742"/>
            <a:ext cx="1390661" cy="232023"/>
            <a:chOff x="2928" y="1028"/>
            <a:chExt cx="777" cy="133"/>
          </a:xfrm>
        </p:grpSpPr>
        <p:sp>
          <p:nvSpPr>
            <p:cNvPr id="40" name="Line 53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55"/>
          <p:cNvGrpSpPr>
            <a:grpSpLocks/>
          </p:cNvGrpSpPr>
          <p:nvPr/>
        </p:nvGrpSpPr>
        <p:grpSpPr bwMode="auto">
          <a:xfrm flipH="1" flipV="1">
            <a:off x="5744392" y="2788675"/>
            <a:ext cx="1390661" cy="232023"/>
            <a:chOff x="2928" y="1028"/>
            <a:chExt cx="777" cy="133"/>
          </a:xfrm>
        </p:grpSpPr>
        <p:sp>
          <p:nvSpPr>
            <p:cNvPr id="43" name="Line 56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58"/>
          <p:cNvGrpSpPr>
            <a:grpSpLocks/>
          </p:cNvGrpSpPr>
          <p:nvPr/>
        </p:nvGrpSpPr>
        <p:grpSpPr bwMode="auto">
          <a:xfrm flipV="1">
            <a:off x="5443708" y="2821822"/>
            <a:ext cx="272047" cy="894941"/>
            <a:chOff x="2776" y="1167"/>
            <a:chExt cx="152" cy="513"/>
          </a:xfrm>
        </p:grpSpPr>
        <p:sp>
          <p:nvSpPr>
            <p:cNvPr id="46" name="Line 59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0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61"/>
          <p:cNvGrpSpPr>
            <a:grpSpLocks/>
          </p:cNvGrpSpPr>
          <p:nvPr/>
        </p:nvGrpSpPr>
        <p:grpSpPr bwMode="auto">
          <a:xfrm flipH="1" flipV="1">
            <a:off x="7126104" y="1872800"/>
            <a:ext cx="272047" cy="894941"/>
            <a:chOff x="2776" y="1167"/>
            <a:chExt cx="152" cy="513"/>
          </a:xfrm>
        </p:grpSpPr>
        <p:sp>
          <p:nvSpPr>
            <p:cNvPr id="49" name="Line 62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63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Line 65"/>
          <p:cNvSpPr>
            <a:spLocks noChangeAspect="1" noChangeShapeType="1"/>
          </p:cNvSpPr>
          <p:nvPr/>
        </p:nvSpPr>
        <p:spPr bwMode="auto">
          <a:xfrm rot="4334049">
            <a:off x="7638003" y="3519387"/>
            <a:ext cx="1745" cy="1575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66"/>
          <p:cNvSpPr>
            <a:spLocks/>
          </p:cNvSpPr>
          <p:nvPr/>
        </p:nvSpPr>
        <p:spPr bwMode="auto">
          <a:xfrm>
            <a:off x="7113574" y="2776464"/>
            <a:ext cx="1367394" cy="947277"/>
          </a:xfrm>
          <a:custGeom>
            <a:avLst/>
            <a:gdLst/>
            <a:ahLst/>
            <a:cxnLst>
              <a:cxn ang="0">
                <a:pos x="753" y="0"/>
              </a:cxn>
              <a:cxn ang="0">
                <a:pos x="764" y="14"/>
              </a:cxn>
              <a:cxn ang="0">
                <a:pos x="485" y="380"/>
              </a:cxn>
              <a:cxn ang="0">
                <a:pos x="0" y="543"/>
              </a:cxn>
            </a:cxnLst>
            <a:rect l="0" t="0" r="r" b="b"/>
            <a:pathLst>
              <a:path w="764" h="543">
                <a:moveTo>
                  <a:pt x="753" y="0"/>
                </a:moveTo>
                <a:lnTo>
                  <a:pt x="764" y="14"/>
                </a:lnTo>
                <a:cubicBezTo>
                  <a:pt x="719" y="77"/>
                  <a:pt x="612" y="292"/>
                  <a:pt x="485" y="380"/>
                </a:cubicBezTo>
                <a:cubicBezTo>
                  <a:pt x="358" y="468"/>
                  <a:pt x="179" y="505"/>
                  <a:pt x="0" y="54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3" name="Group 67"/>
          <p:cNvGrpSpPr>
            <a:grpSpLocks/>
          </p:cNvGrpSpPr>
          <p:nvPr/>
        </p:nvGrpSpPr>
        <p:grpSpPr bwMode="auto">
          <a:xfrm>
            <a:off x="7151159" y="1878034"/>
            <a:ext cx="1367394" cy="947277"/>
            <a:chOff x="3726" y="1170"/>
            <a:chExt cx="764" cy="543"/>
          </a:xfrm>
        </p:grpSpPr>
        <p:sp>
          <p:nvSpPr>
            <p:cNvPr id="54" name="Line 68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764" y="14"/>
                </a:cxn>
                <a:cxn ang="0">
                  <a:pos x="485" y="380"/>
                </a:cxn>
                <a:cxn ang="0">
                  <a:pos x="0" y="543"/>
                </a:cxn>
              </a:cxnLst>
              <a:rect l="0" t="0" r="r" b="b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7111785" y="3688850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7" name="Text Box 71"/>
          <p:cNvSpPr txBox="1">
            <a:spLocks noChangeArrowheads="1"/>
          </p:cNvSpPr>
          <p:nvPr/>
        </p:nvSpPr>
        <p:spPr bwMode="auto">
          <a:xfrm>
            <a:off x="8543612" y="2607246"/>
            <a:ext cx="29878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8" name="Oval 72"/>
          <p:cNvSpPr>
            <a:spLocks noChangeAspect="1" noChangeArrowheads="1"/>
          </p:cNvSpPr>
          <p:nvPr/>
        </p:nvSpPr>
        <p:spPr bwMode="auto">
          <a:xfrm>
            <a:off x="5637003" y="2684006"/>
            <a:ext cx="214774" cy="20934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Oval 73"/>
          <p:cNvSpPr>
            <a:spLocks noChangeAspect="1" noChangeArrowheads="1"/>
          </p:cNvSpPr>
          <p:nvPr/>
        </p:nvSpPr>
        <p:spPr bwMode="auto">
          <a:xfrm>
            <a:off x="5637003" y="3605114"/>
            <a:ext cx="214774" cy="20934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Oval 75"/>
          <p:cNvSpPr>
            <a:spLocks noChangeAspect="1" noChangeArrowheads="1"/>
          </p:cNvSpPr>
          <p:nvPr/>
        </p:nvSpPr>
        <p:spPr bwMode="auto">
          <a:xfrm>
            <a:off x="1095772" y="249247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76"/>
          <p:cNvSpPr>
            <a:spLocks noChangeAspect="1" noChangeArrowheads="1"/>
          </p:cNvSpPr>
          <p:nvPr/>
        </p:nvSpPr>
        <p:spPr bwMode="auto">
          <a:xfrm>
            <a:off x="1030683" y="1773333"/>
            <a:ext cx="2230438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77"/>
          <p:cNvSpPr>
            <a:spLocks noChangeAspect="1" noChangeArrowheads="1"/>
          </p:cNvSpPr>
          <p:nvPr/>
        </p:nvSpPr>
        <p:spPr bwMode="auto">
          <a:xfrm>
            <a:off x="1095772" y="347513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Oval 78"/>
          <p:cNvSpPr>
            <a:spLocks noChangeAspect="1" noChangeArrowheads="1"/>
          </p:cNvSpPr>
          <p:nvPr/>
        </p:nvSpPr>
        <p:spPr bwMode="auto">
          <a:xfrm>
            <a:off x="1422798" y="347513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79"/>
          <p:cNvSpPr>
            <a:spLocks noChangeAspect="1" noChangeArrowheads="1"/>
          </p:cNvSpPr>
          <p:nvPr/>
        </p:nvSpPr>
        <p:spPr bwMode="auto">
          <a:xfrm>
            <a:off x="1749823" y="3475132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Oval 80"/>
          <p:cNvSpPr>
            <a:spLocks noChangeAspect="1" noChangeArrowheads="1"/>
          </p:cNvSpPr>
          <p:nvPr/>
        </p:nvSpPr>
        <p:spPr bwMode="auto">
          <a:xfrm>
            <a:off x="2078435" y="347513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Oval 81"/>
          <p:cNvSpPr>
            <a:spLocks noChangeAspect="1" noChangeArrowheads="1"/>
          </p:cNvSpPr>
          <p:nvPr/>
        </p:nvSpPr>
        <p:spPr bwMode="auto">
          <a:xfrm>
            <a:off x="2405460" y="3475132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Oval 82"/>
          <p:cNvSpPr>
            <a:spLocks noChangeAspect="1" noChangeArrowheads="1"/>
          </p:cNvSpPr>
          <p:nvPr/>
        </p:nvSpPr>
        <p:spPr bwMode="auto">
          <a:xfrm>
            <a:off x="2732485" y="3475132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Oval 83"/>
          <p:cNvSpPr>
            <a:spLocks noChangeAspect="1" noChangeArrowheads="1"/>
          </p:cNvSpPr>
          <p:nvPr/>
        </p:nvSpPr>
        <p:spPr bwMode="auto">
          <a:xfrm>
            <a:off x="3061097" y="347513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Oval 84"/>
          <p:cNvSpPr>
            <a:spLocks noChangeAspect="1" noChangeArrowheads="1"/>
          </p:cNvSpPr>
          <p:nvPr/>
        </p:nvSpPr>
        <p:spPr bwMode="auto">
          <a:xfrm>
            <a:off x="1095772" y="1838420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Oval 85"/>
          <p:cNvSpPr>
            <a:spLocks noChangeAspect="1" noChangeArrowheads="1"/>
          </p:cNvSpPr>
          <p:nvPr/>
        </p:nvSpPr>
        <p:spPr bwMode="auto">
          <a:xfrm>
            <a:off x="1749823" y="183842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Oval 86"/>
          <p:cNvSpPr>
            <a:spLocks noChangeAspect="1" noChangeArrowheads="1"/>
          </p:cNvSpPr>
          <p:nvPr/>
        </p:nvSpPr>
        <p:spPr bwMode="auto">
          <a:xfrm>
            <a:off x="2078435" y="1838420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Oval 87"/>
          <p:cNvSpPr>
            <a:spLocks noChangeAspect="1" noChangeArrowheads="1"/>
          </p:cNvSpPr>
          <p:nvPr/>
        </p:nvSpPr>
        <p:spPr bwMode="auto">
          <a:xfrm>
            <a:off x="2405460" y="183842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Oval 88"/>
          <p:cNvSpPr>
            <a:spLocks noChangeAspect="1" noChangeArrowheads="1"/>
          </p:cNvSpPr>
          <p:nvPr/>
        </p:nvSpPr>
        <p:spPr bwMode="auto">
          <a:xfrm>
            <a:off x="2732485" y="183842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Oval 89"/>
          <p:cNvSpPr>
            <a:spLocks noChangeAspect="1" noChangeArrowheads="1"/>
          </p:cNvSpPr>
          <p:nvPr/>
        </p:nvSpPr>
        <p:spPr bwMode="auto">
          <a:xfrm>
            <a:off x="3061097" y="183842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90"/>
          <p:cNvSpPr>
            <a:spLocks noChangeAspect="1" noChangeArrowheads="1"/>
          </p:cNvSpPr>
          <p:nvPr/>
        </p:nvSpPr>
        <p:spPr bwMode="auto">
          <a:xfrm>
            <a:off x="1095772" y="2165444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91"/>
          <p:cNvSpPr>
            <a:spLocks noChangeAspect="1" noChangeArrowheads="1"/>
          </p:cNvSpPr>
          <p:nvPr/>
        </p:nvSpPr>
        <p:spPr bwMode="auto">
          <a:xfrm>
            <a:off x="1422798" y="2165444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92"/>
          <p:cNvSpPr>
            <a:spLocks noChangeAspect="1" noChangeArrowheads="1"/>
          </p:cNvSpPr>
          <p:nvPr/>
        </p:nvSpPr>
        <p:spPr bwMode="auto">
          <a:xfrm>
            <a:off x="1749823" y="21654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Oval 93"/>
          <p:cNvSpPr>
            <a:spLocks noChangeAspect="1" noChangeArrowheads="1"/>
          </p:cNvSpPr>
          <p:nvPr/>
        </p:nvSpPr>
        <p:spPr bwMode="auto">
          <a:xfrm>
            <a:off x="2078435" y="21654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Oval 94"/>
          <p:cNvSpPr>
            <a:spLocks noChangeAspect="1" noChangeArrowheads="1"/>
          </p:cNvSpPr>
          <p:nvPr/>
        </p:nvSpPr>
        <p:spPr bwMode="auto">
          <a:xfrm>
            <a:off x="2732485" y="21654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95"/>
          <p:cNvSpPr>
            <a:spLocks noChangeAspect="1" noChangeArrowheads="1"/>
          </p:cNvSpPr>
          <p:nvPr/>
        </p:nvSpPr>
        <p:spPr bwMode="auto">
          <a:xfrm>
            <a:off x="1422798" y="249247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Oval 96"/>
          <p:cNvSpPr>
            <a:spLocks noChangeAspect="1" noChangeArrowheads="1"/>
          </p:cNvSpPr>
          <p:nvPr/>
        </p:nvSpPr>
        <p:spPr bwMode="auto">
          <a:xfrm>
            <a:off x="1749823" y="2492470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Oval 97"/>
          <p:cNvSpPr>
            <a:spLocks noChangeAspect="1" noChangeArrowheads="1"/>
          </p:cNvSpPr>
          <p:nvPr/>
        </p:nvSpPr>
        <p:spPr bwMode="auto">
          <a:xfrm>
            <a:off x="2078435" y="2492470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Oval 98"/>
          <p:cNvSpPr>
            <a:spLocks noChangeAspect="1" noChangeArrowheads="1"/>
          </p:cNvSpPr>
          <p:nvPr/>
        </p:nvSpPr>
        <p:spPr bwMode="auto">
          <a:xfrm>
            <a:off x="2405460" y="2492470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99"/>
          <p:cNvSpPr>
            <a:spLocks noChangeAspect="1" noChangeArrowheads="1"/>
          </p:cNvSpPr>
          <p:nvPr/>
        </p:nvSpPr>
        <p:spPr bwMode="auto">
          <a:xfrm>
            <a:off x="2732485" y="2492470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100"/>
          <p:cNvSpPr>
            <a:spLocks noChangeAspect="1" noChangeArrowheads="1"/>
          </p:cNvSpPr>
          <p:nvPr/>
        </p:nvSpPr>
        <p:spPr bwMode="auto">
          <a:xfrm>
            <a:off x="3061097" y="2492470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Oval 101"/>
          <p:cNvSpPr>
            <a:spLocks noChangeAspect="1" noChangeArrowheads="1"/>
          </p:cNvSpPr>
          <p:nvPr/>
        </p:nvSpPr>
        <p:spPr bwMode="auto">
          <a:xfrm>
            <a:off x="1095772" y="2821083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Oval 102"/>
          <p:cNvSpPr>
            <a:spLocks noChangeAspect="1" noChangeArrowheads="1"/>
          </p:cNvSpPr>
          <p:nvPr/>
        </p:nvSpPr>
        <p:spPr bwMode="auto">
          <a:xfrm>
            <a:off x="1422798" y="2821083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Oval 103"/>
          <p:cNvSpPr>
            <a:spLocks noChangeAspect="1" noChangeArrowheads="1"/>
          </p:cNvSpPr>
          <p:nvPr/>
        </p:nvSpPr>
        <p:spPr bwMode="auto">
          <a:xfrm>
            <a:off x="2078435" y="2821083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Oval 104"/>
          <p:cNvSpPr>
            <a:spLocks noChangeAspect="1" noChangeArrowheads="1"/>
          </p:cNvSpPr>
          <p:nvPr/>
        </p:nvSpPr>
        <p:spPr bwMode="auto">
          <a:xfrm>
            <a:off x="2405460" y="2821083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Oval 105"/>
          <p:cNvSpPr>
            <a:spLocks noChangeAspect="1" noChangeArrowheads="1"/>
          </p:cNvSpPr>
          <p:nvPr/>
        </p:nvSpPr>
        <p:spPr bwMode="auto">
          <a:xfrm>
            <a:off x="2732485" y="2821083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Oval 106"/>
          <p:cNvSpPr>
            <a:spLocks noChangeAspect="1" noChangeArrowheads="1"/>
          </p:cNvSpPr>
          <p:nvPr/>
        </p:nvSpPr>
        <p:spPr bwMode="auto">
          <a:xfrm>
            <a:off x="3061097" y="2821083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107"/>
          <p:cNvSpPr>
            <a:spLocks noChangeAspect="1" noChangeArrowheads="1"/>
          </p:cNvSpPr>
          <p:nvPr/>
        </p:nvSpPr>
        <p:spPr bwMode="auto">
          <a:xfrm>
            <a:off x="1095772" y="314810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Oval 108"/>
          <p:cNvSpPr>
            <a:spLocks noChangeAspect="1" noChangeArrowheads="1"/>
          </p:cNvSpPr>
          <p:nvPr/>
        </p:nvSpPr>
        <p:spPr bwMode="auto">
          <a:xfrm>
            <a:off x="1422798" y="3148108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Oval 109"/>
          <p:cNvSpPr>
            <a:spLocks noChangeAspect="1" noChangeArrowheads="1"/>
          </p:cNvSpPr>
          <p:nvPr/>
        </p:nvSpPr>
        <p:spPr bwMode="auto">
          <a:xfrm>
            <a:off x="1749823" y="314810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Oval 110"/>
          <p:cNvSpPr>
            <a:spLocks noChangeAspect="1" noChangeArrowheads="1"/>
          </p:cNvSpPr>
          <p:nvPr/>
        </p:nvSpPr>
        <p:spPr bwMode="auto">
          <a:xfrm>
            <a:off x="2078435" y="314810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Oval 111"/>
          <p:cNvSpPr>
            <a:spLocks noChangeAspect="1" noChangeArrowheads="1"/>
          </p:cNvSpPr>
          <p:nvPr/>
        </p:nvSpPr>
        <p:spPr bwMode="auto">
          <a:xfrm>
            <a:off x="2405460" y="3148108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Oval 112"/>
          <p:cNvSpPr>
            <a:spLocks noChangeAspect="1" noChangeArrowheads="1"/>
          </p:cNvSpPr>
          <p:nvPr/>
        </p:nvSpPr>
        <p:spPr bwMode="auto">
          <a:xfrm>
            <a:off x="3061097" y="3148108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Oval 113"/>
          <p:cNvSpPr>
            <a:spLocks noChangeAspect="1" noChangeArrowheads="1"/>
          </p:cNvSpPr>
          <p:nvPr/>
        </p:nvSpPr>
        <p:spPr bwMode="auto">
          <a:xfrm>
            <a:off x="1095772" y="38037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Oval 114"/>
          <p:cNvSpPr>
            <a:spLocks noChangeAspect="1" noChangeArrowheads="1"/>
          </p:cNvSpPr>
          <p:nvPr/>
        </p:nvSpPr>
        <p:spPr bwMode="auto">
          <a:xfrm>
            <a:off x="1422798" y="3803744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Oval 115"/>
          <p:cNvSpPr>
            <a:spLocks noChangeAspect="1" noChangeArrowheads="1"/>
          </p:cNvSpPr>
          <p:nvPr/>
        </p:nvSpPr>
        <p:spPr bwMode="auto">
          <a:xfrm>
            <a:off x="1749823" y="38037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Oval 116"/>
          <p:cNvSpPr>
            <a:spLocks noChangeAspect="1" noChangeArrowheads="1"/>
          </p:cNvSpPr>
          <p:nvPr/>
        </p:nvSpPr>
        <p:spPr bwMode="auto">
          <a:xfrm>
            <a:off x="2078435" y="38037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117"/>
          <p:cNvSpPr>
            <a:spLocks noChangeAspect="1" noChangeArrowheads="1"/>
          </p:cNvSpPr>
          <p:nvPr/>
        </p:nvSpPr>
        <p:spPr bwMode="auto">
          <a:xfrm>
            <a:off x="2732485" y="38037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Oval 118"/>
          <p:cNvSpPr>
            <a:spLocks noChangeAspect="1" noChangeArrowheads="1"/>
          </p:cNvSpPr>
          <p:nvPr/>
        </p:nvSpPr>
        <p:spPr bwMode="auto">
          <a:xfrm>
            <a:off x="3061097" y="3803744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Text Box 119"/>
          <p:cNvSpPr txBox="1">
            <a:spLocks noChangeArrowheads="1"/>
          </p:cNvSpPr>
          <p:nvPr/>
        </p:nvSpPr>
        <p:spPr bwMode="auto">
          <a:xfrm>
            <a:off x="1736711" y="3991070"/>
            <a:ext cx="648114" cy="584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  <a:latin typeface="Times" pitchFamily="18" charset="0"/>
              </a:rPr>
              <a:t>T</a:t>
            </a:r>
          </a:p>
        </p:txBody>
      </p:sp>
      <p:sp>
        <p:nvSpPr>
          <p:cNvPr id="105" name="Text Box 192"/>
          <p:cNvSpPr txBox="1">
            <a:spLocks noChangeArrowheads="1"/>
          </p:cNvSpPr>
          <p:nvPr/>
        </p:nvSpPr>
        <p:spPr bwMode="auto">
          <a:xfrm>
            <a:off x="3525710" y="4000595"/>
            <a:ext cx="1467068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frontier</a:t>
            </a:r>
          </a:p>
        </p:txBody>
      </p:sp>
      <p:sp>
        <p:nvSpPr>
          <p:cNvPr id="106" name="Text Box 120"/>
          <p:cNvSpPr txBox="1">
            <a:spLocks noChangeArrowheads="1"/>
          </p:cNvSpPr>
          <p:nvPr/>
        </p:nvSpPr>
        <p:spPr bwMode="auto">
          <a:xfrm>
            <a:off x="3768328" y="2600979"/>
            <a:ext cx="486110" cy="461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dirty="0">
                <a:solidFill>
                  <a:prstClr val="white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07" name="Oval 14"/>
          <p:cNvSpPr>
            <a:spLocks noChangeAspect="1" noChangeArrowheads="1"/>
          </p:cNvSpPr>
          <p:nvPr/>
        </p:nvSpPr>
        <p:spPr bwMode="auto">
          <a:xfrm>
            <a:off x="4042271" y="341004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Oval 21"/>
          <p:cNvSpPr>
            <a:spLocks noChangeAspect="1" noChangeArrowheads="1"/>
          </p:cNvSpPr>
          <p:nvPr/>
        </p:nvSpPr>
        <p:spPr bwMode="auto">
          <a:xfrm>
            <a:off x="4042271" y="177333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Oval 28"/>
          <p:cNvSpPr>
            <a:spLocks noChangeAspect="1" noChangeArrowheads="1"/>
          </p:cNvSpPr>
          <p:nvPr/>
        </p:nvSpPr>
        <p:spPr bwMode="auto">
          <a:xfrm>
            <a:off x="4042271" y="2165444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Oval 34"/>
          <p:cNvSpPr>
            <a:spLocks noChangeAspect="1" noChangeArrowheads="1"/>
          </p:cNvSpPr>
          <p:nvPr/>
        </p:nvSpPr>
        <p:spPr bwMode="auto">
          <a:xfrm>
            <a:off x="4042271" y="2427383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Oval 41"/>
          <p:cNvSpPr>
            <a:spLocks noChangeAspect="1" noChangeArrowheads="1"/>
          </p:cNvSpPr>
          <p:nvPr/>
        </p:nvSpPr>
        <p:spPr bwMode="auto">
          <a:xfrm>
            <a:off x="4042271" y="2821083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Oval 48"/>
          <p:cNvSpPr>
            <a:spLocks noChangeAspect="1" noChangeArrowheads="1"/>
          </p:cNvSpPr>
          <p:nvPr/>
        </p:nvSpPr>
        <p:spPr bwMode="auto">
          <a:xfrm>
            <a:off x="4042271" y="3148108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Oval 55"/>
          <p:cNvSpPr>
            <a:spLocks noChangeAspect="1" noChangeArrowheads="1"/>
          </p:cNvSpPr>
          <p:nvPr/>
        </p:nvSpPr>
        <p:spPr bwMode="auto">
          <a:xfrm>
            <a:off x="4042271" y="373865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ctangle 76"/>
          <p:cNvSpPr>
            <a:spLocks noChangeAspect="1" noChangeArrowheads="1"/>
          </p:cNvSpPr>
          <p:nvPr/>
        </p:nvSpPr>
        <p:spPr bwMode="auto">
          <a:xfrm>
            <a:off x="3949700" y="1787335"/>
            <a:ext cx="326628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44505" y="2495723"/>
            <a:ext cx="2865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116" name="Straight Connector 2"/>
          <p:cNvCxnSpPr/>
          <p:nvPr/>
        </p:nvCxnSpPr>
        <p:spPr>
          <a:xfrm flipV="1">
            <a:off x="1660511" y="1787336"/>
            <a:ext cx="0" cy="2213259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30"/>
          <p:cNvCxnSpPr/>
          <p:nvPr/>
        </p:nvCxnSpPr>
        <p:spPr>
          <a:xfrm flipV="1">
            <a:off x="2308625" y="1798734"/>
            <a:ext cx="0" cy="218243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31"/>
          <p:cNvCxnSpPr/>
          <p:nvPr/>
        </p:nvCxnSpPr>
        <p:spPr>
          <a:xfrm flipV="1">
            <a:off x="2984500" y="1749235"/>
            <a:ext cx="0" cy="22402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32"/>
          <p:cNvCxnSpPr/>
          <p:nvPr/>
        </p:nvCxnSpPr>
        <p:spPr>
          <a:xfrm>
            <a:off x="3949700" y="2378812"/>
            <a:ext cx="326628" cy="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36"/>
          <p:cNvCxnSpPr/>
          <p:nvPr/>
        </p:nvCxnSpPr>
        <p:spPr>
          <a:xfrm>
            <a:off x="3941894" y="3049389"/>
            <a:ext cx="326628" cy="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38"/>
          <p:cNvCxnSpPr/>
          <p:nvPr/>
        </p:nvCxnSpPr>
        <p:spPr>
          <a:xfrm>
            <a:off x="3951022" y="3707173"/>
            <a:ext cx="326628" cy="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l 43"/>
          <p:cNvSpPr>
            <a:spLocks noChangeAspect="1" noChangeArrowheads="1"/>
          </p:cNvSpPr>
          <p:nvPr/>
        </p:nvSpPr>
        <p:spPr bwMode="auto">
          <a:xfrm>
            <a:off x="7011556" y="1762897"/>
            <a:ext cx="214774" cy="20934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3" name="Oval 44"/>
          <p:cNvSpPr>
            <a:spLocks noChangeAspect="1" noChangeArrowheads="1"/>
          </p:cNvSpPr>
          <p:nvPr/>
        </p:nvSpPr>
        <p:spPr bwMode="auto">
          <a:xfrm>
            <a:off x="7011556" y="2684006"/>
            <a:ext cx="214774" cy="209343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Oval 45"/>
          <p:cNvSpPr>
            <a:spLocks noChangeAspect="1" noChangeArrowheads="1"/>
          </p:cNvSpPr>
          <p:nvPr/>
        </p:nvSpPr>
        <p:spPr bwMode="auto">
          <a:xfrm>
            <a:off x="8386110" y="2684006"/>
            <a:ext cx="214774" cy="20934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5" name="Oval 42"/>
          <p:cNvSpPr>
            <a:spLocks noChangeAspect="1" noChangeArrowheads="1"/>
          </p:cNvSpPr>
          <p:nvPr/>
        </p:nvSpPr>
        <p:spPr bwMode="auto">
          <a:xfrm>
            <a:off x="7011556" y="3605114"/>
            <a:ext cx="214774" cy="20934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Parallel BFS algorithm</a:t>
            </a:r>
            <a:endParaRPr lang="zh-CN" altLang="en-US" dirty="0"/>
          </a:p>
        </p:txBody>
      </p:sp>
      <p:sp>
        <p:nvSpPr>
          <p:cNvPr id="4" name="Rectangle 12"/>
          <p:cNvSpPr>
            <a:spLocks noChangeAspect="1" noChangeArrowheads="1"/>
          </p:cNvSpPr>
          <p:nvPr/>
        </p:nvSpPr>
        <p:spPr bwMode="auto">
          <a:xfrm>
            <a:off x="3481788" y="1561674"/>
            <a:ext cx="258763" cy="22336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1416" tIns="45709" rIns="91416" bIns="45709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30987" y="3839737"/>
            <a:ext cx="338506" cy="46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6" tIns="45709" rIns="91416" bIns="45709">
            <a:spAutoFit/>
          </a:bodyPr>
          <a:lstStyle/>
          <a:p>
            <a:r>
              <a:rPr lang="en-US">
                <a:solidFill>
                  <a:prstClr val="white"/>
                </a:solidFill>
                <a:latin typeface="Times" pitchFamily="18" charset="0"/>
              </a:rPr>
              <a:t>x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546879" y="1626759"/>
            <a:ext cx="136525" cy="2101851"/>
            <a:chOff x="2017" y="814"/>
            <a:chExt cx="86" cy="1324"/>
          </a:xfrm>
        </p:grpSpPr>
        <p:sp>
          <p:nvSpPr>
            <p:cNvPr id="7" name="Oval 16"/>
            <p:cNvSpPr>
              <a:spLocks noChangeAspect="1" noChangeArrowheads="1"/>
            </p:cNvSpPr>
            <p:nvPr/>
          </p:nvSpPr>
          <p:spPr bwMode="auto">
            <a:xfrm>
              <a:off x="2017" y="1226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7"/>
            <p:cNvSpPr>
              <a:spLocks noChangeAspect="1" noChangeArrowheads="1"/>
            </p:cNvSpPr>
            <p:nvPr/>
          </p:nvSpPr>
          <p:spPr bwMode="auto">
            <a:xfrm>
              <a:off x="2017" y="1845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8"/>
            <p:cNvSpPr>
              <a:spLocks noChangeAspect="1" noChangeArrowheads="1"/>
            </p:cNvSpPr>
            <p:nvPr/>
          </p:nvSpPr>
          <p:spPr bwMode="auto">
            <a:xfrm>
              <a:off x="2017" y="814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9"/>
            <p:cNvSpPr>
              <a:spLocks noChangeAspect="1" noChangeArrowheads="1"/>
            </p:cNvSpPr>
            <p:nvPr/>
          </p:nvSpPr>
          <p:spPr bwMode="auto">
            <a:xfrm>
              <a:off x="2017" y="1020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20"/>
            <p:cNvSpPr>
              <a:spLocks noChangeAspect="1" noChangeArrowheads="1"/>
            </p:cNvSpPr>
            <p:nvPr/>
          </p:nvSpPr>
          <p:spPr bwMode="auto">
            <a:xfrm>
              <a:off x="2017" y="1433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21"/>
            <p:cNvSpPr>
              <a:spLocks noChangeAspect="1" noChangeArrowheads="1"/>
            </p:cNvSpPr>
            <p:nvPr/>
          </p:nvSpPr>
          <p:spPr bwMode="auto">
            <a:xfrm>
              <a:off x="2017" y="1639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Oval 22"/>
            <p:cNvSpPr>
              <a:spLocks noChangeAspect="1" noChangeArrowheads="1"/>
            </p:cNvSpPr>
            <p:nvPr/>
          </p:nvSpPr>
          <p:spPr bwMode="auto">
            <a:xfrm>
              <a:off x="2017" y="2052"/>
              <a:ext cx="86" cy="86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5450871" y="1661144"/>
            <a:ext cx="272047" cy="894941"/>
            <a:chOff x="2776" y="1167"/>
            <a:chExt cx="152" cy="513"/>
          </a:xfrm>
        </p:grpSpPr>
        <p:sp>
          <p:nvSpPr>
            <p:cNvPr id="15" name="Line 25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27"/>
          <p:cNvGrpSpPr>
            <a:grpSpLocks/>
          </p:cNvGrpSpPr>
          <p:nvPr/>
        </p:nvGrpSpPr>
        <p:grpSpPr bwMode="auto">
          <a:xfrm flipH="1" flipV="1">
            <a:off x="5765872" y="1661144"/>
            <a:ext cx="272047" cy="894941"/>
            <a:chOff x="2776" y="1167"/>
            <a:chExt cx="152" cy="513"/>
          </a:xfrm>
        </p:grpSpPr>
        <p:sp>
          <p:nvSpPr>
            <p:cNvPr id="18" name="Line 28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5722918" y="1418653"/>
            <a:ext cx="1390661" cy="232023"/>
            <a:chOff x="2928" y="1028"/>
            <a:chExt cx="777" cy="133"/>
          </a:xfrm>
        </p:grpSpPr>
        <p:sp>
          <p:nvSpPr>
            <p:cNvPr id="21" name="Line 31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5733656" y="2575276"/>
            <a:ext cx="1390661" cy="912387"/>
            <a:chOff x="2934" y="1691"/>
            <a:chExt cx="777" cy="523"/>
          </a:xfrm>
        </p:grpSpPr>
        <p:sp>
          <p:nvSpPr>
            <p:cNvPr id="24" name="Line 35"/>
            <p:cNvSpPr>
              <a:spLocks noChangeAspect="1" noChangeShapeType="1"/>
            </p:cNvSpPr>
            <p:nvPr/>
          </p:nvSpPr>
          <p:spPr bwMode="auto">
            <a:xfrm rot="3635357">
              <a:off x="3104" y="1995"/>
              <a:ext cx="1" cy="8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2934" y="1691"/>
              <a:ext cx="777" cy="523"/>
            </a:xfrm>
            <a:custGeom>
              <a:avLst/>
              <a:gdLst/>
              <a:ahLst/>
              <a:cxnLst>
                <a:cxn ang="0">
                  <a:pos x="0" y="514"/>
                </a:cxn>
                <a:cxn ang="0">
                  <a:pos x="6" y="523"/>
                </a:cxn>
                <a:cxn ang="0">
                  <a:pos x="176" y="343"/>
                </a:cxn>
                <a:cxn ang="0">
                  <a:pos x="615" y="247"/>
                </a:cxn>
                <a:cxn ang="0">
                  <a:pos x="777" y="0"/>
                </a:cxn>
              </a:cxnLst>
              <a:rect l="0" t="0" r="r" b="b"/>
              <a:pathLst>
                <a:path w="777" h="523">
                  <a:moveTo>
                    <a:pt x="0" y="514"/>
                  </a:moveTo>
                  <a:lnTo>
                    <a:pt x="6" y="523"/>
                  </a:lnTo>
                  <a:cubicBezTo>
                    <a:pt x="35" y="495"/>
                    <a:pt x="74" y="389"/>
                    <a:pt x="176" y="343"/>
                  </a:cubicBezTo>
                  <a:cubicBezTo>
                    <a:pt x="278" y="297"/>
                    <a:pt x="515" y="304"/>
                    <a:pt x="615" y="247"/>
                  </a:cubicBezTo>
                  <a:cubicBezTo>
                    <a:pt x="715" y="190"/>
                    <a:pt x="746" y="95"/>
                    <a:pt x="777" y="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6" name="Oval 33"/>
          <p:cNvSpPr>
            <a:spLocks noChangeAspect="1" noChangeArrowheads="1"/>
          </p:cNvSpPr>
          <p:nvPr/>
        </p:nvSpPr>
        <p:spPr bwMode="auto">
          <a:xfrm>
            <a:off x="5637003" y="1551238"/>
            <a:ext cx="214774" cy="20934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ctr"/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415073" y="1307001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126104" y="1300024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5436550" y="3484169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348849" y="2388609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7147582" y="2479323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7</a:t>
            </a:r>
          </a:p>
        </p:txBody>
      </p:sp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7140426" y="2353718"/>
            <a:ext cx="1390661" cy="232023"/>
            <a:chOff x="2928" y="1028"/>
            <a:chExt cx="777" cy="133"/>
          </a:xfrm>
        </p:grpSpPr>
        <p:sp>
          <p:nvSpPr>
            <p:cNvPr id="33" name="Line 47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5737236" y="3281806"/>
            <a:ext cx="1390661" cy="232023"/>
            <a:chOff x="2928" y="1028"/>
            <a:chExt cx="777" cy="133"/>
          </a:xfrm>
        </p:grpSpPr>
        <p:sp>
          <p:nvSpPr>
            <p:cNvPr id="36" name="Line 50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52"/>
          <p:cNvGrpSpPr>
            <a:grpSpLocks/>
          </p:cNvGrpSpPr>
          <p:nvPr/>
        </p:nvGrpSpPr>
        <p:grpSpPr bwMode="auto">
          <a:xfrm flipH="1" flipV="1">
            <a:off x="5715758" y="3512082"/>
            <a:ext cx="1390661" cy="232023"/>
            <a:chOff x="2928" y="1028"/>
            <a:chExt cx="777" cy="133"/>
          </a:xfrm>
        </p:grpSpPr>
        <p:sp>
          <p:nvSpPr>
            <p:cNvPr id="39" name="Line 53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 flipH="1" flipV="1">
            <a:off x="5744395" y="2577017"/>
            <a:ext cx="1390661" cy="232023"/>
            <a:chOff x="2928" y="1028"/>
            <a:chExt cx="777" cy="133"/>
          </a:xfrm>
        </p:grpSpPr>
        <p:sp>
          <p:nvSpPr>
            <p:cNvPr id="42" name="Line 56"/>
            <p:cNvSpPr>
              <a:spLocks noChangeAspect="1" noChangeShapeType="1"/>
            </p:cNvSpPr>
            <p:nvPr/>
          </p:nvSpPr>
          <p:spPr bwMode="auto">
            <a:xfrm rot="17163330" flipH="1">
              <a:off x="3451" y="1013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2928" y="1028"/>
              <a:ext cx="777" cy="133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75" y="1"/>
                </a:cxn>
                <a:cxn ang="0">
                  <a:pos x="777" y="133"/>
                </a:cxn>
              </a:cxnLst>
              <a:rect l="0" t="0" r="r" b="b"/>
              <a:pathLst>
                <a:path w="777" h="133">
                  <a:moveTo>
                    <a:pt x="0" y="124"/>
                  </a:moveTo>
                  <a:cubicBezTo>
                    <a:pt x="123" y="62"/>
                    <a:pt x="246" y="0"/>
                    <a:pt x="375" y="1"/>
                  </a:cubicBezTo>
                  <a:cubicBezTo>
                    <a:pt x="504" y="2"/>
                    <a:pt x="640" y="67"/>
                    <a:pt x="777" y="13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58"/>
          <p:cNvGrpSpPr>
            <a:grpSpLocks/>
          </p:cNvGrpSpPr>
          <p:nvPr/>
        </p:nvGrpSpPr>
        <p:grpSpPr bwMode="auto">
          <a:xfrm flipV="1">
            <a:off x="5443710" y="2610166"/>
            <a:ext cx="272047" cy="894941"/>
            <a:chOff x="2776" y="1167"/>
            <a:chExt cx="152" cy="513"/>
          </a:xfrm>
        </p:grpSpPr>
        <p:sp>
          <p:nvSpPr>
            <p:cNvPr id="45" name="Line 59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61"/>
          <p:cNvGrpSpPr>
            <a:grpSpLocks/>
          </p:cNvGrpSpPr>
          <p:nvPr/>
        </p:nvGrpSpPr>
        <p:grpSpPr bwMode="auto">
          <a:xfrm flipH="1" flipV="1">
            <a:off x="7126107" y="1661144"/>
            <a:ext cx="272047" cy="894941"/>
            <a:chOff x="2776" y="1167"/>
            <a:chExt cx="152" cy="513"/>
          </a:xfrm>
        </p:grpSpPr>
        <p:sp>
          <p:nvSpPr>
            <p:cNvPr id="48" name="Line 62"/>
            <p:cNvSpPr>
              <a:spLocks noChangeAspect="1" noChangeShapeType="1"/>
            </p:cNvSpPr>
            <p:nvPr/>
          </p:nvSpPr>
          <p:spPr bwMode="auto">
            <a:xfrm rot="1855532" flipH="1" flipV="1">
              <a:off x="2828" y="1264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2776" y="1167"/>
              <a:ext cx="152" cy="513"/>
            </a:xfrm>
            <a:custGeom>
              <a:avLst/>
              <a:gdLst/>
              <a:ahLst/>
              <a:cxnLst>
                <a:cxn ang="0">
                  <a:pos x="152" y="513"/>
                </a:cxn>
                <a:cxn ang="0">
                  <a:pos x="38" y="371"/>
                </a:cxn>
                <a:cxn ang="0">
                  <a:pos x="19" y="212"/>
                </a:cxn>
                <a:cxn ang="0">
                  <a:pos x="152" y="0"/>
                </a:cxn>
              </a:cxnLst>
              <a:rect l="0" t="0" r="r" b="b"/>
              <a:pathLst>
                <a:path w="152" h="513">
                  <a:moveTo>
                    <a:pt x="152" y="513"/>
                  </a:moveTo>
                  <a:cubicBezTo>
                    <a:pt x="106" y="467"/>
                    <a:pt x="60" y="421"/>
                    <a:pt x="38" y="371"/>
                  </a:cubicBezTo>
                  <a:cubicBezTo>
                    <a:pt x="16" y="321"/>
                    <a:pt x="0" y="274"/>
                    <a:pt x="19" y="212"/>
                  </a:cubicBezTo>
                  <a:cubicBezTo>
                    <a:pt x="38" y="150"/>
                    <a:pt x="95" y="75"/>
                    <a:pt x="152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64"/>
          <p:cNvGrpSpPr>
            <a:grpSpLocks/>
          </p:cNvGrpSpPr>
          <p:nvPr/>
        </p:nvGrpSpPr>
        <p:grpSpPr bwMode="auto">
          <a:xfrm>
            <a:off x="7113574" y="2564808"/>
            <a:ext cx="1367394" cy="947277"/>
            <a:chOff x="3696" y="1680"/>
            <a:chExt cx="764" cy="543"/>
          </a:xfrm>
        </p:grpSpPr>
        <p:sp>
          <p:nvSpPr>
            <p:cNvPr id="51" name="Line 65"/>
            <p:cNvSpPr>
              <a:spLocks noChangeAspect="1" noChangeShapeType="1"/>
            </p:cNvSpPr>
            <p:nvPr/>
          </p:nvSpPr>
          <p:spPr bwMode="auto">
            <a:xfrm rot="4334049">
              <a:off x="3989" y="2107"/>
              <a:ext cx="1" cy="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>
              <a:spLocks/>
            </p:cNvSpPr>
            <p:nvPr/>
          </p:nvSpPr>
          <p:spPr bwMode="auto">
            <a:xfrm>
              <a:off x="3696" y="1680"/>
              <a:ext cx="764" cy="543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764" y="14"/>
                </a:cxn>
                <a:cxn ang="0">
                  <a:pos x="485" y="380"/>
                </a:cxn>
                <a:cxn ang="0">
                  <a:pos x="0" y="543"/>
                </a:cxn>
              </a:cxnLst>
              <a:rect l="0" t="0" r="r" b="b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67"/>
          <p:cNvGrpSpPr>
            <a:grpSpLocks/>
          </p:cNvGrpSpPr>
          <p:nvPr/>
        </p:nvGrpSpPr>
        <p:grpSpPr bwMode="auto">
          <a:xfrm>
            <a:off x="7151159" y="1666375"/>
            <a:ext cx="1367394" cy="947277"/>
            <a:chOff x="3726" y="1170"/>
            <a:chExt cx="764" cy="543"/>
          </a:xfrm>
        </p:grpSpPr>
        <p:sp>
          <p:nvSpPr>
            <p:cNvPr id="54" name="Line 68"/>
            <p:cNvSpPr>
              <a:spLocks noChangeAspect="1" noChangeShapeType="1"/>
            </p:cNvSpPr>
            <p:nvPr/>
          </p:nvSpPr>
          <p:spPr bwMode="auto">
            <a:xfrm rot="19202490" flipH="1">
              <a:off x="4304" y="1379"/>
              <a:ext cx="1" cy="88"/>
            </a:xfrm>
            <a:prstGeom prst="line">
              <a:avLst/>
            </a:prstGeom>
            <a:noFill/>
            <a:ln w="22225">
              <a:solidFill>
                <a:srgbClr val="3366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 rot="10800000" flipH="1">
              <a:off x="3726" y="1170"/>
              <a:ext cx="764" cy="543"/>
            </a:xfrm>
            <a:custGeom>
              <a:avLst/>
              <a:gdLst/>
              <a:ahLst/>
              <a:cxnLst>
                <a:cxn ang="0">
                  <a:pos x="753" y="0"/>
                </a:cxn>
                <a:cxn ang="0">
                  <a:pos x="764" y="14"/>
                </a:cxn>
                <a:cxn ang="0">
                  <a:pos x="485" y="380"/>
                </a:cxn>
                <a:cxn ang="0">
                  <a:pos x="0" y="543"/>
                </a:cxn>
              </a:cxnLst>
              <a:rect l="0" t="0" r="r" b="b"/>
              <a:pathLst>
                <a:path w="764" h="543">
                  <a:moveTo>
                    <a:pt x="753" y="0"/>
                  </a:moveTo>
                  <a:lnTo>
                    <a:pt x="764" y="14"/>
                  </a:lnTo>
                  <a:cubicBezTo>
                    <a:pt x="719" y="77"/>
                    <a:pt x="612" y="292"/>
                    <a:pt x="485" y="380"/>
                  </a:cubicBezTo>
                  <a:cubicBezTo>
                    <a:pt x="358" y="468"/>
                    <a:pt x="179" y="505"/>
                    <a:pt x="0" y="543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7111787" y="3477190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404040"/>
                </a:solidFill>
              </a:rPr>
              <a:t>6</a:t>
            </a:r>
          </a:p>
        </p:txBody>
      </p:sp>
      <p:sp>
        <p:nvSpPr>
          <p:cNvPr id="57" name="Text Box 71"/>
          <p:cNvSpPr txBox="1">
            <a:spLocks noChangeArrowheads="1"/>
          </p:cNvSpPr>
          <p:nvPr/>
        </p:nvSpPr>
        <p:spPr bwMode="auto">
          <a:xfrm>
            <a:off x="8543613" y="2395587"/>
            <a:ext cx="298749" cy="338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r>
              <a:rPr lang="en-US" sz="1600" b="1" dirty="0">
                <a:solidFill>
                  <a:srgbClr val="404040"/>
                </a:solidFill>
              </a:rPr>
              <a:t>5</a:t>
            </a:r>
          </a:p>
        </p:txBody>
      </p:sp>
      <p:sp>
        <p:nvSpPr>
          <p:cNvPr id="58" name="Oval 72"/>
          <p:cNvSpPr>
            <a:spLocks noChangeAspect="1" noChangeArrowheads="1"/>
          </p:cNvSpPr>
          <p:nvPr/>
        </p:nvSpPr>
        <p:spPr bwMode="auto">
          <a:xfrm>
            <a:off x="5637003" y="2472347"/>
            <a:ext cx="214774" cy="20934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Oval 73"/>
          <p:cNvSpPr>
            <a:spLocks noChangeAspect="1" noChangeArrowheads="1"/>
          </p:cNvSpPr>
          <p:nvPr/>
        </p:nvSpPr>
        <p:spPr bwMode="auto">
          <a:xfrm>
            <a:off x="5637003" y="3393458"/>
            <a:ext cx="214774" cy="20934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Oval 75"/>
          <p:cNvSpPr>
            <a:spLocks noChangeAspect="1" noChangeArrowheads="1"/>
          </p:cNvSpPr>
          <p:nvPr/>
        </p:nvSpPr>
        <p:spPr bwMode="auto">
          <a:xfrm>
            <a:off x="1095776" y="228081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76"/>
          <p:cNvSpPr>
            <a:spLocks noChangeAspect="1" noChangeArrowheads="1"/>
          </p:cNvSpPr>
          <p:nvPr/>
        </p:nvSpPr>
        <p:spPr bwMode="auto">
          <a:xfrm>
            <a:off x="1030683" y="1561674"/>
            <a:ext cx="2230438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2" name="Oval 77"/>
          <p:cNvSpPr>
            <a:spLocks noChangeAspect="1" noChangeArrowheads="1"/>
          </p:cNvSpPr>
          <p:nvPr/>
        </p:nvSpPr>
        <p:spPr bwMode="auto">
          <a:xfrm>
            <a:off x="1095776" y="3263476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Oval 78"/>
          <p:cNvSpPr>
            <a:spLocks noChangeAspect="1" noChangeArrowheads="1"/>
          </p:cNvSpPr>
          <p:nvPr/>
        </p:nvSpPr>
        <p:spPr bwMode="auto">
          <a:xfrm>
            <a:off x="1422801" y="3263476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" name="Oval 79"/>
          <p:cNvSpPr>
            <a:spLocks noChangeAspect="1" noChangeArrowheads="1"/>
          </p:cNvSpPr>
          <p:nvPr/>
        </p:nvSpPr>
        <p:spPr bwMode="auto">
          <a:xfrm>
            <a:off x="1749826" y="3263476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Oval 80"/>
          <p:cNvSpPr>
            <a:spLocks noChangeAspect="1" noChangeArrowheads="1"/>
          </p:cNvSpPr>
          <p:nvPr/>
        </p:nvSpPr>
        <p:spPr bwMode="auto">
          <a:xfrm>
            <a:off x="2078438" y="3263476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Oval 81"/>
          <p:cNvSpPr>
            <a:spLocks noChangeAspect="1" noChangeArrowheads="1"/>
          </p:cNvSpPr>
          <p:nvPr/>
        </p:nvSpPr>
        <p:spPr bwMode="auto">
          <a:xfrm>
            <a:off x="2405463" y="3263476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Oval 82"/>
          <p:cNvSpPr>
            <a:spLocks noChangeAspect="1" noChangeArrowheads="1"/>
          </p:cNvSpPr>
          <p:nvPr/>
        </p:nvSpPr>
        <p:spPr bwMode="auto">
          <a:xfrm>
            <a:off x="2732488" y="3263476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Oval 83"/>
          <p:cNvSpPr>
            <a:spLocks noChangeAspect="1" noChangeArrowheads="1"/>
          </p:cNvSpPr>
          <p:nvPr/>
        </p:nvSpPr>
        <p:spPr bwMode="auto">
          <a:xfrm>
            <a:off x="3061101" y="3263476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Oval 84"/>
          <p:cNvSpPr>
            <a:spLocks noChangeAspect="1" noChangeArrowheads="1"/>
          </p:cNvSpPr>
          <p:nvPr/>
        </p:nvSpPr>
        <p:spPr bwMode="auto">
          <a:xfrm>
            <a:off x="1095776" y="1626764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Oval 85"/>
          <p:cNvSpPr>
            <a:spLocks noChangeAspect="1" noChangeArrowheads="1"/>
          </p:cNvSpPr>
          <p:nvPr/>
        </p:nvSpPr>
        <p:spPr bwMode="auto">
          <a:xfrm>
            <a:off x="1749826" y="162676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Oval 86"/>
          <p:cNvSpPr>
            <a:spLocks noChangeAspect="1" noChangeArrowheads="1"/>
          </p:cNvSpPr>
          <p:nvPr/>
        </p:nvSpPr>
        <p:spPr bwMode="auto">
          <a:xfrm>
            <a:off x="2078438" y="1626764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Oval 87"/>
          <p:cNvSpPr>
            <a:spLocks noChangeAspect="1" noChangeArrowheads="1"/>
          </p:cNvSpPr>
          <p:nvPr/>
        </p:nvSpPr>
        <p:spPr bwMode="auto">
          <a:xfrm>
            <a:off x="2405463" y="162676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Oval 88"/>
          <p:cNvSpPr>
            <a:spLocks noChangeAspect="1" noChangeArrowheads="1"/>
          </p:cNvSpPr>
          <p:nvPr/>
        </p:nvSpPr>
        <p:spPr bwMode="auto">
          <a:xfrm>
            <a:off x="2732488" y="162676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Oval 89"/>
          <p:cNvSpPr>
            <a:spLocks noChangeAspect="1" noChangeArrowheads="1"/>
          </p:cNvSpPr>
          <p:nvPr/>
        </p:nvSpPr>
        <p:spPr bwMode="auto">
          <a:xfrm>
            <a:off x="3061101" y="162676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90"/>
          <p:cNvSpPr>
            <a:spLocks noChangeAspect="1" noChangeArrowheads="1"/>
          </p:cNvSpPr>
          <p:nvPr/>
        </p:nvSpPr>
        <p:spPr bwMode="auto">
          <a:xfrm>
            <a:off x="1095776" y="1953788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91"/>
          <p:cNvSpPr>
            <a:spLocks noChangeAspect="1" noChangeArrowheads="1"/>
          </p:cNvSpPr>
          <p:nvPr/>
        </p:nvSpPr>
        <p:spPr bwMode="auto">
          <a:xfrm>
            <a:off x="1422801" y="1953788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92"/>
          <p:cNvSpPr>
            <a:spLocks noChangeAspect="1" noChangeArrowheads="1"/>
          </p:cNvSpPr>
          <p:nvPr/>
        </p:nvSpPr>
        <p:spPr bwMode="auto">
          <a:xfrm>
            <a:off x="1749826" y="19537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Oval 93"/>
          <p:cNvSpPr>
            <a:spLocks noChangeAspect="1" noChangeArrowheads="1"/>
          </p:cNvSpPr>
          <p:nvPr/>
        </p:nvSpPr>
        <p:spPr bwMode="auto">
          <a:xfrm>
            <a:off x="2078438" y="19537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Oval 94"/>
          <p:cNvSpPr>
            <a:spLocks noChangeAspect="1" noChangeArrowheads="1"/>
          </p:cNvSpPr>
          <p:nvPr/>
        </p:nvSpPr>
        <p:spPr bwMode="auto">
          <a:xfrm>
            <a:off x="2732488" y="19537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Oval 95"/>
          <p:cNvSpPr>
            <a:spLocks noChangeAspect="1" noChangeArrowheads="1"/>
          </p:cNvSpPr>
          <p:nvPr/>
        </p:nvSpPr>
        <p:spPr bwMode="auto">
          <a:xfrm>
            <a:off x="1422801" y="228081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Oval 96"/>
          <p:cNvSpPr>
            <a:spLocks noChangeAspect="1" noChangeArrowheads="1"/>
          </p:cNvSpPr>
          <p:nvPr/>
        </p:nvSpPr>
        <p:spPr bwMode="auto">
          <a:xfrm>
            <a:off x="1749826" y="2280814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Oval 97"/>
          <p:cNvSpPr>
            <a:spLocks noChangeAspect="1" noChangeArrowheads="1"/>
          </p:cNvSpPr>
          <p:nvPr/>
        </p:nvSpPr>
        <p:spPr bwMode="auto">
          <a:xfrm>
            <a:off x="2078438" y="2280814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Oval 98"/>
          <p:cNvSpPr>
            <a:spLocks noChangeAspect="1" noChangeArrowheads="1"/>
          </p:cNvSpPr>
          <p:nvPr/>
        </p:nvSpPr>
        <p:spPr bwMode="auto">
          <a:xfrm>
            <a:off x="2405463" y="2280814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99"/>
          <p:cNvSpPr>
            <a:spLocks noChangeAspect="1" noChangeArrowheads="1"/>
          </p:cNvSpPr>
          <p:nvPr/>
        </p:nvSpPr>
        <p:spPr bwMode="auto">
          <a:xfrm>
            <a:off x="2732488" y="2280814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Oval 100"/>
          <p:cNvSpPr>
            <a:spLocks noChangeAspect="1" noChangeArrowheads="1"/>
          </p:cNvSpPr>
          <p:nvPr/>
        </p:nvSpPr>
        <p:spPr bwMode="auto">
          <a:xfrm>
            <a:off x="3061101" y="2280814"/>
            <a:ext cx="136525" cy="136525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6" name="Oval 101"/>
          <p:cNvSpPr>
            <a:spLocks noChangeAspect="1" noChangeArrowheads="1"/>
          </p:cNvSpPr>
          <p:nvPr/>
        </p:nvSpPr>
        <p:spPr bwMode="auto">
          <a:xfrm>
            <a:off x="1095776" y="2609427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7" name="Oval 102"/>
          <p:cNvSpPr>
            <a:spLocks noChangeAspect="1" noChangeArrowheads="1"/>
          </p:cNvSpPr>
          <p:nvPr/>
        </p:nvSpPr>
        <p:spPr bwMode="auto">
          <a:xfrm>
            <a:off x="1422801" y="2609427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Oval 103"/>
          <p:cNvSpPr>
            <a:spLocks noChangeAspect="1" noChangeArrowheads="1"/>
          </p:cNvSpPr>
          <p:nvPr/>
        </p:nvSpPr>
        <p:spPr bwMode="auto">
          <a:xfrm>
            <a:off x="2078438" y="2609427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Oval 104"/>
          <p:cNvSpPr>
            <a:spLocks noChangeAspect="1" noChangeArrowheads="1"/>
          </p:cNvSpPr>
          <p:nvPr/>
        </p:nvSpPr>
        <p:spPr bwMode="auto">
          <a:xfrm>
            <a:off x="2405463" y="2609427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0" name="Oval 105"/>
          <p:cNvSpPr>
            <a:spLocks noChangeAspect="1" noChangeArrowheads="1"/>
          </p:cNvSpPr>
          <p:nvPr/>
        </p:nvSpPr>
        <p:spPr bwMode="auto">
          <a:xfrm>
            <a:off x="2732488" y="2609427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1" name="Oval 106"/>
          <p:cNvSpPr>
            <a:spLocks noChangeAspect="1" noChangeArrowheads="1"/>
          </p:cNvSpPr>
          <p:nvPr/>
        </p:nvSpPr>
        <p:spPr bwMode="auto">
          <a:xfrm>
            <a:off x="3061101" y="2609427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107"/>
          <p:cNvSpPr>
            <a:spLocks noChangeAspect="1" noChangeArrowheads="1"/>
          </p:cNvSpPr>
          <p:nvPr/>
        </p:nvSpPr>
        <p:spPr bwMode="auto">
          <a:xfrm>
            <a:off x="1095776" y="293645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Oval 108"/>
          <p:cNvSpPr>
            <a:spLocks noChangeAspect="1" noChangeArrowheads="1"/>
          </p:cNvSpPr>
          <p:nvPr/>
        </p:nvSpPr>
        <p:spPr bwMode="auto">
          <a:xfrm>
            <a:off x="1422801" y="2936452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Oval 109"/>
          <p:cNvSpPr>
            <a:spLocks noChangeAspect="1" noChangeArrowheads="1"/>
          </p:cNvSpPr>
          <p:nvPr/>
        </p:nvSpPr>
        <p:spPr bwMode="auto">
          <a:xfrm>
            <a:off x="1749826" y="293645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Oval 110"/>
          <p:cNvSpPr>
            <a:spLocks noChangeAspect="1" noChangeArrowheads="1"/>
          </p:cNvSpPr>
          <p:nvPr/>
        </p:nvSpPr>
        <p:spPr bwMode="auto">
          <a:xfrm>
            <a:off x="2078438" y="293645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Oval 111"/>
          <p:cNvSpPr>
            <a:spLocks noChangeAspect="1" noChangeArrowheads="1"/>
          </p:cNvSpPr>
          <p:nvPr/>
        </p:nvSpPr>
        <p:spPr bwMode="auto">
          <a:xfrm>
            <a:off x="2405463" y="2936452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Oval 112"/>
          <p:cNvSpPr>
            <a:spLocks noChangeAspect="1" noChangeArrowheads="1"/>
          </p:cNvSpPr>
          <p:nvPr/>
        </p:nvSpPr>
        <p:spPr bwMode="auto">
          <a:xfrm>
            <a:off x="3061101" y="2936452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Oval 113"/>
          <p:cNvSpPr>
            <a:spLocks noChangeAspect="1" noChangeArrowheads="1"/>
          </p:cNvSpPr>
          <p:nvPr/>
        </p:nvSpPr>
        <p:spPr bwMode="auto">
          <a:xfrm>
            <a:off x="1095776" y="35920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Oval 114"/>
          <p:cNvSpPr>
            <a:spLocks noChangeAspect="1" noChangeArrowheads="1"/>
          </p:cNvSpPr>
          <p:nvPr/>
        </p:nvSpPr>
        <p:spPr bwMode="auto">
          <a:xfrm>
            <a:off x="1422801" y="3592088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Oval 115"/>
          <p:cNvSpPr>
            <a:spLocks noChangeAspect="1" noChangeArrowheads="1"/>
          </p:cNvSpPr>
          <p:nvPr/>
        </p:nvSpPr>
        <p:spPr bwMode="auto">
          <a:xfrm>
            <a:off x="1749826" y="35920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Oval 116"/>
          <p:cNvSpPr>
            <a:spLocks noChangeAspect="1" noChangeArrowheads="1"/>
          </p:cNvSpPr>
          <p:nvPr/>
        </p:nvSpPr>
        <p:spPr bwMode="auto">
          <a:xfrm>
            <a:off x="2078438" y="35920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" name="Oval 117"/>
          <p:cNvSpPr>
            <a:spLocks noChangeAspect="1" noChangeArrowheads="1"/>
          </p:cNvSpPr>
          <p:nvPr/>
        </p:nvSpPr>
        <p:spPr bwMode="auto">
          <a:xfrm>
            <a:off x="2732488" y="35920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" name="Oval 118"/>
          <p:cNvSpPr>
            <a:spLocks noChangeAspect="1" noChangeArrowheads="1"/>
          </p:cNvSpPr>
          <p:nvPr/>
        </p:nvSpPr>
        <p:spPr bwMode="auto">
          <a:xfrm>
            <a:off x="3061101" y="3592088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" name="Text Box 119"/>
          <p:cNvSpPr txBox="1">
            <a:spLocks noChangeArrowheads="1"/>
          </p:cNvSpPr>
          <p:nvPr/>
        </p:nvSpPr>
        <p:spPr bwMode="auto">
          <a:xfrm>
            <a:off x="1736739" y="3779414"/>
            <a:ext cx="648086" cy="58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6" tIns="45709" rIns="91416" bIns="45709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  <a:latin typeface="Times" pitchFamily="18" charset="0"/>
              </a:rPr>
              <a:t>T</a:t>
            </a:r>
          </a:p>
        </p:txBody>
      </p:sp>
      <p:sp>
        <p:nvSpPr>
          <p:cNvPr id="105" name="Text Box 192"/>
          <p:cNvSpPr txBox="1">
            <a:spLocks noChangeArrowheads="1"/>
          </p:cNvSpPr>
          <p:nvPr/>
        </p:nvSpPr>
        <p:spPr bwMode="auto">
          <a:xfrm>
            <a:off x="3525712" y="3788936"/>
            <a:ext cx="1467038" cy="584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frontier</a:t>
            </a:r>
          </a:p>
        </p:txBody>
      </p:sp>
      <p:sp>
        <p:nvSpPr>
          <p:cNvPr id="106" name="Text Box 120"/>
          <p:cNvSpPr txBox="1">
            <a:spLocks noChangeArrowheads="1"/>
          </p:cNvSpPr>
          <p:nvPr/>
        </p:nvSpPr>
        <p:spPr bwMode="auto">
          <a:xfrm>
            <a:off x="3768328" y="2389321"/>
            <a:ext cx="486082" cy="461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6" tIns="45709" rIns="91416" bIns="45709">
            <a:spAutoFit/>
          </a:bodyPr>
          <a:lstStyle/>
          <a:p>
            <a:r>
              <a:rPr lang="en-US" dirty="0">
                <a:solidFill>
                  <a:prstClr val="white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107" name="Oval 14"/>
          <p:cNvSpPr>
            <a:spLocks noChangeAspect="1" noChangeArrowheads="1"/>
          </p:cNvSpPr>
          <p:nvPr/>
        </p:nvSpPr>
        <p:spPr bwMode="auto">
          <a:xfrm>
            <a:off x="4042274" y="3198388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8" name="Oval 21"/>
          <p:cNvSpPr>
            <a:spLocks noChangeAspect="1" noChangeArrowheads="1"/>
          </p:cNvSpPr>
          <p:nvPr/>
        </p:nvSpPr>
        <p:spPr bwMode="auto">
          <a:xfrm>
            <a:off x="4042274" y="1561676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Oval 28"/>
          <p:cNvSpPr>
            <a:spLocks noChangeAspect="1" noChangeArrowheads="1"/>
          </p:cNvSpPr>
          <p:nvPr/>
        </p:nvSpPr>
        <p:spPr bwMode="auto">
          <a:xfrm>
            <a:off x="4042274" y="1953788"/>
            <a:ext cx="136525" cy="136525"/>
          </a:xfrm>
          <a:prstGeom prst="ellipse">
            <a:avLst/>
          </a:prstGeom>
          <a:solidFill>
            <a:srgbClr val="3366FF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Oval 34"/>
          <p:cNvSpPr>
            <a:spLocks noChangeAspect="1" noChangeArrowheads="1"/>
          </p:cNvSpPr>
          <p:nvPr/>
        </p:nvSpPr>
        <p:spPr bwMode="auto">
          <a:xfrm>
            <a:off x="4042274" y="2215727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Oval 41"/>
          <p:cNvSpPr>
            <a:spLocks noChangeAspect="1" noChangeArrowheads="1"/>
          </p:cNvSpPr>
          <p:nvPr/>
        </p:nvSpPr>
        <p:spPr bwMode="auto">
          <a:xfrm>
            <a:off x="4042274" y="2609427"/>
            <a:ext cx="136525" cy="13652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Oval 48"/>
          <p:cNvSpPr>
            <a:spLocks noChangeAspect="1" noChangeArrowheads="1"/>
          </p:cNvSpPr>
          <p:nvPr/>
        </p:nvSpPr>
        <p:spPr bwMode="auto">
          <a:xfrm>
            <a:off x="4042274" y="2936452"/>
            <a:ext cx="136525" cy="13652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Oval 55"/>
          <p:cNvSpPr>
            <a:spLocks noChangeAspect="1" noChangeArrowheads="1"/>
          </p:cNvSpPr>
          <p:nvPr/>
        </p:nvSpPr>
        <p:spPr bwMode="auto">
          <a:xfrm>
            <a:off x="4042274" y="3527002"/>
            <a:ext cx="136525" cy="136525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Rectangle 76"/>
          <p:cNvSpPr>
            <a:spLocks noChangeAspect="1" noChangeArrowheads="1"/>
          </p:cNvSpPr>
          <p:nvPr/>
        </p:nvSpPr>
        <p:spPr bwMode="auto">
          <a:xfrm>
            <a:off x="3949700" y="1575677"/>
            <a:ext cx="326628" cy="223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44505" y="2284064"/>
            <a:ext cx="286543" cy="58476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x</a:t>
            </a:r>
          </a:p>
        </p:txBody>
      </p:sp>
      <p:cxnSp>
        <p:nvCxnSpPr>
          <p:cNvPr id="116" name="Straight Connector 2"/>
          <p:cNvCxnSpPr/>
          <p:nvPr/>
        </p:nvCxnSpPr>
        <p:spPr>
          <a:xfrm flipV="1">
            <a:off x="2283225" y="1588663"/>
            <a:ext cx="0" cy="218252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30"/>
          <p:cNvCxnSpPr/>
          <p:nvPr/>
        </p:nvCxnSpPr>
        <p:spPr>
          <a:xfrm>
            <a:off x="1030683" y="2516324"/>
            <a:ext cx="2230438" cy="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43"/>
          <p:cNvSpPr>
            <a:spLocks noChangeAspect="1" noChangeArrowheads="1"/>
          </p:cNvSpPr>
          <p:nvPr/>
        </p:nvSpPr>
        <p:spPr bwMode="auto">
          <a:xfrm>
            <a:off x="7011556" y="1551238"/>
            <a:ext cx="214774" cy="209343"/>
          </a:xfrm>
          <a:prstGeom prst="ellipse">
            <a:avLst/>
          </a:prstGeom>
          <a:solidFill>
            <a:srgbClr val="3366FF"/>
          </a:solidFill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>
          <a:xfrm>
            <a:off x="336018" y="4452741"/>
            <a:ext cx="8977312" cy="1335087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ALGORITHM:</a:t>
            </a:r>
          </a:p>
          <a:p>
            <a:pPr marL="514272" indent="-514272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Gather vertices in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processor column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[communication]</a:t>
            </a:r>
          </a:p>
          <a:p>
            <a:pPr marL="514272" indent="-514272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Find owners of the current frontier’s adjacency [computation]</a:t>
            </a:r>
          </a:p>
          <a:p>
            <a:pPr marL="514272" indent="-514272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Exchange adjacencies in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processor row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[communication]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514272" indent="-514272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Update distances/parents for unvisited vertices. [computation]</a:t>
            </a:r>
          </a:p>
        </p:txBody>
      </p:sp>
      <p:sp>
        <p:nvSpPr>
          <p:cNvPr id="120" name="Oval 44"/>
          <p:cNvSpPr>
            <a:spLocks noChangeAspect="1" noChangeArrowheads="1"/>
          </p:cNvSpPr>
          <p:nvPr/>
        </p:nvSpPr>
        <p:spPr bwMode="auto">
          <a:xfrm>
            <a:off x="7011556" y="2472347"/>
            <a:ext cx="214774" cy="209343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" name="Oval 42"/>
          <p:cNvSpPr>
            <a:spLocks noChangeAspect="1" noChangeArrowheads="1"/>
          </p:cNvSpPr>
          <p:nvPr/>
        </p:nvSpPr>
        <p:spPr bwMode="auto">
          <a:xfrm>
            <a:off x="7011556" y="3393458"/>
            <a:ext cx="214774" cy="20934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Oval 45"/>
          <p:cNvSpPr>
            <a:spLocks noChangeAspect="1" noChangeArrowheads="1"/>
          </p:cNvSpPr>
          <p:nvPr/>
        </p:nvSpPr>
        <p:spPr bwMode="auto">
          <a:xfrm>
            <a:off x="8386110" y="2472347"/>
            <a:ext cx="214774" cy="209343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7"/>
          </p:nvPr>
        </p:nvSpPr>
        <p:spPr>
          <a:xfrm>
            <a:off x="919729" y="1205114"/>
            <a:ext cx="5842315" cy="1933197"/>
          </a:xfrm>
        </p:spPr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altLang="zh-CN" sz="3200" b="1" dirty="0"/>
              <a:t>Maximal Independent Sets: </a:t>
            </a:r>
            <a:r>
              <a:rPr lang="en-US" altLang="zh-CN" sz="3200" b="1" dirty="0" err="1"/>
              <a:t>Luby’s</a:t>
            </a:r>
            <a:r>
              <a:rPr lang="en-US" altLang="zh-CN" sz="3200" b="1" dirty="0"/>
              <a:t> algorithm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Maximal Independent Set</a:t>
            </a:r>
            <a:endParaRPr lang="zh-CN" altLang="en-US" dirty="0"/>
          </a:p>
        </p:txBody>
      </p:sp>
      <p:sp>
        <p:nvSpPr>
          <p:cNvPr id="123" name="Text Box 3"/>
          <p:cNvSpPr txBox="1">
            <a:spLocks noChangeArrowheads="1"/>
          </p:cNvSpPr>
          <p:nvPr/>
        </p:nvSpPr>
        <p:spPr bwMode="auto">
          <a:xfrm>
            <a:off x="6281738" y="155413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24" name="Line 5"/>
          <p:cNvSpPr>
            <a:spLocks noChangeShapeType="1"/>
          </p:cNvSpPr>
          <p:nvPr/>
        </p:nvSpPr>
        <p:spPr bwMode="auto">
          <a:xfrm flipV="1">
            <a:off x="5830889" y="2892395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5" name="Line 6"/>
          <p:cNvSpPr>
            <a:spLocks noChangeShapeType="1"/>
          </p:cNvSpPr>
          <p:nvPr/>
        </p:nvSpPr>
        <p:spPr bwMode="auto">
          <a:xfrm flipV="1">
            <a:off x="8212139" y="3519460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5816601" y="3506760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7" name="Line 8"/>
          <p:cNvSpPr>
            <a:spLocks noChangeShapeType="1"/>
          </p:cNvSpPr>
          <p:nvPr/>
        </p:nvSpPr>
        <p:spPr bwMode="auto">
          <a:xfrm flipV="1">
            <a:off x="6964364" y="3992534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8" name="Line 9"/>
          <p:cNvSpPr>
            <a:spLocks noChangeShapeType="1"/>
          </p:cNvSpPr>
          <p:nvPr/>
        </p:nvSpPr>
        <p:spPr bwMode="auto">
          <a:xfrm flipV="1">
            <a:off x="6969126" y="2868585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9" name="Line 10"/>
          <p:cNvSpPr>
            <a:spLocks noChangeShapeType="1"/>
          </p:cNvSpPr>
          <p:nvPr/>
        </p:nvSpPr>
        <p:spPr bwMode="auto">
          <a:xfrm flipV="1">
            <a:off x="6983414" y="1787497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0" name="Line 11"/>
          <p:cNvSpPr>
            <a:spLocks noChangeShapeType="1"/>
          </p:cNvSpPr>
          <p:nvPr/>
        </p:nvSpPr>
        <p:spPr bwMode="auto">
          <a:xfrm>
            <a:off x="8202612" y="2978123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1" name="Line 12"/>
          <p:cNvSpPr>
            <a:spLocks noChangeShapeType="1"/>
          </p:cNvSpPr>
          <p:nvPr/>
        </p:nvSpPr>
        <p:spPr bwMode="auto">
          <a:xfrm>
            <a:off x="6759574" y="1968472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2" name="Line 13"/>
          <p:cNvSpPr>
            <a:spLocks noChangeShapeType="1"/>
          </p:cNvSpPr>
          <p:nvPr/>
        </p:nvSpPr>
        <p:spPr bwMode="auto">
          <a:xfrm>
            <a:off x="8026399" y="195894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3" name="Line 14"/>
          <p:cNvSpPr>
            <a:spLocks noChangeShapeType="1"/>
          </p:cNvSpPr>
          <p:nvPr/>
        </p:nvSpPr>
        <p:spPr bwMode="auto">
          <a:xfrm>
            <a:off x="6778624" y="3087660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4" name="Line 15"/>
          <p:cNvSpPr>
            <a:spLocks noChangeShapeType="1"/>
          </p:cNvSpPr>
          <p:nvPr/>
        </p:nvSpPr>
        <p:spPr bwMode="auto">
          <a:xfrm>
            <a:off x="8021637" y="3078135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5" name="Line 16"/>
          <p:cNvSpPr>
            <a:spLocks noChangeShapeType="1"/>
          </p:cNvSpPr>
          <p:nvPr/>
        </p:nvSpPr>
        <p:spPr bwMode="auto">
          <a:xfrm>
            <a:off x="6911974" y="3030511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>
            <a:off x="6911974" y="1916086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7" name="Text Box 18"/>
          <p:cNvSpPr txBox="1">
            <a:spLocks noChangeArrowheads="1"/>
          </p:cNvSpPr>
          <p:nvPr/>
        </p:nvSpPr>
        <p:spPr bwMode="auto">
          <a:xfrm>
            <a:off x="8021638" y="347183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38" name="Text Box 19"/>
          <p:cNvSpPr txBox="1">
            <a:spLocks noChangeArrowheads="1"/>
          </p:cNvSpPr>
          <p:nvPr/>
        </p:nvSpPr>
        <p:spPr bwMode="auto">
          <a:xfrm>
            <a:off x="6396038" y="345913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39" name="Text Box 20"/>
          <p:cNvSpPr txBox="1">
            <a:spLocks noChangeArrowheads="1"/>
          </p:cNvSpPr>
          <p:nvPr/>
        </p:nvSpPr>
        <p:spPr bwMode="auto">
          <a:xfrm>
            <a:off x="9278938" y="3179734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40" name="Text Box 21"/>
          <p:cNvSpPr txBox="1">
            <a:spLocks noChangeArrowheads="1"/>
          </p:cNvSpPr>
          <p:nvPr/>
        </p:nvSpPr>
        <p:spPr bwMode="auto">
          <a:xfrm>
            <a:off x="5189538" y="320513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41" name="Text Box 22"/>
          <p:cNvSpPr txBox="1">
            <a:spLocks noChangeArrowheads="1"/>
          </p:cNvSpPr>
          <p:nvPr/>
        </p:nvSpPr>
        <p:spPr bwMode="auto">
          <a:xfrm>
            <a:off x="8008938" y="2989234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42" name="Text Box 23"/>
          <p:cNvSpPr txBox="1">
            <a:spLocks noChangeArrowheads="1"/>
          </p:cNvSpPr>
          <p:nvPr/>
        </p:nvSpPr>
        <p:spPr bwMode="auto">
          <a:xfrm>
            <a:off x="6349999" y="3025747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43" name="Text Box 24"/>
          <p:cNvSpPr txBox="1">
            <a:spLocks noChangeArrowheads="1"/>
          </p:cNvSpPr>
          <p:nvPr/>
        </p:nvSpPr>
        <p:spPr bwMode="auto">
          <a:xfrm>
            <a:off x="8199438" y="156524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44" name="Oval 25"/>
          <p:cNvSpPr>
            <a:spLocks noChangeAspect="1" noChangeArrowheads="1"/>
          </p:cNvSpPr>
          <p:nvPr/>
        </p:nvSpPr>
        <p:spPr bwMode="auto">
          <a:xfrm>
            <a:off x="6573837" y="1577946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5" name="Oval 26"/>
          <p:cNvSpPr>
            <a:spLocks noChangeAspect="1" noChangeArrowheads="1"/>
          </p:cNvSpPr>
          <p:nvPr/>
        </p:nvSpPr>
        <p:spPr bwMode="auto">
          <a:xfrm>
            <a:off x="7831137" y="1577946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6" name="Oval 27"/>
          <p:cNvSpPr>
            <a:spLocks noChangeAspect="1" noChangeArrowheads="1"/>
          </p:cNvSpPr>
          <p:nvPr/>
        </p:nvSpPr>
        <p:spPr bwMode="auto">
          <a:xfrm>
            <a:off x="8897937" y="3216246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7" name="Oval 28"/>
          <p:cNvSpPr>
            <a:spLocks noChangeAspect="1" noChangeArrowheads="1"/>
          </p:cNvSpPr>
          <p:nvPr/>
        </p:nvSpPr>
        <p:spPr bwMode="auto">
          <a:xfrm>
            <a:off x="6573837" y="3787746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8" name="Text Box 29"/>
          <p:cNvSpPr txBox="1">
            <a:spLocks noChangeArrowheads="1"/>
          </p:cNvSpPr>
          <p:nvPr/>
        </p:nvSpPr>
        <p:spPr bwMode="auto">
          <a:xfrm>
            <a:off x="228600" y="1295402"/>
            <a:ext cx="50292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Graph with vertices V = {1,2,…,n}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A set S of vertices is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independent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if no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two vertices in S are neighbors.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An independent set S is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maximal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if it is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impossible to add another vertex and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stay independent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An independent set S is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maximum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if no other independent set has more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vertices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Finding a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maximum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independent set is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intractably difficult (NP-hard)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Finding a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maximal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independent set is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easy, at least on one processor.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" name="Text Box 31"/>
          <p:cNvSpPr txBox="1">
            <a:spLocks noChangeArrowheads="1"/>
          </p:cNvSpPr>
          <p:nvPr/>
        </p:nvSpPr>
        <p:spPr bwMode="auto">
          <a:xfrm>
            <a:off x="8135937" y="244313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150" name="Text Box 32"/>
          <p:cNvSpPr txBox="1">
            <a:spLocks noChangeArrowheads="1"/>
          </p:cNvSpPr>
          <p:nvPr/>
        </p:nvSpPr>
        <p:spPr bwMode="auto">
          <a:xfrm>
            <a:off x="6197599" y="4549748"/>
            <a:ext cx="3200400" cy="1323439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The set of red vertices </a:t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r>
              <a:rPr lang="en-US" sz="2000">
                <a:solidFill>
                  <a:srgbClr val="FF0000"/>
                </a:solidFill>
                <a:latin typeface="Arial" charset="0"/>
              </a:rPr>
              <a:t>S = {4, 5}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is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independent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and is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maximal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Arial" charset="0"/>
              </a:rPr>
            </a:br>
            <a:r>
              <a:rPr lang="en-US" sz="2000">
                <a:solidFill>
                  <a:srgbClr val="000000"/>
                </a:solidFill>
                <a:latin typeface="Arial" charset="0"/>
              </a:rPr>
              <a:t>but not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maximum</a:t>
            </a:r>
          </a:p>
        </p:txBody>
      </p:sp>
      <p:sp>
        <p:nvSpPr>
          <p:cNvPr id="151" name="Oval 33"/>
          <p:cNvSpPr>
            <a:spLocks noChangeAspect="1" noChangeArrowheads="1"/>
          </p:cNvSpPr>
          <p:nvPr/>
        </p:nvSpPr>
        <p:spPr bwMode="auto">
          <a:xfrm>
            <a:off x="7831137" y="2682846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2" name="Oval 34"/>
          <p:cNvSpPr>
            <a:spLocks noChangeAspect="1" noChangeArrowheads="1"/>
          </p:cNvSpPr>
          <p:nvPr/>
        </p:nvSpPr>
        <p:spPr bwMode="auto">
          <a:xfrm>
            <a:off x="6573837" y="2682846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3" name="Oval 35"/>
          <p:cNvSpPr>
            <a:spLocks noChangeAspect="1" noChangeArrowheads="1"/>
          </p:cNvSpPr>
          <p:nvPr/>
        </p:nvSpPr>
        <p:spPr bwMode="auto">
          <a:xfrm>
            <a:off x="5468937" y="3216246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4" name="Oval 4"/>
          <p:cNvSpPr>
            <a:spLocks noChangeAspect="1" noChangeArrowheads="1"/>
          </p:cNvSpPr>
          <p:nvPr/>
        </p:nvSpPr>
        <p:spPr bwMode="auto">
          <a:xfrm>
            <a:off x="7831137" y="3787746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Sequential Maximal Independent Set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728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3067049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694114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3681414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304323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96215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3152777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214312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3262314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3252789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3205165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2090740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36464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3633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33543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3379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31638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320040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7399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4800" y="1752601"/>
            <a:ext cx="50292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2617789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11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Sequential Maximal Independent Set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728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3067049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694114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3681414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304323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96215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3152777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214312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3262314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3252789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3205165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2090740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36464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3633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33543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3379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31638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320040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7399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4800" y="1752601"/>
            <a:ext cx="50292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2617789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11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Sequential Maximal Independent Set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728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3067049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694114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3681414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304323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96215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3152777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214312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3262314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3252789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3205165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2090740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36464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3633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33543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3379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31638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320040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7399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4800" y="1752601"/>
            <a:ext cx="50292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2617789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248400" y="4953000"/>
            <a:ext cx="1524000" cy="40011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Graph Preliminaries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52740" y="995680"/>
            <a:ext cx="11342029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CN" dirty="0" smtClean="0">
              <a:solidFill>
                <a:srgbClr val="141422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09206" y="1572683"/>
            <a:ext cx="4504266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Monaco" charset="0"/>
              </a:rPr>
              <a:t>Define: </a:t>
            </a:r>
            <a:r>
              <a:rPr lang="en-US" u="sng" dirty="0">
                <a:latin typeface="Monaco" charset="0"/>
              </a:rPr>
              <a:t>Graph</a:t>
            </a:r>
            <a:r>
              <a:rPr lang="en-US" dirty="0">
                <a:latin typeface="Monaco" charset="0"/>
              </a:rPr>
              <a:t> </a:t>
            </a:r>
            <a:r>
              <a:rPr lang="en-US" sz="2000" dirty="0">
                <a:solidFill>
                  <a:srgbClr val="FCF682"/>
                </a:solidFill>
                <a:latin typeface="Monaco" charset="0"/>
              </a:rPr>
              <a:t>G = (V,E)</a:t>
            </a:r>
            <a:endParaRPr lang="en-US" sz="2000" dirty="0">
              <a:latin typeface="Monaco" charset="0"/>
            </a:endParaRPr>
          </a:p>
          <a:p>
            <a:pPr algn="ctr">
              <a:buFontTx/>
              <a:buChar char="-"/>
            </a:pPr>
            <a:r>
              <a:rPr lang="en-US" sz="2000" dirty="0">
                <a:latin typeface="Monaco" charset="0"/>
              </a:rPr>
              <a:t>a set of </a:t>
            </a:r>
            <a:r>
              <a:rPr lang="en-US" sz="2000" dirty="0">
                <a:solidFill>
                  <a:srgbClr val="FCF682"/>
                </a:solidFill>
                <a:latin typeface="Monaco" charset="0"/>
              </a:rPr>
              <a:t>vertices </a:t>
            </a:r>
            <a:r>
              <a:rPr lang="en-US" sz="2000" dirty="0">
                <a:latin typeface="Monaco" charset="0"/>
              </a:rPr>
              <a:t>and a set of </a:t>
            </a:r>
            <a:r>
              <a:rPr lang="en-US" sz="2000" dirty="0">
                <a:solidFill>
                  <a:srgbClr val="FCF682"/>
                </a:solidFill>
                <a:latin typeface="Monaco" charset="0"/>
              </a:rPr>
              <a:t>edges</a:t>
            </a:r>
            <a:r>
              <a:rPr lang="en-US" sz="2000" dirty="0">
                <a:solidFill>
                  <a:schemeClr val="hlink"/>
                </a:solidFill>
                <a:latin typeface="Monaco" charset="0"/>
              </a:rPr>
              <a:t> </a:t>
            </a:r>
            <a:r>
              <a:rPr lang="en-US" sz="2000" dirty="0">
                <a:latin typeface="Monaco" charset="0"/>
              </a:rPr>
              <a:t>between vertices</a:t>
            </a:r>
          </a:p>
          <a:p>
            <a:pPr algn="ctr"/>
            <a:endParaRPr lang="en-US" sz="2000" dirty="0">
              <a:solidFill>
                <a:schemeClr val="hlink"/>
              </a:solidFill>
              <a:latin typeface="Monaco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426272" y="14964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8026472" y="21822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6197672" y="22584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188272" y="18774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8407472" y="14202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340672" y="263948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AutoShape 11"/>
          <p:cNvCxnSpPr>
            <a:cxnSpLocks noChangeShapeType="1"/>
            <a:stCxn id="13" idx="5"/>
            <a:endCxn id="16" idx="2"/>
          </p:cNvCxnSpPr>
          <p:nvPr/>
        </p:nvCxnSpPr>
        <p:spPr bwMode="auto">
          <a:xfrm>
            <a:off x="6686622" y="1756831"/>
            <a:ext cx="501650" cy="27305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AutoShape 12"/>
          <p:cNvCxnSpPr>
            <a:cxnSpLocks noChangeShapeType="1"/>
            <a:stCxn id="13" idx="4"/>
            <a:endCxn id="15" idx="0"/>
          </p:cNvCxnSpPr>
          <p:nvPr/>
        </p:nvCxnSpPr>
        <p:spPr bwMode="auto">
          <a:xfrm flipH="1">
            <a:off x="6350072" y="1801282"/>
            <a:ext cx="2286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AutoShape 13"/>
          <p:cNvCxnSpPr>
            <a:cxnSpLocks noChangeShapeType="1"/>
            <a:stCxn id="16" idx="4"/>
            <a:endCxn id="18" idx="0"/>
          </p:cNvCxnSpPr>
          <p:nvPr/>
        </p:nvCxnSpPr>
        <p:spPr bwMode="auto">
          <a:xfrm>
            <a:off x="7340672" y="2182282"/>
            <a:ext cx="152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AutoShape 14"/>
          <p:cNvCxnSpPr>
            <a:cxnSpLocks noChangeShapeType="1"/>
            <a:stCxn id="15" idx="6"/>
            <a:endCxn id="14" idx="2"/>
          </p:cNvCxnSpPr>
          <p:nvPr/>
        </p:nvCxnSpPr>
        <p:spPr bwMode="auto">
          <a:xfrm flipV="1">
            <a:off x="6502472" y="2334682"/>
            <a:ext cx="1524000" cy="76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045274" y="2868083"/>
            <a:ext cx="1044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Monaco" charset="0"/>
              </a:rPr>
              <a:t>Edge</a:t>
            </a:r>
          </a:p>
        </p:txBody>
      </p:sp>
      <p:cxnSp>
        <p:nvCxnSpPr>
          <p:cNvPr id="24" name="AutoShape 16"/>
          <p:cNvCxnSpPr>
            <a:cxnSpLocks noChangeShapeType="1"/>
            <a:stCxn id="23" idx="0"/>
          </p:cNvCxnSpPr>
          <p:nvPr/>
        </p:nvCxnSpPr>
        <p:spPr bwMode="auto">
          <a:xfrm flipV="1">
            <a:off x="6567562" y="2410884"/>
            <a:ext cx="315911" cy="457199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467798" y="2644246"/>
            <a:ext cx="1108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Monaco" charset="0"/>
              </a:rPr>
              <a:t>Vertex</a:t>
            </a:r>
            <a:endParaRPr lang="en-US" dirty="0"/>
          </a:p>
        </p:txBody>
      </p:sp>
      <p:cxnSp>
        <p:nvCxnSpPr>
          <p:cNvPr id="26" name="AutoShape 18"/>
          <p:cNvCxnSpPr>
            <a:cxnSpLocks noChangeShapeType="1"/>
          </p:cNvCxnSpPr>
          <p:nvPr/>
        </p:nvCxnSpPr>
        <p:spPr bwMode="auto">
          <a:xfrm flipH="1" flipV="1">
            <a:off x="8331272" y="2410883"/>
            <a:ext cx="533400" cy="309563"/>
          </a:xfrm>
          <a:prstGeom prst="straightConnector1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Content Placeholder 1"/>
          <p:cNvSpPr txBox="1">
            <a:spLocks/>
          </p:cNvSpPr>
          <p:nvPr/>
        </p:nvSpPr>
        <p:spPr>
          <a:xfrm>
            <a:off x="684105" y="3268193"/>
            <a:ext cx="8476828" cy="2915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n=|V| (number of vertices)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m=|E| (number of edges)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D=diameter (max #hops between any pair of vertices)</a:t>
            </a:r>
          </a:p>
          <a:p>
            <a:r>
              <a:rPr lang="en-US" sz="2000" dirty="0" smtClean="0"/>
              <a:t>Edges can be directed or undirected, weighted or not.</a:t>
            </a:r>
          </a:p>
          <a:p>
            <a:r>
              <a:rPr lang="en-US" sz="2000" dirty="0" smtClean="0"/>
              <a:t>They can even have attributes (i.e. semantic graphs)</a:t>
            </a:r>
          </a:p>
          <a:p>
            <a:r>
              <a:rPr lang="en-US" sz="2000" dirty="0" smtClean="0"/>
              <a:t>Sequences of edges &lt;u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,u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&gt;, &lt;u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,u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&gt;, … ,&lt;u</a:t>
            </a:r>
            <a:r>
              <a:rPr lang="en-US" sz="2000" baseline="-25000" dirty="0" smtClean="0"/>
              <a:t>n-1</a:t>
            </a:r>
            <a:r>
              <a:rPr lang="en-US" sz="2000" dirty="0" smtClean="0"/>
              <a:t>,u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&gt; is a path from u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to u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. Its length is the sum of its weights.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5578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Sequential Maximal Independent Set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728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3067049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694114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3681414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416718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304323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96215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3152777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214312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213360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3262314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3252789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3205165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2090740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36464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3633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33543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337978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31638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320040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73990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7526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7526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304800" y="1752601"/>
            <a:ext cx="5029200" cy="3631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 = empty set;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for  vertex v = 1 to n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if (v has no neighbor in S)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add v to S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2617789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8575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857500"/>
            <a:ext cx="381000" cy="381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339090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96240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943600" y="4953000"/>
            <a:ext cx="1981200" cy="400110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6 }</a:t>
            </a:r>
            <a:endParaRPr lang="en-US" sz="2000" b="1" i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Parallel, Randomized MIS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2799" y="119273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21950" y="2530990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3200" y="3158055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7662" y="3145355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5425" y="363112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60187" y="2507180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4475" y="1426092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3673" y="2616718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50635" y="1607067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7460" y="1597541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9685" y="2726255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2698" y="2716730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3035" y="2669106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3035" y="1554681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2699" y="311043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7099" y="309773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9999" y="281832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80599" y="284373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9999" y="262782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41060" y="266434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90499" y="120384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4898" y="12165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22198" y="12165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8998" y="28548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4898" y="34263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30860" y="1368942"/>
            <a:ext cx="5029200" cy="4555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while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&lt; min(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r(neighbors of 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6998" y="208173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22198" y="23214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4898" y="23214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9998" y="28548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22198" y="3426341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36260" y="4416941"/>
            <a:ext cx="3581400" cy="861774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</p:spTree>
    <p:extLst>
      <p:ext uri="{BB962C8B-B14F-4D97-AF65-F5344CB8AC3E}">
        <p14:creationId xmlns:p14="http://schemas.microsoft.com/office/powerpoint/2010/main" val="23885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Parallel, Randomized MIS Algorithm</a:t>
            </a:r>
            <a:endParaRPr lang="zh-CN" altLang="en-US" dirty="0"/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570539" y="110905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5119690" y="2447316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V="1">
            <a:off x="7500940" y="3074381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5105402" y="3061681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6253165" y="3547455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6257927" y="2423506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V="1">
            <a:off x="6272215" y="134241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7491413" y="2533044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>
            <a:off x="6048375" y="1523393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7315200" y="1513867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6067425" y="2642581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7310438" y="2633056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6200775" y="2585432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>
            <a:off x="6200775" y="1471007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7310439" y="302675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684839" y="301405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8567739" y="273465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4478339" y="276005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7297739" y="254415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5638800" y="258066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auto">
          <a:xfrm>
            <a:off x="7488239" y="1120167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57" name="Oval 25"/>
          <p:cNvSpPr>
            <a:spLocks noChangeAspect="1" noChangeArrowheads="1"/>
          </p:cNvSpPr>
          <p:nvPr/>
        </p:nvSpPr>
        <p:spPr bwMode="auto">
          <a:xfrm>
            <a:off x="5862638" y="11328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58" name="Oval 26"/>
          <p:cNvSpPr>
            <a:spLocks noChangeAspect="1" noChangeArrowheads="1"/>
          </p:cNvSpPr>
          <p:nvPr/>
        </p:nvSpPr>
        <p:spPr bwMode="auto">
          <a:xfrm>
            <a:off x="7119938" y="11328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59" name="Oval 27"/>
          <p:cNvSpPr>
            <a:spLocks noChangeAspect="1" noChangeArrowheads="1"/>
          </p:cNvSpPr>
          <p:nvPr/>
        </p:nvSpPr>
        <p:spPr bwMode="auto">
          <a:xfrm>
            <a:off x="8186738" y="27711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0" name="Oval 28"/>
          <p:cNvSpPr>
            <a:spLocks noChangeAspect="1" noChangeArrowheads="1"/>
          </p:cNvSpPr>
          <p:nvPr/>
        </p:nvSpPr>
        <p:spPr bwMode="auto">
          <a:xfrm>
            <a:off x="5862638" y="33426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228600" y="1285268"/>
            <a:ext cx="5029200" cy="547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while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&lt; min(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r(neighbors of 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7424738" y="1998056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63" name="Oval 33"/>
          <p:cNvSpPr>
            <a:spLocks noChangeAspect="1" noChangeArrowheads="1"/>
          </p:cNvSpPr>
          <p:nvPr/>
        </p:nvSpPr>
        <p:spPr bwMode="auto">
          <a:xfrm>
            <a:off x="7119938" y="22377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4" name="Oval 34"/>
          <p:cNvSpPr>
            <a:spLocks noChangeAspect="1" noChangeArrowheads="1"/>
          </p:cNvSpPr>
          <p:nvPr/>
        </p:nvSpPr>
        <p:spPr bwMode="auto">
          <a:xfrm>
            <a:off x="5862638" y="22377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5" name="Oval 35"/>
          <p:cNvSpPr>
            <a:spLocks noChangeAspect="1" noChangeArrowheads="1"/>
          </p:cNvSpPr>
          <p:nvPr/>
        </p:nvSpPr>
        <p:spPr bwMode="auto">
          <a:xfrm>
            <a:off x="4757738" y="27711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6" name="Oval 4"/>
          <p:cNvSpPr>
            <a:spLocks noChangeAspect="1" noChangeArrowheads="1"/>
          </p:cNvSpPr>
          <p:nvPr/>
        </p:nvSpPr>
        <p:spPr bwMode="auto">
          <a:xfrm>
            <a:off x="7119938" y="334266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334000" y="4333267"/>
            <a:ext cx="3581400" cy="861774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1, 2, 3, 4, 5, 6, 7, 8 }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943600" y="7518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7086600" y="7518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6096000" y="18948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7467600" y="19710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105400" y="27330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8382000" y="24282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7391400" y="35712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6096000" y="357126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  <p:extLst>
      <p:ext uri="{BB962C8B-B14F-4D97-AF65-F5344CB8AC3E}">
        <p14:creationId xmlns:p14="http://schemas.microsoft.com/office/powerpoint/2010/main" val="92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Parallel, Randomized MIS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11685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2455119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082184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3069484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355525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2431309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35022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2540847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1531196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1521670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2650384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2640859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2593235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1478810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303455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302185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274245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2767859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255195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258847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127970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14067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14067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277897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35047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28600" y="1293071"/>
            <a:ext cx="5029200" cy="547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while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&lt; min(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r(neighbors of 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2005859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24557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245570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2778970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350470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34000" y="4341070"/>
            <a:ext cx="3581400" cy="861774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943600" y="7596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2.6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086600" y="7596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4.1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6096000" y="19026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5.9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7467600" y="19788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3.1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05400" y="27408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1.2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8382000" y="24360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5.8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7391400" y="35790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9.3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6096000" y="3579070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9.7</a:t>
            </a:r>
          </a:p>
        </p:txBody>
      </p:sp>
    </p:spTree>
    <p:extLst>
      <p:ext uri="{BB962C8B-B14F-4D97-AF65-F5344CB8AC3E}">
        <p14:creationId xmlns:p14="http://schemas.microsoft.com/office/powerpoint/2010/main" val="92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Parallel, Randomized MIS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104697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2385236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3012301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2999601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3485375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2361426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280338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2470964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1461313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1451787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2580501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2570976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2523352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1408927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296467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295197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267257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2697976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2482075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2518588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1058087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1070787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1070787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270908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280587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28600" y="1223188"/>
            <a:ext cx="5029200" cy="547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while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&lt; min(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r(neighbors of 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1935976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175687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175687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2709087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280587"/>
            <a:ext cx="381000" cy="381000"/>
          </a:xfrm>
          <a:prstGeom prst="ellipse">
            <a:avLst/>
          </a:prstGeom>
          <a:noFill/>
          <a:ln w="76200">
            <a:solidFill>
              <a:srgbClr val="075DC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34000" y="4271187"/>
            <a:ext cx="3581400" cy="861774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6, 8 }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8382000" y="236618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391400" y="3509187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  <p:extLst>
      <p:ext uri="{BB962C8B-B14F-4D97-AF65-F5344CB8AC3E}">
        <p14:creationId xmlns:p14="http://schemas.microsoft.com/office/powerpoint/2010/main" val="92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Parallel, Randomized MIS Algorithm</a:t>
            </a:r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70539" y="96125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119690" y="2299512"/>
            <a:ext cx="752475" cy="4000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500940" y="2926577"/>
            <a:ext cx="727075" cy="3508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105402" y="2913877"/>
            <a:ext cx="75247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253165" y="3399651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6257927" y="2275702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272215" y="1194614"/>
            <a:ext cx="847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491413" y="2385240"/>
            <a:ext cx="685800" cy="366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48375" y="1375589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15200" y="1366063"/>
            <a:ext cx="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067425" y="2494777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310438" y="2485252"/>
            <a:ext cx="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200775" y="2437628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200775" y="1323203"/>
            <a:ext cx="947738" cy="809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0439" y="287895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684839" y="286625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9" y="258685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478339" y="2612252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297739" y="2396351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638800" y="2432864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9" y="972363"/>
            <a:ext cx="327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5862638" y="985063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7119938" y="985063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8186738" y="2623363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5862638" y="3194863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228600" y="1137464"/>
            <a:ext cx="5029200" cy="5478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empty set;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= V;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while 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is not empty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label each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with a random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for all v in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in parallel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if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&lt; min(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r(neighbors of v)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{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move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to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    remove neighbors of v from </a:t>
            </a:r>
            <a:r>
              <a:rPr lang="en-US" sz="2000" dirty="0">
                <a:solidFill>
                  <a:srgbClr val="075DCF"/>
                </a:solidFill>
                <a:ea typeface="ＭＳ Ｐゴシック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;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  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}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424738" y="1850252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1A0FEF"/>
                </a:solidFill>
                <a:latin typeface="Arial" charset="0"/>
              </a:rPr>
              <a:t> </a:t>
            </a:r>
          </a:p>
        </p:txBody>
      </p:sp>
      <p:sp>
        <p:nvSpPr>
          <p:cNvPr id="31" name="Oval 33"/>
          <p:cNvSpPr>
            <a:spLocks noChangeAspect="1" noChangeArrowheads="1"/>
          </p:cNvSpPr>
          <p:nvPr/>
        </p:nvSpPr>
        <p:spPr bwMode="auto">
          <a:xfrm>
            <a:off x="7119938" y="2089963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2" name="Oval 34"/>
          <p:cNvSpPr>
            <a:spLocks noChangeAspect="1" noChangeArrowheads="1"/>
          </p:cNvSpPr>
          <p:nvPr/>
        </p:nvSpPr>
        <p:spPr bwMode="auto">
          <a:xfrm>
            <a:off x="5862638" y="2089963"/>
            <a:ext cx="381000" cy="381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4757738" y="2623363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>
              <a:solidFill>
                <a:srgbClr val="1A0FEF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4" name="Oval 4"/>
          <p:cNvSpPr>
            <a:spLocks noChangeAspect="1" noChangeArrowheads="1"/>
          </p:cNvSpPr>
          <p:nvPr/>
        </p:nvSpPr>
        <p:spPr bwMode="auto">
          <a:xfrm>
            <a:off x="7119938" y="3194863"/>
            <a:ext cx="3810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System VT Special" charset="0"/>
              <a:ea typeface="ＭＳ Ｐゴシック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34000" y="4185463"/>
            <a:ext cx="3581400" cy="861774"/>
          </a:xfrm>
          <a:prstGeom prst="rect">
            <a:avLst/>
          </a:prstGeom>
          <a:noFill/>
          <a:ln w="12700">
            <a:solidFill>
              <a:srgbClr val="075D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 = { 1, 5, 8 }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75DCF"/>
                </a:solidFill>
                <a:latin typeface="Arial" charset="0"/>
              </a:rPr>
              <a:t>C = { }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8382000" y="2280463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2.7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391400" y="3423463"/>
            <a:ext cx="603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075DCF"/>
                </a:solidFill>
                <a:latin typeface="Arial" charset="0"/>
              </a:rPr>
              <a:t>1.8</a:t>
            </a:r>
          </a:p>
        </p:txBody>
      </p:sp>
    </p:spTree>
    <p:extLst>
      <p:ext uri="{BB962C8B-B14F-4D97-AF65-F5344CB8AC3E}">
        <p14:creationId xmlns:p14="http://schemas.microsoft.com/office/powerpoint/2010/main" val="92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780497" y="241359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7"/>
          </p:nvPr>
        </p:nvSpPr>
        <p:spPr>
          <a:xfrm>
            <a:off x="919729" y="1205114"/>
            <a:ext cx="5842315" cy="1933197"/>
          </a:xfrm>
        </p:spPr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5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Routing in transportation networks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680" y="1409700"/>
            <a:ext cx="5852491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41" y="1320801"/>
            <a:ext cx="2076135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6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Internet and the WWW</a:t>
            </a:r>
            <a:endParaRPr lang="zh-CN" alt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7041" y="1271589"/>
            <a:ext cx="8305075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world-wide web can be represented as a directed graph</a:t>
            </a:r>
          </a:p>
          <a:p>
            <a:pPr lvl="1"/>
            <a:r>
              <a:rPr lang="en-US" dirty="0" smtClean="0"/>
              <a:t>Web search and crawl: </a:t>
            </a:r>
            <a:r>
              <a:rPr lang="en-US" dirty="0" smtClean="0">
                <a:solidFill>
                  <a:srgbClr val="FF0000"/>
                </a:solidFill>
              </a:rPr>
              <a:t>traversal</a:t>
            </a:r>
          </a:p>
          <a:p>
            <a:pPr lvl="1"/>
            <a:r>
              <a:rPr lang="en-US" dirty="0" smtClean="0"/>
              <a:t>Link analysis, ranking: </a:t>
            </a:r>
            <a:r>
              <a:rPr lang="en-US" dirty="0" smtClean="0">
                <a:solidFill>
                  <a:srgbClr val="FF0000"/>
                </a:solidFill>
              </a:rPr>
              <a:t>Page rank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HITS</a:t>
            </a:r>
          </a:p>
          <a:p>
            <a:pPr lvl="1"/>
            <a:r>
              <a:rPr lang="en-US" dirty="0" smtClean="0"/>
              <a:t>Document classification and </a:t>
            </a:r>
            <a:r>
              <a:rPr lang="en-US" dirty="0" smtClean="0">
                <a:solidFill>
                  <a:srgbClr val="FF0000"/>
                </a:solidFill>
              </a:rPr>
              <a:t>clustering</a:t>
            </a:r>
          </a:p>
          <a:p>
            <a:r>
              <a:rPr lang="en-US" sz="2400" dirty="0" smtClean="0"/>
              <a:t>Internet topologies (router networks) are naturally modeled as graphs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2" y="3831775"/>
            <a:ext cx="2905125" cy="209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3177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2" y="3755574"/>
            <a:ext cx="221324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49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kern="0" dirty="0">
                <a:ea typeface="ＭＳ Ｐゴシック"/>
              </a:rPr>
              <a:t>Large Graphs in Scientific </a:t>
            </a:r>
            <a:r>
              <a:rPr lang="en-US" altLang="zh-CN" kern="0" dirty="0" smtClean="0">
                <a:ea typeface="ＭＳ Ｐゴシック"/>
              </a:rPr>
              <a:t>Computing</a:t>
            </a:r>
            <a:endParaRPr lang="zh-CN" altLang="en-US" dirty="0"/>
          </a:p>
        </p:txBody>
      </p:sp>
      <p:sp>
        <p:nvSpPr>
          <p:cNvPr id="4" name="Oval 4"/>
          <p:cNvSpPr>
            <a:spLocks noChangeAspect="1" noChangeArrowheads="1"/>
          </p:cNvSpPr>
          <p:nvPr/>
        </p:nvSpPr>
        <p:spPr bwMode="auto">
          <a:xfrm>
            <a:off x="1590675" y="247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1917700" y="247297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2246313" y="247297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7"/>
          <p:cNvSpPr>
            <a:spLocks noChangeAspect="1" noChangeArrowheads="1"/>
          </p:cNvSpPr>
          <p:nvPr/>
        </p:nvSpPr>
        <p:spPr bwMode="auto">
          <a:xfrm>
            <a:off x="2573338" y="247297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spect="1" noChangeArrowheads="1"/>
          </p:cNvSpPr>
          <p:nvPr/>
        </p:nvSpPr>
        <p:spPr bwMode="auto">
          <a:xfrm>
            <a:off x="2901950" y="247297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1590675" y="2792061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1917700" y="2792061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spect="1" noChangeArrowheads="1"/>
          </p:cNvSpPr>
          <p:nvPr/>
        </p:nvSpPr>
        <p:spPr bwMode="auto">
          <a:xfrm>
            <a:off x="2246313" y="2792061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2573338" y="2792061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2901950" y="2792061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4"/>
          <p:cNvSpPr>
            <a:spLocks noChangeAspect="1" noChangeArrowheads="1"/>
          </p:cNvSpPr>
          <p:nvPr/>
        </p:nvSpPr>
        <p:spPr bwMode="auto">
          <a:xfrm>
            <a:off x="1590675" y="311114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1917700" y="311114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6"/>
          <p:cNvSpPr>
            <a:spLocks noChangeAspect="1" noChangeArrowheads="1"/>
          </p:cNvSpPr>
          <p:nvPr/>
        </p:nvSpPr>
        <p:spPr bwMode="auto">
          <a:xfrm>
            <a:off x="2246313" y="31111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spect="1" noChangeArrowheads="1"/>
          </p:cNvSpPr>
          <p:nvPr/>
        </p:nvSpPr>
        <p:spPr bwMode="auto">
          <a:xfrm>
            <a:off x="2573338" y="3111149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spect="1" noChangeArrowheads="1"/>
          </p:cNvSpPr>
          <p:nvPr/>
        </p:nvSpPr>
        <p:spPr bwMode="auto">
          <a:xfrm>
            <a:off x="2901950" y="3111149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spect="1" noChangeArrowheads="1"/>
          </p:cNvSpPr>
          <p:nvPr/>
        </p:nvSpPr>
        <p:spPr bwMode="auto">
          <a:xfrm>
            <a:off x="1590675" y="3430236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0"/>
          <p:cNvSpPr>
            <a:spLocks noChangeAspect="1" noChangeArrowheads="1"/>
          </p:cNvSpPr>
          <p:nvPr/>
        </p:nvSpPr>
        <p:spPr bwMode="auto">
          <a:xfrm>
            <a:off x="1917700" y="3430236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2246313" y="3430236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spect="1" noChangeArrowheads="1"/>
          </p:cNvSpPr>
          <p:nvPr/>
        </p:nvSpPr>
        <p:spPr bwMode="auto">
          <a:xfrm>
            <a:off x="2573338" y="3430236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spect="1" noChangeArrowheads="1"/>
          </p:cNvSpPr>
          <p:nvPr/>
        </p:nvSpPr>
        <p:spPr bwMode="auto">
          <a:xfrm>
            <a:off x="2901950" y="3430236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4"/>
          <p:cNvSpPr>
            <a:spLocks noChangeAspect="1" noChangeArrowheads="1"/>
          </p:cNvSpPr>
          <p:nvPr/>
        </p:nvSpPr>
        <p:spPr bwMode="auto">
          <a:xfrm>
            <a:off x="1590675" y="374932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1917700" y="374932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2246313" y="374932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2573338" y="3749324"/>
            <a:ext cx="136525" cy="136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2901950" y="3749324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514475" y="2379311"/>
            <a:ext cx="1600200" cy="1600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1495425" y="2074511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824163" y="2074511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hlink"/>
                </a:solidFill>
                <a:latin typeface="Arial" charset="0"/>
              </a:rPr>
              <a:t>5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27213" y="2074511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159000" y="2074511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hlink"/>
                </a:solidFill>
                <a:latin typeface="Arial" charset="0"/>
              </a:rPr>
              <a:t>3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0788" y="2074511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hlink"/>
                </a:solidFill>
                <a:latin typeface="Arial" charset="0"/>
              </a:rPr>
              <a:t>4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252538" y="235232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D200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252538" y="367312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D200"/>
                </a:solidFill>
                <a:latin typeface="Arial" charset="0"/>
              </a:rPr>
              <a:t>5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252538" y="268252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D200"/>
                </a:solidFill>
                <a:latin typeface="Arial" charset="0"/>
              </a:rPr>
              <a:t>2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1252538" y="301272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D200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252538" y="3342924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00D200"/>
                </a:solidFill>
                <a:latin typeface="Arial" charset="0"/>
              </a:rPr>
              <a:t>4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2079625" y="4104924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" charset="0"/>
              </a:rPr>
              <a:t>A</a:t>
            </a:r>
          </a:p>
        </p:txBody>
      </p:sp>
      <p:grpSp>
        <p:nvGrpSpPr>
          <p:cNvPr id="41" name="Group 41"/>
          <p:cNvGrpSpPr>
            <a:grpSpLocks/>
          </p:cNvGrpSpPr>
          <p:nvPr/>
        </p:nvGrpSpPr>
        <p:grpSpPr bwMode="auto">
          <a:xfrm>
            <a:off x="3994150" y="2279299"/>
            <a:ext cx="1808163" cy="2051050"/>
            <a:chOff x="2208" y="925"/>
            <a:chExt cx="1139" cy="1292"/>
          </a:xfrm>
        </p:grpSpPr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452" y="1007"/>
              <a:ext cx="657" cy="8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452" y="1295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458" y="1289"/>
              <a:ext cx="660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2208" y="925"/>
              <a:ext cx="187" cy="1292"/>
              <a:chOff x="4280" y="912"/>
              <a:chExt cx="187" cy="1292"/>
            </a:xfrm>
          </p:grpSpPr>
          <p:sp>
            <p:nvSpPr>
              <p:cNvPr id="72" name="Text Box 46"/>
              <p:cNvSpPr txBox="1">
                <a:spLocks noChangeArrowheads="1"/>
              </p:cNvSpPr>
              <p:nvPr/>
            </p:nvSpPr>
            <p:spPr bwMode="auto">
              <a:xfrm>
                <a:off x="4280" y="91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73" name="Text Box 47"/>
              <p:cNvSpPr txBox="1">
                <a:spLocks noChangeArrowheads="1"/>
              </p:cNvSpPr>
              <p:nvPr/>
            </p:nvSpPr>
            <p:spPr bwMode="auto">
              <a:xfrm>
                <a:off x="4280" y="199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74" name="Text Box 48"/>
              <p:cNvSpPr txBox="1">
                <a:spLocks noChangeArrowheads="1"/>
              </p:cNvSpPr>
              <p:nvPr/>
            </p:nvSpPr>
            <p:spPr bwMode="auto">
              <a:xfrm>
                <a:off x="4280" y="118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75" name="Text Box 49"/>
              <p:cNvSpPr txBox="1">
                <a:spLocks noChangeArrowheads="1"/>
              </p:cNvSpPr>
              <p:nvPr/>
            </p:nvSpPr>
            <p:spPr bwMode="auto">
              <a:xfrm>
                <a:off x="4280" y="145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6" name="Text Box 50"/>
              <p:cNvSpPr txBox="1">
                <a:spLocks noChangeArrowheads="1"/>
              </p:cNvSpPr>
              <p:nvPr/>
            </p:nvSpPr>
            <p:spPr bwMode="auto">
              <a:xfrm>
                <a:off x="4280" y="172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rgbClr val="00D200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46" name="Group 51"/>
            <p:cNvGrpSpPr>
              <a:grpSpLocks/>
            </p:cNvGrpSpPr>
            <p:nvPr/>
          </p:nvGrpSpPr>
          <p:grpSpPr bwMode="auto">
            <a:xfrm>
              <a:off x="3160" y="925"/>
              <a:ext cx="187" cy="1292"/>
              <a:chOff x="4376" y="1008"/>
              <a:chExt cx="187" cy="1292"/>
            </a:xfrm>
          </p:grpSpPr>
          <p:sp>
            <p:nvSpPr>
              <p:cNvPr id="67" name="Text Box 52"/>
              <p:cNvSpPr txBox="1">
                <a:spLocks noChangeArrowheads="1"/>
              </p:cNvSpPr>
              <p:nvPr/>
            </p:nvSpPr>
            <p:spPr bwMode="auto">
              <a:xfrm>
                <a:off x="4376" y="100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8" name="Text Box 53"/>
              <p:cNvSpPr txBox="1">
                <a:spLocks noChangeArrowheads="1"/>
              </p:cNvSpPr>
              <p:nvPr/>
            </p:nvSpPr>
            <p:spPr bwMode="auto">
              <a:xfrm>
                <a:off x="4376" y="20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69" name="Text Box 54"/>
              <p:cNvSpPr txBox="1">
                <a:spLocks noChangeArrowheads="1"/>
              </p:cNvSpPr>
              <p:nvPr/>
            </p:nvSpPr>
            <p:spPr bwMode="auto">
              <a:xfrm>
                <a:off x="4376" y="127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70" name="Text Box 55"/>
              <p:cNvSpPr txBox="1">
                <a:spLocks noChangeArrowheads="1"/>
              </p:cNvSpPr>
              <p:nvPr/>
            </p:nvSpPr>
            <p:spPr bwMode="auto">
              <a:xfrm>
                <a:off x="4376" y="154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1" name="Text Box 56"/>
              <p:cNvSpPr txBox="1">
                <a:spLocks noChangeArrowheads="1"/>
              </p:cNvSpPr>
              <p:nvPr/>
            </p:nvSpPr>
            <p:spPr bwMode="auto">
              <a:xfrm>
                <a:off x="4376" y="181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FontTx/>
                  <a:buNone/>
                </a:pPr>
                <a:r>
                  <a:rPr lang="en-US" sz="1600" b="1">
                    <a:solidFill>
                      <a:schemeClr val="hlink"/>
                    </a:solidFill>
                    <a:latin typeface="Arial" charset="0"/>
                  </a:rPr>
                  <a:t>4</a:t>
                </a:r>
              </a:p>
            </p:txBody>
          </p:sp>
        </p:grpSp>
        <p:sp>
          <p:nvSpPr>
            <p:cNvPr id="47" name="Line 57"/>
            <p:cNvSpPr>
              <a:spLocks noChangeShapeType="1"/>
            </p:cNvSpPr>
            <p:nvPr/>
          </p:nvSpPr>
          <p:spPr bwMode="auto">
            <a:xfrm>
              <a:off x="2446" y="1016"/>
              <a:ext cx="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8"/>
            <p:cNvSpPr>
              <a:spLocks noChangeShapeType="1"/>
            </p:cNvSpPr>
            <p:nvPr/>
          </p:nvSpPr>
          <p:spPr bwMode="auto">
            <a:xfrm>
              <a:off x="2443" y="1577"/>
              <a:ext cx="6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>
              <a:off x="2449" y="2123"/>
              <a:ext cx="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2458" y="1574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2449" y="1298"/>
              <a:ext cx="660" cy="5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flipH="1">
              <a:off x="2452" y="1292"/>
              <a:ext cx="657" cy="8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3"/>
            <p:cNvSpPr>
              <a:spLocks noChangeShapeType="1"/>
            </p:cNvSpPr>
            <p:nvPr/>
          </p:nvSpPr>
          <p:spPr bwMode="auto">
            <a:xfrm flipH="1">
              <a:off x="2464" y="1016"/>
              <a:ext cx="657" cy="8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4"/>
            <p:cNvSpPr>
              <a:spLocks noChangeShapeType="1"/>
            </p:cNvSpPr>
            <p:nvPr/>
          </p:nvSpPr>
          <p:spPr bwMode="auto">
            <a:xfrm>
              <a:off x="2458" y="1310"/>
              <a:ext cx="657" cy="8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65"/>
            <p:cNvGrpSpPr>
              <a:grpSpLocks/>
            </p:cNvGrpSpPr>
            <p:nvPr/>
          </p:nvGrpSpPr>
          <p:grpSpPr bwMode="auto">
            <a:xfrm>
              <a:off x="2400" y="967"/>
              <a:ext cx="104" cy="1208"/>
              <a:chOff x="5136" y="960"/>
              <a:chExt cx="104" cy="1208"/>
            </a:xfrm>
          </p:grpSpPr>
          <p:sp>
            <p:nvSpPr>
              <p:cNvPr id="62" name="Oval 66"/>
              <p:cNvSpPr>
                <a:spLocks noChangeAspect="1" noChangeArrowheads="1"/>
              </p:cNvSpPr>
              <p:nvPr/>
            </p:nvSpPr>
            <p:spPr bwMode="auto">
              <a:xfrm>
                <a:off x="5136" y="960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67"/>
              <p:cNvSpPr>
                <a:spLocks noChangeAspect="1" noChangeArrowheads="1"/>
              </p:cNvSpPr>
              <p:nvPr/>
            </p:nvSpPr>
            <p:spPr bwMode="auto">
              <a:xfrm>
                <a:off x="5136" y="1236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68"/>
              <p:cNvSpPr>
                <a:spLocks noChangeAspect="1" noChangeArrowheads="1"/>
              </p:cNvSpPr>
              <p:nvPr/>
            </p:nvSpPr>
            <p:spPr bwMode="auto">
              <a:xfrm>
                <a:off x="5136" y="1512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9"/>
              <p:cNvSpPr>
                <a:spLocks noChangeAspect="1" noChangeArrowheads="1"/>
              </p:cNvSpPr>
              <p:nvPr/>
            </p:nvSpPr>
            <p:spPr bwMode="auto">
              <a:xfrm>
                <a:off x="5136" y="1788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70"/>
              <p:cNvSpPr>
                <a:spLocks noChangeAspect="1" noChangeArrowheads="1"/>
              </p:cNvSpPr>
              <p:nvPr/>
            </p:nvSpPr>
            <p:spPr bwMode="auto">
              <a:xfrm>
                <a:off x="5136" y="2064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71"/>
            <p:cNvGrpSpPr>
              <a:grpSpLocks/>
            </p:cNvGrpSpPr>
            <p:nvPr/>
          </p:nvGrpSpPr>
          <p:grpSpPr bwMode="auto">
            <a:xfrm>
              <a:off x="3064" y="967"/>
              <a:ext cx="104" cy="1208"/>
              <a:chOff x="5136" y="960"/>
              <a:chExt cx="104" cy="1208"/>
            </a:xfrm>
          </p:grpSpPr>
          <p:sp>
            <p:nvSpPr>
              <p:cNvPr id="57" name="Oval 72"/>
              <p:cNvSpPr>
                <a:spLocks noChangeAspect="1" noChangeArrowheads="1"/>
              </p:cNvSpPr>
              <p:nvPr/>
            </p:nvSpPr>
            <p:spPr bwMode="auto">
              <a:xfrm>
                <a:off x="5136" y="960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73"/>
              <p:cNvSpPr>
                <a:spLocks noChangeAspect="1" noChangeArrowheads="1"/>
              </p:cNvSpPr>
              <p:nvPr/>
            </p:nvSpPr>
            <p:spPr bwMode="auto">
              <a:xfrm>
                <a:off x="5136" y="1236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74"/>
              <p:cNvSpPr>
                <a:spLocks noChangeAspect="1" noChangeArrowheads="1"/>
              </p:cNvSpPr>
              <p:nvPr/>
            </p:nvSpPr>
            <p:spPr bwMode="auto">
              <a:xfrm>
                <a:off x="5136" y="1512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75"/>
              <p:cNvSpPr>
                <a:spLocks noChangeAspect="1" noChangeArrowheads="1"/>
              </p:cNvSpPr>
              <p:nvPr/>
            </p:nvSpPr>
            <p:spPr bwMode="auto">
              <a:xfrm>
                <a:off x="5136" y="1788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76"/>
              <p:cNvSpPr>
                <a:spLocks noChangeAspect="1" noChangeArrowheads="1"/>
              </p:cNvSpPr>
              <p:nvPr/>
            </p:nvSpPr>
            <p:spPr bwMode="auto">
              <a:xfrm>
                <a:off x="5136" y="2064"/>
                <a:ext cx="104" cy="1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6462713" y="2074511"/>
            <a:ext cx="1868487" cy="2549525"/>
            <a:chOff x="3763" y="796"/>
            <a:chExt cx="1177" cy="1606"/>
          </a:xfrm>
        </p:grpSpPr>
        <p:sp>
          <p:nvSpPr>
            <p:cNvPr id="78" name="Oval 78"/>
            <p:cNvSpPr>
              <a:spLocks noChangeAspect="1" noChangeArrowheads="1"/>
            </p:cNvSpPr>
            <p:nvPr/>
          </p:nvSpPr>
          <p:spPr bwMode="auto">
            <a:xfrm>
              <a:off x="3976" y="1047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spect="1" noChangeArrowheads="1"/>
            </p:cNvSpPr>
            <p:nvPr/>
          </p:nvSpPr>
          <p:spPr bwMode="auto">
            <a:xfrm>
              <a:off x="4182" y="1047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spect="1" noChangeArrowheads="1"/>
            </p:cNvSpPr>
            <p:nvPr/>
          </p:nvSpPr>
          <p:spPr bwMode="auto">
            <a:xfrm>
              <a:off x="4389" y="1047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spect="1" noChangeArrowheads="1"/>
            </p:cNvSpPr>
            <p:nvPr/>
          </p:nvSpPr>
          <p:spPr bwMode="auto">
            <a:xfrm>
              <a:off x="4595" y="1047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spect="1" noChangeArrowheads="1"/>
            </p:cNvSpPr>
            <p:nvPr/>
          </p:nvSpPr>
          <p:spPr bwMode="auto">
            <a:xfrm>
              <a:off x="4802" y="1047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spect="1" noChangeArrowheads="1"/>
            </p:cNvSpPr>
            <p:nvPr/>
          </p:nvSpPr>
          <p:spPr bwMode="auto">
            <a:xfrm>
              <a:off x="3976" y="1248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spect="1" noChangeArrowheads="1"/>
            </p:cNvSpPr>
            <p:nvPr/>
          </p:nvSpPr>
          <p:spPr bwMode="auto">
            <a:xfrm>
              <a:off x="4182" y="1248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spect="1" noChangeArrowheads="1"/>
            </p:cNvSpPr>
            <p:nvPr/>
          </p:nvSpPr>
          <p:spPr bwMode="auto">
            <a:xfrm>
              <a:off x="4389" y="1248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6"/>
            <p:cNvSpPr>
              <a:spLocks noChangeAspect="1" noChangeArrowheads="1"/>
            </p:cNvSpPr>
            <p:nvPr/>
          </p:nvSpPr>
          <p:spPr bwMode="auto">
            <a:xfrm>
              <a:off x="4595" y="1248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87"/>
            <p:cNvSpPr>
              <a:spLocks noChangeAspect="1" noChangeArrowheads="1"/>
            </p:cNvSpPr>
            <p:nvPr/>
          </p:nvSpPr>
          <p:spPr bwMode="auto">
            <a:xfrm>
              <a:off x="4802" y="1248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8"/>
            <p:cNvSpPr>
              <a:spLocks noChangeAspect="1" noChangeArrowheads="1"/>
            </p:cNvSpPr>
            <p:nvPr/>
          </p:nvSpPr>
          <p:spPr bwMode="auto">
            <a:xfrm>
              <a:off x="3976" y="1449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89"/>
            <p:cNvSpPr>
              <a:spLocks noChangeAspect="1" noChangeArrowheads="1"/>
            </p:cNvSpPr>
            <p:nvPr/>
          </p:nvSpPr>
          <p:spPr bwMode="auto">
            <a:xfrm>
              <a:off x="4182" y="1449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90"/>
            <p:cNvSpPr>
              <a:spLocks noChangeAspect="1" noChangeArrowheads="1"/>
            </p:cNvSpPr>
            <p:nvPr/>
          </p:nvSpPr>
          <p:spPr bwMode="auto">
            <a:xfrm>
              <a:off x="4389" y="1449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91"/>
            <p:cNvSpPr>
              <a:spLocks noChangeAspect="1" noChangeArrowheads="1"/>
            </p:cNvSpPr>
            <p:nvPr/>
          </p:nvSpPr>
          <p:spPr bwMode="auto">
            <a:xfrm>
              <a:off x="4595" y="1449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92"/>
            <p:cNvSpPr>
              <a:spLocks noChangeAspect="1" noChangeArrowheads="1"/>
            </p:cNvSpPr>
            <p:nvPr/>
          </p:nvSpPr>
          <p:spPr bwMode="auto">
            <a:xfrm>
              <a:off x="4802" y="1449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93"/>
            <p:cNvSpPr>
              <a:spLocks noChangeAspect="1" noChangeArrowheads="1"/>
            </p:cNvSpPr>
            <p:nvPr/>
          </p:nvSpPr>
          <p:spPr bwMode="auto">
            <a:xfrm>
              <a:off x="3976" y="1650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4"/>
            <p:cNvSpPr>
              <a:spLocks noChangeAspect="1" noChangeArrowheads="1"/>
            </p:cNvSpPr>
            <p:nvPr/>
          </p:nvSpPr>
          <p:spPr bwMode="auto">
            <a:xfrm>
              <a:off x="4182" y="1650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5"/>
            <p:cNvSpPr>
              <a:spLocks noChangeAspect="1" noChangeArrowheads="1"/>
            </p:cNvSpPr>
            <p:nvPr/>
          </p:nvSpPr>
          <p:spPr bwMode="auto">
            <a:xfrm>
              <a:off x="4389" y="1650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6"/>
            <p:cNvSpPr>
              <a:spLocks noChangeAspect="1" noChangeArrowheads="1"/>
            </p:cNvSpPr>
            <p:nvPr/>
          </p:nvSpPr>
          <p:spPr bwMode="auto">
            <a:xfrm>
              <a:off x="4595" y="1650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7"/>
            <p:cNvSpPr>
              <a:spLocks noChangeAspect="1" noChangeArrowheads="1"/>
            </p:cNvSpPr>
            <p:nvPr/>
          </p:nvSpPr>
          <p:spPr bwMode="auto">
            <a:xfrm>
              <a:off x="4802" y="1650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8"/>
            <p:cNvSpPr>
              <a:spLocks noChangeAspect="1" noChangeArrowheads="1"/>
            </p:cNvSpPr>
            <p:nvPr/>
          </p:nvSpPr>
          <p:spPr bwMode="auto">
            <a:xfrm>
              <a:off x="3976" y="1851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99"/>
            <p:cNvSpPr>
              <a:spLocks noChangeAspect="1" noChangeArrowheads="1"/>
            </p:cNvSpPr>
            <p:nvPr/>
          </p:nvSpPr>
          <p:spPr bwMode="auto">
            <a:xfrm>
              <a:off x="4182" y="1851"/>
              <a:ext cx="86" cy="8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00"/>
            <p:cNvSpPr>
              <a:spLocks noChangeAspect="1" noChangeArrowheads="1"/>
            </p:cNvSpPr>
            <p:nvPr/>
          </p:nvSpPr>
          <p:spPr bwMode="auto">
            <a:xfrm>
              <a:off x="4389" y="1851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1"/>
            <p:cNvSpPr>
              <a:spLocks noChangeAspect="1" noChangeArrowheads="1"/>
            </p:cNvSpPr>
            <p:nvPr/>
          </p:nvSpPr>
          <p:spPr bwMode="auto">
            <a:xfrm>
              <a:off x="4595" y="1851"/>
              <a:ext cx="86" cy="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02"/>
            <p:cNvSpPr>
              <a:spLocks noChangeAspect="1" noChangeArrowheads="1"/>
            </p:cNvSpPr>
            <p:nvPr/>
          </p:nvSpPr>
          <p:spPr bwMode="auto">
            <a:xfrm>
              <a:off x="4802" y="1851"/>
              <a:ext cx="86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928" y="988"/>
              <a:ext cx="1008" cy="100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104"/>
            <p:cNvSpPr txBox="1">
              <a:spLocks noChangeArrowheads="1"/>
            </p:cNvSpPr>
            <p:nvPr/>
          </p:nvSpPr>
          <p:spPr bwMode="auto">
            <a:xfrm>
              <a:off x="3916" y="7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5" name="Text Box 105"/>
            <p:cNvSpPr txBox="1">
              <a:spLocks noChangeArrowheads="1"/>
            </p:cNvSpPr>
            <p:nvPr/>
          </p:nvSpPr>
          <p:spPr bwMode="auto">
            <a:xfrm>
              <a:off x="4753" y="7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06" name="Text Box 106"/>
            <p:cNvSpPr txBox="1">
              <a:spLocks noChangeArrowheads="1"/>
            </p:cNvSpPr>
            <p:nvPr/>
          </p:nvSpPr>
          <p:spPr bwMode="auto">
            <a:xfrm>
              <a:off x="4125" y="7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7" name="Text Box 107"/>
            <p:cNvSpPr txBox="1">
              <a:spLocks noChangeArrowheads="1"/>
            </p:cNvSpPr>
            <p:nvPr/>
          </p:nvSpPr>
          <p:spPr bwMode="auto">
            <a:xfrm>
              <a:off x="4334" y="7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8" name="Text Box 108"/>
            <p:cNvSpPr txBox="1">
              <a:spLocks noChangeArrowheads="1"/>
            </p:cNvSpPr>
            <p:nvPr/>
          </p:nvSpPr>
          <p:spPr bwMode="auto">
            <a:xfrm>
              <a:off x="4543" y="79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chemeClr val="hlink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09" name="Text Box 109"/>
            <p:cNvSpPr txBox="1">
              <a:spLocks noChangeArrowheads="1"/>
            </p:cNvSpPr>
            <p:nvPr/>
          </p:nvSpPr>
          <p:spPr bwMode="auto">
            <a:xfrm>
              <a:off x="3763" y="97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0" name="Text Box 110"/>
            <p:cNvSpPr txBox="1">
              <a:spLocks noChangeArrowheads="1"/>
            </p:cNvSpPr>
            <p:nvPr/>
          </p:nvSpPr>
          <p:spPr bwMode="auto">
            <a:xfrm>
              <a:off x="3763" y="1803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1" name="Text Box 111"/>
            <p:cNvSpPr txBox="1">
              <a:spLocks noChangeArrowheads="1"/>
            </p:cNvSpPr>
            <p:nvPr/>
          </p:nvSpPr>
          <p:spPr bwMode="auto">
            <a:xfrm>
              <a:off x="3763" y="117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12" name="Text Box 112"/>
            <p:cNvSpPr txBox="1">
              <a:spLocks noChangeArrowheads="1"/>
            </p:cNvSpPr>
            <p:nvPr/>
          </p:nvSpPr>
          <p:spPr bwMode="auto">
            <a:xfrm>
              <a:off x="3763" y="138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3" name="Text Box 113"/>
            <p:cNvSpPr txBox="1">
              <a:spLocks noChangeArrowheads="1"/>
            </p:cNvSpPr>
            <p:nvPr/>
          </p:nvSpPr>
          <p:spPr bwMode="auto">
            <a:xfrm>
              <a:off x="3763" y="159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00D2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4" name="Text Box 114"/>
            <p:cNvSpPr txBox="1">
              <a:spLocks noChangeArrowheads="1"/>
            </p:cNvSpPr>
            <p:nvPr/>
          </p:nvSpPr>
          <p:spPr bwMode="auto">
            <a:xfrm>
              <a:off x="4284" y="2075"/>
              <a:ext cx="4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>
                  <a:solidFill>
                    <a:srgbClr val="FF0000"/>
                  </a:solidFill>
                  <a:latin typeface="Times" charset="0"/>
                </a:rPr>
                <a:t>PA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726598" y="4437774"/>
            <a:ext cx="878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Matching in bipartite graphs: Permuting to heavy diagonal or block triangular form </a:t>
            </a:r>
          </a:p>
        </p:txBody>
      </p:sp>
    </p:spTree>
    <p:extLst>
      <p:ext uri="{BB962C8B-B14F-4D97-AF65-F5344CB8AC3E}">
        <p14:creationId xmlns:p14="http://schemas.microsoft.com/office/powerpoint/2010/main" val="40862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17"/>
          </p:nvPr>
        </p:nvSpPr>
        <p:spPr>
          <a:xfrm>
            <a:off x="919729" y="1205114"/>
            <a:ext cx="5842315" cy="1933197"/>
          </a:xfrm>
        </p:spPr>
        <p:txBody>
          <a:bodyPr/>
          <a:lstStyle/>
          <a:p>
            <a:r>
              <a:rPr lang="en-US" altLang="zh-CN" dirty="0"/>
              <a:t>Designing parallel graph </a:t>
            </a:r>
            <a:r>
              <a:rPr lang="en-US" altLang="zh-CN" dirty="0" smtClean="0"/>
              <a:t>algorithms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PRAM model</a:t>
            </a:r>
            <a:endParaRPr lang="zh-CN" alt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7041" y="1271589"/>
            <a:ext cx="10932159" cy="4895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Many PRAM graph algorithms in 1980s.</a:t>
            </a:r>
          </a:p>
          <a:p>
            <a:r>
              <a:rPr lang="en-US" b="0" dirty="0" smtClean="0"/>
              <a:t>Idealized parallel shared memory system model</a:t>
            </a:r>
          </a:p>
          <a:p>
            <a:r>
              <a:rPr lang="en-US" b="0" dirty="0" smtClean="0"/>
              <a:t>Unbounded number of synchronous processors; no synchronization, communication cost; no parallel overhead</a:t>
            </a:r>
          </a:p>
          <a:p>
            <a:r>
              <a:rPr lang="en-US" b="0" dirty="0" smtClean="0"/>
              <a:t>EREW (Exclusive Read Exclusive Write), CREW (Concurrent Read Exclusive Write)</a:t>
            </a:r>
          </a:p>
          <a:p>
            <a:r>
              <a:rPr lang="en-US" b="0" dirty="0" smtClean="0"/>
              <a:t>Measuring performance: space and time complexity; total number of operations (work)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154273</TotalTime>
  <Words>1816</Words>
  <Application>Microsoft Office PowerPoint</Application>
  <PresentationFormat>自定义</PresentationFormat>
  <Paragraphs>690</Paragraphs>
  <Slides>36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9" baseType="lpstr">
      <vt:lpstr>鸿芯微纳母版1</vt:lpstr>
      <vt:lpstr>鸿芯PPT封面结尾页母版​​</vt:lpstr>
      <vt:lpstr>Equation</vt:lpstr>
      <vt:lpstr>PowerPoint 演示文稿</vt:lpstr>
      <vt:lpstr>PowerPoint 演示文稿</vt:lpstr>
      <vt:lpstr>Graph Preliminaries</vt:lpstr>
      <vt:lpstr>PowerPoint 演示文稿</vt:lpstr>
      <vt:lpstr>Routing in transportation networks</vt:lpstr>
      <vt:lpstr>Internet and the WWW</vt:lpstr>
      <vt:lpstr>Large Graphs in Scientific Computing</vt:lpstr>
      <vt:lpstr>PowerPoint 演示文稿</vt:lpstr>
      <vt:lpstr>The PRAM model</vt:lpstr>
      <vt:lpstr>PRAM Pros and Cons</vt:lpstr>
      <vt:lpstr>Graph representations</vt:lpstr>
      <vt:lpstr>Distributed graph representations</vt:lpstr>
      <vt:lpstr>2D checkerboard distribution</vt:lpstr>
      <vt:lpstr>PowerPoint 演示文稿</vt:lpstr>
      <vt:lpstr>Graph traversal: Depth-first search (DFS)</vt:lpstr>
      <vt:lpstr>Graph traversal : Breadth-first search (BFS)</vt:lpstr>
      <vt:lpstr>Parallel BFS Strategies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1D Parallel BFS algorithm</vt:lpstr>
      <vt:lpstr>2D Parallel BFS algorithm</vt:lpstr>
      <vt:lpstr>PowerPoint 演示文稿</vt:lpstr>
      <vt:lpstr>Maximal Independent Set</vt:lpstr>
      <vt:lpstr>Sequential Maximal Independent Set Algorithm</vt:lpstr>
      <vt:lpstr>Sequential Maximal Independent Set Algorithm</vt:lpstr>
      <vt:lpstr>Sequential Maximal Independent Set Algorithm</vt:lpstr>
      <vt:lpstr>Sequential Maximal Independent Set Algorithm</vt:lpstr>
      <vt:lpstr>Parallel, Randomized MIS Algorithm</vt:lpstr>
      <vt:lpstr>Parallel, Randomized MIS Algorithm</vt:lpstr>
      <vt:lpstr>Parallel, Randomized MIS Algorithm</vt:lpstr>
      <vt:lpstr>Parallel, Randomized MIS Algorithm</vt:lpstr>
      <vt:lpstr>Parallel, Randomized MIS Algorithm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219</cp:revision>
  <cp:lastPrinted>2022-12-06T03:19:05Z</cp:lastPrinted>
  <dcterms:created xsi:type="dcterms:W3CDTF">2022-12-06T03:19:05Z</dcterms:created>
  <dcterms:modified xsi:type="dcterms:W3CDTF">2024-06-26T02:32:09Z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58481BEDE7387F1AF16CFB6260E9CCC2</vt:lpwstr>
  </property>
  <property fmtid="{D5CDD505-2E9C-101B-9397-08002B2CF9AE}" pid="3" name="KSOProductBuildVer">
    <vt:lpwstr>2052-0.0.0.0</vt:lpwstr>
  </property>
</Properties>
</file>