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92" r:id="rId3"/>
    <p:sldId id="293" r:id="rId4"/>
    <p:sldId id="294" r:id="rId5"/>
    <p:sldId id="310" r:id="rId6"/>
    <p:sldId id="257" r:id="rId7"/>
    <p:sldId id="258" r:id="rId8"/>
    <p:sldId id="259" r:id="rId9"/>
    <p:sldId id="313" r:id="rId10"/>
    <p:sldId id="260" r:id="rId11"/>
    <p:sldId id="261" r:id="rId12"/>
    <p:sldId id="271" r:id="rId13"/>
    <p:sldId id="273" r:id="rId14"/>
    <p:sldId id="280" r:id="rId15"/>
    <p:sldId id="285" r:id="rId16"/>
    <p:sldId id="281" r:id="rId17"/>
    <p:sldId id="282" r:id="rId18"/>
    <p:sldId id="283" r:id="rId19"/>
    <p:sldId id="284" r:id="rId20"/>
    <p:sldId id="279" r:id="rId21"/>
    <p:sldId id="286" r:id="rId22"/>
    <p:sldId id="262" r:id="rId23"/>
    <p:sldId id="263" r:id="rId24"/>
    <p:sldId id="264" r:id="rId25"/>
    <p:sldId id="265" r:id="rId26"/>
    <p:sldId id="266" r:id="rId27"/>
    <p:sldId id="311" r:id="rId28"/>
    <p:sldId id="302" r:id="rId29"/>
    <p:sldId id="303" r:id="rId30"/>
    <p:sldId id="305" r:id="rId31"/>
    <p:sldId id="306" r:id="rId32"/>
    <p:sldId id="312" r:id="rId33"/>
    <p:sldId id="300" r:id="rId34"/>
    <p:sldId id="301" r:id="rId35"/>
    <p:sldId id="315" r:id="rId36"/>
    <p:sldId id="317" r:id="rId37"/>
    <p:sldId id="314" r:id="rId38"/>
    <p:sldId id="304" r:id="rId39"/>
    <p:sldId id="316" r:id="rId40"/>
    <p:sldId id="308" r:id="rId41"/>
    <p:sldId id="309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5CE57-D696-4E64-A4B0-113997923556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A3D46-ACC0-42CA-B528-72A9B027A6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80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general, it can be shown that the global truncation error (GTE) of an LMS method of order p is 0.h p/, in contrast to the LTE which is 0.h pC1/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A3D46-ACC0-42CA-B528-72A9B027A64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13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4BCC-AA1B-4B24-8079-F5B0E46519B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D201-034F-4A82-8530-E2C239EE4B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76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4BCC-AA1B-4B24-8079-F5B0E46519B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D201-034F-4A82-8530-E2C239EE4B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09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4BCC-AA1B-4B24-8079-F5B0E46519B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D201-034F-4A82-8530-E2C239EE4B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4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4BCC-AA1B-4B24-8079-F5B0E46519B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D201-034F-4A82-8530-E2C239EE4B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4BCC-AA1B-4B24-8079-F5B0E46519B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D201-034F-4A82-8530-E2C239EE4B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61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4BCC-AA1B-4B24-8079-F5B0E46519B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D201-034F-4A82-8530-E2C239EE4B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57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4BCC-AA1B-4B24-8079-F5B0E46519B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D201-034F-4A82-8530-E2C239EE4B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48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4BCC-AA1B-4B24-8079-F5B0E46519B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D201-034F-4A82-8530-E2C239EE4B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3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4BCC-AA1B-4B24-8079-F5B0E46519B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D201-034F-4A82-8530-E2C239EE4B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12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4BCC-AA1B-4B24-8079-F5B0E46519B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D201-034F-4A82-8530-E2C239EE4B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88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4BCC-AA1B-4B24-8079-F5B0E46519B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D201-034F-4A82-8530-E2C239EE4B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11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14BCC-AA1B-4B24-8079-F5B0E46519B5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4D201-034F-4A82-8530-E2C239EE4B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23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5.png"/><Relationship Id="rId5" Type="http://schemas.openxmlformats.org/officeDocument/2006/relationships/image" Target="../media/image36.png"/><Relationship Id="rId10" Type="http://schemas.openxmlformats.org/officeDocument/2006/relationships/image" Target="../media/image44.png"/><Relationship Id="rId4" Type="http://schemas.openxmlformats.org/officeDocument/2006/relationships/image" Target="../media/image35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5.png"/><Relationship Id="rId5" Type="http://schemas.openxmlformats.org/officeDocument/2006/relationships/image" Target="../media/image36.png"/><Relationship Id="rId10" Type="http://schemas.openxmlformats.org/officeDocument/2006/relationships/image" Target="../media/image48.png"/><Relationship Id="rId4" Type="http://schemas.openxmlformats.org/officeDocument/2006/relationships/image" Target="../media/image35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5.png"/><Relationship Id="rId5" Type="http://schemas.openxmlformats.org/officeDocument/2006/relationships/image" Target="../media/image36.png"/><Relationship Id="rId10" Type="http://schemas.openxmlformats.org/officeDocument/2006/relationships/image" Target="../media/image51.png"/><Relationship Id="rId4" Type="http://schemas.openxmlformats.org/officeDocument/2006/relationships/image" Target="../media/image35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5.png"/><Relationship Id="rId5" Type="http://schemas.openxmlformats.org/officeDocument/2006/relationships/image" Target="../media/image36.png"/><Relationship Id="rId10" Type="http://schemas.openxmlformats.org/officeDocument/2006/relationships/image" Target="../media/image54.png"/><Relationship Id="rId4" Type="http://schemas.openxmlformats.org/officeDocument/2006/relationships/image" Target="../media/image35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5.png"/><Relationship Id="rId5" Type="http://schemas.openxmlformats.org/officeDocument/2006/relationships/image" Target="../media/image36.png"/><Relationship Id="rId10" Type="http://schemas.openxmlformats.org/officeDocument/2006/relationships/image" Target="../media/image57.png"/><Relationship Id="rId4" Type="http://schemas.openxmlformats.org/officeDocument/2006/relationships/image" Target="../media/image35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5.png"/><Relationship Id="rId5" Type="http://schemas.openxmlformats.org/officeDocument/2006/relationships/image" Target="../media/image36.png"/><Relationship Id="rId10" Type="http://schemas.openxmlformats.org/officeDocument/2006/relationships/image" Target="../media/image60.png"/><Relationship Id="rId4" Type="http://schemas.openxmlformats.org/officeDocument/2006/relationships/image" Target="../media/image35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5.png"/><Relationship Id="rId5" Type="http://schemas.openxmlformats.org/officeDocument/2006/relationships/image" Target="../media/image36.png"/><Relationship Id="rId10" Type="http://schemas.openxmlformats.org/officeDocument/2006/relationships/image" Target="../media/image63.png"/><Relationship Id="rId4" Type="http://schemas.openxmlformats.org/officeDocument/2006/relationships/image" Target="../media/image35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21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6.png"/><Relationship Id="rId7" Type="http://schemas.openxmlformats.org/officeDocument/2006/relationships/image" Target="../media/image40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11.png"/><Relationship Id="rId10" Type="http://schemas.openxmlformats.org/officeDocument/2006/relationships/image" Target="../media/image52.png"/><Relationship Id="rId4" Type="http://schemas.openxmlformats.org/officeDocument/2006/relationships/image" Target="../media/image300.png"/><Relationship Id="rId9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3.png"/><Relationship Id="rId7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7.png"/><Relationship Id="rId7" Type="http://schemas.openxmlformats.org/officeDocument/2006/relationships/image" Target="../media/image92.png"/><Relationship Id="rId12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6.png"/><Relationship Id="rId5" Type="http://schemas.openxmlformats.org/officeDocument/2006/relationships/image" Target="../media/image89.png"/><Relationship Id="rId10" Type="http://schemas.openxmlformats.org/officeDocument/2006/relationships/image" Target="../media/image95.png"/><Relationship Id="rId4" Type="http://schemas.openxmlformats.org/officeDocument/2006/relationships/image" Target="../media/image88.png"/><Relationship Id="rId9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90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0.png"/><Relationship Id="rId9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1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0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0.png"/><Relationship Id="rId7" Type="http://schemas.openxmlformats.org/officeDocument/2006/relationships/image" Target="../media/image118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0.png"/><Relationship Id="rId5" Type="http://schemas.openxmlformats.org/officeDocument/2006/relationships/image" Target="../media/image1140.png"/><Relationship Id="rId4" Type="http://schemas.openxmlformats.org/officeDocument/2006/relationships/image" Target="../media/image11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77.png"/><Relationship Id="rId7" Type="http://schemas.openxmlformats.org/officeDocument/2006/relationships/image" Target="../media/image991.png"/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9.png"/><Relationship Id="rId4" Type="http://schemas.openxmlformats.org/officeDocument/2006/relationships/image" Target="../media/image1180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6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10.png"/><Relationship Id="rId7" Type="http://schemas.openxmlformats.org/officeDocument/2006/relationships/image" Target="../media/image7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511.png"/><Relationship Id="rId10" Type="http://schemas.openxmlformats.org/officeDocument/2006/relationships/image" Target="../media/image11.png"/><Relationship Id="rId4" Type="http://schemas.openxmlformats.org/officeDocument/2006/relationships/image" Target="../media/image410.png"/><Relationship Id="rId9" Type="http://schemas.openxmlformats.org/officeDocument/2006/relationships/image" Target="../media/image9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5.png"/><Relationship Id="rId7" Type="http://schemas.openxmlformats.org/officeDocument/2006/relationships/image" Target="../media/image1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00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700702"/>
            <a:ext cx="9144000" cy="23876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SPICE 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SIMULATION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485175"/>
            <a:ext cx="9144000" cy="837100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王乐平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2023.04.17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电容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𝑠𝐶</m:t>
                    </m:r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=−(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𝑠𝐶</m:t>
                    </m:r>
                  </m:oMath>
                </a14:m>
                <a:endParaRPr lang="zh-CN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3876247"/>
            <a:ext cx="2312123" cy="1275068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160698"/>
              </p:ext>
            </p:extLst>
          </p:nvPr>
        </p:nvGraphicFramePr>
        <p:xfrm>
          <a:off x="5534709" y="3253262"/>
          <a:ext cx="3240000" cy="216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30061749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4974877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87892674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A: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5709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-sC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10748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-sC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355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4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电感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𝑠𝐿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4001294"/>
            <a:ext cx="2385402" cy="1162227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6003"/>
              </p:ext>
            </p:extLst>
          </p:nvPr>
        </p:nvGraphicFramePr>
        <p:xfrm>
          <a:off x="4734827" y="2802033"/>
          <a:ext cx="4320000" cy="288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41853606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39592498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5305366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0249646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A: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11487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4376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99109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48440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246241"/>
              </p:ext>
            </p:extLst>
          </p:nvPr>
        </p:nvGraphicFramePr>
        <p:xfrm>
          <a:off x="9421298" y="3502712"/>
          <a:ext cx="2160000" cy="216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18501463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6003184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40762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18911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109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3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476262" cy="4351338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电路模型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7134966" y="1710887"/>
            <a:ext cx="4218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电路方程：</a:t>
            </a:r>
            <a:endParaRPr lang="zh-CN" altLang="en-US" sz="2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327740" y="2471221"/>
                <a:ext cx="1518493" cy="1428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740" y="2471221"/>
                <a:ext cx="1518493" cy="14281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/>
          <p:cNvSpPr txBox="1"/>
          <p:nvPr/>
        </p:nvSpPr>
        <p:spPr>
          <a:xfrm>
            <a:off x="7134967" y="4143422"/>
            <a:ext cx="421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接下来对各元件对应在方程中的贡献进行一一分析</a:t>
            </a:r>
            <a:endParaRPr lang="zh-CN" altLang="en-US" sz="2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59905" y="2490812"/>
            <a:ext cx="6054956" cy="3715268"/>
            <a:chOff x="759905" y="2490812"/>
            <a:chExt cx="6054956" cy="371526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0011" y="2490812"/>
              <a:ext cx="5734850" cy="37152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6023828" y="2552388"/>
                  <a:ext cx="27815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3828" y="2552388"/>
                  <a:ext cx="27815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391" r="-6522" b="-1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/>
                <p:cNvSpPr txBox="1"/>
                <p:nvPr/>
              </p:nvSpPr>
              <p:spPr>
                <a:xfrm>
                  <a:off x="6023827" y="5388760"/>
                  <a:ext cx="2834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文本框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3827" y="5388760"/>
                  <a:ext cx="28347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021" r="-6383" b="-1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/>
                <p:cNvSpPr txBox="1"/>
                <p:nvPr/>
              </p:nvSpPr>
              <p:spPr>
                <a:xfrm>
                  <a:off x="4320073" y="4014557"/>
                  <a:ext cx="2834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文本框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073" y="4014557"/>
                  <a:ext cx="28347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9565" r="-6522" b="-1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直接箭头连接符 12"/>
            <p:cNvCxnSpPr/>
            <p:nvPr/>
          </p:nvCxnSpPr>
          <p:spPr>
            <a:xfrm>
              <a:off x="5480899" y="3918189"/>
              <a:ext cx="0" cy="69557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/>
                <p:cNvSpPr txBox="1"/>
                <p:nvPr/>
              </p:nvSpPr>
              <p:spPr>
                <a:xfrm>
                  <a:off x="5204431" y="4047093"/>
                  <a:ext cx="2391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4" name="文本框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4431" y="4047093"/>
                  <a:ext cx="23916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0769" r="-7692" b="-31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直接箭头连接符 34"/>
            <p:cNvCxnSpPr/>
            <p:nvPr/>
          </p:nvCxnSpPr>
          <p:spPr>
            <a:xfrm>
              <a:off x="1080011" y="4503523"/>
              <a:ext cx="0" cy="69557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/>
                <p:cNvSpPr txBox="1"/>
                <p:nvPr/>
              </p:nvSpPr>
              <p:spPr>
                <a:xfrm>
                  <a:off x="759905" y="4642470"/>
                  <a:ext cx="2444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6" name="文本框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905" y="4642470"/>
                  <a:ext cx="244491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0000" r="-7500" b="-31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/>
                <p:cNvSpPr txBox="1"/>
                <p:nvPr/>
              </p:nvSpPr>
              <p:spPr>
                <a:xfrm>
                  <a:off x="1471518" y="3908593"/>
                  <a:ext cx="2834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文本框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1518" y="3908593"/>
                  <a:ext cx="28347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7021" r="-6383" b="-152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50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05" y="2480747"/>
            <a:ext cx="5715798" cy="36962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476262" cy="4351338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电路模型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023828" y="2552388"/>
                <a:ext cx="2781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828" y="2552388"/>
                <a:ext cx="278153" cy="276999"/>
              </a:xfrm>
              <a:prstGeom prst="rect">
                <a:avLst/>
              </a:prstGeom>
              <a:blipFill>
                <a:blip r:embed="rId3"/>
                <a:stretch>
                  <a:fillRect l="-17391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6023827" y="5388760"/>
                <a:ext cx="283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827" y="5388760"/>
                <a:ext cx="283476" cy="276999"/>
              </a:xfrm>
              <a:prstGeom prst="rect">
                <a:avLst/>
              </a:prstGeom>
              <a:blipFill>
                <a:blip r:embed="rId4"/>
                <a:stretch>
                  <a:fillRect l="-17021" r="-6383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4320073" y="4014557"/>
                <a:ext cx="283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73" y="4014557"/>
                <a:ext cx="283476" cy="276999"/>
              </a:xfrm>
              <a:prstGeom prst="rect">
                <a:avLst/>
              </a:prstGeom>
              <a:blipFill>
                <a:blip r:embed="rId5"/>
                <a:stretch>
                  <a:fillRect l="-19565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/>
          <p:cNvCxnSpPr/>
          <p:nvPr/>
        </p:nvCxnSpPr>
        <p:spPr>
          <a:xfrm>
            <a:off x="5480899" y="3918189"/>
            <a:ext cx="0" cy="6955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5204431" y="4047093"/>
                <a:ext cx="2391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431" y="4047093"/>
                <a:ext cx="239168" cy="276999"/>
              </a:xfrm>
              <a:prstGeom prst="rect">
                <a:avLst/>
              </a:prstGeom>
              <a:blipFill>
                <a:blip r:embed="rId6"/>
                <a:stretch>
                  <a:fillRect l="-30769" r="-7692" b="-3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箭头连接符 34"/>
          <p:cNvCxnSpPr/>
          <p:nvPr/>
        </p:nvCxnSpPr>
        <p:spPr>
          <a:xfrm>
            <a:off x="1062188" y="4431415"/>
            <a:ext cx="0" cy="6955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729595" y="4613759"/>
                <a:ext cx="2444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95" y="4613759"/>
                <a:ext cx="244491" cy="276999"/>
              </a:xfrm>
              <a:prstGeom prst="rect">
                <a:avLst/>
              </a:prstGeom>
              <a:blipFill>
                <a:blip r:embed="rId7"/>
                <a:stretch>
                  <a:fillRect l="-30000" r="-7500" b="-3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876941" y="909170"/>
                <a:ext cx="1518493" cy="1428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941" y="909170"/>
                <a:ext cx="1518493" cy="14281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3618424" y="909170"/>
            <a:ext cx="1403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电路方程：</a:t>
            </a:r>
            <a:endParaRPr lang="zh-CN" altLang="en-US" sz="2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184653"/>
                  </p:ext>
                </p:extLst>
              </p:nvPr>
            </p:nvGraphicFramePr>
            <p:xfrm>
              <a:off x="7244224" y="2274971"/>
              <a:ext cx="450000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362813623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54083233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1088440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698896817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202520712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−1/</m:t>
                                </m:r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320632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−1/</m:t>
                                </m:r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159276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971618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79737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85439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184653"/>
                  </p:ext>
                </p:extLst>
              </p:nvPr>
            </p:nvGraphicFramePr>
            <p:xfrm>
              <a:off x="7244224" y="2274971"/>
              <a:ext cx="450000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362813623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54083233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1088440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698896817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20252071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676" t="-1667" r="-400676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0676" t="-1667" r="-300676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320632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676" t="-101667" r="-400676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0676" t="-101667" r="-300676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15927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971618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7973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85439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244224" y="1415014"/>
                <a:ext cx="3352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224" y="1415014"/>
                <a:ext cx="3352800" cy="646331"/>
              </a:xfrm>
              <a:prstGeom prst="rect">
                <a:avLst/>
              </a:prstGeom>
              <a:blipFill>
                <a:blip r:embed="rId10"/>
                <a:stretch>
                  <a:fillRect l="-1091" t="-1887" b="-10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792242"/>
              </p:ext>
            </p:extLst>
          </p:nvPr>
        </p:nvGraphicFramePr>
        <p:xfrm>
          <a:off x="7244224" y="4366476"/>
          <a:ext cx="900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04920246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0864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558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73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8316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33765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1393365" y="3862794"/>
                <a:ext cx="283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65" y="3862794"/>
                <a:ext cx="283476" cy="276999"/>
              </a:xfrm>
              <a:prstGeom prst="rect">
                <a:avLst/>
              </a:prstGeom>
              <a:blipFill>
                <a:blip r:embed="rId11"/>
                <a:stretch>
                  <a:fillRect l="-19565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9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86" y="2429158"/>
            <a:ext cx="5725324" cy="37247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476262" cy="4351338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电路模型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023828" y="2552388"/>
                <a:ext cx="2781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828" y="2552388"/>
                <a:ext cx="278153" cy="276999"/>
              </a:xfrm>
              <a:prstGeom prst="rect">
                <a:avLst/>
              </a:prstGeom>
              <a:blipFill>
                <a:blip r:embed="rId3"/>
                <a:stretch>
                  <a:fillRect l="-17391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6023827" y="5388760"/>
                <a:ext cx="283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827" y="5388760"/>
                <a:ext cx="283476" cy="276999"/>
              </a:xfrm>
              <a:prstGeom prst="rect">
                <a:avLst/>
              </a:prstGeom>
              <a:blipFill>
                <a:blip r:embed="rId4"/>
                <a:stretch>
                  <a:fillRect l="-17021" r="-6383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4320073" y="4014557"/>
                <a:ext cx="283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73" y="4014557"/>
                <a:ext cx="283476" cy="276999"/>
              </a:xfrm>
              <a:prstGeom prst="rect">
                <a:avLst/>
              </a:prstGeom>
              <a:blipFill>
                <a:blip r:embed="rId5"/>
                <a:stretch>
                  <a:fillRect l="-19565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/>
          <p:cNvCxnSpPr/>
          <p:nvPr/>
        </p:nvCxnSpPr>
        <p:spPr>
          <a:xfrm>
            <a:off x="5480899" y="3918189"/>
            <a:ext cx="0" cy="6955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5204431" y="4047093"/>
                <a:ext cx="2391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431" y="4047093"/>
                <a:ext cx="239168" cy="276999"/>
              </a:xfrm>
              <a:prstGeom prst="rect">
                <a:avLst/>
              </a:prstGeom>
              <a:blipFill>
                <a:blip r:embed="rId6"/>
                <a:stretch>
                  <a:fillRect l="-30769" r="-7692" b="-3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箭头连接符 34"/>
          <p:cNvCxnSpPr/>
          <p:nvPr/>
        </p:nvCxnSpPr>
        <p:spPr>
          <a:xfrm>
            <a:off x="1062188" y="4431415"/>
            <a:ext cx="0" cy="6955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729595" y="4613759"/>
                <a:ext cx="2444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95" y="4613759"/>
                <a:ext cx="244491" cy="276999"/>
              </a:xfrm>
              <a:prstGeom prst="rect">
                <a:avLst/>
              </a:prstGeom>
              <a:blipFill>
                <a:blip r:embed="rId7"/>
                <a:stretch>
                  <a:fillRect l="-30000" r="-7500" b="-3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876941" y="909170"/>
                <a:ext cx="1518493" cy="1428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941" y="909170"/>
                <a:ext cx="1518493" cy="14281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3618424" y="909170"/>
            <a:ext cx="1403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电路方程：</a:t>
            </a:r>
            <a:endParaRPr lang="zh-CN" altLang="en-US" sz="2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2502323"/>
                  </p:ext>
                </p:extLst>
              </p:nvPr>
            </p:nvGraphicFramePr>
            <p:xfrm>
              <a:off x="7244224" y="2274971"/>
              <a:ext cx="450000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362813623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54083233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1088440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698896817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202520712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320632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159276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971618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79737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85439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2502323"/>
                  </p:ext>
                </p:extLst>
              </p:nvPr>
            </p:nvGraphicFramePr>
            <p:xfrm>
              <a:off x="7244224" y="2274971"/>
              <a:ext cx="450000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362813623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54083233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1088440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698896817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20252071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320632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0676" t="-101667" r="-300676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15927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971618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7973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85439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244224" y="1415014"/>
                <a:ext cx="3352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224" y="1415014"/>
                <a:ext cx="3352800" cy="646331"/>
              </a:xfrm>
              <a:prstGeom prst="rect">
                <a:avLst/>
              </a:prstGeom>
              <a:blipFill>
                <a:blip r:embed="rId10"/>
                <a:stretch>
                  <a:fillRect l="-1091" t="-1887" b="-10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7244224" y="4366476"/>
          <a:ext cx="900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04920246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0864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558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73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8316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33765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1393365" y="3862794"/>
                <a:ext cx="283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65" y="3862794"/>
                <a:ext cx="283476" cy="276999"/>
              </a:xfrm>
              <a:prstGeom prst="rect">
                <a:avLst/>
              </a:prstGeom>
              <a:blipFill>
                <a:blip r:embed="rId11"/>
                <a:stretch>
                  <a:fillRect l="-19565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7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05" y="2508842"/>
            <a:ext cx="5715798" cy="37152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476262" cy="4351338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电路模型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023828" y="2552388"/>
                <a:ext cx="2781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828" y="2552388"/>
                <a:ext cx="278153" cy="276999"/>
              </a:xfrm>
              <a:prstGeom prst="rect">
                <a:avLst/>
              </a:prstGeom>
              <a:blipFill>
                <a:blip r:embed="rId3"/>
                <a:stretch>
                  <a:fillRect l="-17391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6023827" y="5388760"/>
                <a:ext cx="283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827" y="5388760"/>
                <a:ext cx="283476" cy="276999"/>
              </a:xfrm>
              <a:prstGeom prst="rect">
                <a:avLst/>
              </a:prstGeom>
              <a:blipFill>
                <a:blip r:embed="rId4"/>
                <a:stretch>
                  <a:fillRect l="-17021" r="-6383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4320073" y="4014557"/>
                <a:ext cx="283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73" y="4014557"/>
                <a:ext cx="283476" cy="276999"/>
              </a:xfrm>
              <a:prstGeom prst="rect">
                <a:avLst/>
              </a:prstGeom>
              <a:blipFill>
                <a:blip r:embed="rId5"/>
                <a:stretch>
                  <a:fillRect l="-19565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/>
          <p:cNvCxnSpPr/>
          <p:nvPr/>
        </p:nvCxnSpPr>
        <p:spPr>
          <a:xfrm>
            <a:off x="5480899" y="3918189"/>
            <a:ext cx="0" cy="6955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5204431" y="4047093"/>
                <a:ext cx="2391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431" y="4047093"/>
                <a:ext cx="239168" cy="276999"/>
              </a:xfrm>
              <a:prstGeom prst="rect">
                <a:avLst/>
              </a:prstGeom>
              <a:blipFill>
                <a:blip r:embed="rId6"/>
                <a:stretch>
                  <a:fillRect l="-30769" r="-7692" b="-3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箭头连接符 34"/>
          <p:cNvCxnSpPr/>
          <p:nvPr/>
        </p:nvCxnSpPr>
        <p:spPr>
          <a:xfrm>
            <a:off x="1062188" y="4431415"/>
            <a:ext cx="0" cy="6955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729595" y="4613759"/>
                <a:ext cx="2444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95" y="4613759"/>
                <a:ext cx="244491" cy="276999"/>
              </a:xfrm>
              <a:prstGeom prst="rect">
                <a:avLst/>
              </a:prstGeom>
              <a:blipFill>
                <a:blip r:embed="rId7"/>
                <a:stretch>
                  <a:fillRect l="-30000" r="-7500" b="-3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876941" y="909170"/>
                <a:ext cx="1518493" cy="1428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941" y="909170"/>
                <a:ext cx="1518493" cy="14281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3618424" y="909170"/>
            <a:ext cx="1403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电路方程：</a:t>
            </a:r>
            <a:endParaRPr lang="zh-CN" altLang="en-US" sz="2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239014"/>
                  </p:ext>
                </p:extLst>
              </p:nvPr>
            </p:nvGraphicFramePr>
            <p:xfrm>
              <a:off x="7244224" y="2274971"/>
              <a:ext cx="450000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362813623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54083233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1088440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698896817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202520712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−1/</m:t>
                                </m:r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320632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159276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−1/</m:t>
                                </m:r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sSub>
                                  <m:sSubPr>
                                    <m:ctrlP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971618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79737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85439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239014"/>
                  </p:ext>
                </p:extLst>
              </p:nvPr>
            </p:nvGraphicFramePr>
            <p:xfrm>
              <a:off x="7244224" y="2274971"/>
              <a:ext cx="450000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362813623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54083233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1088440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698896817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20252071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676" t="-1667" r="-400676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02041" t="-1667" r="-202721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320632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15927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676" t="-198361" r="-40067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02041" t="-198361" r="-20272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971618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7973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85439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244224" y="1415014"/>
                <a:ext cx="3352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224" y="1415014"/>
                <a:ext cx="3352800" cy="646331"/>
              </a:xfrm>
              <a:prstGeom prst="rect">
                <a:avLst/>
              </a:prstGeom>
              <a:blipFill>
                <a:blip r:embed="rId10"/>
                <a:stretch>
                  <a:fillRect l="-1091" t="-1887" b="-10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7244224" y="4366476"/>
          <a:ext cx="900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04920246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0864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558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73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8316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33765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1393365" y="3862794"/>
                <a:ext cx="283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65" y="3862794"/>
                <a:ext cx="283476" cy="276999"/>
              </a:xfrm>
              <a:prstGeom prst="rect">
                <a:avLst/>
              </a:prstGeom>
              <a:blipFill>
                <a:blip r:embed="rId11"/>
                <a:stretch>
                  <a:fillRect l="-19565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5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79" y="2507308"/>
            <a:ext cx="5725324" cy="37247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476262" cy="4351338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电路模型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023828" y="2552388"/>
                <a:ext cx="2781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828" y="2552388"/>
                <a:ext cx="278153" cy="276999"/>
              </a:xfrm>
              <a:prstGeom prst="rect">
                <a:avLst/>
              </a:prstGeom>
              <a:blipFill>
                <a:blip r:embed="rId3"/>
                <a:stretch>
                  <a:fillRect l="-17391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6023827" y="5388760"/>
                <a:ext cx="283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827" y="5388760"/>
                <a:ext cx="283476" cy="276999"/>
              </a:xfrm>
              <a:prstGeom prst="rect">
                <a:avLst/>
              </a:prstGeom>
              <a:blipFill>
                <a:blip r:embed="rId4"/>
                <a:stretch>
                  <a:fillRect l="-17021" r="-6383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4320073" y="4014557"/>
                <a:ext cx="283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73" y="4014557"/>
                <a:ext cx="283476" cy="276999"/>
              </a:xfrm>
              <a:prstGeom prst="rect">
                <a:avLst/>
              </a:prstGeom>
              <a:blipFill>
                <a:blip r:embed="rId5"/>
                <a:stretch>
                  <a:fillRect l="-19565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/>
          <p:cNvCxnSpPr/>
          <p:nvPr/>
        </p:nvCxnSpPr>
        <p:spPr>
          <a:xfrm>
            <a:off x="5480899" y="3918189"/>
            <a:ext cx="0" cy="6955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5204431" y="4047093"/>
                <a:ext cx="2391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431" y="4047093"/>
                <a:ext cx="239168" cy="276999"/>
              </a:xfrm>
              <a:prstGeom prst="rect">
                <a:avLst/>
              </a:prstGeom>
              <a:blipFill>
                <a:blip r:embed="rId6"/>
                <a:stretch>
                  <a:fillRect l="-30769" r="-7692" b="-3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箭头连接符 34"/>
          <p:cNvCxnSpPr/>
          <p:nvPr/>
        </p:nvCxnSpPr>
        <p:spPr>
          <a:xfrm>
            <a:off x="1062188" y="4431415"/>
            <a:ext cx="0" cy="6955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729595" y="4613759"/>
                <a:ext cx="2444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95" y="4613759"/>
                <a:ext cx="244491" cy="276999"/>
              </a:xfrm>
              <a:prstGeom prst="rect">
                <a:avLst/>
              </a:prstGeom>
              <a:blipFill>
                <a:blip r:embed="rId7"/>
                <a:stretch>
                  <a:fillRect l="-30000" r="-7500" b="-3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876941" y="909170"/>
                <a:ext cx="1518493" cy="1428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941" y="909170"/>
                <a:ext cx="1518493" cy="14281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3618424" y="909170"/>
            <a:ext cx="1403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电路方程：</a:t>
            </a:r>
            <a:endParaRPr lang="zh-CN" altLang="en-US" sz="2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838246"/>
              </p:ext>
            </p:extLst>
          </p:nvPr>
        </p:nvGraphicFramePr>
        <p:xfrm>
          <a:off x="7244224" y="2274971"/>
          <a:ext cx="4500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62813623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5408323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81088440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69889681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2025207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2063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5927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7161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79737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54392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244224" y="1088936"/>
                <a:ext cx="3352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224" y="1088936"/>
                <a:ext cx="3352800" cy="923330"/>
              </a:xfrm>
              <a:prstGeom prst="rect">
                <a:avLst/>
              </a:prstGeom>
              <a:blipFill>
                <a:blip r:embed="rId9"/>
                <a:stretch>
                  <a:fillRect l="-1091" t="-1987" b="-72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>
                <a:graphicFrameLocks noGrp="1"/>
              </p:cNvGraphicFramePr>
              <p:nvPr/>
            </p:nvGraphicFramePr>
            <p:xfrm>
              <a:off x="7244224" y="4366476"/>
              <a:ext cx="90000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2049202464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7208645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05585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487316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983160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83376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>
                <a:graphicFrameLocks noGrp="1"/>
              </p:cNvGraphicFramePr>
              <p:nvPr/>
            </p:nvGraphicFramePr>
            <p:xfrm>
              <a:off x="7244224" y="4366476"/>
              <a:ext cx="90000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204920246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7208645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0558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487316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676" t="-303333" r="-2027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98316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83376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1393365" y="3862794"/>
                <a:ext cx="283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65" y="3862794"/>
                <a:ext cx="283476" cy="276999"/>
              </a:xfrm>
              <a:prstGeom prst="rect">
                <a:avLst/>
              </a:prstGeom>
              <a:blipFill>
                <a:blip r:embed="rId11"/>
                <a:stretch>
                  <a:fillRect l="-19565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7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79" y="2442642"/>
            <a:ext cx="5725324" cy="373432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476262" cy="4351338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电路模型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023828" y="2552388"/>
                <a:ext cx="2781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828" y="2552388"/>
                <a:ext cx="278153" cy="276999"/>
              </a:xfrm>
              <a:prstGeom prst="rect">
                <a:avLst/>
              </a:prstGeom>
              <a:blipFill>
                <a:blip r:embed="rId3"/>
                <a:stretch>
                  <a:fillRect l="-17391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6023827" y="5388760"/>
                <a:ext cx="283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827" y="5388760"/>
                <a:ext cx="283476" cy="276999"/>
              </a:xfrm>
              <a:prstGeom prst="rect">
                <a:avLst/>
              </a:prstGeom>
              <a:blipFill>
                <a:blip r:embed="rId4"/>
                <a:stretch>
                  <a:fillRect l="-17021" r="-6383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4320073" y="4014557"/>
                <a:ext cx="283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73" y="4014557"/>
                <a:ext cx="283476" cy="276999"/>
              </a:xfrm>
              <a:prstGeom prst="rect">
                <a:avLst/>
              </a:prstGeom>
              <a:blipFill>
                <a:blip r:embed="rId5"/>
                <a:stretch>
                  <a:fillRect l="-19565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/>
          <p:cNvCxnSpPr/>
          <p:nvPr/>
        </p:nvCxnSpPr>
        <p:spPr>
          <a:xfrm>
            <a:off x="5480899" y="3918189"/>
            <a:ext cx="0" cy="6955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5204431" y="4047093"/>
                <a:ext cx="2391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431" y="4047093"/>
                <a:ext cx="239168" cy="276999"/>
              </a:xfrm>
              <a:prstGeom prst="rect">
                <a:avLst/>
              </a:prstGeom>
              <a:blipFill>
                <a:blip r:embed="rId6"/>
                <a:stretch>
                  <a:fillRect l="-30769" r="-7692" b="-3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箭头连接符 34"/>
          <p:cNvCxnSpPr/>
          <p:nvPr/>
        </p:nvCxnSpPr>
        <p:spPr>
          <a:xfrm>
            <a:off x="1062188" y="4431415"/>
            <a:ext cx="0" cy="6955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729595" y="4613759"/>
                <a:ext cx="2444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95" y="4613759"/>
                <a:ext cx="244491" cy="276999"/>
              </a:xfrm>
              <a:prstGeom prst="rect">
                <a:avLst/>
              </a:prstGeom>
              <a:blipFill>
                <a:blip r:embed="rId7"/>
                <a:stretch>
                  <a:fillRect l="-30000" r="-7500" b="-3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876941" y="909170"/>
                <a:ext cx="1518493" cy="1428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941" y="909170"/>
                <a:ext cx="1518493" cy="14281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3618424" y="909170"/>
            <a:ext cx="1403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电路方程：</a:t>
            </a:r>
            <a:endParaRPr lang="zh-CN" altLang="en-US" sz="2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45229"/>
              </p:ext>
            </p:extLst>
          </p:nvPr>
        </p:nvGraphicFramePr>
        <p:xfrm>
          <a:off x="7244224" y="2274971"/>
          <a:ext cx="4500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62813623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5408323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81088440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69889681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2025207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2063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5927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71618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79737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54392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244224" y="1367522"/>
                <a:ext cx="3352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224" y="1367522"/>
                <a:ext cx="3352800" cy="646331"/>
              </a:xfrm>
              <a:prstGeom prst="rect">
                <a:avLst/>
              </a:prstGeom>
              <a:blipFill>
                <a:blip r:embed="rId9"/>
                <a:stretch>
                  <a:fillRect l="-1091" t="-1887" b="-10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0295531"/>
                  </p:ext>
                </p:extLst>
              </p:nvPr>
            </p:nvGraphicFramePr>
            <p:xfrm>
              <a:off x="7244224" y="4366476"/>
              <a:ext cx="90000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2049202464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7208645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05585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487316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983160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83376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0295531"/>
                  </p:ext>
                </p:extLst>
              </p:nvPr>
            </p:nvGraphicFramePr>
            <p:xfrm>
              <a:off x="7244224" y="4366476"/>
              <a:ext cx="90000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204920246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7208645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676" t="-101667" r="-2027" b="-3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0558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487316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98316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83376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1393365" y="3862794"/>
                <a:ext cx="283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65" y="3862794"/>
                <a:ext cx="283476" cy="276999"/>
              </a:xfrm>
              <a:prstGeom prst="rect">
                <a:avLst/>
              </a:prstGeom>
              <a:blipFill>
                <a:blip r:embed="rId11"/>
                <a:stretch>
                  <a:fillRect l="-19565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88" y="2480008"/>
            <a:ext cx="5725324" cy="37152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476262" cy="4351338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电路模型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023828" y="2552388"/>
                <a:ext cx="2781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828" y="2552388"/>
                <a:ext cx="278153" cy="276999"/>
              </a:xfrm>
              <a:prstGeom prst="rect">
                <a:avLst/>
              </a:prstGeom>
              <a:blipFill>
                <a:blip r:embed="rId3"/>
                <a:stretch>
                  <a:fillRect l="-17391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6023827" y="5388760"/>
                <a:ext cx="283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827" y="5388760"/>
                <a:ext cx="283476" cy="276999"/>
              </a:xfrm>
              <a:prstGeom prst="rect">
                <a:avLst/>
              </a:prstGeom>
              <a:blipFill>
                <a:blip r:embed="rId4"/>
                <a:stretch>
                  <a:fillRect l="-17021" r="-6383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4320073" y="4014557"/>
                <a:ext cx="283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73" y="4014557"/>
                <a:ext cx="283476" cy="276999"/>
              </a:xfrm>
              <a:prstGeom prst="rect">
                <a:avLst/>
              </a:prstGeom>
              <a:blipFill>
                <a:blip r:embed="rId5"/>
                <a:stretch>
                  <a:fillRect l="-19565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/>
          <p:cNvCxnSpPr/>
          <p:nvPr/>
        </p:nvCxnSpPr>
        <p:spPr>
          <a:xfrm>
            <a:off x="5480899" y="3918189"/>
            <a:ext cx="0" cy="6955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5204431" y="4047093"/>
                <a:ext cx="2391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431" y="4047093"/>
                <a:ext cx="239168" cy="276999"/>
              </a:xfrm>
              <a:prstGeom prst="rect">
                <a:avLst/>
              </a:prstGeom>
              <a:blipFill>
                <a:blip r:embed="rId6"/>
                <a:stretch>
                  <a:fillRect l="-30769" r="-7692" b="-3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箭头连接符 34"/>
          <p:cNvCxnSpPr/>
          <p:nvPr/>
        </p:nvCxnSpPr>
        <p:spPr>
          <a:xfrm>
            <a:off x="1062188" y="4431415"/>
            <a:ext cx="0" cy="6955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729595" y="4613759"/>
                <a:ext cx="2444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95" y="4613759"/>
                <a:ext cx="244491" cy="276999"/>
              </a:xfrm>
              <a:prstGeom prst="rect">
                <a:avLst/>
              </a:prstGeom>
              <a:blipFill>
                <a:blip r:embed="rId7"/>
                <a:stretch>
                  <a:fillRect l="-30000" r="-7500" b="-3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876941" y="909170"/>
                <a:ext cx="1518493" cy="1428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941" y="909170"/>
                <a:ext cx="1518493" cy="14281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3618424" y="909170"/>
            <a:ext cx="1403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电路方程：</a:t>
            </a:r>
            <a:endParaRPr lang="zh-CN" altLang="en-US" sz="2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7244224" y="2274971"/>
              <a:ext cx="450000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362813623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54083233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1088440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698896817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202520712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320632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159276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971618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79737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85439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/>
            </p:nvGraphicFramePr>
            <p:xfrm>
              <a:off x="7244224" y="2274971"/>
              <a:ext cx="450000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362813623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54083233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1088440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698896817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20252071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676" t="-1667" r="-400676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0676" t="-1667" r="-300676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320632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676" t="-101667" r="-400676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0676" t="-101667" r="-300676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15927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971618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7973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85439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244224" y="1367522"/>
                <a:ext cx="3352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224" y="1367522"/>
                <a:ext cx="3352800" cy="646331"/>
              </a:xfrm>
              <a:prstGeom prst="rect">
                <a:avLst/>
              </a:prstGeom>
              <a:blipFill>
                <a:blip r:embed="rId10"/>
                <a:stretch>
                  <a:fillRect l="-1091" t="-1887" b="-10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57662"/>
              </p:ext>
            </p:extLst>
          </p:nvPr>
        </p:nvGraphicFramePr>
        <p:xfrm>
          <a:off x="7244224" y="4366476"/>
          <a:ext cx="900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04920246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0864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558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73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8316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33765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1393365" y="3862794"/>
                <a:ext cx="283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65" y="3862794"/>
                <a:ext cx="283476" cy="276999"/>
              </a:xfrm>
              <a:prstGeom prst="rect">
                <a:avLst/>
              </a:prstGeom>
              <a:blipFill>
                <a:blip r:embed="rId11"/>
                <a:stretch>
                  <a:fillRect l="-19565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88" y="2487916"/>
            <a:ext cx="5706271" cy="37152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476262" cy="4351338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电路模型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023828" y="2552388"/>
                <a:ext cx="2781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828" y="2552388"/>
                <a:ext cx="278153" cy="276999"/>
              </a:xfrm>
              <a:prstGeom prst="rect">
                <a:avLst/>
              </a:prstGeom>
              <a:blipFill>
                <a:blip r:embed="rId3"/>
                <a:stretch>
                  <a:fillRect l="-17391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6023827" y="5388760"/>
                <a:ext cx="283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827" y="5388760"/>
                <a:ext cx="283476" cy="276999"/>
              </a:xfrm>
              <a:prstGeom prst="rect">
                <a:avLst/>
              </a:prstGeom>
              <a:blipFill>
                <a:blip r:embed="rId4"/>
                <a:stretch>
                  <a:fillRect l="-17021" r="-6383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4320073" y="4014557"/>
                <a:ext cx="283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73" y="4014557"/>
                <a:ext cx="283476" cy="276999"/>
              </a:xfrm>
              <a:prstGeom prst="rect">
                <a:avLst/>
              </a:prstGeom>
              <a:blipFill>
                <a:blip r:embed="rId5"/>
                <a:stretch>
                  <a:fillRect l="-19565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/>
          <p:cNvCxnSpPr/>
          <p:nvPr/>
        </p:nvCxnSpPr>
        <p:spPr>
          <a:xfrm>
            <a:off x="5480899" y="3918189"/>
            <a:ext cx="0" cy="6955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5204431" y="4047093"/>
                <a:ext cx="2391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431" y="4047093"/>
                <a:ext cx="239168" cy="276999"/>
              </a:xfrm>
              <a:prstGeom prst="rect">
                <a:avLst/>
              </a:prstGeom>
              <a:blipFill>
                <a:blip r:embed="rId6"/>
                <a:stretch>
                  <a:fillRect l="-30769" r="-7692" b="-3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箭头连接符 34"/>
          <p:cNvCxnSpPr/>
          <p:nvPr/>
        </p:nvCxnSpPr>
        <p:spPr>
          <a:xfrm>
            <a:off x="1062188" y="4431415"/>
            <a:ext cx="0" cy="6955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729595" y="4613759"/>
                <a:ext cx="2444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95" y="4613759"/>
                <a:ext cx="244491" cy="276999"/>
              </a:xfrm>
              <a:prstGeom prst="rect">
                <a:avLst/>
              </a:prstGeom>
              <a:blipFill>
                <a:blip r:embed="rId7"/>
                <a:stretch>
                  <a:fillRect l="-30000" r="-7500" b="-3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876941" y="909170"/>
                <a:ext cx="1518493" cy="1428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941" y="909170"/>
                <a:ext cx="1518493" cy="14281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3618424" y="909170"/>
            <a:ext cx="1403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电路方程：</a:t>
            </a:r>
            <a:endParaRPr lang="zh-CN" altLang="en-US" sz="2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1399821"/>
                  </p:ext>
                </p:extLst>
              </p:nvPr>
            </p:nvGraphicFramePr>
            <p:xfrm>
              <a:off x="7244224" y="2274971"/>
              <a:ext cx="450000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362813623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54083233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1088440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698896817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202520712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320632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159276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971618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79737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85439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1399821"/>
                  </p:ext>
                </p:extLst>
              </p:nvPr>
            </p:nvGraphicFramePr>
            <p:xfrm>
              <a:off x="7244224" y="2274971"/>
              <a:ext cx="4500000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362813623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54083233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1088440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698896817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20252071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320632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15927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971618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7973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400000" t="-403333" r="-1351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85439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244224" y="1088936"/>
                <a:ext cx="3352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zh-CN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zh-CN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224" y="1088936"/>
                <a:ext cx="3352800" cy="923330"/>
              </a:xfrm>
              <a:prstGeom prst="rect">
                <a:avLst/>
              </a:prstGeom>
              <a:blipFill>
                <a:blip r:embed="rId10"/>
                <a:stretch>
                  <a:fillRect l="-1091" t="-1987" b="-72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480733"/>
              </p:ext>
            </p:extLst>
          </p:nvPr>
        </p:nvGraphicFramePr>
        <p:xfrm>
          <a:off x="7244224" y="4366476"/>
          <a:ext cx="900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04920246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0864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558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73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8316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33765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1393365" y="3862794"/>
                <a:ext cx="283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65" y="3862794"/>
                <a:ext cx="283476" cy="276999"/>
              </a:xfrm>
              <a:prstGeom prst="rect">
                <a:avLst/>
              </a:prstGeom>
              <a:blipFill>
                <a:blip r:embed="rId11"/>
                <a:stretch>
                  <a:fillRect l="-19565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3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Flow Overview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MNA Stamping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Nonlinear Component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Transient Analysis</a:t>
            </a: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Nonlinear 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Transient Analysis</a:t>
            </a:r>
          </a:p>
          <a:p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56715" y="2194178"/>
            <a:ext cx="1969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电路综合方程：</a:t>
            </a:r>
            <a:endParaRPr lang="zh-CN" altLang="en-US" sz="2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025553"/>
                  </p:ext>
                </p:extLst>
              </p:nvPr>
            </p:nvGraphicFramePr>
            <p:xfrm>
              <a:off x="838200" y="3373109"/>
              <a:ext cx="6480000" cy="324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6000">
                      <a:extLst>
                        <a:ext uri="{9D8B030D-6E8A-4147-A177-3AD203B41FA5}">
                          <a16:colId xmlns:a16="http://schemas.microsoft.com/office/drawing/2014/main" val="1055581842"/>
                        </a:ext>
                      </a:extLst>
                    </a:gridCol>
                    <a:gridCol w="1296000">
                      <a:extLst>
                        <a:ext uri="{9D8B030D-6E8A-4147-A177-3AD203B41FA5}">
                          <a16:colId xmlns:a16="http://schemas.microsoft.com/office/drawing/2014/main" val="3523104817"/>
                        </a:ext>
                      </a:extLst>
                    </a:gridCol>
                    <a:gridCol w="1296000">
                      <a:extLst>
                        <a:ext uri="{9D8B030D-6E8A-4147-A177-3AD203B41FA5}">
                          <a16:colId xmlns:a16="http://schemas.microsoft.com/office/drawing/2014/main" val="666077247"/>
                        </a:ext>
                      </a:extLst>
                    </a:gridCol>
                    <a:gridCol w="1296000">
                      <a:extLst>
                        <a:ext uri="{9D8B030D-6E8A-4147-A177-3AD203B41FA5}">
                          <a16:colId xmlns:a16="http://schemas.microsoft.com/office/drawing/2014/main" val="3968625896"/>
                        </a:ext>
                      </a:extLst>
                    </a:gridCol>
                    <a:gridCol w="1296000">
                      <a:extLst>
                        <a:ext uri="{9D8B030D-6E8A-4147-A177-3AD203B41FA5}">
                          <a16:colId xmlns:a16="http://schemas.microsoft.com/office/drawing/2014/main" val="2919381790"/>
                        </a:ext>
                      </a:extLst>
                    </a:gridCol>
                  </a:tblGrid>
                  <a:tr h="64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altLang="zh-CN" sz="12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altLang="zh-CN" sz="12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2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>
                                  <m:sSubPr>
                                    <m:ctrlP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−(</m:t>
                                </m:r>
                                <m:f>
                                  <m:fPr>
                                    <m:ctrlP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altLang="zh-CN" sz="12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2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>
                                  <m:sSubPr>
                                    <m:ctrlP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2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2774071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−(</m:t>
                                </m:r>
                                <m:f>
                                  <m:fPr>
                                    <m:ctrlP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altLang="zh-CN" sz="12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2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>
                                  <m:sSubPr>
                                    <m:ctrlP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12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altLang="zh-CN" sz="12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altLang="zh-CN" sz="12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12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>
                                  <m:sSubPr>
                                    <m:ctrlP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8386248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200" b="0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sz="1200" b="0" i="1" dirty="0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7703938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33074411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20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>
                                  <m:sSubPr>
                                    <m:ctrlPr>
                                      <a:rPr lang="en-US" altLang="zh-CN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74616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025553"/>
                  </p:ext>
                </p:extLst>
              </p:nvPr>
            </p:nvGraphicFramePr>
            <p:xfrm>
              <a:off x="838200" y="3373109"/>
              <a:ext cx="6480000" cy="324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6000">
                      <a:extLst>
                        <a:ext uri="{9D8B030D-6E8A-4147-A177-3AD203B41FA5}">
                          <a16:colId xmlns:a16="http://schemas.microsoft.com/office/drawing/2014/main" val="1055581842"/>
                        </a:ext>
                      </a:extLst>
                    </a:gridCol>
                    <a:gridCol w="1296000">
                      <a:extLst>
                        <a:ext uri="{9D8B030D-6E8A-4147-A177-3AD203B41FA5}">
                          <a16:colId xmlns:a16="http://schemas.microsoft.com/office/drawing/2014/main" val="3523104817"/>
                        </a:ext>
                      </a:extLst>
                    </a:gridCol>
                    <a:gridCol w="1296000">
                      <a:extLst>
                        <a:ext uri="{9D8B030D-6E8A-4147-A177-3AD203B41FA5}">
                          <a16:colId xmlns:a16="http://schemas.microsoft.com/office/drawing/2014/main" val="666077247"/>
                        </a:ext>
                      </a:extLst>
                    </a:gridCol>
                    <a:gridCol w="1296000">
                      <a:extLst>
                        <a:ext uri="{9D8B030D-6E8A-4147-A177-3AD203B41FA5}">
                          <a16:colId xmlns:a16="http://schemas.microsoft.com/office/drawing/2014/main" val="3968625896"/>
                        </a:ext>
                      </a:extLst>
                    </a:gridCol>
                    <a:gridCol w="1296000">
                      <a:extLst>
                        <a:ext uri="{9D8B030D-6E8A-4147-A177-3AD203B41FA5}">
                          <a16:colId xmlns:a16="http://schemas.microsoft.com/office/drawing/2014/main" val="2919381790"/>
                        </a:ext>
                      </a:extLst>
                    </a:gridCol>
                  </a:tblGrid>
                  <a:tr h="64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69" t="-943" r="-400469" b="-4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469" t="-943" r="-300469" b="-4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415" t="-943" r="-201887" b="-4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2774071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69" t="-100000" r="-40046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469" t="-100000" r="-30046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8386248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69" t="-201887" r="-400469" b="-20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415" t="-201887" r="-201887" b="-20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7703938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33074411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200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0000" t="-402830" r="-939" b="-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74616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格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5914625"/>
                  </p:ext>
                </p:extLst>
              </p:nvPr>
            </p:nvGraphicFramePr>
            <p:xfrm>
              <a:off x="9963390" y="3373109"/>
              <a:ext cx="1296000" cy="324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6000">
                      <a:extLst>
                        <a:ext uri="{9D8B030D-6E8A-4147-A177-3AD203B41FA5}">
                          <a16:colId xmlns:a16="http://schemas.microsoft.com/office/drawing/2014/main" val="2049202464"/>
                        </a:ext>
                      </a:extLst>
                    </a:gridCol>
                  </a:tblGrid>
                  <a:tr h="64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72086459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055857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4873162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9831605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01838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格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5914625"/>
                  </p:ext>
                </p:extLst>
              </p:nvPr>
            </p:nvGraphicFramePr>
            <p:xfrm>
              <a:off x="9963390" y="3373109"/>
              <a:ext cx="1296000" cy="324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6000">
                      <a:extLst>
                        <a:ext uri="{9D8B030D-6E8A-4147-A177-3AD203B41FA5}">
                          <a16:colId xmlns:a16="http://schemas.microsoft.com/office/drawing/2014/main" val="2049202464"/>
                        </a:ext>
                      </a:extLst>
                    </a:gridCol>
                  </a:tblGrid>
                  <a:tr h="64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72086459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67" t="-100000" r="-935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055857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67" t="-201887" r="-935" b="-2028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4873162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67" t="-299065" r="-935" b="-1009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9831605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01838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782014"/>
                  </p:ext>
                </p:extLst>
              </p:nvPr>
            </p:nvGraphicFramePr>
            <p:xfrm>
              <a:off x="7657059" y="3374511"/>
              <a:ext cx="1296000" cy="324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6000">
                      <a:extLst>
                        <a:ext uri="{9D8B030D-6E8A-4147-A177-3AD203B41FA5}">
                          <a16:colId xmlns:a16="http://schemas.microsoft.com/office/drawing/2014/main" val="2572113576"/>
                        </a:ext>
                      </a:extLst>
                    </a:gridCol>
                  </a:tblGrid>
                  <a:tr h="64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4838664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87658345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6764922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74771382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5175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782014"/>
                  </p:ext>
                </p:extLst>
              </p:nvPr>
            </p:nvGraphicFramePr>
            <p:xfrm>
              <a:off x="7657059" y="3374511"/>
              <a:ext cx="1296000" cy="324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6000">
                      <a:extLst>
                        <a:ext uri="{9D8B030D-6E8A-4147-A177-3AD203B41FA5}">
                          <a16:colId xmlns:a16="http://schemas.microsoft.com/office/drawing/2014/main" val="2572113576"/>
                        </a:ext>
                      </a:extLst>
                    </a:gridCol>
                  </a:tblGrid>
                  <a:tr h="64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9" t="-935" r="-939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4838664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9" t="-101887" r="-939" b="-303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7658345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9" t="-200000" r="-939" b="-2009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764922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9" t="-302830" r="-939" b="-1028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4771382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69" t="-399065" r="-939" b="-18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5175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等号 9"/>
          <p:cNvSpPr/>
          <p:nvPr/>
        </p:nvSpPr>
        <p:spPr>
          <a:xfrm>
            <a:off x="9161991" y="4765420"/>
            <a:ext cx="592467" cy="455377"/>
          </a:xfrm>
          <a:prstGeom prst="mathEqual">
            <a:avLst>
              <a:gd name="adj1" fmla="val 6851"/>
              <a:gd name="adj2" fmla="val 1502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7205783" y="447008"/>
                <a:ext cx="1836615" cy="2639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带入参数：</a:t>
                </a:r>
                <a:endParaRPr lang="en-US" altLang="zh-CN" dirty="0" smtClean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altLang="zh-CN" dirty="0" smtClean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b="0" dirty="0" smtClean="0">
                  <a:solidFill>
                    <a:sysClr val="windowText" lastClr="000000"/>
                  </a:solidFill>
                  <a:latin typeface="宋体" panose="02010600030101010101" pitchFamily="2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dirty="0" smtClean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=1/(</m:t>
                    </m:r>
                    <m:r>
                      <a:rPr lang="en-US" altLang="zh-CN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zh-CN" altLang="en-US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dirty="0" smtClean="0">
                  <a:solidFill>
                    <a:sysClr val="windowText" lastClr="000000"/>
                  </a:solidFill>
                  <a:latin typeface="宋体" panose="02010600030101010101" pitchFamily="2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zh-CN" altLang="en-US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CN" b="0" dirty="0" smtClean="0">
                  <a:latin typeface="宋体" panose="02010600030101010101" pitchFamily="2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CN" dirty="0" smtClean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=1/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altLang="zh-CN" dirty="0" smtClean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783" y="447008"/>
                <a:ext cx="1836615" cy="2639312"/>
              </a:xfrm>
              <a:prstGeom prst="rect">
                <a:avLst/>
              </a:prstGeom>
              <a:blipFill>
                <a:blip r:embed="rId5"/>
                <a:stretch>
                  <a:fillRect l="-2658" t="-1155" b="-20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9102266" y="447008"/>
                <a:ext cx="3089734" cy="2836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解得：</a:t>
                </a:r>
                <a:endParaRPr lang="en-US" altLang="zh-CN" dirty="0" smtClean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=0.70710678</m:t>
                    </m:r>
                  </m:oMath>
                </a14:m>
                <a:endParaRPr lang="en-US" altLang="zh-CN" i="1" dirty="0" smtClean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0.38074981+0.21757132</m:t>
                    </m:r>
                    <m:r>
                      <a:rPr lang="en-US" altLang="zh-CN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zh-CN" i="1" dirty="0" smtClean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=0.35355339+0.35355339</m:t>
                    </m:r>
                    <m:r>
                      <a:rPr lang="en-US" altLang="zh-CN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zh-CN" i="1" dirty="0" smtClean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0.50313367</m:t>
                    </m:r>
                    <m:r>
                      <a:rPr lang="en-US" altLang="zh-CN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0.04079462</m:t>
                    </m:r>
                    <m:r>
                      <a:rPr lang="en-US" altLang="zh-CN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zh-CN" i="1" dirty="0" smtClean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=0.1767767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0.1767767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zh-CN" b="0" dirty="0" smtClean="0">
                  <a:latin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266" y="447008"/>
                <a:ext cx="3089734" cy="2836930"/>
              </a:xfrm>
              <a:prstGeom prst="rect">
                <a:avLst/>
              </a:prstGeom>
              <a:blipFill>
                <a:blip r:embed="rId6"/>
                <a:stretch>
                  <a:fillRect l="-1578" t="-1073" b="-12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组合 27"/>
          <p:cNvGrpSpPr/>
          <p:nvPr/>
        </p:nvGrpSpPr>
        <p:grpSpPr>
          <a:xfrm>
            <a:off x="2639333" y="360217"/>
            <a:ext cx="4091665" cy="2509402"/>
            <a:chOff x="756989" y="2490812"/>
            <a:chExt cx="6057873" cy="3715268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0012" y="2490812"/>
              <a:ext cx="5734850" cy="37152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/>
                <p:cNvSpPr txBox="1"/>
                <p:nvPr/>
              </p:nvSpPr>
              <p:spPr>
                <a:xfrm>
                  <a:off x="6023828" y="2552388"/>
                  <a:ext cx="27815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文本框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3828" y="2552388"/>
                  <a:ext cx="27815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6667" r="-43333" b="-6774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/>
                <p:cNvSpPr txBox="1"/>
                <p:nvPr/>
              </p:nvSpPr>
              <p:spPr>
                <a:xfrm>
                  <a:off x="6023827" y="5388760"/>
                  <a:ext cx="2834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文本框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3827" y="5388760"/>
                  <a:ext cx="28347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45161" r="-41935" b="-7096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/>
                <p:cNvSpPr txBox="1"/>
                <p:nvPr/>
              </p:nvSpPr>
              <p:spPr>
                <a:xfrm>
                  <a:off x="4320073" y="4014557"/>
                  <a:ext cx="2834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文本框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073" y="4014557"/>
                  <a:ext cx="283476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45161" r="-41935" b="-6774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直接箭头连接符 38"/>
            <p:cNvCxnSpPr/>
            <p:nvPr/>
          </p:nvCxnSpPr>
          <p:spPr>
            <a:xfrm>
              <a:off x="5480899" y="3918189"/>
              <a:ext cx="0" cy="69557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/>
                <p:cNvSpPr txBox="1"/>
                <p:nvPr/>
              </p:nvSpPr>
              <p:spPr>
                <a:xfrm>
                  <a:off x="5204431" y="4047093"/>
                  <a:ext cx="2391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0" name="文本框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4431" y="4047093"/>
                  <a:ext cx="239168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65385" r="-42308" b="-9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直接箭头连接符 40"/>
            <p:cNvCxnSpPr/>
            <p:nvPr/>
          </p:nvCxnSpPr>
          <p:spPr>
            <a:xfrm>
              <a:off x="1086990" y="4475118"/>
              <a:ext cx="0" cy="69557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/>
                <p:cNvSpPr txBox="1"/>
                <p:nvPr/>
              </p:nvSpPr>
              <p:spPr>
                <a:xfrm>
                  <a:off x="756989" y="4498362"/>
                  <a:ext cx="2444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2" name="文本框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989" y="4498362"/>
                  <a:ext cx="244490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62963" r="-40741" b="-9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/>
                <p:cNvSpPr txBox="1"/>
                <p:nvPr/>
              </p:nvSpPr>
              <p:spPr>
                <a:xfrm>
                  <a:off x="1471518" y="3908593"/>
                  <a:ext cx="2834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3" name="文本框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1518" y="3908593"/>
                  <a:ext cx="283476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40625" r="-40625" b="-7096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087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解方程用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python3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代码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np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math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np.array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([[3/4+1j/4,-(1/4+1j/4),-1/2,1,0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],[-(1/4+1j/4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),5/4+1j/4,0,0,0],[-1/2,0,1/2,0,1],[1,0,0,0,0],[0,0,1,0,-2j]])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b=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np.array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([0,-1/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math.sqrt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(2),0,1/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math.sqrt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(2),0])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np.linalg.solve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print(x)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math.sqrt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(2)*abs(x))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50892" y="4876799"/>
            <a:ext cx="4384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可以自行比对仿真结果和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python3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求解的幅值大小。多仿几个周期，可以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用暂态分析结果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代替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分析。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VCVS(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压控电压源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4286373"/>
            <a:ext cx="2011607" cy="2138322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674581"/>
              </p:ext>
            </p:extLst>
          </p:nvPr>
        </p:nvGraphicFramePr>
        <p:xfrm>
          <a:off x="5116268" y="2503447"/>
          <a:ext cx="6480000" cy="432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8045153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223235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94906718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95901478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88435777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9198175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i'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j'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7385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8447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i'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61038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86998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j'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54375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-ek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3041" marR="1530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352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7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VCCS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（压控电流源）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zh-CN" dirty="0"/>
              </a:p>
              <a:p>
                <a:endParaRPr lang="zh-CN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3754539"/>
            <a:ext cx="2136653" cy="2271245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765240"/>
              </p:ext>
            </p:extLst>
          </p:nvPr>
        </p:nvGraphicFramePr>
        <p:xfrm>
          <a:off x="5774275" y="2576963"/>
          <a:ext cx="5400000" cy="360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36227549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18761229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1204349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77426876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7917366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A: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i'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j'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47295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85317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i'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50211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gk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-gk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89943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j'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-gk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gk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467" marR="2064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818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3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CCVS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（流控电压源）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785996"/>
              </p:ext>
            </p:extLst>
          </p:nvPr>
        </p:nvGraphicFramePr>
        <p:xfrm>
          <a:off x="4404943" y="1690688"/>
          <a:ext cx="7560000" cy="50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34939116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2564823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99879553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1557928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504213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27886857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66949869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i'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j'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35436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61395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i'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540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9649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j'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7522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892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-hk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92204" marR="19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649499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648" y="230188"/>
            <a:ext cx="1162212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CCCS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（流控电流源）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609130" y="328154"/>
            <a:ext cx="1445170" cy="1599164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711454"/>
              </p:ext>
            </p:extLst>
          </p:nvPr>
        </p:nvGraphicFramePr>
        <p:xfrm>
          <a:off x="5108451" y="2163947"/>
          <a:ext cx="6480000" cy="432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5864955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1650029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79582174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26328167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87587662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2156188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i'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j'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4103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62717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i'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6891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fk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55484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j'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-fk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63765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5251" marR="1852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673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1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互感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r>
                  <a:rPr lang="zh-CN" altLang="zh-CN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可以看到，互感矩阵表现形式上十分类似于流控电压源。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001890" y="611466"/>
            <a:ext cx="1939552" cy="167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1228686"/>
                  </p:ext>
                </p:extLst>
              </p:nvPr>
            </p:nvGraphicFramePr>
            <p:xfrm>
              <a:off x="5639657" y="611466"/>
              <a:ext cx="6120000" cy="3780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4106168357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579960349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1540948439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1454353173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43631623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792366540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401533668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i'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j'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92678611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00145454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i'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17521363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01812375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j'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3296841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2400" b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sSub>
                                  <m:sSubPr>
                                    <m:ctrlPr>
                                      <a:rPr lang="zh-CN" sz="24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𝐋</m:t>
                                    </m:r>
                                  </m:e>
                                  <m:sub>
                                    <m:r>
                                      <a:rPr lang="en-US" sz="24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sSub>
                                  <m:sSubPr>
                                    <m:ctrlPr>
                                      <a:rPr lang="zh-CN" sz="24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𝐌</m:t>
                                    </m:r>
                                  </m:e>
                                  <m:sub>
                                    <m:r>
                                      <a:rPr lang="en-US" sz="24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5479859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sSub>
                                  <m:sSubPr>
                                    <m:ctrlPr>
                                      <a:rPr lang="zh-CN" sz="24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𝐌</m:t>
                                    </m:r>
                                  </m:e>
                                  <m:sub>
                                    <m:r>
                                      <a:rPr lang="en-US" sz="24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2400" b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sSub>
                                  <m:sSubPr>
                                    <m:ctrlPr>
                                      <a:rPr lang="zh-CN" sz="24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𝐋</m:t>
                                    </m:r>
                                  </m:e>
                                  <m:sub>
                                    <m:r>
                                      <a:rPr lang="en-US" sz="2400" b="1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710377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1228686"/>
                  </p:ext>
                </p:extLst>
              </p:nvPr>
            </p:nvGraphicFramePr>
            <p:xfrm>
              <a:off x="5639657" y="611466"/>
              <a:ext cx="6120000" cy="3780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4106168357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579960349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1540948439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1454353173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val="243631623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792366540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401533668"/>
                        </a:ext>
                      </a:extLst>
                    </a:gridCol>
                  </a:tblGrid>
                  <a:tr h="540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i'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j'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92678611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00145454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i'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17521363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01812375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j'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3296841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65730" t="-505682" r="-100562" b="-119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8362" t="-505682" r="-1130" b="-1193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5479859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65730" t="-598876" r="-100562" b="-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47501" marR="147501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8362" t="-598876" r="-1130" b="-179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0377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97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82197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Nonlinear Component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29512"/>
            <a:ext cx="3890336" cy="1325563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Case1 Nonlinear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476262" cy="4351338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电路模型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1023066" y="5951406"/>
                <a:ext cx="1926938" cy="611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rad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66" y="5951406"/>
                <a:ext cx="1926938" cy="6115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72" y="3061255"/>
            <a:ext cx="3628399" cy="188007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38200" y="5189816"/>
            <a:ext cx="398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这里用行为电流源创建了一个等效非线性电阻，其电导值为：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756291" y="438238"/>
                <a:ext cx="21852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291" y="438238"/>
                <a:ext cx="2185278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/>
          <p:cNvSpPr txBox="1"/>
          <p:nvPr/>
        </p:nvSpPr>
        <p:spPr>
          <a:xfrm>
            <a:off x="10201824" y="438238"/>
            <a:ext cx="144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Stamping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9282662" y="624372"/>
            <a:ext cx="71880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4756291" y="1086904"/>
                <a:ext cx="4042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291" y="1086904"/>
                <a:ext cx="4042196" cy="369332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10201824" y="1086904"/>
                <a:ext cx="19812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824" y="1086904"/>
                <a:ext cx="1981299" cy="369332"/>
              </a:xfrm>
              <a:prstGeom prst="rect">
                <a:avLst/>
              </a:prstGeom>
              <a:blipFill>
                <a:blip r:embed="rId6"/>
                <a:stretch>
                  <a:fillRect l="-276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连接符 27"/>
          <p:cNvCxnSpPr/>
          <p:nvPr/>
        </p:nvCxnSpPr>
        <p:spPr>
          <a:xfrm>
            <a:off x="9282662" y="1287154"/>
            <a:ext cx="71880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4848331" y="2066618"/>
                <a:ext cx="3302443" cy="90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331" y="2066618"/>
                <a:ext cx="3302443" cy="90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/>
          <p:cNvSpPr txBox="1"/>
          <p:nvPr/>
        </p:nvSpPr>
        <p:spPr>
          <a:xfrm>
            <a:off x="10201824" y="2214368"/>
            <a:ext cx="1981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Newton’s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9282662" y="2414618"/>
            <a:ext cx="71880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848331" y="3975912"/>
                <a:ext cx="705468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331" y="3975912"/>
                <a:ext cx="7054688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4848331" y="4876207"/>
                <a:ext cx="7335213" cy="1904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bSup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rad>
                                </m:den>
                              </m:f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rad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331" y="4876207"/>
                <a:ext cx="7335213" cy="19042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4848331" y="3362639"/>
                <a:ext cx="4020513" cy="512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rad>
                      </m:den>
                    </m:f>
                  </m:oMath>
                </a14:m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331" y="3362639"/>
                <a:ext cx="4020513" cy="512384"/>
              </a:xfrm>
              <a:prstGeom prst="rect">
                <a:avLst/>
              </a:prstGeom>
              <a:blipFill>
                <a:blip r:embed="rId10"/>
                <a:stretch>
                  <a:fillRect l="-1212" b="-1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0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9512"/>
            <a:ext cx="3396186" cy="1325563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5851711" y="987628"/>
                <a:ext cx="3559501" cy="812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rad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迭代情况</a:t>
                </a: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711" y="987628"/>
                <a:ext cx="3559501" cy="8120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/>
            </p:nvGraphicFramePr>
            <p:xfrm>
              <a:off x="5851711" y="2151385"/>
              <a:ext cx="5732288" cy="42795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3072">
                      <a:extLst>
                        <a:ext uri="{9D8B030D-6E8A-4147-A177-3AD203B41FA5}">
                          <a16:colId xmlns:a16="http://schemas.microsoft.com/office/drawing/2014/main" val="204859243"/>
                        </a:ext>
                      </a:extLst>
                    </a:gridCol>
                    <a:gridCol w="1433072">
                      <a:extLst>
                        <a:ext uri="{9D8B030D-6E8A-4147-A177-3AD203B41FA5}">
                          <a16:colId xmlns:a16="http://schemas.microsoft.com/office/drawing/2014/main" val="714787728"/>
                        </a:ext>
                      </a:extLst>
                    </a:gridCol>
                    <a:gridCol w="1433072">
                      <a:extLst>
                        <a:ext uri="{9D8B030D-6E8A-4147-A177-3AD203B41FA5}">
                          <a16:colId xmlns:a16="http://schemas.microsoft.com/office/drawing/2014/main" val="817680550"/>
                        </a:ext>
                      </a:extLst>
                    </a:gridCol>
                    <a:gridCol w="1433072">
                      <a:extLst>
                        <a:ext uri="{9D8B030D-6E8A-4147-A177-3AD203B41FA5}">
                          <a16:colId xmlns:a16="http://schemas.microsoft.com/office/drawing/2014/main" val="34973853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值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494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初值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66931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迭代</a:t>
                          </a:r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次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0.325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0.361675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1.658333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93248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迭代</a:t>
                          </a:r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次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0.913640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0.927870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6.739407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50161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迭代</a:t>
                          </a:r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次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0.999330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0.999539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7.296640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60176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迭代</a:t>
                          </a:r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次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1.000000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1.000000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7.298438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221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迭代</a:t>
                          </a:r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次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1.000000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1.000000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7.298438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65791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31428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0" dirty="0" err="1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LTSpice</a:t>
                          </a:r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结果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0" kern="1200" dirty="0" smtClean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7.29844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4506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精确解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21−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41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=7.298438</m:t>
                                </m:r>
                              </m:oMath>
                            </m:oMathPara>
                          </a14:m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3630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/>
            </p:nvGraphicFramePr>
            <p:xfrm>
              <a:off x="5851711" y="2151385"/>
              <a:ext cx="5732288" cy="42795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3072">
                      <a:extLst>
                        <a:ext uri="{9D8B030D-6E8A-4147-A177-3AD203B41FA5}">
                          <a16:colId xmlns:a16="http://schemas.microsoft.com/office/drawing/2014/main" val="204859243"/>
                        </a:ext>
                      </a:extLst>
                    </a:gridCol>
                    <a:gridCol w="1433072">
                      <a:extLst>
                        <a:ext uri="{9D8B030D-6E8A-4147-A177-3AD203B41FA5}">
                          <a16:colId xmlns:a16="http://schemas.microsoft.com/office/drawing/2014/main" val="714787728"/>
                        </a:ext>
                      </a:extLst>
                    </a:gridCol>
                    <a:gridCol w="1433072">
                      <a:extLst>
                        <a:ext uri="{9D8B030D-6E8A-4147-A177-3AD203B41FA5}">
                          <a16:colId xmlns:a16="http://schemas.microsoft.com/office/drawing/2014/main" val="817680550"/>
                        </a:ext>
                      </a:extLst>
                    </a:gridCol>
                    <a:gridCol w="1433072">
                      <a:extLst>
                        <a:ext uri="{9D8B030D-6E8A-4147-A177-3AD203B41FA5}">
                          <a16:colId xmlns:a16="http://schemas.microsoft.com/office/drawing/2014/main" val="34973853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24" t="-11475" r="-300847" b="-10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494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24" t="-111475" r="-300847" b="-9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66931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迭代</a:t>
                          </a:r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次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0.325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0.361675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1.658333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93248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迭代</a:t>
                          </a:r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次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0.913640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0.927870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6.739407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50161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迭代</a:t>
                          </a:r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次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0.999330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0.999539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7.296640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60176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迭代</a:t>
                          </a:r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次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1.000000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1.000000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7.298438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2214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迭代</a:t>
                          </a:r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次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1.000000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1.000000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7.298438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65791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31428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0" dirty="0" err="1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LTSpice</a:t>
                          </a:r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结果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b="0" kern="1200" dirty="0" smtClean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7.29844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4506969"/>
                      </a:ext>
                    </a:extLst>
                  </a:tr>
                  <a:tr h="94195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精确解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b="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01277" t="-358065" r="-1702" b="-19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630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矩形 4"/>
          <p:cNvSpPr/>
          <p:nvPr/>
        </p:nvSpPr>
        <p:spPr>
          <a:xfrm>
            <a:off x="422865" y="1799645"/>
            <a:ext cx="4980373" cy="156966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C586C0"/>
                </a:solidFill>
                <a:latin typeface="Consolas" panose="020B0609020204030204" pitchFamily="49" charset="0"/>
              </a:rPr>
              <a:t>迭代用</a:t>
            </a:r>
            <a:r>
              <a:rPr lang="en-US" altLang="zh-CN" sz="1200" dirty="0" smtClean="0">
                <a:solidFill>
                  <a:srgbClr val="C586C0"/>
                </a:solidFill>
                <a:latin typeface="Consolas" panose="020B0609020204030204" pitchFamily="49" charset="0"/>
              </a:rPr>
              <a:t>Python</a:t>
            </a:r>
            <a:r>
              <a:rPr lang="zh-CN" altLang="en-US" sz="1200" dirty="0" smtClean="0">
                <a:solidFill>
                  <a:srgbClr val="C586C0"/>
                </a:solidFill>
                <a:latin typeface="Consolas" panose="020B0609020204030204" pitchFamily="49" charset="0"/>
              </a:rPr>
              <a:t>脚本：</a:t>
            </a:r>
            <a:endParaRPr lang="en-US" altLang="zh-CN" sz="1200" dirty="0" smtClean="0">
              <a:solidFill>
                <a:srgbClr val="C586C0"/>
              </a:solidFill>
              <a:latin typeface="Consolas" panose="020B0609020204030204" pitchFamily="49" charset="0"/>
            </a:endParaRPr>
          </a:p>
          <a:p>
            <a:endParaRPr lang="en-US" altLang="zh-CN" sz="1200" dirty="0" smtClean="0">
              <a:solidFill>
                <a:srgbClr val="C586C0"/>
              </a:solidFill>
              <a:latin typeface="Consolas" panose="020B0609020204030204" pitchFamily="49" charset="0"/>
            </a:endParaRPr>
          </a:p>
          <a:p>
            <a:r>
              <a:rPr lang="en-US" altLang="zh-CN" sz="1200" dirty="0" smtClean="0">
                <a:solidFill>
                  <a:srgbClr val="C586C0"/>
                </a:solidFill>
                <a:latin typeface="Consolas" panose="020B0609020204030204" pitchFamily="49" charset="0"/>
              </a:rPr>
              <a:t>import</a:t>
            </a:r>
            <a:r>
              <a:rPr lang="en-US" altLang="zh-CN" sz="1200" dirty="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200" dirty="0">
                <a:solidFill>
                  <a:srgbClr val="4EC9B0"/>
                </a:solidFill>
                <a:latin typeface="Consolas" panose="020B0609020204030204" pitchFamily="49" charset="0"/>
              </a:rPr>
              <a:t>math</a:t>
            </a:r>
            <a:endParaRPr lang="en-US" altLang="zh-CN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altLang="zh-CN" sz="1200" dirty="0">
                <a:solidFill>
                  <a:srgbClr val="9CDCFE"/>
                </a:solidFill>
                <a:latin typeface="Consolas" panose="020B0609020204030204" pitchFamily="49" charset="0"/>
              </a:rPr>
              <a:t>i1</a:t>
            </a:r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altLang="zh-CN" sz="12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endParaRPr lang="en-US" altLang="zh-CN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altLang="zh-CN" sz="1200" dirty="0">
                <a:solidFill>
                  <a:srgbClr val="9CDCFE"/>
                </a:solidFill>
                <a:latin typeface="Consolas" panose="020B0609020204030204" pitchFamily="49" charset="0"/>
              </a:rPr>
              <a:t>v</a:t>
            </a:r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altLang="zh-CN" sz="1200" dirty="0">
                <a:solidFill>
                  <a:srgbClr val="B5CEA8"/>
                </a:solidFill>
                <a:latin typeface="Consolas" panose="020B0609020204030204" pitchFamily="49" charset="0"/>
              </a:rPr>
              <a:t>0.01</a:t>
            </a:r>
            <a:endParaRPr lang="en-US" altLang="zh-CN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in</a:t>
            </a:r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200" dirty="0">
                <a:solidFill>
                  <a:srgbClr val="4EC9B0"/>
                </a:solidFill>
                <a:latin typeface="Consolas" panose="020B0609020204030204" pitchFamily="49" charset="0"/>
              </a:rPr>
              <a:t>range</a:t>
            </a:r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B5CEA8"/>
                </a:solidFill>
                <a:latin typeface="Consolas" panose="020B0609020204030204" pitchFamily="49" charset="0"/>
              </a:rPr>
              <a:t>5</a:t>
            </a:r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altLang="zh-CN" sz="1200" dirty="0">
                <a:solidFill>
                  <a:srgbClr val="9CDCFE"/>
                </a:solidFill>
                <a:latin typeface="Consolas" panose="020B0609020204030204" pitchFamily="49" charset="0"/>
              </a:rPr>
              <a:t>v</a:t>
            </a:r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=-((</a:t>
            </a:r>
            <a:r>
              <a:rPr lang="en-US" altLang="zh-CN" sz="12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US" altLang="zh-CN" sz="12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/</a:t>
            </a:r>
            <a:r>
              <a:rPr lang="en-US" altLang="zh-CN" sz="1200" dirty="0" err="1">
                <a:solidFill>
                  <a:srgbClr val="4EC9B0"/>
                </a:solidFill>
                <a:latin typeface="Consolas" panose="020B0609020204030204" pitchFamily="49" charset="0"/>
              </a:rPr>
              <a:t>math</a:t>
            </a:r>
            <a:r>
              <a:rPr lang="en-US" altLang="zh-CN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sqrt</a:t>
            </a:r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9CDCFE"/>
                </a:solidFill>
                <a:latin typeface="Consolas" panose="020B0609020204030204" pitchFamily="49" charset="0"/>
              </a:rPr>
              <a:t>v</a:t>
            </a:r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))*</a:t>
            </a:r>
            <a:r>
              <a:rPr lang="en-US" altLang="zh-CN" sz="1200" dirty="0">
                <a:solidFill>
                  <a:srgbClr val="9CDCFE"/>
                </a:solidFill>
                <a:latin typeface="Consolas" panose="020B0609020204030204" pitchFamily="49" charset="0"/>
              </a:rPr>
              <a:t>v</a:t>
            </a:r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-</a:t>
            </a:r>
            <a:r>
              <a:rPr lang="en-US" altLang="zh-CN" sz="1200" dirty="0">
                <a:solidFill>
                  <a:srgbClr val="9CDCFE"/>
                </a:solidFill>
                <a:latin typeface="Consolas" panose="020B0609020204030204" pitchFamily="49" charset="0"/>
              </a:rPr>
              <a:t>i1</a:t>
            </a:r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)/(</a:t>
            </a:r>
            <a:r>
              <a:rPr lang="en-US" altLang="zh-CN" sz="12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+</a:t>
            </a:r>
            <a:r>
              <a:rPr lang="en-US" altLang="zh-CN" sz="12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/</a:t>
            </a:r>
            <a:r>
              <a:rPr lang="en-US" altLang="zh-CN" sz="1200" dirty="0">
                <a:solidFill>
                  <a:srgbClr val="B5CEA8"/>
                </a:solidFill>
                <a:latin typeface="Consolas" panose="020B0609020204030204" pitchFamily="49" charset="0"/>
              </a:rPr>
              <a:t>2</a:t>
            </a:r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/</a:t>
            </a:r>
            <a:r>
              <a:rPr lang="en-US" altLang="zh-CN" sz="1200" dirty="0" err="1">
                <a:solidFill>
                  <a:srgbClr val="4EC9B0"/>
                </a:solidFill>
                <a:latin typeface="Consolas" panose="020B0609020204030204" pitchFamily="49" charset="0"/>
              </a:rPr>
              <a:t>math</a:t>
            </a:r>
            <a:r>
              <a:rPr lang="en-US" altLang="zh-CN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altLang="zh-CN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sqrt</a:t>
            </a:r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9CDCFE"/>
                </a:solidFill>
                <a:latin typeface="Consolas" panose="020B0609020204030204" pitchFamily="49" charset="0"/>
              </a:rPr>
              <a:t>v</a:t>
            </a:r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))+</a:t>
            </a:r>
            <a:r>
              <a:rPr lang="en-US" altLang="zh-CN" sz="1200" dirty="0">
                <a:solidFill>
                  <a:srgbClr val="9CDCFE"/>
                </a:solidFill>
                <a:latin typeface="Consolas" panose="020B0609020204030204" pitchFamily="49" charset="0"/>
              </a:rPr>
              <a:t>v</a:t>
            </a:r>
            <a:endParaRPr lang="en-US" altLang="zh-CN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altLang="zh-CN" sz="1200" dirty="0">
                <a:solidFill>
                  <a:srgbClr val="DCDCAA"/>
                </a:solidFill>
                <a:latin typeface="Consolas" panose="020B0609020204030204" pitchFamily="49" charset="0"/>
              </a:rPr>
              <a:t>print</a:t>
            </a:r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altLang="zh-CN" sz="1200" dirty="0">
                <a:solidFill>
                  <a:srgbClr val="9CDCFE"/>
                </a:solidFill>
                <a:latin typeface="Consolas" panose="020B0609020204030204" pitchFamily="49" charset="0"/>
              </a:rPr>
              <a:t>v</a:t>
            </a:r>
            <a:r>
              <a:rPr lang="en-US" altLang="zh-CN" sz="12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US" altLang="zh-CN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422865" y="3737817"/>
                <a:ext cx="4841593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可以看到收敛速度非常快</a:t>
                </a:r>
                <a:endParaRPr lang="en-US" altLang="zh-CN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但存在问题：收敛情况和初值有关。如果初值取的不好，可能不收敛甚至在实数域内无法迭代运算。</a:t>
                </a:r>
                <a:endParaRPr lang="en-US" altLang="zh-CN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譬如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初值</a:t>
                </a:r>
                <a:r>
                  <a:rPr lang="zh-CN" altLang="en-US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取</a:t>
                </a:r>
                <a:r>
                  <a:rPr lang="en-US" altLang="zh-CN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100</a:t>
                </a:r>
                <a:r>
                  <a:rPr lang="zh-CN" altLang="en-US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时，迭代</a:t>
                </a:r>
                <a:r>
                  <a:rPr lang="en-US" altLang="zh-CN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次后解为</a:t>
                </a:r>
                <a:r>
                  <a:rPr lang="en-US" altLang="zh-CN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2.857143</a:t>
                </a:r>
                <a:r>
                  <a:rPr lang="zh-CN" altLang="en-US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，此时无法继续开方</a:t>
                </a:r>
                <a:endParaRPr lang="en-US" altLang="zh-CN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求整体雅可比矩阵的方法是困难的，往往只对非线性器件采用伴随模型线性化</a:t>
                </a:r>
                <a:endParaRPr lang="zh-CN" altLang="en-US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65" y="3737817"/>
                <a:ext cx="4841593" cy="3139321"/>
              </a:xfrm>
              <a:prstGeom prst="rect">
                <a:avLst/>
              </a:prstGeom>
              <a:blipFill>
                <a:blip r:embed="rId4"/>
                <a:stretch>
                  <a:fillRect l="-755" t="-971" r="-1006" b="-17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1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0517" y="10549"/>
            <a:ext cx="10515600" cy="1059403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Simulation Flow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6" name="矩形 5"/>
          <p:cNvSpPr/>
          <p:nvPr/>
        </p:nvSpPr>
        <p:spPr>
          <a:xfrm>
            <a:off x="812751" y="6479875"/>
            <a:ext cx="2914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 circuit simulation flow.</a:t>
            </a:r>
          </a:p>
          <a:p>
            <a:pPr algn="ctr"/>
            <a:r>
              <a:rPr lang="en-US" altLang="zh-CN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FROM: CIRCUIT SIMULATION FARID N. NAJM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22419" y="1257434"/>
            <a:ext cx="193009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R0 n1 0 2.0</a:t>
            </a:r>
          </a:p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R1 n2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</a:t>
            </a:r>
          </a:p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I0 n2 n1 0.05</a:t>
            </a:r>
          </a:p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4619491" y="2317147"/>
                <a:ext cx="1933026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𝐺𝑉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</m:oMath>
                  </m:oMathPara>
                </a14:m>
                <a:endPara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491" y="2317147"/>
                <a:ext cx="1933026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/>
          <p:cNvCxnSpPr/>
          <p:nvPr/>
        </p:nvCxnSpPr>
        <p:spPr>
          <a:xfrm>
            <a:off x="6661212" y="2455647"/>
            <a:ext cx="15624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332378" y="2317147"/>
            <a:ext cx="2223171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or G can be a function of U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31289" y="2040148"/>
            <a:ext cx="750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stamping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4622418" y="3077495"/>
                <a:ext cx="1930098" cy="4584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sSubSup>
                        <m:sSub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sSup>
                        <m:s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418" y="3077495"/>
                <a:ext cx="1930098" cy="458459"/>
              </a:xfrm>
              <a:prstGeom prst="rect">
                <a:avLst/>
              </a:prstGeom>
              <a:blipFill>
                <a:blip r:embed="rId4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/>
          <p:cNvCxnSpPr/>
          <p:nvPr/>
        </p:nvCxnSpPr>
        <p:spPr>
          <a:xfrm>
            <a:off x="6661212" y="3306726"/>
            <a:ext cx="15624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8332378" y="2703741"/>
                <a:ext cx="3679109" cy="332296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Normally, C is singular. To avoid C inverse, multiply C in both side: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1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h𝐶</m:t>
                      </m:r>
                      <m:sSubSup>
                        <m:sSubSupPr>
                          <m:ctrlP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1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we get: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d>
                      <m:sSub>
                        <m:sSubPr>
                          <m:ctrlP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1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  <m:sSub>
                        <m:sSubPr>
                          <m:ctrlP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equation also show the companion model for linear C, for the case of Back Euler.</a:t>
                </a:r>
                <a:endPara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right side is given, it is easy to solve if C and G are constant. However, when C or G is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get a nonlinear equation, denoted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we want to 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378" y="2703741"/>
                <a:ext cx="3679109" cy="33229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3"/>
          <p:cNvCxnSpPr>
            <a:stCxn id="11" idx="2"/>
            <a:endCxn id="13" idx="0"/>
          </p:cNvCxnSpPr>
          <p:nvPr/>
        </p:nvCxnSpPr>
        <p:spPr>
          <a:xfrm flipH="1">
            <a:off x="5586004" y="2088431"/>
            <a:ext cx="1464" cy="228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646795" y="3306726"/>
            <a:ext cx="864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13" idx="2"/>
            <a:endCxn id="20" idx="0"/>
          </p:cNvCxnSpPr>
          <p:nvPr/>
        </p:nvCxnSpPr>
        <p:spPr>
          <a:xfrm>
            <a:off x="5586004" y="2594146"/>
            <a:ext cx="1463" cy="483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5931289" y="2703741"/>
            <a:ext cx="1136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zh-C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Euler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3646795" y="2459880"/>
            <a:ext cx="864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646795" y="1690688"/>
            <a:ext cx="864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/>
              <p:cNvSpPr txBox="1"/>
              <p:nvPr/>
            </p:nvSpPr>
            <p:spPr>
              <a:xfrm>
                <a:off x="4622417" y="3790073"/>
                <a:ext cx="2571597" cy="45070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417" y="3790073"/>
                <a:ext cx="2571597" cy="4507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接连接符 49"/>
          <p:cNvCxnSpPr/>
          <p:nvPr/>
        </p:nvCxnSpPr>
        <p:spPr>
          <a:xfrm>
            <a:off x="3646795" y="4019304"/>
            <a:ext cx="864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20" idx="2"/>
          </p:cNvCxnSpPr>
          <p:nvPr/>
        </p:nvCxnSpPr>
        <p:spPr>
          <a:xfrm flipH="1">
            <a:off x="5586005" y="3535954"/>
            <a:ext cx="1462" cy="25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5931289" y="3494209"/>
            <a:ext cx="1553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lang="zh-CN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Newton’s Method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直接箭头连接符 56"/>
          <p:cNvCxnSpPr/>
          <p:nvPr/>
        </p:nvCxnSpPr>
        <p:spPr>
          <a:xfrm flipH="1">
            <a:off x="7055315" y="4258947"/>
            <a:ext cx="1463" cy="25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/>
              <p:cNvSpPr txBox="1"/>
              <p:nvPr/>
            </p:nvSpPr>
            <p:spPr>
              <a:xfrm>
                <a:off x="5586004" y="4549007"/>
                <a:ext cx="2637679" cy="1569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Instead of solve nonlinear algebraic equation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 this linear algebraic equation </a:t>
                </a:r>
                <a:r>
                  <a:rPr lang="en-US" altLang="zh-CN" sz="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iteratively</a:t>
                </a:r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until converges.</a:t>
                </a:r>
              </a:p>
              <a:p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However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Jacobian </a:t>
                </a:r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 is difficult to calculate directly.</a:t>
                </a:r>
              </a:p>
              <a:p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use companion models to improve the general Newton’s method.</a:t>
                </a:r>
              </a:p>
            </p:txBody>
          </p:sp>
        </mc:Choice>
        <mc:Fallback xmlns="">
          <p:sp>
            <p:nvSpPr>
              <p:cNvPr id="58" name="文本框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004" y="4549007"/>
                <a:ext cx="2637679" cy="1569660"/>
              </a:xfrm>
              <a:prstGeom prst="rect">
                <a:avLst/>
              </a:prstGeom>
              <a:blipFill>
                <a:blip r:embed="rId7"/>
                <a:stretch>
                  <a:fillRect r="-460"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/>
              <p:cNvSpPr txBox="1"/>
              <p:nvPr/>
            </p:nvSpPr>
            <p:spPr>
              <a:xfrm>
                <a:off x="3810093" y="4680945"/>
                <a:ext cx="1671048" cy="3076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CN" sz="1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+1)</m:t>
                              </m:r>
                            </m:sup>
                          </m:s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zh-CN" altLang="en-US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</m:oMath>
                  </m:oMathPara>
                </a14:m>
                <a:endPara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93" y="4680945"/>
                <a:ext cx="1671048" cy="3076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连接符 59"/>
          <p:cNvCxnSpPr/>
          <p:nvPr/>
        </p:nvCxnSpPr>
        <p:spPr>
          <a:xfrm>
            <a:off x="3187330" y="4832869"/>
            <a:ext cx="540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1999549" y="1582007"/>
            <a:ext cx="1109708" cy="385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 Description File</a:t>
            </a:r>
            <a:endParaRPr lang="zh-CN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05327" y="2278812"/>
            <a:ext cx="1698153" cy="481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Differential Equations F(</a:t>
            </a:r>
            <a:r>
              <a:rPr lang="en-US" altLang="zh-CN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x,x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’)=0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711525" y="3096650"/>
            <a:ext cx="1698153" cy="481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Algebraic Equations F(x)=0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703424" y="3774306"/>
            <a:ext cx="1698153" cy="481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Algebraic Equations Ax=b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004240" y="4526454"/>
            <a:ext cx="1100327" cy="536071"/>
            <a:chOff x="-691954" y="3722876"/>
            <a:chExt cx="1100327" cy="536071"/>
          </a:xfrm>
        </p:grpSpPr>
        <p:sp>
          <p:nvSpPr>
            <p:cNvPr id="8" name="菱形 7"/>
            <p:cNvSpPr/>
            <p:nvPr/>
          </p:nvSpPr>
          <p:spPr>
            <a:xfrm>
              <a:off x="-691954" y="3722876"/>
              <a:ext cx="1100327" cy="536071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-576157" y="3852411"/>
              <a:ext cx="927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Converged?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004240" y="5312726"/>
            <a:ext cx="1100327" cy="555739"/>
            <a:chOff x="-691954" y="3703208"/>
            <a:chExt cx="1100327" cy="555739"/>
          </a:xfrm>
        </p:grpSpPr>
        <p:sp>
          <p:nvSpPr>
            <p:cNvPr id="37" name="菱形 36"/>
            <p:cNvSpPr/>
            <p:nvPr/>
          </p:nvSpPr>
          <p:spPr>
            <a:xfrm>
              <a:off x="-691954" y="3722876"/>
              <a:ext cx="1100327" cy="536071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-604043" y="3703208"/>
              <a:ext cx="949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LTE</a:t>
              </a:r>
            </a:p>
            <a:p>
              <a:pPr algn="ctr"/>
              <a:r>
                <a: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Acceptable?</a:t>
              </a:r>
              <a:endPara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圆角矩形 40"/>
          <p:cNvSpPr/>
          <p:nvPr/>
        </p:nvSpPr>
        <p:spPr>
          <a:xfrm>
            <a:off x="2014322" y="6118667"/>
            <a:ext cx="1109708" cy="385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接箭头连接符 18"/>
          <p:cNvCxnSpPr>
            <a:endCxn id="7" idx="0"/>
          </p:cNvCxnSpPr>
          <p:nvPr/>
        </p:nvCxnSpPr>
        <p:spPr>
          <a:xfrm>
            <a:off x="2554403" y="1967993"/>
            <a:ext cx="1" cy="310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7" idx="2"/>
            <a:endCxn id="30" idx="0"/>
          </p:cNvCxnSpPr>
          <p:nvPr/>
        </p:nvCxnSpPr>
        <p:spPr>
          <a:xfrm>
            <a:off x="2554404" y="2760385"/>
            <a:ext cx="6198" cy="3362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30" idx="2"/>
            <a:endCxn id="31" idx="0"/>
          </p:cNvCxnSpPr>
          <p:nvPr/>
        </p:nvCxnSpPr>
        <p:spPr>
          <a:xfrm flipH="1">
            <a:off x="2552501" y="3578223"/>
            <a:ext cx="8101" cy="196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31" idx="2"/>
            <a:endCxn id="8" idx="0"/>
          </p:cNvCxnSpPr>
          <p:nvPr/>
        </p:nvCxnSpPr>
        <p:spPr>
          <a:xfrm>
            <a:off x="2552501" y="4255879"/>
            <a:ext cx="1903" cy="270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stCxn id="8" idx="2"/>
            <a:endCxn id="38" idx="0"/>
          </p:cNvCxnSpPr>
          <p:nvPr/>
        </p:nvCxnSpPr>
        <p:spPr>
          <a:xfrm>
            <a:off x="2554404" y="5062525"/>
            <a:ext cx="12397" cy="2502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37" idx="2"/>
            <a:endCxn id="41" idx="0"/>
          </p:cNvCxnSpPr>
          <p:nvPr/>
        </p:nvCxnSpPr>
        <p:spPr>
          <a:xfrm>
            <a:off x="2554404" y="5868465"/>
            <a:ext cx="14772" cy="250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肘形连接符 55"/>
          <p:cNvCxnSpPr>
            <a:stCxn id="8" idx="1"/>
            <a:endCxn id="31" idx="1"/>
          </p:cNvCxnSpPr>
          <p:nvPr/>
        </p:nvCxnSpPr>
        <p:spPr>
          <a:xfrm rot="10800000">
            <a:off x="1703424" y="4015094"/>
            <a:ext cx="300816" cy="779397"/>
          </a:xfrm>
          <a:prstGeom prst="bentConnector3">
            <a:avLst>
              <a:gd name="adj1" fmla="val 31174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肘形连接符 62"/>
          <p:cNvCxnSpPr>
            <a:stCxn id="37" idx="1"/>
            <a:endCxn id="30" idx="1"/>
          </p:cNvCxnSpPr>
          <p:nvPr/>
        </p:nvCxnSpPr>
        <p:spPr>
          <a:xfrm rot="10800000">
            <a:off x="1711526" y="3337438"/>
            <a:ext cx="292715" cy="2262993"/>
          </a:xfrm>
          <a:prstGeom prst="bentConnector3">
            <a:avLst>
              <a:gd name="adj1" fmla="val 53597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肘形连接符 65"/>
          <p:cNvCxnSpPr>
            <a:stCxn id="41" idx="1"/>
            <a:endCxn id="30" idx="1"/>
          </p:cNvCxnSpPr>
          <p:nvPr/>
        </p:nvCxnSpPr>
        <p:spPr>
          <a:xfrm rot="10800000">
            <a:off x="1711526" y="3337438"/>
            <a:ext cx="302797" cy="2974223"/>
          </a:xfrm>
          <a:prstGeom prst="bentConnector3">
            <a:avLst>
              <a:gd name="adj1" fmla="val 52145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文本框 101"/>
          <p:cNvSpPr txBox="1"/>
          <p:nvPr/>
        </p:nvSpPr>
        <p:spPr>
          <a:xfrm>
            <a:off x="457279" y="5327922"/>
            <a:ext cx="143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Step Length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1447589" y="4520349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2047606" y="5034961"/>
            <a:ext cx="408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2047606" y="5839121"/>
            <a:ext cx="408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42712" y="6028398"/>
            <a:ext cx="1556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Step Length?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0797" y="97655"/>
            <a:ext cx="3809120" cy="19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Case1 Companion 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model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4464"/>
                <a:ext cx="10515600" cy="4351338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affine function of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b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≜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1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nonlinear resistor as an example, the original </a:t>
                </a:r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equation:</a:t>
                </a:r>
                <a:b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sz="1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zh-CN" sz="1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rad>
                      </m:den>
                    </m:f>
                  </m:oMath>
                </a14:m>
                <a:endParaRPr lang="en-US" altLang="zh-CN" sz="1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affine </a:t>
                </a:r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 will be: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≜</m:t>
                      </m:r>
                      <m:sSup>
                        <m:sSupPr>
                          <m:ctrlP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+[</m:t>
                      </m:r>
                      <m:r>
                        <a:rPr lang="en-US" altLang="zh-CN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18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which include a resistor and current source.</a:t>
                </a:r>
                <a:endParaRPr lang="en-US" altLang="zh-CN" sz="1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this case,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1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companion model is as shown:</a:t>
                </a: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4464"/>
                <a:ext cx="10515600" cy="4351338"/>
              </a:xfrm>
              <a:blipFill>
                <a:blip r:embed="rId2"/>
                <a:stretch>
                  <a:fillRect l="-406" t="-12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/>
          <p:cNvGrpSpPr/>
          <p:nvPr/>
        </p:nvGrpSpPr>
        <p:grpSpPr>
          <a:xfrm>
            <a:off x="2797263" y="4655775"/>
            <a:ext cx="8556536" cy="2140037"/>
            <a:chOff x="2797263" y="4655775"/>
            <a:chExt cx="8556536" cy="2140037"/>
          </a:xfrm>
        </p:grpSpPr>
        <p:grpSp>
          <p:nvGrpSpPr>
            <p:cNvPr id="13" name="组合 12"/>
            <p:cNvGrpSpPr/>
            <p:nvPr/>
          </p:nvGrpSpPr>
          <p:grpSpPr>
            <a:xfrm>
              <a:off x="2971829" y="4655775"/>
              <a:ext cx="8381970" cy="2009135"/>
              <a:chOff x="3042850" y="4815573"/>
              <a:chExt cx="8381970" cy="2009135"/>
            </a:xfrm>
          </p:grpSpPr>
          <p:pic>
            <p:nvPicPr>
              <p:cNvPr id="6" name="图片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9156" y="5548202"/>
                <a:ext cx="1106010" cy="609932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3761" y="5014705"/>
                <a:ext cx="2191056" cy="181000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文本框 6"/>
                  <p:cNvSpPr txBox="1"/>
                  <p:nvPr/>
                </p:nvSpPr>
                <p:spPr>
                  <a:xfrm>
                    <a:off x="3042850" y="5985802"/>
                    <a:ext cx="799386" cy="57227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zh-CN" alt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文本框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2850" y="5985802"/>
                    <a:ext cx="799386" cy="57227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/>
                  <p:cNvSpPr txBox="1"/>
                  <p:nvPr/>
                </p:nvSpPr>
                <p:spPr>
                  <a:xfrm>
                    <a:off x="8265330" y="4815573"/>
                    <a:ext cx="1972015" cy="58432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CN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zh-CN" alt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文本框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65330" y="4815573"/>
                    <a:ext cx="1972015" cy="58432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本框 8"/>
                  <p:cNvSpPr txBox="1"/>
                  <p:nvPr/>
                </p:nvSpPr>
                <p:spPr>
                  <a:xfrm>
                    <a:off x="8265329" y="6210222"/>
                    <a:ext cx="3159491" cy="5343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=[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rad>
                            </m:num>
                            <m:den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zh-CN" alt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文本框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65329" y="6210222"/>
                    <a:ext cx="3159491" cy="5343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直接箭头连接符 10"/>
              <p:cNvCxnSpPr/>
              <p:nvPr/>
            </p:nvCxnSpPr>
            <p:spPr>
              <a:xfrm flipV="1">
                <a:off x="5086905" y="6019061"/>
                <a:ext cx="144000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prstDash val="dash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文本框 11"/>
              <p:cNvSpPr txBox="1"/>
              <p:nvPr/>
            </p:nvSpPr>
            <p:spPr>
              <a:xfrm>
                <a:off x="5143193" y="5616470"/>
                <a:ext cx="13837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linearization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2797263" y="6423402"/>
                  <a:ext cx="2218621" cy="3724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rad>
                      </m:oMath>
                    </m:oMathPara>
                  </a14:m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7263" y="6423402"/>
                  <a:ext cx="2218621" cy="372410"/>
                </a:xfrm>
                <a:prstGeom prst="rect">
                  <a:avLst/>
                </a:prstGeom>
                <a:blipFill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172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8" y="329512"/>
            <a:ext cx="4071153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Case1 </a:t>
            </a:r>
            <a:b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Companion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model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476262" cy="4351338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电路模型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314462" y="377930"/>
                <a:ext cx="3872407" cy="1312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rad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bSup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rad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462" y="377930"/>
                <a:ext cx="3872407" cy="13129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/>
          <p:cNvSpPr txBox="1"/>
          <p:nvPr/>
        </p:nvSpPr>
        <p:spPr>
          <a:xfrm>
            <a:off x="10174068" y="1006409"/>
            <a:ext cx="144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Stamping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9254906" y="1192543"/>
            <a:ext cx="71880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511021" y="3061255"/>
            <a:ext cx="3545271" cy="1880078"/>
            <a:chOff x="928272" y="3061255"/>
            <a:chExt cx="3545271" cy="188007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/>
            <a:srcRect r="34076"/>
            <a:stretch/>
          </p:blipFill>
          <p:spPr>
            <a:xfrm>
              <a:off x="928272" y="3061255"/>
              <a:ext cx="2391977" cy="1880078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2467992" y="3390460"/>
              <a:ext cx="1127463" cy="104402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2338256" y="3325510"/>
              <a:ext cx="1259007" cy="10400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3217558" y="3921569"/>
                  <a:ext cx="1255985" cy="6689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zh-CN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en-US" altLang="zh-CN" sz="12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1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  <m:r>
                                  <a:rPr lang="en-US" altLang="zh-CN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−0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7558" y="3921569"/>
                  <a:ext cx="1255985" cy="6689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/>
                <p:cNvSpPr txBox="1"/>
                <p:nvPr/>
              </p:nvSpPr>
              <p:spPr>
                <a:xfrm>
                  <a:off x="1952166" y="4125558"/>
                  <a:ext cx="827086" cy="4788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10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0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05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altLang="zh-CN" sz="105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en-US" altLang="zh-CN" sz="105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05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105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CN" sz="105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05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105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  <m:r>
                                  <a:rPr lang="en-US" altLang="zh-CN" sz="105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−0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zh-CN" altLang="en-US" sz="105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文本框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2166" y="4125558"/>
                  <a:ext cx="827086" cy="4788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/>
              <p:cNvSpPr/>
              <p:nvPr/>
            </p:nvSpPr>
            <p:spPr>
              <a:xfrm>
                <a:off x="4490533" y="2095167"/>
                <a:ext cx="7701467" cy="4245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对比求此前解雅可比矩阵的</a:t>
                </a:r>
                <a:r>
                  <a:rPr lang="zh-CN" altLang="en-US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迭代方程：</a:t>
                </a:r>
                <a:endParaRPr lang="en-US" altLang="zh-CN" i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bSup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rad>
                                </m:den>
                              </m:f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rad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CN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两边同乘以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zh-CN" altLang="en-US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endParaRPr lang="en-US" altLang="zh-CN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rad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rad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rad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CN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可以看到化</a:t>
                </a:r>
                <a:r>
                  <a:rPr lang="zh-CN" altLang="en-US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简</a:t>
                </a:r>
                <a:r>
                  <a:rPr lang="zh-CN" altLang="en-US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后是一样的</a:t>
                </a:r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33" y="2095167"/>
                <a:ext cx="7701467" cy="4245329"/>
              </a:xfrm>
              <a:prstGeom prst="rect">
                <a:avLst/>
              </a:prstGeom>
              <a:blipFill>
                <a:blip r:embed="rId7"/>
                <a:stretch>
                  <a:fillRect l="-713" t="-862" b="-12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9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82197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Transient Analysis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2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Case2 Transient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476262" cy="4351338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电路模型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695552" y="3719527"/>
                <a:ext cx="297568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552" y="3719527"/>
                <a:ext cx="2975686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695552" y="3171443"/>
                <a:ext cx="44842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h𝐶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552" y="3171443"/>
                <a:ext cx="4484241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695552" y="6065960"/>
                <a:ext cx="4730206" cy="645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552" y="6065960"/>
                <a:ext cx="4730206" cy="645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5695552" y="2281997"/>
                <a:ext cx="13252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552" y="2281997"/>
                <a:ext cx="1325299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459" y="2486528"/>
            <a:ext cx="3156751" cy="2341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5695552" y="1485897"/>
                <a:ext cx="1572032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 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552" y="1485897"/>
                <a:ext cx="1572032" cy="6173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5695552" y="937813"/>
                <a:ext cx="23346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𝑠𝐶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552" y="937813"/>
                <a:ext cx="2334613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5695552" y="389729"/>
                <a:ext cx="27637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552" y="389729"/>
                <a:ext cx="2763770" cy="369332"/>
              </a:xfrm>
              <a:prstGeom prst="rect">
                <a:avLst/>
              </a:prstGeom>
              <a:blipFill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5695552" y="4612962"/>
                <a:ext cx="328788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groupChr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≪1</m:t>
                          </m:r>
                          <m:r>
                            <m:rPr>
                              <m:nor/>
                            </m:rPr>
                            <a:rPr lang="zh-CN" altLang="en-US" dirty="0"/>
                            <m:t> </m:t>
                          </m:r>
                        </m:e>
                      </m:groupCh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552" y="4612962"/>
                <a:ext cx="3287887" cy="714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5695552" y="5506397"/>
                <a:ext cx="3578223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552" y="5506397"/>
                <a:ext cx="3578223" cy="380810"/>
              </a:xfrm>
              <a:prstGeom prst="rect">
                <a:avLst/>
              </a:prstGeom>
              <a:blipFill>
                <a:blip r:embed="rId11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/>
          <p:cNvSpPr/>
          <p:nvPr/>
        </p:nvSpPr>
        <p:spPr>
          <a:xfrm>
            <a:off x="5314462" y="286782"/>
            <a:ext cx="6758866" cy="24846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314462" y="3080551"/>
            <a:ext cx="6758866" cy="37275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3619718" y="1330233"/>
            <a:ext cx="157027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619718" y="4927241"/>
            <a:ext cx="157607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Discontinuous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39"/>
              <p:cNvSpPr txBox="1"/>
              <p:nvPr/>
            </p:nvSpPr>
            <p:spPr>
              <a:xfrm>
                <a:off x="9845595" y="1509087"/>
                <a:ext cx="21738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(impulse)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595" y="1509087"/>
                <a:ext cx="2173815" cy="646331"/>
              </a:xfrm>
              <a:prstGeom prst="rect">
                <a:avLst/>
              </a:prstGeom>
              <a:blipFill>
                <a:blip r:embed="rId12"/>
                <a:stretch>
                  <a:fillRect l="-2241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文本框 41"/>
          <p:cNvSpPr txBox="1"/>
          <p:nvPr/>
        </p:nvSpPr>
        <p:spPr>
          <a:xfrm>
            <a:off x="9845595" y="992583"/>
            <a:ext cx="217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Laplace Transform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845595" y="391041"/>
            <a:ext cx="217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Stamping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845595" y="2312051"/>
            <a:ext cx="217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Solve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8562449" y="575708"/>
            <a:ext cx="1080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10035326" y="3284246"/>
            <a:ext cx="1600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Back Euler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9125214" y="4881075"/>
            <a:ext cx="3066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Solve Difference Equation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8562449" y="1152756"/>
            <a:ext cx="1080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8562449" y="1850917"/>
            <a:ext cx="1080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8562449" y="2482012"/>
            <a:ext cx="1080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9600953" y="4415468"/>
                <a:ext cx="1522212" cy="7742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1)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 condition: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953" y="4415468"/>
                <a:ext cx="1522212" cy="774251"/>
              </a:xfrm>
              <a:prstGeom prst="rect">
                <a:avLst/>
              </a:prstGeom>
              <a:blipFill>
                <a:blip r:embed="rId13"/>
                <a:stretch>
                  <a:fillRect l="-6400" r="-1600" b="-11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4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9512"/>
            <a:ext cx="3396186" cy="1325563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Case2 singular 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476262" cy="4351338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电路模型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350058" y="3936660"/>
                <a:ext cx="297568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58" y="3936660"/>
                <a:ext cx="2975686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4350058" y="5474423"/>
                <a:ext cx="717196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e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58" y="5474423"/>
                <a:ext cx="7171963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350058" y="6040386"/>
                <a:ext cx="4146713" cy="642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58" y="6040386"/>
                <a:ext cx="4146713" cy="642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5383924" y="2941435"/>
                <a:ext cx="1836978" cy="55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924" y="2941435"/>
                <a:ext cx="1836978" cy="5543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036062" y="795776"/>
                <a:ext cx="310662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𝑠𝐶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062" y="795776"/>
                <a:ext cx="3106620" cy="552459"/>
              </a:xfrm>
              <a:prstGeom prst="rect">
                <a:avLst/>
              </a:prstGeom>
              <a:blipFill>
                <a:blip r:embed="rId6"/>
                <a:stretch>
                  <a:fillRect l="-1569" b="-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383924" y="1424567"/>
                <a:ext cx="3319690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𝑠𝐶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924" y="1424567"/>
                <a:ext cx="3319690" cy="6173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383924" y="2183000"/>
                <a:ext cx="4346896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924" y="2183000"/>
                <a:ext cx="4346896" cy="6173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4" y="2504124"/>
            <a:ext cx="3092101" cy="2560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383924" y="180723"/>
                <a:ext cx="4401077" cy="592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924" y="180723"/>
                <a:ext cx="4401077" cy="5923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5383924" y="914150"/>
                <a:ext cx="23346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𝑠𝐶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924" y="914150"/>
                <a:ext cx="2334613" cy="369332"/>
              </a:xfrm>
              <a:prstGeom prst="rect">
                <a:avLst/>
              </a:prstGeom>
              <a:blipFill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5314462" y="132741"/>
            <a:ext cx="6758866" cy="34982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613918" y="1778852"/>
            <a:ext cx="157027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350058" y="4775589"/>
                <a:ext cx="1237390" cy="55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58" y="4775589"/>
                <a:ext cx="1237390" cy="5543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4350058" y="3801517"/>
            <a:ext cx="7723270" cy="30065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288295" y="5431711"/>
            <a:ext cx="157607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Discontinuous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7718537" y="4011423"/>
                <a:ext cx="3180038" cy="565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+1/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537" y="4011423"/>
                <a:ext cx="3180038" cy="565155"/>
              </a:xfrm>
              <a:prstGeom prst="rect">
                <a:avLst/>
              </a:prstGeom>
              <a:blipFill>
                <a:blip r:embed="rId13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4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29512"/>
            <a:ext cx="6530267" cy="1325563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Case2 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Companion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model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772357" y="1514688"/>
                <a:ext cx="10644326" cy="2054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sually we use companion model instead to build the equation.</a:t>
                </a: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 a linear capacitor for example. Using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 Euler, we can get: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h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altLang="zh-CN" dirty="0" smtClean="0">
                  <a:latin typeface="Times New Roman" panose="02020603050405020304" pitchFamily="18" charset="0"/>
                </a:endParaRPr>
              </a:p>
              <a:p>
                <a:pPr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behaves like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superposition of a resistor with conductance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 current source with DC current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57" y="1514688"/>
                <a:ext cx="10644326" cy="2054793"/>
              </a:xfrm>
              <a:prstGeom prst="rect">
                <a:avLst/>
              </a:prstGeom>
              <a:blipFill>
                <a:blip r:embed="rId2"/>
                <a:stretch>
                  <a:fillRect l="-515" t="-1479" b="-5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/>
        </p:nvGrpSpPr>
        <p:grpSpPr>
          <a:xfrm>
            <a:off x="3289916" y="4294790"/>
            <a:ext cx="5804600" cy="2066337"/>
            <a:chOff x="5145349" y="4339179"/>
            <a:chExt cx="5804600" cy="2066337"/>
          </a:xfrm>
        </p:grpSpPr>
        <p:grpSp>
          <p:nvGrpSpPr>
            <p:cNvPr id="6" name="组合 5"/>
            <p:cNvGrpSpPr/>
            <p:nvPr/>
          </p:nvGrpSpPr>
          <p:grpSpPr>
            <a:xfrm>
              <a:off x="8642447" y="4339179"/>
              <a:ext cx="2307502" cy="2066337"/>
              <a:chOff x="8642447" y="4339179"/>
              <a:chExt cx="2307502" cy="2066337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42447" y="4576328"/>
                <a:ext cx="2191056" cy="1810003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文本框 33"/>
                  <p:cNvSpPr txBox="1"/>
                  <p:nvPr/>
                </p:nvSpPr>
                <p:spPr>
                  <a:xfrm>
                    <a:off x="10137419" y="4339179"/>
                    <a:ext cx="641138" cy="47429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4" name="文本框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37419" y="4339179"/>
                    <a:ext cx="641138" cy="47429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文本框 34"/>
                  <p:cNvSpPr txBox="1"/>
                  <p:nvPr/>
                </p:nvSpPr>
                <p:spPr>
                  <a:xfrm>
                    <a:off x="10137419" y="5931155"/>
                    <a:ext cx="812530" cy="4743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oMath>
                      </m:oMathPara>
                    </a14:m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5" name="文本框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37419" y="5931155"/>
                    <a:ext cx="812530" cy="47436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组合 20"/>
            <p:cNvGrpSpPr/>
            <p:nvPr/>
          </p:nvGrpSpPr>
          <p:grpSpPr>
            <a:xfrm>
              <a:off x="6557376" y="4967786"/>
              <a:ext cx="2085071" cy="404076"/>
              <a:chOff x="1033186" y="5166260"/>
              <a:chExt cx="2085071" cy="404076"/>
            </a:xfrm>
          </p:grpSpPr>
          <p:cxnSp>
            <p:nvCxnSpPr>
              <p:cNvPr id="41" name="直接箭头连接符 40"/>
              <p:cNvCxnSpPr/>
              <p:nvPr/>
            </p:nvCxnSpPr>
            <p:spPr>
              <a:xfrm flipV="1">
                <a:off x="1355722" y="5570336"/>
                <a:ext cx="144000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prstDash val="dash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文本框 41"/>
              <p:cNvSpPr txBox="1"/>
              <p:nvPr/>
            </p:nvSpPr>
            <p:spPr>
              <a:xfrm>
                <a:off x="1033186" y="5166260"/>
                <a:ext cx="20850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Discretization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145349" y="4967786"/>
              <a:ext cx="1295581" cy="1083807"/>
              <a:chOff x="3010831" y="683372"/>
              <a:chExt cx="1295581" cy="1083807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0831" y="683372"/>
                <a:ext cx="1295581" cy="714475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矩形 42"/>
                  <p:cNvSpPr/>
                  <p:nvPr/>
                </p:nvSpPr>
                <p:spPr>
                  <a:xfrm>
                    <a:off x="3478475" y="1397847"/>
                    <a:ext cx="36029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altLang="zh-CN" b="0" dirty="0" smtClean="0"/>
                  </a:p>
                </p:txBody>
              </p:sp>
            </mc:Choice>
            <mc:Fallback>
              <p:sp>
                <p:nvSpPr>
                  <p:cNvPr id="43" name="矩形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8475" y="1397847"/>
                    <a:ext cx="36029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8106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9512"/>
            <a:ext cx="426646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Case2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companion model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476262" cy="4351338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电路模型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5452361" y="3123788"/>
                <a:ext cx="3455370" cy="810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+1/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361" y="3123788"/>
                <a:ext cx="3455370" cy="8107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/>
          <p:cNvSpPr txBox="1"/>
          <p:nvPr/>
        </p:nvSpPr>
        <p:spPr>
          <a:xfrm>
            <a:off x="5452361" y="2618600"/>
            <a:ext cx="113364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Stamping: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07564" y="2504124"/>
            <a:ext cx="3215699" cy="2662680"/>
            <a:chOff x="707564" y="2504124"/>
            <a:chExt cx="3215699" cy="2662680"/>
          </a:xfrm>
        </p:grpSpPr>
        <p:grpSp>
          <p:nvGrpSpPr>
            <p:cNvPr id="5" name="组合 4"/>
            <p:cNvGrpSpPr/>
            <p:nvPr/>
          </p:nvGrpSpPr>
          <p:grpSpPr>
            <a:xfrm>
              <a:off x="707564" y="2504124"/>
              <a:ext cx="3215699" cy="2662680"/>
              <a:chOff x="707564" y="2504124"/>
              <a:chExt cx="3215699" cy="2662680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564" y="2504124"/>
                <a:ext cx="3215699" cy="2662680"/>
              </a:xfrm>
              <a:prstGeom prst="rect">
                <a:avLst/>
              </a:prstGeom>
            </p:spPr>
          </p:pic>
          <p:sp>
            <p:nvSpPr>
              <p:cNvPr id="4" name="矩形 3"/>
              <p:cNvSpPr/>
              <p:nvPr/>
            </p:nvSpPr>
            <p:spPr>
              <a:xfrm>
                <a:off x="1392838" y="3036161"/>
                <a:ext cx="1456352" cy="150032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1239538" y="3038712"/>
                <a:ext cx="1762952" cy="1456352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文本框 27"/>
                <p:cNvSpPr txBox="1"/>
                <p:nvPr/>
              </p:nvSpPr>
              <p:spPr>
                <a:xfrm>
                  <a:off x="2421765" y="3027453"/>
                  <a:ext cx="427425" cy="3161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oMath>
                    </m:oMathPara>
                  </a14:m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8" name="文本框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1765" y="3027453"/>
                  <a:ext cx="427425" cy="316177"/>
                </a:xfrm>
                <a:prstGeom prst="rect">
                  <a:avLst/>
                </a:prstGeom>
                <a:blipFill>
                  <a:blip r:embed="rId5"/>
                  <a:stretch>
                    <a:fillRect l="-7143" t="-1961" r="-8571" b="-176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矩形 5"/>
                <p:cNvSpPr/>
                <p:nvPr/>
              </p:nvSpPr>
              <p:spPr>
                <a:xfrm>
                  <a:off x="1301486" y="2987932"/>
                  <a:ext cx="725904" cy="4085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US" altLang="zh-CN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oMath>
                    </m:oMathPara>
                  </a14:m>
                  <a:endParaRPr lang="zh-CN" altLang="en-US" sz="1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486" y="2987932"/>
                  <a:ext cx="725904" cy="408573"/>
                </a:xfrm>
                <a:prstGeom prst="rect">
                  <a:avLst/>
                </a:prstGeom>
                <a:blipFill>
                  <a:blip r:embed="rId6"/>
                  <a:stretch>
                    <a:fillRect b="-149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矩形 12"/>
          <p:cNvSpPr/>
          <p:nvPr/>
        </p:nvSpPr>
        <p:spPr>
          <a:xfrm>
            <a:off x="5452361" y="4178207"/>
            <a:ext cx="4185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has the same form as direct method.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78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82197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Nonlinear Transient Analysis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29512"/>
            <a:ext cx="3769311" cy="1325563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Case3 </a:t>
            </a:r>
            <a:b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Nonlinear Transient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476262" cy="4351338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电路模型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428585" y="5792266"/>
                <a:ext cx="4271939" cy="683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  <m:nary>
                            <m:nary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85" y="5792266"/>
                <a:ext cx="4271939" cy="6835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>
            <a:off x="428585" y="4975385"/>
            <a:ext cx="398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这里用行为电流源创建了一个等效非线性电容，电容值为：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695552" y="389729"/>
                <a:ext cx="2582823" cy="729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552" y="389729"/>
                <a:ext cx="2582823" cy="7290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5314462" y="286782"/>
            <a:ext cx="6758866" cy="13682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610084" y="565489"/>
            <a:ext cx="157027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508243" y="542848"/>
            <a:ext cx="217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equation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8176207" y="750155"/>
            <a:ext cx="1080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705714" y="1097203"/>
            <a:ext cx="355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difficult to solve analytically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314462" y="1911230"/>
            <a:ext cx="6758866" cy="47787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604284" y="2160487"/>
            <a:ext cx="157607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Discontinuous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5705714" y="3009068"/>
                <a:ext cx="393466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714" y="3009068"/>
                <a:ext cx="3934667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5705714" y="2460984"/>
                <a:ext cx="55196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714" y="2460984"/>
                <a:ext cx="5519652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/>
          <p:cNvSpPr txBox="1"/>
          <p:nvPr/>
        </p:nvSpPr>
        <p:spPr>
          <a:xfrm>
            <a:off x="10262077" y="2778642"/>
            <a:ext cx="1600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Back Euler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5724077" y="4204112"/>
                <a:ext cx="615008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the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unknown. How to solve this equation?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Also, you may find we use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zh-CN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charge of capacitors. What will it cause?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077" y="4204112"/>
                <a:ext cx="6150088" cy="1754326"/>
              </a:xfrm>
              <a:prstGeom prst="rect">
                <a:avLst/>
              </a:prstGeom>
              <a:blipFill>
                <a:blip r:embed="rId6"/>
                <a:stretch>
                  <a:fillRect l="-694" t="-2091" r="-396" b="-4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104" y="2981584"/>
            <a:ext cx="4328900" cy="16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29512"/>
            <a:ext cx="6530267" cy="1325563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Case3 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Companion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model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72357" y="1514688"/>
                <a:ext cx="10644326" cy="3760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Nonlinear Capacitor also holds: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However,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function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altLang="zh-CN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 Euler, we can get: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h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behaves like a nonlinear resistor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Recall the linearization of nonlinear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resistor:</a:t>
                </a:r>
              </a:p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Replace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nonlinear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affine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iteratively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57" y="1514688"/>
                <a:ext cx="10644326" cy="3760645"/>
              </a:xfrm>
              <a:prstGeom prst="rect">
                <a:avLst/>
              </a:prstGeom>
              <a:blipFill>
                <a:blip r:embed="rId2"/>
                <a:stretch>
                  <a:fillRect l="-515" t="-810" b="-1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/>
          <p:cNvGrpSpPr/>
          <p:nvPr/>
        </p:nvGrpSpPr>
        <p:grpSpPr>
          <a:xfrm>
            <a:off x="772357" y="4377196"/>
            <a:ext cx="11389487" cy="2480804"/>
            <a:chOff x="772357" y="4377196"/>
            <a:chExt cx="11389487" cy="2480804"/>
          </a:xfrm>
        </p:grpSpPr>
        <p:grpSp>
          <p:nvGrpSpPr>
            <p:cNvPr id="40" name="组合 39"/>
            <p:cNvGrpSpPr/>
            <p:nvPr/>
          </p:nvGrpSpPr>
          <p:grpSpPr>
            <a:xfrm>
              <a:off x="772357" y="4377196"/>
              <a:ext cx="11389487" cy="2480804"/>
              <a:chOff x="539448" y="4377196"/>
              <a:chExt cx="11389487" cy="2480804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8525984" y="4377196"/>
                <a:ext cx="3402951" cy="2480804"/>
                <a:chOff x="8478678" y="2621693"/>
                <a:chExt cx="3402951" cy="2480804"/>
              </a:xfrm>
            </p:grpSpPr>
            <p:pic>
              <p:nvPicPr>
                <p:cNvPr id="27" name="图片 2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78678" y="2820825"/>
                  <a:ext cx="2191056" cy="1810003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文本框 33"/>
                    <p:cNvSpPr txBox="1"/>
                    <p:nvPr/>
                  </p:nvSpPr>
                  <p:spPr>
                    <a:xfrm>
                      <a:off x="9950247" y="2621693"/>
                      <a:ext cx="1540165" cy="41453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oMath>
                        </m:oMathPara>
                      </a14:m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文本框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50247" y="2621693"/>
                      <a:ext cx="1540165" cy="41453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3162" b="-14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文本框 34"/>
                    <p:cNvSpPr txBox="1"/>
                    <p:nvPr/>
                  </p:nvSpPr>
                  <p:spPr>
                    <a:xfrm>
                      <a:off x="8645230" y="4687960"/>
                      <a:ext cx="3236399" cy="41453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  <m:sSubSup>
                              <m:sSubSup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</m:oMath>
                        </m:oMathPara>
                      </a14:m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文本框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45230" y="4687960"/>
                      <a:ext cx="3236399" cy="41453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130" r="-188" b="-14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" name="组合 20"/>
              <p:cNvGrpSpPr/>
              <p:nvPr/>
            </p:nvGrpSpPr>
            <p:grpSpPr>
              <a:xfrm>
                <a:off x="1770373" y="5527079"/>
                <a:ext cx="6780300" cy="404076"/>
                <a:chOff x="1033186" y="5166260"/>
                <a:chExt cx="6780300" cy="404076"/>
              </a:xfrm>
            </p:grpSpPr>
            <p:cxnSp>
              <p:nvCxnSpPr>
                <p:cNvPr id="36" name="直接箭头连接符 35"/>
                <p:cNvCxnSpPr/>
                <p:nvPr/>
              </p:nvCxnSpPr>
              <p:spPr>
                <a:xfrm flipV="1">
                  <a:off x="6144611" y="5570336"/>
                  <a:ext cx="1440000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dash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文本框 36"/>
                <p:cNvSpPr txBox="1"/>
                <p:nvPr/>
              </p:nvSpPr>
              <p:spPr>
                <a:xfrm>
                  <a:off x="5728415" y="5199156"/>
                  <a:ext cx="20850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Linearization</a:t>
                  </a:r>
                  <a:endPara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1" name="直接箭头连接符 40"/>
                <p:cNvCxnSpPr/>
                <p:nvPr/>
              </p:nvCxnSpPr>
              <p:spPr>
                <a:xfrm flipV="1">
                  <a:off x="1355722" y="5570336"/>
                  <a:ext cx="1440000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dash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文本框 41"/>
                <p:cNvSpPr txBox="1"/>
                <p:nvPr/>
              </p:nvSpPr>
              <p:spPr>
                <a:xfrm>
                  <a:off x="1033186" y="5166260"/>
                  <a:ext cx="20850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BE Discretization</a:t>
                  </a: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539448" y="5519592"/>
                <a:ext cx="6202480" cy="1150054"/>
                <a:chOff x="3191933" y="675885"/>
                <a:chExt cx="6202480" cy="1150054"/>
              </a:xfrm>
            </p:grpSpPr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91933" y="675885"/>
                  <a:ext cx="1295581" cy="714475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矩形 14"/>
                    <p:cNvSpPr/>
                    <p:nvPr/>
                  </p:nvSpPr>
                  <p:spPr>
                    <a:xfrm>
                      <a:off x="6271570" y="1259309"/>
                      <a:ext cx="3122843" cy="56663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15" name="矩形 1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71570" y="1259309"/>
                      <a:ext cx="3122843" cy="56663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矩形 42"/>
                    <p:cNvSpPr/>
                    <p:nvPr/>
                  </p:nvSpPr>
                  <p:spPr>
                    <a:xfrm>
                      <a:off x="3428758" y="1357958"/>
                      <a:ext cx="691536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altLang="zh-CN" b="0" dirty="0" smtClean="0"/>
                    </a:p>
                  </p:txBody>
                </p:sp>
              </mc:Choice>
              <mc:Fallback xmlns="">
                <p:sp>
                  <p:nvSpPr>
                    <p:cNvPr id="43" name="矩形 4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28758" y="1357958"/>
                      <a:ext cx="691536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pic>
          <p:nvPicPr>
            <p:cNvPr id="18" name="图片 17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4673838" y="5472939"/>
              <a:ext cx="1106010" cy="609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85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82197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MNA Stamping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29512"/>
            <a:ext cx="6530267" cy="1325563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Case3 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Companion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model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578353" y="1514688"/>
                <a:ext cx="4838330" cy="1912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353" y="1514688"/>
                <a:ext cx="4838330" cy="191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484626" y="2919791"/>
            <a:ext cx="5709239" cy="3143658"/>
            <a:chOff x="484626" y="2919791"/>
            <a:chExt cx="5709239" cy="314365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/>
            <a:srcRect r="42362"/>
            <a:stretch/>
          </p:blipFill>
          <p:spPr>
            <a:xfrm>
              <a:off x="484626" y="2919791"/>
              <a:ext cx="4169074" cy="3143658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071674" y="3423609"/>
              <a:ext cx="1571370" cy="19092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2770708" y="3376708"/>
              <a:ext cx="2191056" cy="181000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/>
                <p:cNvSpPr txBox="1"/>
                <p:nvPr/>
              </p:nvSpPr>
              <p:spPr>
                <a:xfrm>
                  <a:off x="4653700" y="4536260"/>
                  <a:ext cx="1540165" cy="4145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文本框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3700" y="4536260"/>
                  <a:ext cx="1540165" cy="414537"/>
                </a:xfrm>
                <a:prstGeom prst="rect">
                  <a:avLst/>
                </a:prstGeom>
                <a:blipFill>
                  <a:blip r:embed="rId5"/>
                  <a:stretch>
                    <a:fillRect l="-3162" b="-14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/>
                <p:cNvSpPr txBox="1"/>
                <p:nvPr/>
              </p:nvSpPr>
              <p:spPr>
                <a:xfrm>
                  <a:off x="2858121" y="5472759"/>
                  <a:ext cx="3236399" cy="4145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  <m:sSubSup>
                          <m:sSub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文本框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8121" y="5472759"/>
                  <a:ext cx="3236399" cy="414537"/>
                </a:xfrm>
                <a:prstGeom prst="rect">
                  <a:avLst/>
                </a:prstGeom>
                <a:blipFill>
                  <a:blip r:embed="rId6"/>
                  <a:stretch>
                    <a:fillRect l="-1130" b="-14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647516" y="3607786"/>
                <a:ext cx="6685869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16" y="3607786"/>
                <a:ext cx="6685869" cy="5068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/>
          <p:cNvCxnSpPr/>
          <p:nvPr/>
        </p:nvCxnSpPr>
        <p:spPr>
          <a:xfrm flipH="1">
            <a:off x="8714662" y="4335155"/>
            <a:ext cx="0" cy="36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066566" y="4730988"/>
            <a:ext cx="12961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Converged?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8714660" y="5140970"/>
            <a:ext cx="0" cy="36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828168" y="5531986"/>
            <a:ext cx="1772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cceptable?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8714660" y="5941968"/>
            <a:ext cx="0" cy="36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8163870" y="6332984"/>
            <a:ext cx="11015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0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9512"/>
            <a:ext cx="3396186" cy="1325563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0620" y="1595021"/>
            <a:ext cx="4980373" cy="526297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C586C0"/>
                </a:solidFill>
                <a:latin typeface="Consolas" panose="020B0609020204030204" pitchFamily="49" charset="0"/>
              </a:rPr>
              <a:t>迭代用</a:t>
            </a:r>
            <a:r>
              <a:rPr lang="en-US" altLang="zh-CN" sz="1200" dirty="0" smtClean="0">
                <a:solidFill>
                  <a:srgbClr val="C586C0"/>
                </a:solidFill>
                <a:latin typeface="Consolas" panose="020B0609020204030204" pitchFamily="49" charset="0"/>
              </a:rPr>
              <a:t>Python</a:t>
            </a:r>
            <a:r>
              <a:rPr lang="zh-CN" altLang="en-US" sz="1200" dirty="0" smtClean="0">
                <a:solidFill>
                  <a:srgbClr val="C586C0"/>
                </a:solidFill>
                <a:latin typeface="Consolas" panose="020B0609020204030204" pitchFamily="49" charset="0"/>
              </a:rPr>
              <a:t>脚本：</a:t>
            </a:r>
            <a:endParaRPr lang="en-US" altLang="zh-CN" sz="1200" dirty="0" smtClean="0">
              <a:solidFill>
                <a:srgbClr val="C586C0"/>
              </a:solidFill>
              <a:latin typeface="Consolas" panose="020B0609020204030204" pitchFamily="49" charset="0"/>
            </a:endParaRP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import math</a:t>
            </a: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import </a:t>
            </a:r>
            <a:r>
              <a:rPr lang="en-US" altLang="zh-CN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matplotlib.pyplot</a:t>
            </a:r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 as </a:t>
            </a:r>
            <a:r>
              <a:rPr lang="en-US" altLang="zh-CN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plt</a:t>
            </a:r>
            <a:endParaRPr lang="en-US" altLang="zh-CN" sz="1200" dirty="0">
              <a:solidFill>
                <a:srgbClr val="C586C0"/>
              </a:solidFill>
              <a:latin typeface="Consolas" panose="020B0609020204030204" pitchFamily="49" charset="0"/>
            </a:endParaRP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import </a:t>
            </a:r>
            <a:r>
              <a:rPr lang="en-US" altLang="zh-CN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numpy</a:t>
            </a:r>
            <a:endParaRPr lang="en-US" altLang="zh-CN" sz="1200" dirty="0">
              <a:solidFill>
                <a:srgbClr val="C586C0"/>
              </a:solidFill>
              <a:latin typeface="Consolas" panose="020B0609020204030204" pitchFamily="49" charset="0"/>
            </a:endParaRP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Trans = 10</a:t>
            </a: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h = 1e-3</a:t>
            </a: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delta = 1e-6</a:t>
            </a: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g1 = 1</a:t>
            </a: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i1 = 1</a:t>
            </a: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x = [</a:t>
            </a:r>
            <a:r>
              <a:rPr lang="en-US" altLang="zh-CN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*h for </a:t>
            </a:r>
            <a:r>
              <a:rPr lang="en-US" altLang="zh-CN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i</a:t>
            </a:r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 in range(1,int(Trans/h))]</a:t>
            </a: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y = list()</a:t>
            </a: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u0 = 0</a:t>
            </a: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for t in x:</a:t>
            </a: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    u1 = u0</a:t>
            </a: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    while True:</a:t>
            </a: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        </a:t>
            </a:r>
            <a:r>
              <a:rPr lang="en-US" altLang="zh-CN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gc</a:t>
            </a:r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 = (u1-u0)/(h*((1+u1)**0.5))</a:t>
            </a: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        </a:t>
            </a:r>
            <a:r>
              <a:rPr lang="en-US" altLang="zh-CN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gcp</a:t>
            </a:r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 = (2+u1+u0)/(2*h*((1+u1)**1.5))</a:t>
            </a: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        G = g1+gcp</a:t>
            </a: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        I = i1-(</a:t>
            </a:r>
            <a:r>
              <a:rPr lang="en-US" altLang="zh-CN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gc-gcp</a:t>
            </a:r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*u1)</a:t>
            </a: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        u2 = I/G</a:t>
            </a: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        if abs(u2-u1)&lt;delta: break</a:t>
            </a: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        else: u1 = u2</a:t>
            </a: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    </a:t>
            </a:r>
            <a:r>
              <a:rPr lang="en-US" altLang="zh-CN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y.append</a:t>
            </a:r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(u2)</a:t>
            </a:r>
          </a:p>
          <a:p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    u0 = u2</a:t>
            </a:r>
          </a:p>
          <a:p>
            <a:endParaRPr lang="en-US" altLang="zh-CN" sz="1200" dirty="0">
              <a:solidFill>
                <a:srgbClr val="C586C0"/>
              </a:solidFill>
              <a:latin typeface="Consolas" panose="020B0609020204030204" pitchFamily="49" charset="0"/>
            </a:endParaRPr>
          </a:p>
          <a:p>
            <a:r>
              <a:rPr lang="en-US" altLang="zh-CN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plt.plot</a:t>
            </a:r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(x, y)</a:t>
            </a:r>
          </a:p>
          <a:p>
            <a:r>
              <a:rPr lang="en-US" altLang="zh-CN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plt.grid</a:t>
            </a:r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altLang="zh-CN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plt.show</a:t>
            </a:r>
            <a:r>
              <a:rPr lang="en-US" altLang="zh-CN" sz="1200" dirty="0">
                <a:solidFill>
                  <a:srgbClr val="C586C0"/>
                </a:solidFill>
                <a:latin typeface="Consolas" panose="020B0609020204030204" pitchFamily="49" charset="0"/>
              </a:rPr>
              <a:t>()</a:t>
            </a:r>
            <a:endParaRPr lang="en-US" altLang="zh-CN" sz="12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829" y="3684233"/>
            <a:ext cx="4464142" cy="29921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278" y="974838"/>
            <a:ext cx="4127024" cy="27093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076829" y="408373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结果比较：</a:t>
            </a:r>
            <a:r>
              <a:rPr lang="en-US" altLang="zh-CN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LTspice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 VS python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58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一些说明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列方程的基础：</a:t>
                </a:r>
                <a:r>
                  <a:rPr lang="en-US" altLang="zh-CN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KCL</a:t>
                </a:r>
                <a:r>
                  <a:rPr lang="zh-CN" altLang="en-US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KVL</a:t>
                </a:r>
                <a:endPara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在</a:t>
                </a:r>
                <a:r>
                  <a:rPr lang="zh-CN" altLang="en-US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节点电压法中，电路方程被表示为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𝐺𝑉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𝐶𝑉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′=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𝐼</m:t>
                    </m:r>
                  </m:oMath>
                </a14:m>
                <a:r>
                  <a:rPr lang="zh-CN" altLang="en-US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的形式，而在改进节点法中，电路方程会进行拓展，同时为方便表示，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电路方程一律采用拉氏变换后</a:t>
                </a:r>
                <a:r>
                  <a:rPr lang="zh-CN" altLang="en-US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的形式，</a:t>
                </a:r>
                <a:r>
                  <a:rPr lang="zh-CN" altLang="en-US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记作：</a:t>
                </a:r>
                <a:endParaRPr lang="en-US" altLang="zh-CN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𝐴𝑋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𝐵</m:t>
                      </m:r>
                    </m:oMath>
                  </m:oMathPara>
                </a14:m>
                <a:endParaRPr lang="en-US" altLang="zh-CN" b="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𝑋</m:t>
                    </m:r>
                  </m:oMath>
                </a14:m>
                <a:r>
                  <a:rPr lang="zh-CN" altLang="en-US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既包含未知电势变量，也包含未知电流变量。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𝐵</m:t>
                    </m:r>
                  </m:oMath>
                </a14:m>
                <a:r>
                  <a:rPr lang="zh-CN" altLang="en-US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既包含已知电流源电流，也包含已知电压源电压（短路可视作</a:t>
                </a:r>
                <a:r>
                  <a:rPr lang="en-US" altLang="zh-CN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0V</a:t>
                </a:r>
                <a:r>
                  <a:rPr lang="zh-CN" altLang="en-US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电压源）。而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𝐴</m:t>
                    </m:r>
                  </m:oMath>
                </a14:m>
                <a:r>
                  <a:rPr lang="zh-CN" altLang="en-US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中即包含导纳矩阵（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s</m:t>
                    </m:r>
                  </m:oMath>
                </a14:m>
                <a:r>
                  <a:rPr lang="zh-CN" altLang="en-US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分量表示电纳），也包含电势间关系，受控关系等。</a:t>
                </a:r>
                <a:endParaRPr lang="en-US" altLang="zh-CN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r="-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3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独立电压源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695731" y="680066"/>
                <a:ext cx="2373923" cy="162811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zh-CN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95731" y="680066"/>
                <a:ext cx="2373923" cy="162811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5191635" y="842363"/>
            <a:ext cx="2246859" cy="1303521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855230"/>
              </p:ext>
            </p:extLst>
          </p:nvPr>
        </p:nvGraphicFramePr>
        <p:xfrm>
          <a:off x="1135975" y="3413867"/>
          <a:ext cx="4320000" cy="288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81177683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3158869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27453693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1355621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zh-CN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A:</a:t>
                      </a:r>
                      <a:endParaRPr lang="zh-CN" alt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02689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819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15875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238718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17888"/>
              </p:ext>
            </p:extLst>
          </p:nvPr>
        </p:nvGraphicFramePr>
        <p:xfrm>
          <a:off x="8796469" y="4133867"/>
          <a:ext cx="2160000" cy="216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55278323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863603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91082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1517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356089"/>
                  </a:ext>
                </a:extLst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8922726" y="3537265"/>
            <a:ext cx="492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endParaRPr lang="zh-CN" altLang="zh-CN" sz="24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95098" y="4306657"/>
                <a:ext cx="3964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98" y="4306657"/>
                <a:ext cx="39645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95098" y="4948732"/>
                <a:ext cx="395173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98" y="4948732"/>
                <a:ext cx="395173" cy="391646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534696" y="2909598"/>
                <a:ext cx="4354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696" y="2909598"/>
                <a:ext cx="4354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598229" y="2909598"/>
                <a:ext cx="434158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229" y="2909598"/>
                <a:ext cx="434158" cy="391646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756460" y="2909598"/>
                <a:ext cx="3426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CN" altLang="zh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460" y="2909598"/>
                <a:ext cx="34265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95098" y="5713886"/>
                <a:ext cx="400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CN" altLang="zh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98" y="5713886"/>
                <a:ext cx="40049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表格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089207"/>
                  </p:ext>
                </p:extLst>
              </p:nvPr>
            </p:nvGraphicFramePr>
            <p:xfrm>
              <a:off x="6046222" y="4133867"/>
              <a:ext cx="2160000" cy="2160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552783237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8636038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691082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615177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oMath>
                            </m:oMathPara>
                          </a14:m>
                          <a:endParaRPr lang="zh-CN" altLang="zh-CN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7035608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表格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089207"/>
                  </p:ext>
                </p:extLst>
              </p:nvPr>
            </p:nvGraphicFramePr>
            <p:xfrm>
              <a:off x="6046222" y="4133867"/>
              <a:ext cx="2160000" cy="2160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80000">
                      <a:extLst>
                        <a:ext uri="{9D8B030D-6E8A-4147-A177-3AD203B41FA5}">
                          <a16:colId xmlns:a16="http://schemas.microsoft.com/office/drawing/2014/main" val="552783237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8636038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0562" t="-847" r="-1124" b="-2025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910829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endParaRPr lang="zh-CN" sz="2400" b="1" kern="1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0562" t="-100000" r="-1124" b="-1008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615177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400" b="1" kern="10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endParaRPr lang="zh-CN" sz="2400" b="1" kern="1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0562" t="-201695" r="-1124" b="-16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03560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矩形 15"/>
          <p:cNvSpPr/>
          <p:nvPr/>
        </p:nvSpPr>
        <p:spPr>
          <a:xfrm>
            <a:off x="6163663" y="3537265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X:</a:t>
            </a:r>
            <a:endParaRPr lang="zh-CN" altLang="zh-CN" sz="24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独立电流源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zh-CN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3968326"/>
            <a:ext cx="2280383" cy="1375469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76543"/>
              </p:ext>
            </p:extLst>
          </p:nvPr>
        </p:nvGraphicFramePr>
        <p:xfrm>
          <a:off x="5847617" y="3903795"/>
          <a:ext cx="2160000" cy="14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48028732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75226880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-I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51529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744650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5941086" y="3307193"/>
            <a:ext cx="492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endParaRPr lang="zh-CN" altLang="zh-CN" sz="24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电阻（电导）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=−(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zh-CN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3677328"/>
            <a:ext cx="2265485" cy="1249348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90333"/>
              </p:ext>
            </p:extLst>
          </p:nvPr>
        </p:nvGraphicFramePr>
        <p:xfrm>
          <a:off x="5761354" y="3222002"/>
          <a:ext cx="3240000" cy="216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75494904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38107560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5686232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A: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306108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1/R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-1/R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1508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-1/R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1/R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303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2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0444" y="1328475"/>
            <a:ext cx="4476262" cy="4351338"/>
          </a:xfrm>
        </p:spPr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电路模型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7153832"/>
                  </p:ext>
                </p:extLst>
              </p:nvPr>
            </p:nvGraphicFramePr>
            <p:xfrm>
              <a:off x="4152644" y="2066955"/>
              <a:ext cx="7662092" cy="29958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0615">
                      <a:extLst>
                        <a:ext uri="{9D8B030D-6E8A-4147-A177-3AD203B41FA5}">
                          <a16:colId xmlns:a16="http://schemas.microsoft.com/office/drawing/2014/main" val="681213871"/>
                        </a:ext>
                      </a:extLst>
                    </a:gridCol>
                    <a:gridCol w="1891323">
                      <a:extLst>
                        <a:ext uri="{9D8B030D-6E8A-4147-A177-3AD203B41FA5}">
                          <a16:colId xmlns:a16="http://schemas.microsoft.com/office/drawing/2014/main" val="2750307625"/>
                        </a:ext>
                      </a:extLst>
                    </a:gridCol>
                    <a:gridCol w="2454031">
                      <a:extLst>
                        <a:ext uri="{9D8B030D-6E8A-4147-A177-3AD203B41FA5}">
                          <a16:colId xmlns:a16="http://schemas.microsoft.com/office/drawing/2014/main" val="1653904326"/>
                        </a:ext>
                      </a:extLst>
                    </a:gridCol>
                    <a:gridCol w="2196123">
                      <a:extLst>
                        <a:ext uri="{9D8B030D-6E8A-4147-A177-3AD203B41FA5}">
                          <a16:colId xmlns:a16="http://schemas.microsoft.com/office/drawing/2014/main" val="5756977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元件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E1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R1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R2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12473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电路方程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dirty="0" smtClean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dirty="0" smtClean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dirty="0" smtClean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45443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矩阵填充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  <m:e>
                                          <m:r>
                                            <a:rPr lang="en-US" altLang="zh-CN" b="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/>
                                        <m:e/>
                                        <m:e/>
                                      </m:mr>
                                      <m:mr>
                                        <m:e>
                                          <m:r>
                                            <a:rPr lang="en-US" altLang="zh-CN" b="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/>
                                        <m:e/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altLang="zh-CN" dirty="0" smtClean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</m:mr>
                                      <m:mr>
                                        <m:e/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altLang="zh-CN" b="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/>
                                      </m:mr>
                                      <m:mr>
                                        <m:e>
                                          <m:r>
                                            <a:rPr lang="en-US" altLang="zh-CN" b="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/>
                                      </m:mr>
                                      <m:mr>
                                        <m:e/>
                                        <m:e/>
                                        <m:e/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  <m:e/>
                                      </m:mr>
                                      <m:mr>
                                        <m:e/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b="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/>
                                      </m:mr>
                                      <m:mr>
                                        <m:e/>
                                        <m:e/>
                                        <m:e/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0127361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7153832"/>
                  </p:ext>
                </p:extLst>
              </p:nvPr>
            </p:nvGraphicFramePr>
            <p:xfrm>
              <a:off x="4152644" y="2066955"/>
              <a:ext cx="7662092" cy="29958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0615">
                      <a:extLst>
                        <a:ext uri="{9D8B030D-6E8A-4147-A177-3AD203B41FA5}">
                          <a16:colId xmlns:a16="http://schemas.microsoft.com/office/drawing/2014/main" val="681213871"/>
                        </a:ext>
                      </a:extLst>
                    </a:gridCol>
                    <a:gridCol w="1891323">
                      <a:extLst>
                        <a:ext uri="{9D8B030D-6E8A-4147-A177-3AD203B41FA5}">
                          <a16:colId xmlns:a16="http://schemas.microsoft.com/office/drawing/2014/main" val="2750307625"/>
                        </a:ext>
                      </a:extLst>
                    </a:gridCol>
                    <a:gridCol w="2454031">
                      <a:extLst>
                        <a:ext uri="{9D8B030D-6E8A-4147-A177-3AD203B41FA5}">
                          <a16:colId xmlns:a16="http://schemas.microsoft.com/office/drawing/2014/main" val="1653904326"/>
                        </a:ext>
                      </a:extLst>
                    </a:gridCol>
                    <a:gridCol w="2196123">
                      <a:extLst>
                        <a:ext uri="{9D8B030D-6E8A-4147-A177-3AD203B41FA5}">
                          <a16:colId xmlns:a16="http://schemas.microsoft.com/office/drawing/2014/main" val="5756977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元件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E1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R1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R2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124738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电路方程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486" t="-45333" r="-245981" b="-18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3383" t="-45333" r="-90299" b="-18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8753" t="-45333" r="-554" b="-18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5443488"/>
                      </a:ext>
                    </a:extLst>
                  </a:tr>
                  <a:tr h="17106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矩阵填充</a:t>
                          </a:r>
                          <a:endParaRPr lang="zh-CN" altLang="en-US" dirty="0">
                            <a:solidFill>
                              <a:sysClr val="windowText" lastClr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486" t="-77580" r="-245981" b="-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3383" t="-77580" r="-90299" b="-7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8753" t="-77580" r="-554" b="-7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12736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4370581" y="484996"/>
                <a:ext cx="1377044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581" y="484996"/>
                <a:ext cx="1377044" cy="8803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/>
          <p:cNvGrpSpPr/>
          <p:nvPr/>
        </p:nvGrpSpPr>
        <p:grpSpPr>
          <a:xfrm>
            <a:off x="711028" y="2137587"/>
            <a:ext cx="3010579" cy="3677163"/>
            <a:chOff x="1150815" y="2490274"/>
            <a:chExt cx="3010579" cy="367716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3021" y="2490274"/>
              <a:ext cx="2848373" cy="367716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/>
                <p:cNvSpPr txBox="1"/>
                <p:nvPr/>
              </p:nvSpPr>
              <p:spPr>
                <a:xfrm>
                  <a:off x="3403600" y="5208954"/>
                  <a:ext cx="2834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" name="文本框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3600" y="5208954"/>
                  <a:ext cx="28347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021" r="-6383" b="-152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/>
                <p:cNvSpPr txBox="1"/>
                <p:nvPr/>
              </p:nvSpPr>
              <p:spPr>
                <a:xfrm>
                  <a:off x="3403600" y="2590800"/>
                  <a:ext cx="27815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" name="文本框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3600" y="2590800"/>
                  <a:ext cx="27815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7391" r="-6522" b="-1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1150815" y="3862794"/>
                  <a:ext cx="2834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815" y="3862794"/>
                  <a:ext cx="28347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9565" r="-6522" b="-152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直接箭头连接符 12"/>
            <p:cNvCxnSpPr/>
            <p:nvPr/>
          </p:nvCxnSpPr>
          <p:spPr>
            <a:xfrm>
              <a:off x="2844800" y="3798277"/>
              <a:ext cx="7815" cy="55489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2498040" y="3937223"/>
                  <a:ext cx="2391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8040" y="3937223"/>
                  <a:ext cx="23916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0769" r="-7692" b="-31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文本框 1"/>
          <p:cNvSpPr txBox="1"/>
          <p:nvPr/>
        </p:nvSpPr>
        <p:spPr>
          <a:xfrm>
            <a:off x="6391921" y="376504"/>
            <a:ext cx="5122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注意：电路求解需要一个参考节点，也就是电势为</a:t>
            </a:r>
            <a:r>
              <a:rPr lang="en-US" altLang="zh-CN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的点，通常称为接地，注入该节点的电流方程可以不填（自动满足），该节点对别的节点的电流影响可以不填（乘以</a:t>
            </a:r>
            <a:r>
              <a:rPr lang="en-US" altLang="zh-CN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依旧为</a:t>
            </a:r>
            <a:r>
              <a:rPr lang="en-US" altLang="zh-CN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4388823" y="5225173"/>
                <a:ext cx="3390865" cy="1494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altLang="zh-CN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zh-CN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823" y="5225173"/>
                <a:ext cx="3390865" cy="14947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25220</TotalTime>
  <Words>1393</Words>
  <Application>Microsoft Office PowerPoint</Application>
  <PresentationFormat>宽屏</PresentationFormat>
  <Paragraphs>818</Paragraphs>
  <Slides>41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9" baseType="lpstr">
      <vt:lpstr>宋体</vt:lpstr>
      <vt:lpstr>等线</vt:lpstr>
      <vt:lpstr>等线 Light</vt:lpstr>
      <vt:lpstr>Arial</vt:lpstr>
      <vt:lpstr>Cambria Math</vt:lpstr>
      <vt:lpstr>Consolas</vt:lpstr>
      <vt:lpstr>Times New Roman</vt:lpstr>
      <vt:lpstr>Office 主题​​</vt:lpstr>
      <vt:lpstr>SPICE SIMULATION </vt:lpstr>
      <vt:lpstr>CONTENT</vt:lpstr>
      <vt:lpstr>Simulation Flow Overview</vt:lpstr>
      <vt:lpstr>MNA Stamping</vt:lpstr>
      <vt:lpstr>一些说明</vt:lpstr>
      <vt:lpstr>独立电压源</vt:lpstr>
      <vt:lpstr>独立电流源</vt:lpstr>
      <vt:lpstr>电阻（电导）</vt:lpstr>
      <vt:lpstr>PowerPoint 演示文稿</vt:lpstr>
      <vt:lpstr>电容</vt:lpstr>
      <vt:lpstr>电感</vt:lpstr>
      <vt:lpstr>case0</vt:lpstr>
      <vt:lpstr>R1</vt:lpstr>
      <vt:lpstr>R2</vt:lpstr>
      <vt:lpstr>R3</vt:lpstr>
      <vt:lpstr>E1</vt:lpstr>
      <vt:lpstr>J2</vt:lpstr>
      <vt:lpstr>C1</vt:lpstr>
      <vt:lpstr>L1</vt:lpstr>
      <vt:lpstr>case0</vt:lpstr>
      <vt:lpstr>解方程用python3代码</vt:lpstr>
      <vt:lpstr>VCVS(压控电压源)</vt:lpstr>
      <vt:lpstr>VCCS（压控电流源）</vt:lpstr>
      <vt:lpstr>CCVS（流控电压源）</vt:lpstr>
      <vt:lpstr>CCCS（流控电流源）</vt:lpstr>
      <vt:lpstr>互感</vt:lpstr>
      <vt:lpstr>Nonlinear Component</vt:lpstr>
      <vt:lpstr>Case1 Nonlinear</vt:lpstr>
      <vt:lpstr>case1</vt:lpstr>
      <vt:lpstr>Case1 Companion model</vt:lpstr>
      <vt:lpstr>Case1  Companion model</vt:lpstr>
      <vt:lpstr>Transient Analysis</vt:lpstr>
      <vt:lpstr>Case2 Transient</vt:lpstr>
      <vt:lpstr>Case2 singular C</vt:lpstr>
      <vt:lpstr>Case2 Companion model</vt:lpstr>
      <vt:lpstr>Case2  companion model</vt:lpstr>
      <vt:lpstr>Nonlinear Transient Analysis</vt:lpstr>
      <vt:lpstr>Case3  Nonlinear Transient</vt:lpstr>
      <vt:lpstr>Case3 Companion model</vt:lpstr>
      <vt:lpstr>Case3 Companion model</vt:lpstr>
      <vt:lpstr>case3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HX00632</dc:creator>
  <cp:lastModifiedBy>HX00632</cp:lastModifiedBy>
  <cp:revision>206</cp:revision>
  <dcterms:created xsi:type="dcterms:W3CDTF">2022-03-29T02:15:16Z</dcterms:created>
  <dcterms:modified xsi:type="dcterms:W3CDTF">2023-04-17T08:38:14Z</dcterms:modified>
</cp:coreProperties>
</file>