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40"/>
  </p:notesMasterIdLst>
  <p:handoutMasterIdLst>
    <p:handoutMasterId r:id="rId41"/>
  </p:handoutMasterIdLst>
  <p:sldIdLst>
    <p:sldId id="4200" r:id="rId3"/>
    <p:sldId id="261" r:id="rId4"/>
    <p:sldId id="4203" r:id="rId5"/>
    <p:sldId id="4204" r:id="rId6"/>
    <p:sldId id="4202" r:id="rId7"/>
    <p:sldId id="4206" r:id="rId8"/>
    <p:sldId id="4207" r:id="rId9"/>
    <p:sldId id="4208" r:id="rId10"/>
    <p:sldId id="4205" r:id="rId11"/>
    <p:sldId id="4209" r:id="rId12"/>
    <p:sldId id="4213" r:id="rId13"/>
    <p:sldId id="4218" r:id="rId14"/>
    <p:sldId id="4219" r:id="rId15"/>
    <p:sldId id="4220" r:id="rId16"/>
    <p:sldId id="4221" r:id="rId17"/>
    <p:sldId id="4222" r:id="rId18"/>
    <p:sldId id="4214" r:id="rId19"/>
    <p:sldId id="4224" r:id="rId20"/>
    <p:sldId id="4225" r:id="rId21"/>
    <p:sldId id="4236" r:id="rId22"/>
    <p:sldId id="4227" r:id="rId23"/>
    <p:sldId id="4226" r:id="rId24"/>
    <p:sldId id="4215" r:id="rId25"/>
    <p:sldId id="4228" r:id="rId26"/>
    <p:sldId id="4229" r:id="rId27"/>
    <p:sldId id="4230" r:id="rId28"/>
    <p:sldId id="4231" r:id="rId29"/>
    <p:sldId id="4216" r:id="rId30"/>
    <p:sldId id="4210" r:id="rId31"/>
    <p:sldId id="4233" r:id="rId32"/>
    <p:sldId id="4234" r:id="rId33"/>
    <p:sldId id="4235" r:id="rId34"/>
    <p:sldId id="4217" r:id="rId35"/>
    <p:sldId id="4211" r:id="rId36"/>
    <p:sldId id="4212" r:id="rId37"/>
    <p:sldId id="4201" r:id="rId38"/>
    <p:sldId id="4178" r:id="rId39"/>
  </p:sldIdLst>
  <p:sldSz cx="12192000" cy="6858000"/>
  <p:notesSz cx="6797675" cy="9926638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7F7F7F"/>
    <a:srgbClr val="0A3F78"/>
    <a:srgbClr val="C70F22"/>
    <a:srgbClr val="17479E"/>
    <a:srgbClr val="14B5C7"/>
    <a:srgbClr val="94EBF4"/>
    <a:srgbClr val="52F3FF"/>
    <a:srgbClr val="EB6206"/>
    <a:srgbClr val="B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4" autoAdjust="0"/>
    <p:restoredTop sz="89602" autoAdjust="0"/>
  </p:normalViewPr>
  <p:slideViewPr>
    <p:cSldViewPr snapToGrid="0" showGuides="1">
      <p:cViewPr varScale="1">
        <p:scale>
          <a:sx n="72" d="100"/>
          <a:sy n="72" d="100"/>
        </p:scale>
        <p:origin x="60" y="462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2023/4/21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44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4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97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46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8" r:id="rId3"/>
    <p:sldLayoutId id="2147483701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4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7" y="1786019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芯</a:t>
            </a:r>
            <a:r>
              <a:rPr lang="zh-CN" altLang="en-US" sz="4400" dirty="0">
                <a:latin typeface="Helvetica 65 Medium" panose="020B0500000000000000" charset="0"/>
                <a:cs typeface="Helvetica 65 Medium" panose="020B0500000000000000" charset="0"/>
              </a:rPr>
              <a:t>之所至  皆有</a:t>
            </a:r>
            <a:r>
              <a:rPr lang="zh-CN" altLang="en-US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鸿芯</a:t>
            </a:r>
            <a:endParaRPr lang="en-US" altLang="zh-CN" sz="4400" dirty="0">
              <a:solidFill>
                <a:srgbClr val="D6001C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B9CB4-F191-E4C5-E530-7BA387DB4EBD}"/>
              </a:ext>
            </a:extLst>
          </p:cNvPr>
          <p:cNvSpPr txBox="1"/>
          <p:nvPr/>
        </p:nvSpPr>
        <p:spPr>
          <a:xfrm>
            <a:off x="510047" y="818876"/>
            <a:ext cx="7253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5400" b="1" dirty="0" smtClean="0">
                <a:latin typeface="Helvetica 65 Medium" panose="020B0500000000000000" charset="0"/>
                <a:ea typeface="微软雅黑" panose="020B0503020204020204" pitchFamily="34" charset="-122"/>
              </a:rPr>
              <a:t>SPICE</a:t>
            </a:r>
            <a:r>
              <a:rPr lang="zh-CN" altLang="en-US" sz="5400" b="1" dirty="0" smtClean="0">
                <a:latin typeface="Helvetica 65 Medium" panose="020B0500000000000000" charset="0"/>
                <a:ea typeface="微软雅黑" panose="020B0503020204020204" pitchFamily="34" charset="-122"/>
              </a:rPr>
              <a:t>仿真数值方法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7697" y="2514600"/>
            <a:ext cx="186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王佳敏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ea typeface="楷体" panose="02010609060101010101" pitchFamily="49" charset="-122"/>
              </a:rPr>
              <a:t>2023</a:t>
            </a:r>
            <a:r>
              <a:rPr lang="zh-CN" altLang="en-US" dirty="0" smtClean="0">
                <a:ea typeface="楷体" panose="02010609060101010101" pitchFamily="49" charset="-122"/>
              </a:rPr>
              <a:t>年</a:t>
            </a:r>
            <a:r>
              <a:rPr lang="en-US" altLang="zh-CN" dirty="0" smtClean="0">
                <a:ea typeface="楷体" panose="02010609060101010101" pitchFamily="49" charset="-122"/>
              </a:rPr>
              <a:t>04</a:t>
            </a:r>
            <a:r>
              <a:rPr lang="zh-CN" altLang="en-US" dirty="0" smtClean="0">
                <a:ea typeface="楷体" panose="02010609060101010101" pitchFamily="49" charset="-122"/>
              </a:rPr>
              <a:t>月</a:t>
            </a:r>
            <a:r>
              <a:rPr lang="en-US" altLang="zh-CN" dirty="0" smtClean="0">
                <a:ea typeface="楷体" panose="02010609060101010101" pitchFamily="49" charset="-122"/>
              </a:rPr>
              <a:t>18</a:t>
            </a:r>
            <a:r>
              <a:rPr lang="zh-CN" altLang="en-US" dirty="0" smtClean="0">
                <a:ea typeface="楷体" panose="02010609060101010101" pitchFamily="49" charset="-122"/>
              </a:rPr>
              <a:t>日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10515600" cy="519655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0" dirty="0" smtClean="0"/>
                  <a:t>例</a:t>
                </a:r>
                <a:r>
                  <a:rPr lang="en-US" altLang="zh-CN" b="0" dirty="0"/>
                  <a:t>2. </a:t>
                </a:r>
                <a:r>
                  <a:rPr lang="zh-CN" altLang="en-US" b="0" dirty="0"/>
                  <a:t>求</a:t>
                </a:r>
                <a:r>
                  <a:rPr lang="zh-CN" altLang="en-US" b="0" dirty="0" smtClean="0"/>
                  <a:t>多元向量值</a:t>
                </a:r>
                <a:r>
                  <a:rPr lang="zh-CN" altLang="en-US" b="0" dirty="0"/>
                  <a:t>函数</a:t>
                </a:r>
                <a:r>
                  <a:rPr lang="en-US" altLang="zh-CN" dirty="0"/>
                  <a:t>f(x)</a:t>
                </a:r>
                <a:r>
                  <a:rPr lang="zh-CN" altLang="en-US" b="0" dirty="0"/>
                  <a:t>在</a:t>
                </a:r>
                <a:r>
                  <a:rPr lang="en-US" altLang="zh-CN" dirty="0"/>
                  <a:t>x</a:t>
                </a:r>
                <a:r>
                  <a:rPr lang="en-US" altLang="zh-CN" b="0" dirty="0"/>
                  <a:t>_0</a:t>
                </a:r>
                <a:r>
                  <a:rPr lang="zh-CN" altLang="en-US" b="0" dirty="0"/>
                  <a:t>处函数值的灵敏性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 smtClean="0"/>
                  <a:t>给定向量值函数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。类似的，利用</a:t>
                </a:r>
                <a:r>
                  <a:rPr lang="en-US" altLang="zh-CN" b="0" dirty="0"/>
                  <a:t>Taylor</a:t>
                </a:r>
                <a:r>
                  <a:rPr lang="zh-CN" altLang="en-US" b="0" dirty="0"/>
                  <a:t>公式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/>
                  <a:t>此处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是输入向量的扰动，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 smtClean="0"/>
                  <a:t> </a:t>
                </a:r>
                <a:r>
                  <a:rPr lang="zh-CN" altLang="en-US" b="0" dirty="0" smtClean="0"/>
                  <a:t>是函数</a:t>
                </a:r>
                <a:r>
                  <a:rPr lang="en-US" altLang="zh-CN" b="0" dirty="0" smtClean="0"/>
                  <a:t>f</a:t>
                </a:r>
                <a:r>
                  <a:rPr lang="zh-CN" altLang="en-US" b="0" dirty="0" smtClean="0"/>
                  <a:t>在该点的雅可比（</a:t>
                </a:r>
                <a:r>
                  <a:rPr lang="en-US" altLang="zh-CN" b="0" dirty="0" smtClean="0"/>
                  <a:t>Jacobian</a:t>
                </a:r>
                <a:r>
                  <a:rPr lang="zh-CN" altLang="en-US" b="0" dirty="0" smtClean="0"/>
                  <a:t>）矩阵。显然，在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处的扰动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b="0" dirty="0" smtClean="0"/>
                  <a:t>会导致函数值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b="0" dirty="0" smtClean="0"/>
                  <a:t>的变化量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b="0" dirty="0" smtClean="0"/>
                  <a:t>，这与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b="0" dirty="0" smtClean="0"/>
                  <a:t>的方向有关系。假定这里使用的是向量的</a:t>
                </a:r>
                <a:r>
                  <a:rPr lang="en-US" altLang="zh-CN" b="0" dirty="0" smtClean="0"/>
                  <a:t>2</a:t>
                </a:r>
                <a:r>
                  <a:rPr lang="zh-CN" altLang="en-US" b="0" dirty="0" smtClean="0"/>
                  <a:t>范数，增长因子落在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 smtClean="0"/>
                  <a:t>最大和最小奇异值之内。绝对条件数就定义为其最大奇异值，即向量</a:t>
                </a:r>
                <a:r>
                  <a:rPr lang="en-US" altLang="zh-CN" b="0" dirty="0" smtClean="0"/>
                  <a:t>2</a:t>
                </a:r>
                <a:r>
                  <a:rPr lang="zh-CN" altLang="en-US" b="0" dirty="0" smtClean="0"/>
                  <a:t>范数诱导的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𝑱</m:t>
                            </m:r>
                            <m:d>
                              <m:dPr>
                                <m:ctrlP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b="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。而相对条件数的定义是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  <m:d>
                                <m:dPr>
                                  <m:ctrlPr>
                                    <a:rPr lang="en-US" altLang="zh-CN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10515600" cy="5196556"/>
              </a:xfrm>
              <a:blipFill>
                <a:blip r:embed="rId2"/>
                <a:stretch>
                  <a:fillRect l="-1217" t="-2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39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电路方程分类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6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数学的分类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0" dirty="0" smtClean="0"/>
              <a:t>中学</a:t>
            </a:r>
            <a:r>
              <a:rPr lang="zh-CN" altLang="en-US" b="0" dirty="0"/>
              <a:t>念完念大学，大学学什么呢？大学主要学微积分和线性代数，</a:t>
            </a:r>
            <a:r>
              <a:rPr lang="zh-CN" altLang="en-US" dirty="0"/>
              <a:t>这个是人类几百年探索的结果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0" dirty="0"/>
              <a:t>总而言之，</a:t>
            </a:r>
            <a:r>
              <a:rPr lang="zh-CN" altLang="en-US" dirty="0"/>
              <a:t>人类留下的财富需要我们站在巨人的肩膀上来吃透它，消化它。</a:t>
            </a:r>
            <a:r>
              <a:rPr lang="zh-CN" altLang="en-US" b="0" dirty="0"/>
              <a:t>所以我们必须学习，否则就要回到黑暗中重新探讨，那太可怕了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 smtClean="0"/>
              <a:t>我</a:t>
            </a:r>
            <a:r>
              <a:rPr lang="zh-CN" altLang="en-US" b="0" dirty="0"/>
              <a:t>想引用哈佛大学数学系教授邱成桐的讲话。听说他经常告诫学生，“要学好微积分和线性代数，归根结底一切高级的数学都是微积分和线性代数的各种变化。</a:t>
            </a:r>
            <a:r>
              <a:rPr lang="zh-CN" altLang="en-US" b="0" dirty="0" smtClean="0"/>
              <a:t>”</a:t>
            </a:r>
            <a:endParaRPr lang="en-US" altLang="zh-CN" b="0" dirty="0" smtClean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r>
              <a:rPr lang="zh-CN" altLang="en-US" b="0" dirty="0" smtClean="0"/>
              <a:t>教科书</a:t>
            </a:r>
            <a:r>
              <a:rPr lang="zh-CN" altLang="en-US" b="0" dirty="0"/>
              <a:t>把简单的东西讲得太复杂，学微积分只需要一个</a:t>
            </a:r>
            <a:r>
              <a:rPr lang="zh-CN" altLang="en-US" b="0" dirty="0" smtClean="0"/>
              <a:t>案例，</a:t>
            </a:r>
            <a:r>
              <a:rPr lang="zh-CN" altLang="en-US" b="0" dirty="0"/>
              <a:t>林群</a:t>
            </a:r>
            <a:r>
              <a:rPr lang="zh-CN" altLang="en-US" b="0" dirty="0" smtClean="0"/>
              <a:t>院士，</a:t>
            </a:r>
            <a:r>
              <a:rPr lang="en-US" altLang="zh-CN" b="0" dirty="0" smtClean="0"/>
              <a:t>SELF </a:t>
            </a:r>
            <a:r>
              <a:rPr lang="zh-CN" altLang="en-US" b="0" dirty="0" smtClean="0"/>
              <a:t>格致论道讲坛，</a:t>
            </a:r>
            <a:r>
              <a:rPr lang="en-US" altLang="zh-CN" b="0" dirty="0" smtClean="0"/>
              <a:t>2019.</a:t>
            </a:r>
            <a:endParaRPr lang="zh-CN" altLang="en-US" b="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72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数学运算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zh-CN" altLang="en-US" b="0" dirty="0" smtClean="0"/>
              <a:t>评注：上表的学科分类取的是国内常用教材的名称。例如史济怀、常庚哲的</a:t>
            </a:r>
            <a:r>
              <a:rPr lang="en-US" altLang="zh-CN" b="0" dirty="0" smtClean="0"/>
              <a:t>《</a:t>
            </a:r>
            <a:r>
              <a:rPr lang="zh-CN" altLang="en-US" b="0" dirty="0" smtClean="0"/>
              <a:t>数学分析教程</a:t>
            </a:r>
            <a:r>
              <a:rPr lang="en-US" altLang="zh-CN" b="0" dirty="0" smtClean="0"/>
              <a:t>》</a:t>
            </a:r>
            <a:r>
              <a:rPr lang="zh-CN" altLang="en-US" b="0" dirty="0" smtClean="0"/>
              <a:t>，周伯勋的</a:t>
            </a:r>
            <a:r>
              <a:rPr lang="en-US" altLang="zh-CN" b="0" dirty="0" smtClean="0"/>
              <a:t>《</a:t>
            </a:r>
            <a:r>
              <a:rPr lang="zh-CN" altLang="en-US" b="0" dirty="0" smtClean="0"/>
              <a:t>高等代数学</a:t>
            </a:r>
            <a:r>
              <a:rPr lang="en-US" altLang="zh-CN" b="0" dirty="0" smtClean="0"/>
              <a:t>》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pPr marL="0" indent="0">
              <a:buNone/>
            </a:pPr>
            <a:r>
              <a:rPr lang="zh-CN" altLang="en-US" b="0" dirty="0" smtClean="0"/>
              <a:t>上面只是最重要的运算分类，其他的例如集合中定义开集及其运算是拓扑学的研究内容，这也是一门单独的学科。</a:t>
            </a:r>
            <a:endParaRPr lang="en-US" altLang="zh-CN" b="0" dirty="0" smtClean="0"/>
          </a:p>
          <a:p>
            <a:pPr marL="0" indent="0">
              <a:buNone/>
            </a:pPr>
            <a:endParaRPr lang="en-US" altLang="zh-CN" b="0" dirty="0"/>
          </a:p>
          <a:p>
            <a:pPr marL="0" indent="0">
              <a:buNone/>
            </a:pPr>
            <a:endParaRPr lang="zh-CN" altLang="en-US" b="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73441"/>
              </p:ext>
            </p:extLst>
          </p:nvPr>
        </p:nvGraphicFramePr>
        <p:xfrm>
          <a:off x="1992244" y="1660571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582446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650185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02545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数学运算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代数运算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分析运算（极限运算）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2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数学学科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高等代数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数学分析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85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47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电路方程分类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3819833"/>
                <a:ext cx="10515600" cy="23026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CN" altLang="en-US" b="0" dirty="0" smtClean="0"/>
                  <a:t>如果未知变量之间只有乘法运算，数学中将其归类于代数方程，而计算中可能归类于非线性方程；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微分方程中如果出现未知变量和未知变量及其导数的非加减法运算，此时称该方程是非线性的；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对于单变量多值函数，如果可以通过适当的变换，写成形式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，那么称该方程为常微分方程组，不然称为一般的</a:t>
                </a:r>
                <a:r>
                  <a:rPr lang="zh-CN" altLang="en-US" b="0" dirty="0"/>
                  <a:t>微分</a:t>
                </a:r>
                <a:r>
                  <a:rPr lang="zh-CN" altLang="en-US" b="0" dirty="0" smtClean="0"/>
                  <a:t>代数方程（</a:t>
                </a:r>
                <a:r>
                  <a:rPr lang="en-US" altLang="zh-CN" b="0" dirty="0" smtClean="0"/>
                  <a:t>Differential Algebraic Equation</a:t>
                </a:r>
                <a:r>
                  <a:rPr lang="zh-CN" altLang="en-US" b="0" dirty="0" smtClean="0"/>
                  <a:t>）</a:t>
                </a:r>
                <a:r>
                  <a:rPr lang="zh-CN" altLang="en-US" b="0" dirty="0"/>
                  <a:t>。</a:t>
                </a:r>
                <a:endParaRPr lang="en-US" altLang="zh-CN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3819833"/>
                <a:ext cx="10515600" cy="2302671"/>
              </a:xfrm>
              <a:blipFill>
                <a:blip r:embed="rId2"/>
                <a:stretch>
                  <a:fillRect l="-638" t="-4775" r="-580" b="-2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725486"/>
                  </p:ext>
                </p:extLst>
              </p:nvPr>
            </p:nvGraphicFramePr>
            <p:xfrm>
              <a:off x="1351722" y="1064222"/>
              <a:ext cx="8649252" cy="2678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2313">
                      <a:extLst>
                        <a:ext uri="{9D8B030D-6E8A-4147-A177-3AD203B41FA5}">
                          <a16:colId xmlns:a16="http://schemas.microsoft.com/office/drawing/2014/main" val="553230380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784503526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233595102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40784937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数学运算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代数运算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分析运算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其他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8220485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数学方程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代数方程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（常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偏）微分方程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非线性方程（组）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997827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数值方法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数值代数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微分方程数值解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数值逼近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4072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例子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’=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 dirty="0" err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i="1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dirty="0" err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 dirty="0" err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dirty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27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电路方程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线性电路直流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单频率分析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瞬变分析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/>
                            <a:t>非线性电路直流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单频率分析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98515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725486"/>
                  </p:ext>
                </p:extLst>
              </p:nvPr>
            </p:nvGraphicFramePr>
            <p:xfrm>
              <a:off x="1351722" y="1064222"/>
              <a:ext cx="8649252" cy="26785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2313">
                      <a:extLst>
                        <a:ext uri="{9D8B030D-6E8A-4147-A177-3AD203B41FA5}">
                          <a16:colId xmlns:a16="http://schemas.microsoft.com/office/drawing/2014/main" val="553230380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784503526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233595102"/>
                        </a:ext>
                      </a:extLst>
                    </a:gridCol>
                    <a:gridCol w="2162313">
                      <a:extLst>
                        <a:ext uri="{9D8B030D-6E8A-4147-A177-3AD203B41FA5}">
                          <a16:colId xmlns:a16="http://schemas.microsoft.com/office/drawing/2014/main" val="40784937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数学运算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代数运算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分析运算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其他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82204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数学方程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代数方程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（常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偏）微分方程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非线性方程（组）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9978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数值方法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数值代数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微分方程数值解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数值逼近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4072585"/>
                      </a:ext>
                    </a:extLst>
                  </a:tr>
                  <a:tr h="936117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例子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282" t="-120779" r="-20112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282" t="-120779" r="-10112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0282" t="-120779" r="-1127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270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电路方程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线性电路直流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单频率分析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瞬变分析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/>
                            <a:t>非线性电路直流</a:t>
                          </a:r>
                          <a:r>
                            <a:rPr lang="en-US" altLang="zh-CN" dirty="0" smtClean="0"/>
                            <a:t>/</a:t>
                          </a:r>
                          <a:r>
                            <a:rPr lang="zh-CN" altLang="en-US" dirty="0" smtClean="0"/>
                            <a:t>单频率分析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98515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 smtClean="0"/>
              <a:t>提问：计算机中可以进行什么数学运算？</a:t>
            </a:r>
            <a:endParaRPr lang="en-US" altLang="zh-CN" b="0" dirty="0" smtClean="0"/>
          </a:p>
          <a:p>
            <a:r>
              <a:rPr lang="zh-CN" altLang="en-US" b="0" dirty="0" smtClean="0"/>
              <a:t>回答：两种数学运算都不行。计算机只能进行</a:t>
            </a:r>
            <a:r>
              <a:rPr lang="zh-CN" altLang="en-US" dirty="0" smtClean="0"/>
              <a:t>数值</a:t>
            </a:r>
            <a:r>
              <a:rPr lang="zh-CN" altLang="en-US" b="0" dirty="0" smtClean="0"/>
              <a:t>运算，这也是误差不可避免的原因之一。分析运算最小的数集是实数域，代数运算最小的是有理数域，（除了极少遇到的有限群运算，如模</a:t>
            </a:r>
            <a:r>
              <a:rPr lang="en-US" altLang="zh-CN" b="0" dirty="0" smtClean="0"/>
              <a:t>3</a:t>
            </a:r>
            <a:r>
              <a:rPr lang="zh-CN" altLang="en-US" b="0" dirty="0" smtClean="0"/>
              <a:t>的余数</a:t>
            </a:r>
            <a:r>
              <a:rPr lang="en-US" altLang="zh-CN" b="0" dirty="0" smtClean="0"/>
              <a:t>{0</a:t>
            </a:r>
            <a:r>
              <a:rPr lang="zh-CN" altLang="en-US" b="0" dirty="0" smtClean="0"/>
              <a:t>， </a:t>
            </a:r>
            <a:r>
              <a:rPr lang="en-US" altLang="zh-CN" b="0" dirty="0" smtClean="0"/>
              <a:t>1</a:t>
            </a:r>
            <a:r>
              <a:rPr lang="zh-CN" altLang="en-US" b="0" dirty="0" smtClean="0"/>
              <a:t>， </a:t>
            </a:r>
            <a:r>
              <a:rPr lang="en-US" altLang="zh-CN" b="0" dirty="0" smtClean="0"/>
              <a:t>2}</a:t>
            </a:r>
            <a:r>
              <a:rPr lang="zh-CN" altLang="en-US" b="0" dirty="0" smtClean="0"/>
              <a:t>），而计算机中用的是浮点数，总共只有有限位。</a:t>
            </a:r>
            <a:endParaRPr lang="en-US" altLang="zh-CN" b="0" dirty="0" smtClean="0"/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1679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常用的数学策略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17244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b="0" dirty="0" smtClean="0"/>
              <a:t>把复杂、困难的数学问题转化为简单的、已知的。</a:t>
            </a:r>
            <a:endParaRPr lang="en-US" altLang="zh-CN" b="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b="0" dirty="0" smtClean="0"/>
              <a:t>提出的问题表现在一个小学科或者虽然简单，但是要解答这个问题需要替换一个（更加深层次的）小学科。例如斐波那契数列从递推关系求通项公式。</a:t>
            </a:r>
            <a:endParaRPr lang="zh-CN" altLang="en-US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1497496" y="3246783"/>
            <a:ext cx="341632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带有非线性元件电路的瞬变分析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073969" y="3929272"/>
            <a:ext cx="226215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非线性常微分方程组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060713" y="4737652"/>
            <a:ext cx="226215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非线性（代数）方程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312504" y="5466523"/>
            <a:ext cx="180049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线性代数方程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（线性方程组）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6" idx="2"/>
            <a:endCxn id="7" idx="0"/>
          </p:cNvCxnSpPr>
          <p:nvPr/>
        </p:nvCxnSpPr>
        <p:spPr>
          <a:xfrm flipH="1">
            <a:off x="3205048" y="3616115"/>
            <a:ext cx="608" cy="313157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8" idx="0"/>
          </p:cNvCxnSpPr>
          <p:nvPr/>
        </p:nvCxnSpPr>
        <p:spPr>
          <a:xfrm flipH="1">
            <a:off x="3191792" y="4361550"/>
            <a:ext cx="1" cy="37610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  <a:endCxn id="9" idx="0"/>
          </p:cNvCxnSpPr>
          <p:nvPr/>
        </p:nvCxnSpPr>
        <p:spPr>
          <a:xfrm>
            <a:off x="3191792" y="5106984"/>
            <a:ext cx="20959" cy="35953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394174" y="3616115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MNA stamping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394174" y="4172419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Numerical integration, single or multi-step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394174" y="4808524"/>
            <a:ext cx="30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Newton-Raphson’s method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394174" y="5537393"/>
            <a:ext cx="285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Direct or iterative method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8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直流分析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87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线性代数电路方程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直流分析中，所有的储能元件（</a:t>
                </a:r>
                <a:r>
                  <a:rPr lang="en-US" altLang="zh-CN" b="0" dirty="0" smtClean="0"/>
                  <a:t>L,C</a:t>
                </a:r>
                <a:r>
                  <a:rPr lang="zh-CN" altLang="en-US" b="0" dirty="0" smtClean="0"/>
                  <a:t>）都不起作用，电路中除去电源只有电阻生效。此时线性电阻网络构成的电路方程就是线性代数方程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这里，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是一个</a:t>
                </a:r>
                <a:r>
                  <a:rPr lang="en-US" altLang="zh-CN" b="0" dirty="0" smtClean="0"/>
                  <a:t>n*n</a:t>
                </a:r>
                <a:r>
                  <a:rPr lang="zh-CN" altLang="en-US" b="0" dirty="0" smtClean="0"/>
                  <a:t>的</a:t>
                </a:r>
                <a:r>
                  <a:rPr lang="zh-CN" altLang="en-US" b="0" dirty="0"/>
                  <a:t>非奇异</a:t>
                </a:r>
                <a:r>
                  <a:rPr lang="zh-CN" altLang="en-US" b="0" dirty="0" smtClean="0"/>
                  <a:t>矩阵，</a:t>
                </a:r>
                <a:r>
                  <a:rPr lang="en-US" altLang="zh-CN" b="0" dirty="0" smtClean="0"/>
                  <a:t>b</a:t>
                </a:r>
                <a:r>
                  <a:rPr lang="zh-CN" altLang="en-US" b="0" dirty="0" smtClean="0"/>
                  <a:t>是一个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维向量。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计算方法分为直接法和迭代法。</a:t>
                </a:r>
                <a:endParaRPr lang="en-US" altLang="zh-CN" b="0" dirty="0"/>
              </a:p>
              <a:p>
                <a:r>
                  <a:rPr lang="zh-CN" altLang="en-US" b="0" dirty="0" smtClean="0"/>
                  <a:t>直接法精度高，存储量大（稀疏矩阵），计算量大；迭代法理论不够完善，很多没有收敛性分析，存储量小，代码比较容易实现。多数实际问题中</a:t>
                </a:r>
                <a:r>
                  <a:rPr lang="zh-CN" altLang="en-US" b="0" dirty="0" smtClean="0"/>
                  <a:t>，优先使用直接法，迭代法对于矩阵性质依赖性强，有可能会失败。</a:t>
                </a:r>
                <a:endParaRPr lang="zh-CN" altLang="en-US" b="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 r="-3188" b="-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51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扰动分析（矩阵的条件数）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10515600" cy="51037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zh-CN" altLang="en-US" b="0" dirty="0" smtClean="0"/>
                  <a:t>假定矩阵和右端项同时有一个小扰动，问解的变化。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 smtClean="0"/>
                  <a:t>显然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zh-CN" altLang="en-US" b="0" dirty="0" smtClean="0"/>
                  <a:t>在原点附近是一个可导函数，且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𝜖</m:t>
                      </m:r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使用与向量范数相容的矩阵范数可以得到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altLang="zh-CN" b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定义矩阵的条件数为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/>
                  <a:t>则</a:t>
                </a:r>
                <a:r>
                  <a:rPr lang="zh-CN" altLang="en-US" b="0" dirty="0" smtClean="0"/>
                  <a:t>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  <m:r>
                                <a:rPr lang="en-US" altLang="zh-CN" b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2-</a:t>
                </a:r>
                <a:r>
                  <a:rPr lang="zh-CN" altLang="en-US" b="0" dirty="0" smtClean="0"/>
                  <a:t>范数的条件数和奇异值、特征值有关。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10515600" cy="5103791"/>
              </a:xfrm>
              <a:blipFill>
                <a:blip r:embed="rId2"/>
                <a:stretch>
                  <a:fillRect l="-1043" t="-3226" b="-1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4" name="iŝľiḍê">
            <a:extLst>
              <a:ext uri="{FF2B5EF4-FFF2-40B4-BE49-F238E27FC236}">
                <a16:creationId xmlns:a16="http://schemas.microsoft.com/office/drawing/2014/main" id="{B5D7E937-96B6-2C12-52B5-E6D80226A7B8}"/>
              </a:ext>
            </a:extLst>
          </p:cNvPr>
          <p:cNvGrpSpPr/>
          <p:nvPr/>
        </p:nvGrpSpPr>
        <p:grpSpPr>
          <a:xfrm>
            <a:off x="1743718" y="2049756"/>
            <a:ext cx="3738995" cy="707886"/>
            <a:chOff x="660400" y="2867847"/>
            <a:chExt cx="3738995" cy="707886"/>
          </a:xfrm>
        </p:grpSpPr>
        <p:sp>
          <p:nvSpPr>
            <p:cNvPr id="5" name="îŝḷîdê">
              <a:extLst>
                <a:ext uri="{FF2B5EF4-FFF2-40B4-BE49-F238E27FC236}">
                  <a16:creationId xmlns:a16="http://schemas.microsoft.com/office/drawing/2014/main" id="{6816FCB5-0F09-06B6-138A-3F1B9F18C13B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išlíďe">
              <a:extLst>
                <a:ext uri="{FF2B5EF4-FFF2-40B4-BE49-F238E27FC236}">
                  <a16:creationId xmlns:a16="http://schemas.microsoft.com/office/drawing/2014/main" id="{5735DD00-4575-5AE7-E4A5-046DA774F6F1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误差来源与范数定义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íṣḷîḓe">
            <a:extLst>
              <a:ext uri="{FF2B5EF4-FFF2-40B4-BE49-F238E27FC236}">
                <a16:creationId xmlns:a16="http://schemas.microsoft.com/office/drawing/2014/main" id="{81D3BF53-E674-7A35-ABB4-F542BA21C603}"/>
              </a:ext>
            </a:extLst>
          </p:cNvPr>
          <p:cNvGrpSpPr/>
          <p:nvPr/>
        </p:nvGrpSpPr>
        <p:grpSpPr>
          <a:xfrm>
            <a:off x="1743718" y="3243827"/>
            <a:ext cx="3738995" cy="707886"/>
            <a:chOff x="660400" y="2867847"/>
            <a:chExt cx="3738995" cy="707886"/>
          </a:xfrm>
        </p:grpSpPr>
        <p:sp>
          <p:nvSpPr>
            <p:cNvPr id="8" name="iṡļïḋé">
              <a:extLst>
                <a:ext uri="{FF2B5EF4-FFF2-40B4-BE49-F238E27FC236}">
                  <a16:creationId xmlns:a16="http://schemas.microsoft.com/office/drawing/2014/main" id="{9F3AA9AB-4848-58D5-CB40-23A2ADE1FE2C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i$ľîḓè">
              <a:extLst>
                <a:ext uri="{FF2B5EF4-FFF2-40B4-BE49-F238E27FC236}">
                  <a16:creationId xmlns:a16="http://schemas.microsoft.com/office/drawing/2014/main" id="{45E18B88-BA51-E37A-4225-DBDABE50105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直流分析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iṣ1idè">
            <a:extLst>
              <a:ext uri="{FF2B5EF4-FFF2-40B4-BE49-F238E27FC236}">
                <a16:creationId xmlns:a16="http://schemas.microsoft.com/office/drawing/2014/main" id="{8BD9D9FD-B23F-D56D-23CD-8028C667059E}"/>
              </a:ext>
            </a:extLst>
          </p:cNvPr>
          <p:cNvGrpSpPr/>
          <p:nvPr/>
        </p:nvGrpSpPr>
        <p:grpSpPr>
          <a:xfrm>
            <a:off x="1743718" y="4437898"/>
            <a:ext cx="3738995" cy="707886"/>
            <a:chOff x="660400" y="2867847"/>
            <a:chExt cx="3738995" cy="707886"/>
          </a:xfrm>
        </p:grpSpPr>
        <p:sp>
          <p:nvSpPr>
            <p:cNvPr id="11" name="iṣliḋé">
              <a:extLst>
                <a:ext uri="{FF2B5EF4-FFF2-40B4-BE49-F238E27FC236}">
                  <a16:creationId xmlns:a16="http://schemas.microsoft.com/office/drawing/2014/main" id="{E9CD3DAE-6BB0-5FDC-B2AC-8B6851C9C1CE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05.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ísļîďe">
              <a:extLst>
                <a:ext uri="{FF2B5EF4-FFF2-40B4-BE49-F238E27FC236}">
                  <a16:creationId xmlns:a16="http://schemas.microsoft.com/office/drawing/2014/main" id="{070CCE69-F882-0043-8699-0B4828922FF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瞬变分析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îṩļiḓé">
            <a:extLst>
              <a:ext uri="{FF2B5EF4-FFF2-40B4-BE49-F238E27FC236}">
                <a16:creationId xmlns:a16="http://schemas.microsoft.com/office/drawing/2014/main" id="{DADC276E-E0A7-7A56-0437-EAFDAF21A0D2}"/>
              </a:ext>
            </a:extLst>
          </p:cNvPr>
          <p:cNvGrpSpPr/>
          <p:nvPr/>
        </p:nvGrpSpPr>
        <p:grpSpPr>
          <a:xfrm>
            <a:off x="6811965" y="2049756"/>
            <a:ext cx="3738995" cy="707886"/>
            <a:chOff x="660400" y="2867847"/>
            <a:chExt cx="3738995" cy="707886"/>
          </a:xfrm>
        </p:grpSpPr>
        <p:sp>
          <p:nvSpPr>
            <p:cNvPr id="14" name="íS1ïḋe">
              <a:extLst>
                <a:ext uri="{FF2B5EF4-FFF2-40B4-BE49-F238E27FC236}">
                  <a16:creationId xmlns:a16="http://schemas.microsoft.com/office/drawing/2014/main" id="{20EAB70D-2853-87DB-C381-2E8F5C6E5A9B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islîḍe">
              <a:extLst>
                <a:ext uri="{FF2B5EF4-FFF2-40B4-BE49-F238E27FC236}">
                  <a16:creationId xmlns:a16="http://schemas.microsoft.com/office/drawing/2014/main" id="{494A4DF5-B52C-F38C-DC38-DD55FD4B36F4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电路方程的分类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işļíḑê">
            <a:extLst>
              <a:ext uri="{FF2B5EF4-FFF2-40B4-BE49-F238E27FC236}">
                <a16:creationId xmlns:a16="http://schemas.microsoft.com/office/drawing/2014/main" id="{BD26908C-8D18-F4D6-5A72-DFD09FEE5A42}"/>
              </a:ext>
            </a:extLst>
          </p:cNvPr>
          <p:cNvGrpSpPr/>
          <p:nvPr/>
        </p:nvGrpSpPr>
        <p:grpSpPr>
          <a:xfrm>
            <a:off x="6811965" y="3243827"/>
            <a:ext cx="3738995" cy="707886"/>
            <a:chOff x="660400" y="2867847"/>
            <a:chExt cx="3738995" cy="707886"/>
          </a:xfrm>
        </p:grpSpPr>
        <p:sp>
          <p:nvSpPr>
            <p:cNvPr id="17" name="ïśľïḋê">
              <a:extLst>
                <a:ext uri="{FF2B5EF4-FFF2-40B4-BE49-F238E27FC236}">
                  <a16:creationId xmlns:a16="http://schemas.microsoft.com/office/drawing/2014/main" id="{1BB65319-9251-DDC0-F91E-37D6C955E85A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ïṩľíḋé">
              <a:extLst>
                <a:ext uri="{FF2B5EF4-FFF2-40B4-BE49-F238E27FC236}">
                  <a16:creationId xmlns:a16="http://schemas.microsoft.com/office/drawing/2014/main" id="{B9E0378C-06E3-714A-82DC-92051A5917C1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交流分析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îśľîďè">
            <a:extLst>
              <a:ext uri="{FF2B5EF4-FFF2-40B4-BE49-F238E27FC236}">
                <a16:creationId xmlns:a16="http://schemas.microsoft.com/office/drawing/2014/main" id="{298D6CB1-9DC9-7558-8B5A-A11FE9D21683}"/>
              </a:ext>
            </a:extLst>
          </p:cNvPr>
          <p:cNvGrpSpPr/>
          <p:nvPr/>
        </p:nvGrpSpPr>
        <p:grpSpPr>
          <a:xfrm>
            <a:off x="6811965" y="4437898"/>
            <a:ext cx="3738995" cy="707886"/>
            <a:chOff x="660400" y="2867847"/>
            <a:chExt cx="3738995" cy="707886"/>
          </a:xfrm>
        </p:grpSpPr>
        <p:sp>
          <p:nvSpPr>
            <p:cNvPr id="20" name="îŝľíḑe">
              <a:extLst>
                <a:ext uri="{FF2B5EF4-FFF2-40B4-BE49-F238E27FC236}">
                  <a16:creationId xmlns:a16="http://schemas.microsoft.com/office/drawing/2014/main" id="{C484A129-5D88-E454-8BC6-14A2CF4CC485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06.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îšḷiḑê">
              <a:extLst>
                <a:ext uri="{FF2B5EF4-FFF2-40B4-BE49-F238E27FC236}">
                  <a16:creationId xmlns:a16="http://schemas.microsoft.com/office/drawing/2014/main" id="{4417CFD3-62D6-548B-C81D-F00F2D77B64D}"/>
                </a:ext>
              </a:extLst>
            </p:cNvPr>
            <p:cNvSpPr/>
            <p:nvPr/>
          </p:nvSpPr>
          <p:spPr>
            <a:xfrm flipH="1">
              <a:off x="1718521" y="3037124"/>
              <a:ext cx="2680874" cy="369332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两</a:t>
              </a: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个例子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1191002" y="1946495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C90E40E-4FED-570F-8844-395F41939651}"/>
              </a:ext>
            </a:extLst>
          </p:cNvPr>
          <p:cNvSpPr/>
          <p:nvPr/>
        </p:nvSpPr>
        <p:spPr>
          <a:xfrm>
            <a:off x="6259251" y="1944757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0A234A7D-BCFE-A500-D1C2-9975713DE4CB}"/>
              </a:ext>
            </a:extLst>
          </p:cNvPr>
          <p:cNvSpPr/>
          <p:nvPr/>
        </p:nvSpPr>
        <p:spPr>
          <a:xfrm>
            <a:off x="1191002" y="3130795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E89A1EFC-ED75-2CDF-0ACC-955ECCEFA714}"/>
              </a:ext>
            </a:extLst>
          </p:cNvPr>
          <p:cNvSpPr/>
          <p:nvPr/>
        </p:nvSpPr>
        <p:spPr>
          <a:xfrm>
            <a:off x="6259251" y="3129057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D6030DEC-CE25-3F29-003D-AB24C695F108}"/>
              </a:ext>
            </a:extLst>
          </p:cNvPr>
          <p:cNvSpPr/>
          <p:nvPr/>
        </p:nvSpPr>
        <p:spPr>
          <a:xfrm>
            <a:off x="1188280" y="4324866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0D3D71A5-5702-3EBC-D43C-14B5E2BB36BB}"/>
              </a:ext>
            </a:extLst>
          </p:cNvPr>
          <p:cNvSpPr/>
          <p:nvPr/>
        </p:nvSpPr>
        <p:spPr>
          <a:xfrm>
            <a:off x="6256529" y="4323128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前向误差（先验误差）是用来估计最终结果与准确解之间的近似程度；</a:t>
                </a:r>
                <a:endParaRPr lang="en-US" altLang="zh-CN" b="0" dirty="0" smtClean="0"/>
              </a:p>
              <a:p>
                <a:r>
                  <a:rPr lang="zh-CN" altLang="en-US" b="0" dirty="0"/>
                  <a:t>后</a:t>
                </a:r>
                <a:r>
                  <a:rPr lang="zh-CN" altLang="en-US" b="0" dirty="0" smtClean="0"/>
                  <a:t>向误差（后验误差）认为计算结果的误差只是来源于初始数据的误差；</a:t>
                </a:r>
                <a:endParaRPr lang="en-US" altLang="zh-CN" b="0" dirty="0" smtClean="0"/>
              </a:p>
              <a:p>
                <a:endParaRPr lang="en-US" altLang="zh-CN" b="0" dirty="0"/>
              </a:p>
              <a:p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3009900"/>
            <a:ext cx="10258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定常迭代法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A=D-E-F, </a:t>
            </a:r>
            <a:r>
              <a:rPr lang="zh-CN" altLang="en-US" b="0" dirty="0" smtClean="0"/>
              <a:t>其中</a:t>
            </a:r>
            <a:r>
              <a:rPr lang="en-US" altLang="zh-CN" b="0" dirty="0" smtClean="0"/>
              <a:t>D</a:t>
            </a:r>
            <a:r>
              <a:rPr lang="zh-CN" altLang="en-US" b="0" dirty="0" smtClean="0"/>
              <a:t>是矩阵的对角线，</a:t>
            </a:r>
            <a:r>
              <a:rPr lang="en-US" altLang="zh-CN" b="0" dirty="0" smtClean="0"/>
              <a:t>E</a:t>
            </a:r>
            <a:r>
              <a:rPr lang="zh-CN" altLang="en-US" b="0" dirty="0" smtClean="0"/>
              <a:t>和</a:t>
            </a:r>
            <a:r>
              <a:rPr lang="en-US" altLang="zh-CN" b="0" dirty="0" smtClean="0"/>
              <a:t>F</a:t>
            </a:r>
            <a:r>
              <a:rPr lang="zh-CN" altLang="en-US" b="0" dirty="0" smtClean="0"/>
              <a:t>分别为矩阵的严格</a:t>
            </a:r>
            <a:r>
              <a:rPr lang="zh-CN" altLang="en-US" b="0" dirty="0"/>
              <a:t>下</a:t>
            </a:r>
            <a:r>
              <a:rPr lang="zh-CN" altLang="en-US" b="0" dirty="0" smtClean="0"/>
              <a:t>三角和上三角部分再取相反数；</a:t>
            </a:r>
            <a:endParaRPr lang="en-US" altLang="zh-CN" b="0" dirty="0" smtClean="0"/>
          </a:p>
          <a:p>
            <a:r>
              <a:rPr lang="zh-CN" altLang="en-US" b="0" dirty="0" smtClean="0"/>
              <a:t>经典迭代法可以用于椭圆问题的多重网格法中，其具有抑制信号中高频分量，即所谓磨光性质。</a:t>
            </a:r>
            <a:endParaRPr lang="zh-CN" alt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063352"/>
                  </p:ext>
                </p:extLst>
              </p:nvPr>
            </p:nvGraphicFramePr>
            <p:xfrm>
              <a:off x="1674194" y="3065300"/>
              <a:ext cx="9118916" cy="256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9729">
                      <a:extLst>
                        <a:ext uri="{9D8B030D-6E8A-4147-A177-3AD203B41FA5}">
                          <a16:colId xmlns:a16="http://schemas.microsoft.com/office/drawing/2014/main" val="818062453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349582374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364287438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2545866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Jacobi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Gauss-</a:t>
                          </a:r>
                          <a:r>
                            <a:rPr lang="en-US" altLang="zh-CN" dirty="0" err="1" smtClean="0"/>
                            <a:t>Siedel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SOR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954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分裂矩阵</a:t>
                          </a:r>
                          <a:r>
                            <a:rPr lang="en-US" altLang="zh-CN" dirty="0" smtClean="0"/>
                            <a:t>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D-E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zh-CN" altLang="en-US" dirty="0" smtClean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90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计算公式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i="1" dirty="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CN" altLang="en-US" i="1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333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3489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063352"/>
                  </p:ext>
                </p:extLst>
              </p:nvPr>
            </p:nvGraphicFramePr>
            <p:xfrm>
              <a:off x="1674194" y="3065300"/>
              <a:ext cx="9118916" cy="2562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9729">
                      <a:extLst>
                        <a:ext uri="{9D8B030D-6E8A-4147-A177-3AD203B41FA5}">
                          <a16:colId xmlns:a16="http://schemas.microsoft.com/office/drawing/2014/main" val="818062453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349582374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364287438"/>
                        </a:ext>
                      </a:extLst>
                    </a:gridCol>
                    <a:gridCol w="2279729">
                      <a:extLst>
                        <a:ext uri="{9D8B030D-6E8A-4147-A177-3AD203B41FA5}">
                          <a16:colId xmlns:a16="http://schemas.microsoft.com/office/drawing/2014/main" val="2545866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Jacobi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Gauss-</a:t>
                          </a:r>
                          <a:r>
                            <a:rPr lang="en-US" altLang="zh-CN" dirty="0" err="1" smtClean="0"/>
                            <a:t>Siedel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SOR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95454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分裂矩阵</a:t>
                          </a:r>
                          <a:r>
                            <a:rPr lang="en-US" altLang="zh-CN" dirty="0" smtClean="0"/>
                            <a:t>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D-E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535" t="-62857" r="-1070" b="-2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90301"/>
                      </a:ext>
                    </a:extLst>
                  </a:tr>
                  <a:tr h="1181037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计算公式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692" r="-200533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535" t="-87692" r="-101070" b="-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535" t="-87692" r="-1070" b="-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333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34892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300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共轭斜量法</a:t>
            </a:r>
            <a:r>
              <a:rPr lang="en-US" altLang="zh-CN" dirty="0" smtClean="0"/>
              <a:t>(conjugate gradient)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2542624"/>
                <a:ext cx="10515600" cy="31532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0" dirty="0" smtClean="0"/>
                  <a:t>Krylov</a:t>
                </a:r>
                <a:r>
                  <a:rPr lang="zh-CN" altLang="en-US" b="0" dirty="0" smtClean="0"/>
                  <a:t>空间定义：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𝑠𝑝𝑎𝑛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,⋯,</m:t>
                    </m:r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b="0" dirty="0" err="1" smtClean="0"/>
                  <a:t>Krylov</a:t>
                </a:r>
                <a:r>
                  <a:rPr lang="zh-CN" altLang="en-US" b="0" dirty="0" smtClean="0"/>
                  <a:t>过程选为（对称）</a:t>
                </a:r>
                <a:r>
                  <a:rPr lang="en-US" altLang="zh-CN" b="0" dirty="0" err="1" smtClean="0"/>
                  <a:t>Lanczos</a:t>
                </a:r>
                <a:r>
                  <a:rPr lang="zh-CN" altLang="en-US" b="0" dirty="0" smtClean="0"/>
                  <a:t>过程；矩阵分解方法选为不选主元的三对角追赶法；</a:t>
                </a:r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渐近收敛速度：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2542624"/>
                <a:ext cx="10515600" cy="3153244"/>
              </a:xfrm>
              <a:blipFill>
                <a:blip r:embed="rId2"/>
                <a:stretch>
                  <a:fillRect l="-1217" t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217544"/>
            <a:ext cx="9096375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22" y="4821844"/>
            <a:ext cx="105060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交流分析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2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如果电路中具有非线性器件，</a:t>
                </a:r>
                <a:r>
                  <a:rPr lang="en-US" altLang="zh-CN" b="0" dirty="0" smtClean="0"/>
                  <a:t>MNA</a:t>
                </a:r>
                <a:r>
                  <a:rPr lang="zh-CN" altLang="en-US" b="0" dirty="0" smtClean="0"/>
                  <a:t>后形成的电路方程（代数微分方程组）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 smtClean="0"/>
                  <a:t>此处矩阵</a:t>
                </a:r>
                <a:r>
                  <a:rPr lang="en-US" altLang="zh-CN" b="0" dirty="0" smtClean="0"/>
                  <a:t>D</a:t>
                </a:r>
                <a:r>
                  <a:rPr lang="zh-CN" altLang="en-US" b="0" dirty="0" smtClean="0"/>
                  <a:t>是非线性储能器件。直流分析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𝐺𝑥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𝐻𝑔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交流分析：经过拉氏变换（</a:t>
                </a:r>
                <a:r>
                  <a:rPr lang="en-US" altLang="zh-CN" b="0" dirty="0" smtClean="0"/>
                  <a:t>Laplace transform</a:t>
                </a:r>
                <a:r>
                  <a:rPr lang="zh-CN" altLang="en-US" b="0" dirty="0" smtClean="0"/>
                  <a:t>）后会形成一般非线性方程组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这里，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是一个变换，要求其零点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。</a:t>
                </a:r>
                <a:endParaRPr lang="en-US" altLang="zh-CN" b="0" i="1" dirty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02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收敛性定义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局部收敛性：</a:t>
                </a:r>
                <a:r>
                  <a:rPr lang="zh-CN" altLang="en-US" b="0" dirty="0" smtClean="0"/>
                  <a:t>存在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b="0" dirty="0" smtClean="0"/>
                  <a:t>的一个邻域</a:t>
                </a:r>
                <a:r>
                  <a:rPr lang="en-US" altLang="zh-CN" b="0" dirty="0" smtClean="0"/>
                  <a:t>U</a:t>
                </a:r>
                <a:r>
                  <a:rPr lang="zh-CN" altLang="en-US" b="0" dirty="0" smtClean="0"/>
                  <a:t>，</a:t>
                </a:r>
                <a:r>
                  <a:rPr lang="en-US" altLang="zh-CN" b="0" dirty="0" smtClean="0"/>
                  <a:t>U</a:t>
                </a:r>
                <a:r>
                  <a:rPr lang="zh-CN" altLang="en-US" b="0" dirty="0" smtClean="0"/>
                  <a:t>中任何一组初始向量都收敛于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。</a:t>
                </a:r>
                <a:endParaRPr lang="en-US" altLang="zh-CN" b="0" dirty="0" smtClean="0"/>
              </a:p>
              <a:p>
                <a:r>
                  <a:rPr lang="zh-CN" altLang="en-US" dirty="0" smtClean="0"/>
                  <a:t>半局部收敛性：</a:t>
                </a:r>
                <a:r>
                  <a:rPr lang="zh-CN" altLang="en-US" b="0" dirty="0" smtClean="0"/>
                  <a:t>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中满足一定条件的一个开集（闭集）出发，任何向量序列都收敛于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。</a:t>
                </a:r>
                <a:endParaRPr lang="zh-CN" altLang="en-US" b="0" dirty="0"/>
              </a:p>
              <a:p>
                <a:r>
                  <a:rPr lang="zh-CN" altLang="en-US" dirty="0" smtClean="0"/>
                  <a:t>大范围收敛性：</a:t>
                </a:r>
                <a:r>
                  <a:rPr lang="zh-CN" altLang="en-US" b="0" dirty="0"/>
                  <a:t>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或至少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的大范围区域中向量出发，迭代序列都收敛于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。</a:t>
                </a:r>
                <a:endParaRPr lang="zh-CN" altLang="en-US" b="0" dirty="0"/>
              </a:p>
              <a:p>
                <a:endParaRPr lang="en-US" altLang="zh-CN" dirty="0" smtClean="0"/>
              </a:p>
              <a:p>
                <a:r>
                  <a:rPr lang="zh-CN" altLang="en-US" b="0" dirty="0" smtClean="0"/>
                  <a:t>如果存在一个正常数</a:t>
                </a:r>
                <a:r>
                  <a:rPr lang="en-US" altLang="zh-CN" b="0" dirty="0" smtClean="0"/>
                  <a:t>C</a:t>
                </a:r>
                <a:r>
                  <a:rPr lang="zh-CN" altLang="en-US" b="0" dirty="0" smtClean="0"/>
                  <a:t>使得不等式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=0,1,2,⋯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 smtClean="0"/>
                  <a:t>成立，当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≥1, 0&lt;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zh-CN" altLang="en-US" b="0" dirty="0" smtClean="0"/>
                  <a:t>时，称该迭代法至少</a:t>
                </a: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阶收敛</a:t>
                </a:r>
                <a:r>
                  <a:rPr lang="zh-CN" altLang="en-US" b="0" dirty="0" smtClean="0"/>
                  <a:t>。特别地，当</a:t>
                </a:r>
                <a:r>
                  <a:rPr lang="en-US" altLang="zh-CN" b="0" dirty="0" smtClean="0"/>
                  <a:t>p=1</a:t>
                </a:r>
                <a:r>
                  <a:rPr lang="zh-CN" altLang="en-US" b="0" dirty="0" smtClean="0"/>
                  <a:t>称该方法至少</a:t>
                </a:r>
                <a:r>
                  <a:rPr lang="en-US" altLang="zh-CN" dirty="0" smtClean="0"/>
                  <a:t>Q-</a:t>
                </a:r>
                <a:r>
                  <a:rPr lang="zh-CN" altLang="en-US" dirty="0" smtClean="0"/>
                  <a:t>线性收敛，</a:t>
                </a:r>
                <a:r>
                  <a:rPr lang="zh-CN" altLang="en-US" b="0" dirty="0" smtClean="0"/>
                  <a:t>或者至少</a:t>
                </a:r>
                <a:r>
                  <a:rPr lang="zh-CN" altLang="en-US" dirty="0" smtClean="0"/>
                  <a:t>线性收敛</a:t>
                </a:r>
                <a:r>
                  <a:rPr lang="zh-CN" altLang="en-US" b="0" dirty="0" smtClean="0"/>
                  <a:t>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13" r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31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Newton-Raphson</a:t>
            </a:r>
            <a:r>
              <a:rPr lang="zh-CN" altLang="en-US" dirty="0" smtClean="0"/>
              <a:t>迭代法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457739"/>
                <a:ext cx="10515600" cy="423813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此处</a:t>
                </a:r>
                <a:r>
                  <a:rPr lang="en-US" altLang="zh-CN" b="0" dirty="0" smtClean="0"/>
                  <a:t>f’</a:t>
                </a:r>
                <a:r>
                  <a:rPr lang="zh-CN" altLang="en-US" b="0" dirty="0" smtClean="0"/>
                  <a:t>是</a:t>
                </a:r>
                <a:r>
                  <a:rPr lang="en-US" altLang="zh-CN" b="0" dirty="0" smtClean="0"/>
                  <a:t>Jacobi</a:t>
                </a:r>
                <a:r>
                  <a:rPr lang="zh-CN" altLang="en-US" b="0" dirty="0" smtClean="0"/>
                  <a:t>矩阵。相当于每一步都要计算一次线性方程组，得到增量再累加到当前的解向量上。</a:t>
                </a:r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457739"/>
                <a:ext cx="10515600" cy="4238130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8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局部收敛</a:t>
            </a:r>
            <a:r>
              <a:rPr lang="zh-CN" altLang="en-US" sz="2800" dirty="0" smtClean="0"/>
              <a:t>定理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800" dirty="0" smtClean="0"/>
                  <a:t>定理：</a:t>
                </a:r>
                <a:r>
                  <a:rPr lang="zh-CN" altLang="en-US" sz="2800" b="0" dirty="0" smtClean="0"/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 smtClean="0"/>
                  <a:t>是原方程组的一个解，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800" b="0" dirty="0" smtClean="0"/>
                  <a:t>在包含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 smtClean="0"/>
                  <a:t>的邻域</a:t>
                </a:r>
                <a:r>
                  <a:rPr lang="en-US" altLang="zh-CN" sz="2800" b="0" dirty="0" smtClean="0"/>
                  <a:t>D</a:t>
                </a:r>
                <a:r>
                  <a:rPr lang="zh-CN" altLang="en-US" sz="2800" b="0" dirty="0" smtClean="0"/>
                  <a:t>中</a:t>
                </a:r>
                <a:r>
                  <a:rPr lang="en-US" altLang="zh-CN" sz="2800" b="0" dirty="0" err="1" smtClean="0"/>
                  <a:t>Frechet</a:t>
                </a:r>
                <a:r>
                  <a:rPr lang="zh-CN" altLang="en-US" sz="2800" b="0" dirty="0" smtClean="0"/>
                  <a:t>可微，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800" b="0" dirty="0" smtClean="0"/>
                  <a:t>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 smtClean="0"/>
                  <a:t>连续且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非奇异</m:t>
                    </m:r>
                    <m:r>
                      <a:rPr lang="zh-CN" altLang="en-US" sz="2800" b="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800" b="0" dirty="0" smtClean="0"/>
                  <a:t>那么存在闭球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8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 b="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&gt;0 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800" b="0" dirty="0" smtClean="0"/>
                  <a:t>使得对一切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b="0" dirty="0" smtClean="0"/>
                  <a:t>,</a:t>
                </a:r>
                <a:r>
                  <a:rPr lang="zh-CN" altLang="en-US" sz="2800" b="0" dirty="0" smtClean="0"/>
                  <a:t>由</a:t>
                </a:r>
                <a:r>
                  <a:rPr lang="en-US" altLang="zh-CN" sz="2800" b="0" dirty="0" smtClean="0"/>
                  <a:t>Newton-Raphson</a:t>
                </a:r>
                <a:r>
                  <a:rPr lang="zh-CN" altLang="en-US" sz="2800" b="0" dirty="0" smtClean="0"/>
                  <a:t>方法产生的迭代序列是完全确定的，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800" b="0" dirty="0" smtClean="0"/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b="0" dirty="0" smtClean="0"/>
                  <a:t>收敛于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0" dirty="0" smtClean="0"/>
                  <a:t>。</a:t>
                </a:r>
                <a:endParaRPr lang="en-US" altLang="zh-CN" sz="2800" b="0" dirty="0" smtClean="0"/>
              </a:p>
              <a:p>
                <a:pPr marL="0" indent="0">
                  <a:buNone/>
                </a:pPr>
                <a:endParaRPr lang="zh-CN" altLang="en-US" b="0" dirty="0"/>
              </a:p>
              <a:p>
                <a:pPr marL="0" indent="0">
                  <a:buNone/>
                </a:pPr>
                <a:r>
                  <a:rPr lang="zh-CN" altLang="en-US" dirty="0"/>
                  <a:t>半局部收敛定理（</a:t>
                </a:r>
                <a:r>
                  <a:rPr lang="en-US" altLang="zh-CN" dirty="0"/>
                  <a:t>Kantorovich</a:t>
                </a:r>
                <a:r>
                  <a:rPr lang="zh-CN" altLang="en-US" dirty="0" smtClean="0"/>
                  <a:t>）略。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1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05.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瞬变分析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1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动态</a:t>
            </a:r>
            <a:r>
              <a:rPr lang="en-US" altLang="zh-CN" dirty="0" smtClean="0"/>
              <a:t>MNA</a:t>
            </a:r>
            <a:r>
              <a:rPr lang="zh-CN" altLang="en-US" dirty="0" smtClean="0"/>
              <a:t>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假定电路中有一般的非线性电阻元件和仅有线性动态元件，则</a:t>
                </a:r>
                <a:r>
                  <a:rPr lang="en-US" altLang="zh-CN" b="0" dirty="0" smtClean="0"/>
                  <a:t>MNA</a:t>
                </a:r>
                <a:r>
                  <a:rPr lang="zh-CN" altLang="en-US" b="0" dirty="0" smtClean="0"/>
                  <a:t>方程形如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而如果有非线性两端口</a:t>
                </a:r>
                <a:r>
                  <a:rPr lang="zh-CN" altLang="en-US" b="0" dirty="0"/>
                  <a:t>动态</a:t>
                </a:r>
                <a:r>
                  <a:rPr lang="zh-CN" altLang="en-US" b="0" dirty="0" smtClean="0"/>
                  <a:t>元件，方程为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𝐺𝑥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𝐻𝑔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这里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b="0" dirty="0" smtClean="0"/>
                  <a:t>是包含全部线性和非线性电容和电感项贡献的矩阵。</a:t>
                </a:r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5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误差来源与范数定义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16">
            <a:extLst>
              <a:ext uri="{FF2B5EF4-FFF2-40B4-BE49-F238E27FC236}">
                <a16:creationId xmlns:a16="http://schemas.microsoft.com/office/drawing/2014/main" id="{D360F7BA-B4E7-26C4-3706-BCB5AED06570}"/>
              </a:ext>
            </a:extLst>
          </p:cNvPr>
          <p:cNvSpPr>
            <a:spLocks noEditPoints="1"/>
          </p:cNvSpPr>
          <p:nvPr/>
        </p:nvSpPr>
        <p:spPr bwMode="auto">
          <a:xfrm>
            <a:off x="5766460" y="1599569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307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DAEs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ODEs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，此处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b="0" dirty="0" smtClean="0"/>
                  <a:t>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b="0" dirty="0" smtClean="0"/>
                  <a:t>，叫做一阶常微分方程（</a:t>
                </a:r>
                <a:r>
                  <a:rPr lang="en-US" altLang="zh-CN" b="0" dirty="0" smtClean="0"/>
                  <a:t>ODE</a:t>
                </a:r>
                <a:r>
                  <a:rPr lang="zh-CN" altLang="en-US" b="0" dirty="0" smtClean="0"/>
                  <a:t>）。如果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和</a:t>
                </a:r>
                <a:r>
                  <a:rPr lang="en-US" altLang="zh-CN" b="0" dirty="0" smtClean="0"/>
                  <a:t>f</a:t>
                </a:r>
                <a:r>
                  <a:rPr lang="zh-CN" altLang="en-US" b="0" dirty="0" smtClean="0"/>
                  <a:t>是向量，则称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是常微分方程组</a:t>
                </a:r>
                <a:r>
                  <a:rPr lang="zh-CN" altLang="en-US" b="0" dirty="0"/>
                  <a:t>（</a:t>
                </a:r>
                <a:r>
                  <a:rPr lang="en-US" altLang="zh-CN" b="0" dirty="0" smtClean="0"/>
                  <a:t>ODEs</a:t>
                </a:r>
                <a:r>
                  <a:rPr lang="zh-CN" altLang="en-US" b="0" dirty="0" smtClean="0"/>
                  <a:t>）。上一页中如果矩阵</a:t>
                </a:r>
                <a:r>
                  <a:rPr lang="en-US" altLang="zh-CN" b="0" dirty="0" smtClean="0"/>
                  <a:t>D</a:t>
                </a:r>
                <a:r>
                  <a:rPr lang="zh-CN" altLang="en-US" b="0" dirty="0" smtClean="0"/>
                  <a:t>是非奇异的，那么电路方程是</a:t>
                </a:r>
                <a:r>
                  <a:rPr lang="zh-CN" altLang="en-US" b="0" dirty="0"/>
                  <a:t>常微分方程</a:t>
                </a:r>
                <a:r>
                  <a:rPr lang="zh-CN" altLang="en-US" b="0" dirty="0" smtClean="0"/>
                  <a:t>组，其他情况下不是。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7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基本的数值方法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7739493"/>
                  </p:ext>
                </p:extLst>
              </p:nvPr>
            </p:nvGraphicFramePr>
            <p:xfrm>
              <a:off x="833437" y="1230313"/>
              <a:ext cx="10974249" cy="1879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3719">
                      <a:extLst>
                        <a:ext uri="{9D8B030D-6E8A-4147-A177-3AD203B41FA5}">
                          <a16:colId xmlns:a16="http://schemas.microsoft.com/office/drawing/2014/main" val="261230475"/>
                        </a:ext>
                      </a:extLst>
                    </a:gridCol>
                    <a:gridCol w="4562447">
                      <a:extLst>
                        <a:ext uri="{9D8B030D-6E8A-4147-A177-3AD203B41FA5}">
                          <a16:colId xmlns:a16="http://schemas.microsoft.com/office/drawing/2014/main" val="2577193921"/>
                        </a:ext>
                      </a:extLst>
                    </a:gridCol>
                    <a:gridCol w="3658083">
                      <a:extLst>
                        <a:ext uri="{9D8B030D-6E8A-4147-A177-3AD203B41FA5}">
                          <a16:colId xmlns:a16="http://schemas.microsoft.com/office/drawing/2014/main" val="33044589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方法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计算公式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</a:t>
                          </a:r>
                          <a:r>
                            <a:rPr lang="zh-CN" altLang="en-US" dirty="0" smtClean="0"/>
                            <a:t>稳定区域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85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前向欧拉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0&lt;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006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后向欧拉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zh-CN" altLang="en-US" dirty="0" smtClean="0"/>
                            <a:t>不在（</a:t>
                          </a:r>
                          <a:r>
                            <a:rPr lang="en-US" altLang="zh-CN" dirty="0" smtClean="0"/>
                            <a:t>1</a:t>
                          </a:r>
                          <a:r>
                            <a:rPr lang="zh-CN" altLang="en-US" dirty="0" smtClean="0"/>
                            <a:t>，</a:t>
                          </a:r>
                          <a:r>
                            <a:rPr lang="en-US" altLang="zh-CN" dirty="0" smtClean="0"/>
                            <a:t>0</a:t>
                          </a:r>
                          <a:r>
                            <a:rPr lang="zh-CN" altLang="en-US" dirty="0" smtClean="0"/>
                            <a:t>）为圆心的单位圆内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98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梯形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ℂ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81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7739493"/>
                  </p:ext>
                </p:extLst>
              </p:nvPr>
            </p:nvGraphicFramePr>
            <p:xfrm>
              <a:off x="833437" y="1230313"/>
              <a:ext cx="10974249" cy="18790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3719">
                      <a:extLst>
                        <a:ext uri="{9D8B030D-6E8A-4147-A177-3AD203B41FA5}">
                          <a16:colId xmlns:a16="http://schemas.microsoft.com/office/drawing/2014/main" val="261230475"/>
                        </a:ext>
                      </a:extLst>
                    </a:gridCol>
                    <a:gridCol w="4562447">
                      <a:extLst>
                        <a:ext uri="{9D8B030D-6E8A-4147-A177-3AD203B41FA5}">
                          <a16:colId xmlns:a16="http://schemas.microsoft.com/office/drawing/2014/main" val="2577193921"/>
                        </a:ext>
                      </a:extLst>
                    </a:gridCol>
                    <a:gridCol w="3658083">
                      <a:extLst>
                        <a:ext uri="{9D8B030D-6E8A-4147-A177-3AD203B41FA5}">
                          <a16:colId xmlns:a16="http://schemas.microsoft.com/office/drawing/2014/main" val="33044589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方法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计算公式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</a:t>
                          </a:r>
                          <a:r>
                            <a:rPr lang="zh-CN" altLang="en-US" dirty="0" smtClean="0"/>
                            <a:t>稳定区域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858422"/>
                      </a:ext>
                    </a:extLst>
                  </a:tr>
                  <a:tr h="526923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前向欧拉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0481" t="-75862" r="-80774" b="-188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333" t="-75862" r="-833" b="-1885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006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后向欧拉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0481" t="-250820" r="-80774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333" t="-250820" r="-833" b="-1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156"/>
                      </a:ext>
                    </a:extLst>
                  </a:tr>
                  <a:tr h="610489">
                    <a:tc>
                      <a:txBody>
                        <a:bodyPr/>
                        <a:lstStyle/>
                        <a:p>
                          <a:r>
                            <a:rPr lang="zh-CN" altLang="en-US" dirty="0" smtClean="0"/>
                            <a:t>梯形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0481" t="-211881" r="-8077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333" t="-211881" r="-833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7817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3538330" y="4161183"/>
            <a:ext cx="4035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稳定区域测试这么一（两）个电路：</a:t>
            </a:r>
            <a:endParaRPr lang="en-US" altLang="zh-CN" dirty="0" smtClean="0"/>
          </a:p>
          <a:p>
            <a:r>
              <a:rPr lang="en-US" altLang="zh-CN" dirty="0"/>
              <a:t>RL</a:t>
            </a:r>
            <a:r>
              <a:rPr lang="zh-CN" altLang="en-US" dirty="0"/>
              <a:t>放电电路，未知量为电流；</a:t>
            </a:r>
          </a:p>
          <a:p>
            <a:r>
              <a:rPr lang="en-US" altLang="zh-CN" dirty="0" smtClean="0"/>
              <a:t>RC</a:t>
            </a:r>
            <a:r>
              <a:rPr lang="zh-CN" altLang="en-US" dirty="0" smtClean="0"/>
              <a:t>放电</a:t>
            </a:r>
            <a:r>
              <a:rPr lang="zh-CN" altLang="en-US" dirty="0"/>
              <a:t>电路，未知量为</a:t>
            </a:r>
            <a:r>
              <a:rPr lang="zh-CN" altLang="en-US" dirty="0" smtClean="0"/>
              <a:t>电压；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193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上述三种基本方法可以理解为：从</a:t>
                </a:r>
                <a:r>
                  <a:rPr lang="en-US" altLang="zh-CN" b="0" dirty="0" err="1" smtClean="0"/>
                  <a:t>t_n</a:t>
                </a:r>
                <a:r>
                  <a:rPr lang="zh-CN" altLang="en-US" b="0" dirty="0" smtClean="0"/>
                  <a:t>到</a:t>
                </a:r>
                <a:r>
                  <a:rPr lang="en-US" altLang="zh-CN" b="0" dirty="0" smtClean="0"/>
                  <a:t>t_n+1</a:t>
                </a:r>
                <a:r>
                  <a:rPr lang="zh-CN" altLang="en-US" b="0" dirty="0" smtClean="0"/>
                  <a:t>的准确积分，分别用左矩形，右矩形和梯形公式替换，因而这些方法也称作数值积分法（</a:t>
                </a:r>
                <a:r>
                  <a:rPr lang="en-US" altLang="zh-CN" b="0" dirty="0" smtClean="0"/>
                  <a:t>Numerical Integration</a:t>
                </a:r>
                <a:r>
                  <a:rPr lang="zh-CN" altLang="en-US" b="0" dirty="0" smtClean="0"/>
                  <a:t>）。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zh-CN" b="0" i="1" dirty="0" smtClean="0"/>
              </a:p>
              <a:p>
                <a:r>
                  <a:rPr lang="zh-CN" altLang="en-US" b="0" dirty="0" smtClean="0"/>
                  <a:t>单步法，多步法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显示方法，隐式方法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求解常微分方程边值问题的打靶法。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 r="-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909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06.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两个例子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31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多项式求函数值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10515600" cy="53582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b="0" dirty="0" smtClean="0"/>
                  <a:t>使用</a:t>
                </a:r>
                <a:r>
                  <a:rPr lang="en-US" altLang="zh-CN" b="0" dirty="0" smtClean="0"/>
                  <a:t>Horner</a:t>
                </a:r>
                <a:r>
                  <a:rPr lang="zh-CN" altLang="en-US" b="0" dirty="0" smtClean="0"/>
                  <a:t>方法求多项式函数值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−18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+144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672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+2106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4032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+5376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4608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+2304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−512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一些结论：</a:t>
                </a:r>
                <a:endParaRPr lang="en-US" altLang="zh-CN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 smtClean="0"/>
                  <a:t>即使只有十几次浮点数计算，舍入误差影响巨大；</a:t>
                </a:r>
                <a:endParaRPr lang="en-US" altLang="zh-CN" sz="20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 smtClean="0"/>
                  <a:t>二分法求函数的根不能得到令人满意的解；</a:t>
                </a:r>
                <a:endParaRPr lang="en-US" altLang="zh-CN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 smtClean="0"/>
                  <a:t>这个问题本身就很困难；</a:t>
                </a:r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10515600" cy="5358261"/>
              </a:xfrm>
              <a:blipFill>
                <a:blip r:embed="rId2"/>
                <a:stretch>
                  <a:fillRect l="-1217" t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13" y="2463096"/>
            <a:ext cx="48196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线性方程组的迭代法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b="0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b="0" dirty="0" smtClean="0"/>
                  <a:t>，选择</a:t>
                </a:r>
                <a:r>
                  <a:rPr lang="en-US" altLang="zh-CN" b="0" dirty="0" err="1" smtClean="0"/>
                  <a:t>BiCGSTAB</a:t>
                </a:r>
                <a:r>
                  <a:rPr lang="zh-CN" altLang="en-US" b="0" dirty="0" smtClean="0"/>
                  <a:t>方法，可以使用一些开源软件或者手算，初始值不要选的太特殊。</a:t>
                </a:r>
                <a:endParaRPr lang="en-US" altLang="zh-CN" b="0" dirty="0" smtClean="0"/>
              </a:p>
              <a:p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一些结论：</a:t>
                </a:r>
                <a:endParaRPr lang="en-US" altLang="zh-CN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 smtClean="0"/>
                  <a:t>迭代法经常遇到收敛性问题；</a:t>
                </a:r>
                <a:endParaRPr lang="en-US" altLang="zh-CN" sz="20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 smtClean="0"/>
                  <a:t>解决这个问题的根源在代数基本定理；</a:t>
                </a:r>
                <a:endParaRPr lang="en-US" altLang="zh-CN" sz="20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sz="2000" b="0" dirty="0"/>
                  <a:t>表面</a:t>
                </a:r>
                <a:r>
                  <a:rPr lang="zh-CN" altLang="en-US" sz="2000" b="0" dirty="0" smtClean="0"/>
                  <a:t>上这个都不能算是数学问题。</a:t>
                </a:r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50" y="3021252"/>
            <a:ext cx="3743325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99" y="4223634"/>
            <a:ext cx="3409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7857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b="0" dirty="0" smtClean="0"/>
              <a:t>数值计算方法（第二版），林成森，科学出版社，北京，</a:t>
            </a:r>
            <a:r>
              <a:rPr lang="en-US" altLang="zh-CN" b="0" dirty="0" smtClean="0"/>
              <a:t>2005.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b="0" dirty="0" smtClean="0"/>
              <a:t>微分方程数值解法，余德浩，汤华中，科学出版社，北京，</a:t>
            </a:r>
            <a:r>
              <a:rPr lang="en-US" altLang="zh-CN" b="0" dirty="0" smtClean="0"/>
              <a:t>2003.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Approximation of Large-Scale Dynamical Systems, A. C. </a:t>
            </a:r>
            <a:r>
              <a:rPr lang="en-US" altLang="zh-CN" b="0" dirty="0" err="1" smtClean="0"/>
              <a:t>Antoulas</a:t>
            </a:r>
            <a:r>
              <a:rPr lang="en-US" altLang="zh-CN" b="0" dirty="0" smtClean="0"/>
              <a:t>, SIAM, Philadelphia, 2005.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Numerical Mathematics, A. </a:t>
            </a:r>
            <a:r>
              <a:rPr lang="en-US" altLang="zh-CN" b="0" dirty="0" err="1" smtClean="0"/>
              <a:t>Quarteroni</a:t>
            </a:r>
            <a:r>
              <a:rPr lang="en-US" altLang="zh-CN" b="0" dirty="0" smtClean="0"/>
              <a:t>, R. Sacco, F. </a:t>
            </a:r>
            <a:r>
              <a:rPr lang="en-US" altLang="zh-CN" b="0" dirty="0" err="1" smtClean="0"/>
              <a:t>Saleri</a:t>
            </a:r>
            <a:r>
              <a:rPr lang="en-US" altLang="zh-CN" b="0" dirty="0" smtClean="0"/>
              <a:t>, Springer-</a:t>
            </a:r>
            <a:r>
              <a:rPr lang="en-US" altLang="zh-CN" b="0" dirty="0" err="1" smtClean="0"/>
              <a:t>Verlag</a:t>
            </a:r>
            <a:r>
              <a:rPr lang="en-US" altLang="zh-CN" b="0" dirty="0" smtClean="0"/>
              <a:t>, Berlin/Heidelberg/New York, 2000.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Circuit Simulation, F. </a:t>
            </a:r>
            <a:r>
              <a:rPr lang="en-US" altLang="zh-CN" b="0" dirty="0" err="1" smtClean="0"/>
              <a:t>Najm</a:t>
            </a:r>
            <a:r>
              <a:rPr lang="en-US" altLang="zh-CN" b="0" dirty="0" smtClean="0"/>
              <a:t>, John Wiley &amp; Sons, Inc. New Jersey, 2010.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Matrix Computation(4</a:t>
            </a:r>
            <a:r>
              <a:rPr lang="en-US" altLang="zh-CN" b="0" baseline="30000" dirty="0" smtClean="0"/>
              <a:t>th</a:t>
            </a:r>
            <a:r>
              <a:rPr lang="en-US" altLang="zh-CN" b="0" dirty="0" smtClean="0"/>
              <a:t> ed.), G. Golub, C. Van Loan, John Hopkins Univ. Press, Baltimore, Maryland ,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b="0" dirty="0" smtClean="0"/>
              <a:t>Applied Numerical Linear Algebra, J. </a:t>
            </a:r>
            <a:r>
              <a:rPr lang="en-US" altLang="zh-CN" b="0" dirty="0" err="1" smtClean="0"/>
              <a:t>Demmel</a:t>
            </a:r>
            <a:r>
              <a:rPr lang="en-US" altLang="zh-CN" b="0" dirty="0" smtClean="0"/>
              <a:t>, SIAM, Philadelphia, 1996.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34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9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误差来源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EE7ECE-6EBE-7862-1E4C-E82973812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sp>
        <p:nvSpPr>
          <p:cNvPr id="5" name="Rounded Rectangle 49">
            <a:extLst>
              <a:ext uri="{FF2B5EF4-FFF2-40B4-BE49-F238E27FC236}">
                <a16:creationId xmlns:a16="http://schemas.microsoft.com/office/drawing/2014/main" id="{FA2E284C-D4AF-0769-1F7B-C667B93E4FFE}"/>
              </a:ext>
            </a:extLst>
          </p:cNvPr>
          <p:cNvSpPr/>
          <p:nvPr/>
        </p:nvSpPr>
        <p:spPr>
          <a:xfrm>
            <a:off x="3762832" y="3466119"/>
            <a:ext cx="2077911" cy="1979309"/>
          </a:xfrm>
          <a:prstGeom prst="roundRect">
            <a:avLst>
              <a:gd name="adj" fmla="val 62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ounded Rectangle 59">
            <a:extLst>
              <a:ext uri="{FF2B5EF4-FFF2-40B4-BE49-F238E27FC236}">
                <a16:creationId xmlns:a16="http://schemas.microsoft.com/office/drawing/2014/main" id="{11186374-37EF-B5F2-4F79-B9DFB9FB5D51}"/>
              </a:ext>
            </a:extLst>
          </p:cNvPr>
          <p:cNvSpPr/>
          <p:nvPr/>
        </p:nvSpPr>
        <p:spPr>
          <a:xfrm>
            <a:off x="1237343" y="3466119"/>
            <a:ext cx="2077911" cy="1979309"/>
          </a:xfrm>
          <a:prstGeom prst="roundRect">
            <a:avLst>
              <a:gd name="adj" fmla="val 62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0E73B6ED-29A8-566B-C42D-6134E9CCD048}"/>
              </a:ext>
            </a:extLst>
          </p:cNvPr>
          <p:cNvSpPr/>
          <p:nvPr/>
        </p:nvSpPr>
        <p:spPr>
          <a:xfrm>
            <a:off x="6285101" y="3466119"/>
            <a:ext cx="2077911" cy="1979309"/>
          </a:xfrm>
          <a:prstGeom prst="roundRect">
            <a:avLst>
              <a:gd name="adj" fmla="val 62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ounded Rectangle 65">
            <a:extLst>
              <a:ext uri="{FF2B5EF4-FFF2-40B4-BE49-F238E27FC236}">
                <a16:creationId xmlns:a16="http://schemas.microsoft.com/office/drawing/2014/main" id="{F6349C4F-C73E-51BF-786C-78CFFE76DE61}"/>
              </a:ext>
            </a:extLst>
          </p:cNvPr>
          <p:cNvSpPr/>
          <p:nvPr/>
        </p:nvSpPr>
        <p:spPr>
          <a:xfrm>
            <a:off x="8807369" y="3466119"/>
            <a:ext cx="2077911" cy="1979309"/>
          </a:xfrm>
          <a:prstGeom prst="roundRect">
            <a:avLst>
              <a:gd name="adj" fmla="val 62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D30B6BB8-50B1-99DE-2583-15AB721A2053}"/>
              </a:ext>
            </a:extLst>
          </p:cNvPr>
          <p:cNvGrpSpPr/>
          <p:nvPr/>
        </p:nvGrpSpPr>
        <p:grpSpPr>
          <a:xfrm>
            <a:off x="2274542" y="2203463"/>
            <a:ext cx="7549745" cy="942110"/>
            <a:chOff x="2230582" y="2535381"/>
            <a:chExt cx="7550728" cy="942110"/>
          </a:xfrm>
        </p:grpSpPr>
        <p:cxnSp>
          <p:nvCxnSpPr>
            <p:cNvPr id="10" name="Straight Connector 69">
              <a:extLst>
                <a:ext uri="{FF2B5EF4-FFF2-40B4-BE49-F238E27FC236}">
                  <a16:creationId xmlns:a16="http://schemas.microsoft.com/office/drawing/2014/main" id="{491737A3-380C-DBD1-5091-0CC15811AE0F}"/>
                </a:ext>
              </a:extLst>
            </p:cNvPr>
            <p:cNvCxnSpPr/>
            <p:nvPr/>
          </p:nvCxnSpPr>
          <p:spPr>
            <a:xfrm flipV="1">
              <a:off x="2230582" y="3006436"/>
              <a:ext cx="0" cy="47105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0">
              <a:extLst>
                <a:ext uri="{FF2B5EF4-FFF2-40B4-BE49-F238E27FC236}">
                  <a16:creationId xmlns:a16="http://schemas.microsoft.com/office/drawing/2014/main" id="{85803864-25F4-4152-DB0A-66595C813F7E}"/>
                </a:ext>
              </a:extLst>
            </p:cNvPr>
            <p:cNvCxnSpPr/>
            <p:nvPr/>
          </p:nvCxnSpPr>
          <p:spPr>
            <a:xfrm flipV="1">
              <a:off x="4752110" y="3006436"/>
              <a:ext cx="0" cy="47105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1">
              <a:extLst>
                <a:ext uri="{FF2B5EF4-FFF2-40B4-BE49-F238E27FC236}">
                  <a16:creationId xmlns:a16="http://schemas.microsoft.com/office/drawing/2014/main" id="{8BF936F2-2C88-4840-7049-ACDE94F9F091}"/>
                </a:ext>
              </a:extLst>
            </p:cNvPr>
            <p:cNvCxnSpPr/>
            <p:nvPr/>
          </p:nvCxnSpPr>
          <p:spPr>
            <a:xfrm flipV="1">
              <a:off x="7273637" y="3006436"/>
              <a:ext cx="0" cy="47105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2">
              <a:extLst>
                <a:ext uri="{FF2B5EF4-FFF2-40B4-BE49-F238E27FC236}">
                  <a16:creationId xmlns:a16="http://schemas.microsoft.com/office/drawing/2014/main" id="{6131CEFA-2C52-B69D-A39E-CB12D78EE971}"/>
                </a:ext>
              </a:extLst>
            </p:cNvPr>
            <p:cNvCxnSpPr/>
            <p:nvPr/>
          </p:nvCxnSpPr>
          <p:spPr>
            <a:xfrm flipV="1">
              <a:off x="9781310" y="3006436"/>
              <a:ext cx="0" cy="47105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3">
              <a:extLst>
                <a:ext uri="{FF2B5EF4-FFF2-40B4-BE49-F238E27FC236}">
                  <a16:creationId xmlns:a16="http://schemas.microsoft.com/office/drawing/2014/main" id="{8B217DEF-6F42-4997-BB19-3C080FC2C3B6}"/>
                </a:ext>
              </a:extLst>
            </p:cNvPr>
            <p:cNvCxnSpPr/>
            <p:nvPr/>
          </p:nvCxnSpPr>
          <p:spPr>
            <a:xfrm>
              <a:off x="2230582" y="3006436"/>
              <a:ext cx="7550728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4">
              <a:extLst>
                <a:ext uri="{FF2B5EF4-FFF2-40B4-BE49-F238E27FC236}">
                  <a16:creationId xmlns:a16="http://schemas.microsoft.com/office/drawing/2014/main" id="{D8CC92C9-B5B6-2551-884F-62DB0259CA9D}"/>
                </a:ext>
              </a:extLst>
            </p:cNvPr>
            <p:cNvCxnSpPr/>
            <p:nvPr/>
          </p:nvCxnSpPr>
          <p:spPr>
            <a:xfrm flipV="1">
              <a:off x="5887747" y="2535381"/>
              <a:ext cx="0" cy="47105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9">
            <a:extLst>
              <a:ext uri="{FF2B5EF4-FFF2-40B4-BE49-F238E27FC236}">
                <a16:creationId xmlns:a16="http://schemas.microsoft.com/office/drawing/2014/main" id="{0E72C5D7-D3D5-FDB2-8CE7-908F3639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65" y="1257674"/>
            <a:ext cx="995836" cy="993236"/>
          </a:xfrm>
          <a:prstGeom prst="ellipse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sym typeface="+mn-lt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132EF7BB-D4E3-F226-BF37-D27453A2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379" y="2969500"/>
            <a:ext cx="995836" cy="993236"/>
          </a:xfrm>
          <a:prstGeom prst="ellipse">
            <a:avLst/>
          </a:prstGeom>
          <a:solidFill>
            <a:srgbClr val="CD1F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lt1"/>
              </a:solidFill>
              <a:sym typeface="+mn-lt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34CB37C8-54EF-831D-7CD4-77D1CF72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09" y="2969500"/>
            <a:ext cx="995836" cy="993236"/>
          </a:xfrm>
          <a:prstGeom prst="ellipse">
            <a:avLst/>
          </a:prstGeom>
          <a:solidFill>
            <a:srgbClr val="CD1F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lt1"/>
              </a:solidFill>
              <a:sym typeface="+mn-lt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59C4BD3A-65E1-F0D5-BDBC-D1F77BFD0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38" y="2969500"/>
            <a:ext cx="995836" cy="993236"/>
          </a:xfrm>
          <a:prstGeom prst="ellipse">
            <a:avLst/>
          </a:prstGeom>
          <a:solidFill>
            <a:srgbClr val="CD1F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AU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8D520A-8DEA-DF82-67B0-7C3F1D03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168" y="2969500"/>
            <a:ext cx="995836" cy="993236"/>
          </a:xfrm>
          <a:prstGeom prst="ellipse">
            <a:avLst/>
          </a:prstGeom>
          <a:solidFill>
            <a:srgbClr val="CD1F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60">
            <a:extLst>
              <a:ext uri="{FF2B5EF4-FFF2-40B4-BE49-F238E27FC236}">
                <a16:creationId xmlns:a16="http://schemas.microsoft.com/office/drawing/2014/main" id="{F1F976E7-1BCD-C871-B676-D930FEBB6C12}"/>
              </a:ext>
            </a:extLst>
          </p:cNvPr>
          <p:cNvSpPr txBox="1"/>
          <p:nvPr/>
        </p:nvSpPr>
        <p:spPr>
          <a:xfrm flipH="1">
            <a:off x="1502301" y="4213958"/>
            <a:ext cx="1547998" cy="7388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200" dirty="0" smtClean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使用的数据</a:t>
            </a:r>
            <a:r>
              <a:rPr lang="zh-CN" altLang="en-US" sz="1200" dirty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本身</a:t>
            </a:r>
            <a:r>
              <a:rPr lang="zh-CN" altLang="en-US" sz="1200" dirty="0" smtClean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是近似的，此外观测数据也一定会带来误差</a:t>
            </a:r>
            <a:endParaRPr lang="en-AU" sz="1200" dirty="0">
              <a:solidFill>
                <a:srgbClr val="7F7F7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49CB5022-244A-BF25-87FC-1D2A31087AB0}"/>
              </a:ext>
            </a:extLst>
          </p:cNvPr>
          <p:cNvSpPr txBox="1"/>
          <p:nvPr/>
        </p:nvSpPr>
        <p:spPr>
          <a:xfrm flipH="1">
            <a:off x="4045476" y="4213959"/>
            <a:ext cx="1547998" cy="7388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200" dirty="0" smtClean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例如，级数求和只是用有限项</a:t>
            </a:r>
            <a:endParaRPr lang="en-AU" sz="1200" dirty="0">
              <a:solidFill>
                <a:srgbClr val="7F7F7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60">
            <a:extLst>
              <a:ext uri="{FF2B5EF4-FFF2-40B4-BE49-F238E27FC236}">
                <a16:creationId xmlns:a16="http://schemas.microsoft.com/office/drawing/2014/main" id="{63122BDC-845F-A7C7-93AF-A82A1A73F16C}"/>
              </a:ext>
            </a:extLst>
          </p:cNvPr>
          <p:cNvSpPr txBox="1"/>
          <p:nvPr/>
        </p:nvSpPr>
        <p:spPr>
          <a:xfrm flipH="1">
            <a:off x="6560076" y="4213959"/>
            <a:ext cx="1547998" cy="7388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200" dirty="0" smtClean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连续问题离散化，例如曲边梯形求面积用直边梯形来近似</a:t>
            </a:r>
            <a:endParaRPr lang="en-AU" sz="1200" dirty="0">
              <a:solidFill>
                <a:srgbClr val="7F7F7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60">
            <a:extLst>
              <a:ext uri="{FF2B5EF4-FFF2-40B4-BE49-F238E27FC236}">
                <a16:creationId xmlns:a16="http://schemas.microsoft.com/office/drawing/2014/main" id="{C2A75E23-E11A-4B19-6740-307AB55ABF3A}"/>
              </a:ext>
            </a:extLst>
          </p:cNvPr>
          <p:cNvSpPr txBox="1"/>
          <p:nvPr/>
        </p:nvSpPr>
        <p:spPr>
          <a:xfrm flipH="1">
            <a:off x="9088963" y="4213959"/>
            <a:ext cx="1547998" cy="73881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200" dirty="0" smtClean="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源于计算机字长有限，数字要使用四舍五入或其他规则取近似值</a:t>
            </a:r>
            <a:endParaRPr lang="en-AU" sz="1200" dirty="0">
              <a:solidFill>
                <a:srgbClr val="7F7F7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95817" y="15906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误差来源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02616" y="331936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截断</a:t>
            </a:r>
            <a:r>
              <a:rPr lang="zh-CN" altLang="en-US" sz="1600" dirty="0" smtClean="0">
                <a:solidFill>
                  <a:schemeClr val="bg1"/>
                </a:solidFill>
              </a:rPr>
              <a:t>误差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51876" y="3296841"/>
            <a:ext cx="1036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离散误差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385373" y="33169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舍入</a:t>
            </a:r>
            <a:r>
              <a:rPr lang="zh-CN" altLang="en-US" sz="1600" dirty="0" smtClean="0">
                <a:solidFill>
                  <a:schemeClr val="bg1"/>
                </a:solidFill>
              </a:rPr>
              <a:t>误差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005417" y="22002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误差来源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66792" y="32956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数据</a:t>
            </a:r>
            <a:r>
              <a:rPr lang="zh-CN" altLang="en-US" sz="1600" dirty="0" smtClean="0">
                <a:solidFill>
                  <a:schemeClr val="bg1"/>
                </a:solidFill>
              </a:rPr>
              <a:t>误差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范数定义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47349" y="1230748"/>
                <a:ext cx="10515600" cy="44651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 smtClean="0"/>
                  <a:t>为了定义两个（组）数据之间的差别，首先引入范数的概念。</a:t>
                </a:r>
                <a:endParaRPr lang="en-US" altLang="zh-CN" dirty="0" smtClean="0"/>
              </a:p>
              <a:p>
                <a:r>
                  <a:rPr lang="zh-CN" altLang="en-US" b="0" dirty="0" smtClean="0"/>
                  <a:t>对于线性空间</a:t>
                </a:r>
                <a:r>
                  <a:rPr lang="en-US" altLang="zh-CN" b="0" dirty="0" smtClean="0"/>
                  <a:t>V</a:t>
                </a:r>
                <a:r>
                  <a:rPr lang="zh-CN" altLang="en-US" b="0" dirty="0" smtClean="0"/>
                  <a:t>中任何给定的向量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，定义一个映射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b="0" dirty="0" smtClean="0"/>
                  <a:t>，如果满足下述三个条件，那么称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b="0" dirty="0" smtClean="0"/>
                  <a:t>是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的范数。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正定性：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b="0" dirty="0" smtClean="0"/>
                  <a:t>，等号成立当且仅当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b="0" dirty="0" smtClean="0"/>
                  <a:t>；</a:t>
                </a:r>
                <a:endParaRPr lang="en-US" altLang="zh-CN" b="0" dirty="0"/>
              </a:p>
              <a:p>
                <a:r>
                  <a:rPr lang="zh-CN" altLang="en-US" b="0" dirty="0" smtClean="0"/>
                  <a:t>齐次性：对于任意的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b="0" dirty="0" smtClean="0"/>
                  <a:t>；</a:t>
                </a:r>
                <a:endParaRPr lang="en-US" altLang="zh-CN" b="0" dirty="0"/>
              </a:p>
              <a:p>
                <a:r>
                  <a:rPr lang="zh-CN" altLang="en-US" b="0" dirty="0"/>
                  <a:t>三角不等式：对于任意的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对于装配有范数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zh-CN" altLang="en-US" b="0" dirty="0" smtClean="0"/>
                  <a:t>的线性空间</a:t>
                </a:r>
                <a:r>
                  <a:rPr lang="en-US" altLang="zh-CN" b="0" dirty="0" smtClean="0"/>
                  <a:t>V</a:t>
                </a:r>
                <a:r>
                  <a:rPr lang="zh-CN" altLang="en-US" b="0" dirty="0" smtClean="0"/>
                  <a:t>，称之为赋范线性空间（</a:t>
                </a:r>
                <a:r>
                  <a:rPr lang="en-US" altLang="zh-CN" b="0" dirty="0" smtClean="0"/>
                  <a:t>Normalized Linear/Vector Space</a:t>
                </a:r>
                <a:r>
                  <a:rPr lang="zh-CN" altLang="en-US" b="0" dirty="0" smtClean="0"/>
                  <a:t>）</a:t>
                </a:r>
                <a:r>
                  <a:rPr lang="en-US" altLang="zh-CN" b="0" dirty="0" smtClean="0"/>
                  <a:t>.</a:t>
                </a:r>
                <a:endParaRPr lang="en-US" altLang="zh-CN" b="0" dirty="0"/>
              </a:p>
              <a:p>
                <a:r>
                  <a:rPr lang="zh-CN" altLang="en-US" b="0" dirty="0"/>
                  <a:t>距离的定义：对于任意的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0" dirty="0" smtClean="0"/>
                  <a:t>，这两个向量之间的距离定义为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b="0" dirty="0" smtClean="0"/>
                  <a:t>。</a:t>
                </a:r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349" y="1230748"/>
                <a:ext cx="10515600" cy="4465121"/>
              </a:xfrm>
              <a:blipFill>
                <a:blip r:embed="rId2"/>
                <a:stretch>
                  <a:fillRect l="-1043" t="-3415" r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1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10515600" cy="4993136"/>
              </a:xfrm>
            </p:spPr>
            <p:txBody>
              <a:bodyPr>
                <a:normAutofit fontScale="92500"/>
              </a:bodyPr>
              <a:lstStyle/>
              <a:p>
                <a:r>
                  <a:rPr lang="zh-CN" altLang="en-US" b="0" dirty="0" smtClean="0"/>
                  <a:t>如果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b="0" dirty="0" smtClean="0"/>
                  <a:t>，范数可以选为常规的绝对值；</a:t>
                </a:r>
                <a:endParaRPr lang="en-US" altLang="zh-CN" b="0" dirty="0" smtClean="0"/>
              </a:p>
              <a:p>
                <a:r>
                  <a:rPr lang="zh-CN" altLang="en-US" b="0" dirty="0"/>
                  <a:t>如果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，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b="0" dirty="0" smtClean="0"/>
                  <a:t>，范数可以选为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zh-CN" altLang="en-US" b="0" dirty="0" smtClean="0"/>
                  <a:t>；</a:t>
                </a:r>
                <a:endParaRPr lang="en-US" altLang="zh-CN" b="0" dirty="0" smtClean="0"/>
              </a:p>
              <a:p>
                <a:r>
                  <a:rPr lang="zh-CN" altLang="en-US" b="0" dirty="0"/>
                  <a:t>如果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，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b="0" dirty="0" smtClean="0"/>
                  <a:t>，</a:t>
                </a:r>
                <a:r>
                  <a:rPr lang="en-US" altLang="zh-CN" b="0" dirty="0" smtClean="0"/>
                  <a:t>Holder</a:t>
                </a:r>
                <a:r>
                  <a:rPr lang="zh-CN" altLang="en-US" b="0" dirty="0"/>
                  <a:t>范数</a:t>
                </a:r>
                <a:r>
                  <a:rPr lang="zh-CN" altLang="en-US" b="0" dirty="0" smtClean="0"/>
                  <a:t>或者称</a:t>
                </a:r>
                <a:r>
                  <a:rPr lang="en-US" altLang="zh-CN" b="0" dirty="0" smtClean="0"/>
                  <a:t>p</a:t>
                </a:r>
                <a:r>
                  <a:rPr lang="zh-CN" altLang="en-US" b="0" dirty="0" smtClean="0"/>
                  <a:t>范数</a:t>
                </a:r>
                <a:r>
                  <a:rPr lang="zh-CN" altLang="en-US" b="0" dirty="0"/>
                  <a:t>如下</a:t>
                </a:r>
                <a:r>
                  <a:rPr lang="zh-CN" altLang="en-US" b="0" dirty="0" smtClean="0"/>
                  <a:t>定义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en-US" altLang="zh-CN" b="0" i="0" smtClean="0"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1,⋯,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特别</a:t>
                </a:r>
                <a:r>
                  <a:rPr lang="zh-CN" altLang="en-US" b="0" dirty="0" smtClean="0"/>
                  <a:t>地，当</a:t>
                </a:r>
                <a:r>
                  <a:rPr lang="en-US" altLang="zh-CN" b="0" dirty="0" smtClean="0"/>
                  <a:t>p=2</a:t>
                </a:r>
                <a:r>
                  <a:rPr lang="zh-CN" altLang="en-US" b="0" dirty="0" smtClean="0"/>
                  <a:t>时，容易写出相应的内积定义，此时</a:t>
                </a:r>
                <a:r>
                  <a:rPr lang="zh-CN" altLang="en-US" b="0" dirty="0"/>
                  <a:t>称</a:t>
                </a:r>
                <a:r>
                  <a:rPr lang="zh-CN" altLang="en-US" b="0" dirty="0" smtClean="0"/>
                  <a:t>该线性空间为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维欧氏空间（</a:t>
                </a:r>
                <a:r>
                  <a:rPr lang="en-US" altLang="zh-CN" b="0" dirty="0" smtClean="0"/>
                  <a:t>Euclid Space</a:t>
                </a:r>
                <a:r>
                  <a:rPr lang="zh-CN" altLang="en-US" b="0" dirty="0" smtClean="0"/>
                  <a:t>）。</a:t>
                </a:r>
                <a:endParaRPr lang="en-US" altLang="zh-CN" b="0" dirty="0" smtClean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10515600" cy="4993136"/>
              </a:xfrm>
              <a:blipFill>
                <a:blip r:embed="rId2"/>
                <a:stretch>
                  <a:fillRect l="-1043" t="-1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44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矩阵范数</a:t>
                </a:r>
                <a:r>
                  <a:rPr lang="en-US" altLang="zh-CN" b="0" dirty="0" smtClean="0"/>
                  <a:t>. </a:t>
                </a:r>
                <a:r>
                  <a:rPr lang="zh-CN" altLang="en-US" b="0" dirty="0" smtClean="0"/>
                  <a:t>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全体线性映射组成的集合同构于线性空间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CN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。</m:t>
                    </m:r>
                  </m:oMath>
                </a14:m>
                <a:r>
                  <a:rPr lang="en-US" altLang="zh-CN" b="0" dirty="0" smtClean="0"/>
                  <a:t> </a:t>
                </a:r>
                <a:r>
                  <a:rPr lang="zh-CN" altLang="en-US" b="0" dirty="0" smtClean="0"/>
                  <a:t>对于任意的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，其范数可以通过相和原相空间的结构来定义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lim>
                      </m:limLow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 smtClean="0"/>
                  <a:t>叫做诱导的</a:t>
                </a:r>
                <a:r>
                  <a:rPr lang="en-US" altLang="zh-CN" b="0" dirty="0" err="1" smtClean="0"/>
                  <a:t>p,q</a:t>
                </a:r>
                <a:r>
                  <a:rPr lang="zh-CN" altLang="en-US" b="0" dirty="0" smtClean="0"/>
                  <a:t>范数。特别地，当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=1, 2, ∞</m:t>
                    </m:r>
                  </m:oMath>
                </a14:m>
                <a:r>
                  <a:rPr lang="zh-CN" altLang="en-US" b="0" dirty="0" smtClean="0"/>
                  <a:t>时，三种范数为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1,⋯,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zh-CN" b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1,⋯,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10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 smtClean="0"/>
                  <a:t>P</a:t>
                </a:r>
                <a:r>
                  <a:rPr lang="zh-CN" altLang="en-US" b="0" dirty="0" smtClean="0"/>
                  <a:t>幂可积函数空间。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0" smtClean="0">
                                                <a:latin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</m:sub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𝑒𝑠𝑠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=∞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r>
                  <a:rPr lang="en-US" altLang="zh-CN" b="0" dirty="0" err="1" smtClean="0"/>
                  <a:t>Soblev</a:t>
                </a:r>
                <a:r>
                  <a:rPr lang="zh-CN" altLang="en-US" b="0" dirty="0" smtClean="0"/>
                  <a:t>空间。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∀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0" smtClean="0"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b="0">
                                                    <a:latin typeface="Cambria Math" panose="02040503050406030204" pitchFamily="18" charset="0"/>
                                                  </a:rPr>
                                                  <m:t>Ω</m:t>
                                                </m:r>
                                              </m:e>
                                            </m:d>
                                          </m:sub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b="0" i="1">
                                                    <a:latin typeface="Cambria Math" panose="02040503050406030204" pitchFamily="18" charset="0"/>
                                                  </a:rPr>
                                                  <m:t>∞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>
                                                <a:latin typeface="Cambria Math" panose="02040503050406030204" pitchFamily="18" charset="0"/>
                                              </a:rPr>
                                              <m:t>Ω</m:t>
                                            </m:r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fNam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=∞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28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条件数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007165"/>
                <a:ext cx="10515600" cy="5581844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600" dirty="0" smtClean="0"/>
                  <a:t>笼统地说，由于输入数据的微小扰动引起输出的改变量，称为问题的条件数</a:t>
                </a:r>
                <a:r>
                  <a:rPr lang="zh-CN" altLang="en-US" sz="2600" dirty="0"/>
                  <a:t>。这</a:t>
                </a:r>
                <a:r>
                  <a:rPr lang="zh-CN" altLang="en-US" sz="2600" dirty="0" smtClean="0"/>
                  <a:t>其实是微分方程中解对初值连续依赖性的数值表现。</a:t>
                </a:r>
                <a:endParaRPr lang="en-US" altLang="zh-CN" sz="2600" dirty="0" smtClean="0"/>
              </a:p>
              <a:p>
                <a:r>
                  <a:rPr lang="zh-CN" altLang="en-US" sz="2600" b="0" dirty="0" smtClean="0"/>
                  <a:t>例</a:t>
                </a:r>
                <a:r>
                  <a:rPr lang="en-US" altLang="zh-CN" sz="2600" b="0" dirty="0" smtClean="0"/>
                  <a:t>1. </a:t>
                </a:r>
                <a:r>
                  <a:rPr lang="zh-CN" altLang="en-US" sz="2600" b="0" dirty="0" smtClean="0"/>
                  <a:t>求单变量函数</a:t>
                </a:r>
                <a:r>
                  <a:rPr lang="en-US" altLang="zh-CN" sz="2600" b="0" dirty="0" smtClean="0"/>
                  <a:t>f(x)</a:t>
                </a:r>
                <a:r>
                  <a:rPr lang="zh-CN" altLang="en-US" sz="2600" b="0" dirty="0" smtClean="0"/>
                  <a:t>在</a:t>
                </a:r>
                <a:r>
                  <a:rPr lang="en-US" altLang="zh-CN" sz="2600" b="0" dirty="0" smtClean="0"/>
                  <a:t>x_0</a:t>
                </a:r>
                <a:r>
                  <a:rPr lang="zh-CN" altLang="en-US" sz="2600" b="0" dirty="0" smtClean="0"/>
                  <a:t>处函数值的灵敏性</a:t>
                </a:r>
                <a:r>
                  <a:rPr lang="en-US" altLang="zh-CN" sz="2600" b="0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sz="2600" b="0" dirty="0" smtClean="0"/>
                  <a:t>假定</a:t>
                </a:r>
                <a:r>
                  <a:rPr lang="en-US" altLang="zh-CN" sz="2600" b="0" dirty="0"/>
                  <a:t>f(x)</a:t>
                </a:r>
                <a:r>
                  <a:rPr lang="zh-CN" altLang="en-US" sz="2600" b="0" dirty="0"/>
                  <a:t>在</a:t>
                </a:r>
                <a:r>
                  <a:rPr lang="en-US" altLang="zh-CN" sz="2600" b="0" dirty="0" smtClean="0"/>
                  <a:t>x_0</a:t>
                </a:r>
                <a:r>
                  <a:rPr lang="zh-CN" altLang="en-US" sz="2600" b="0" dirty="0" smtClean="0"/>
                  <a:t>附近至少二次可导，</a:t>
                </a:r>
                <a:r>
                  <a:rPr lang="en-US" altLang="zh-CN" sz="2600" b="0" dirty="0"/>
                  <a:t> </a:t>
                </a:r>
                <a:r>
                  <a:rPr lang="en-US" altLang="zh-CN" sz="2600" b="0" dirty="0" smtClean="0"/>
                  <a:t>x_0</a:t>
                </a:r>
                <a:r>
                  <a:rPr lang="zh-CN" altLang="en-US" sz="2600" b="0" dirty="0" smtClean="0"/>
                  <a:t>扰动到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600" b="0" dirty="0" smtClean="0"/>
                  <a:t>，利用</a:t>
                </a:r>
                <a:r>
                  <a:rPr lang="en-US" altLang="zh-CN" sz="2600" b="0" dirty="0" smtClean="0"/>
                  <a:t>Taylor</a:t>
                </a:r>
                <a:r>
                  <a:rPr lang="zh-CN" altLang="en-US" sz="2600" b="0" dirty="0" smtClean="0"/>
                  <a:t>公式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sz="2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6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sz="2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600" b="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dirty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600" b="0" dirty="0" smtClean="0"/>
                  <a:t>。绝对条件数恰好就是在这个点处的导数值</a:t>
                </a:r>
                <a14:m>
                  <m:oMath xmlns:m="http://schemas.openxmlformats.org/officeDocument/2006/math">
                    <m:r>
                      <a:rPr lang="en-US" altLang="zh-CN" sz="2600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600" b="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sz="2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600" b="0" dirty="0" smtClean="0"/>
                  <a:t>。这个公式告诉我们在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600" b="0" dirty="0" smtClean="0"/>
                  <a:t> </a:t>
                </a:r>
                <a:r>
                  <a:rPr lang="zh-CN" altLang="en-US" sz="2600" b="0" dirty="0" smtClean="0"/>
                  <a:t>处极小的扰动在函数值的计算中会放大多少倍。而要定义相对条件数，注意到</a:t>
                </a:r>
                <a:endParaRPr lang="en-US" altLang="zh-CN" sz="2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dirty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2600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600" b="0" i="1" dirty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sz="2600" b="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6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6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6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600" b="0" dirty="0" smtClean="0"/>
              </a:p>
              <a:p>
                <a:pPr marL="0" indent="0">
                  <a:buNone/>
                </a:pPr>
                <a:r>
                  <a:rPr lang="zh-CN" altLang="en-US" sz="2600" b="0" dirty="0" smtClean="0"/>
                  <a:t>此时对于条件数的理解是在输入值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600" b="0" dirty="0" smtClean="0"/>
                  <a:t>的微小相对扰动下，函数值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600" b="0" dirty="0" smtClean="0"/>
                  <a:t>相对该变量的比值（绝对值）：</a:t>
                </a:r>
                <a:endParaRPr lang="en-US" altLang="zh-CN" sz="2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600" b="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600" b="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600" b="0" dirty="0" smtClean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007165"/>
                <a:ext cx="10515600" cy="5581844"/>
              </a:xfrm>
              <a:blipFill>
                <a:blip r:embed="rId2"/>
                <a:stretch>
                  <a:fillRect l="-1043" t="-1638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11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14185</TotalTime>
  <Words>1491</Words>
  <Application>Microsoft Office PowerPoint</Application>
  <PresentationFormat>宽屏</PresentationFormat>
  <Paragraphs>290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Helvetica 65 Medium</vt:lpstr>
      <vt:lpstr>等线</vt:lpstr>
      <vt:lpstr>楷体</vt:lpstr>
      <vt:lpstr>思源黑体 Light</vt:lpstr>
      <vt:lpstr>思源黑体 Medium</vt:lpstr>
      <vt:lpstr>宋体</vt:lpstr>
      <vt:lpstr>Microsoft YaHei</vt:lpstr>
      <vt:lpstr>Microsoft YaHei</vt:lpstr>
      <vt:lpstr>微软雅黑 Light</vt:lpstr>
      <vt:lpstr>Arial</vt:lpstr>
      <vt:lpstr>Calibri</vt:lpstr>
      <vt:lpstr>Cambria Math</vt:lpstr>
      <vt:lpstr>Wingdings</vt:lpstr>
      <vt:lpstr>鸿芯微纳母版1</vt:lpstr>
      <vt:lpstr>鸿芯PPT封面结尾页母版​​</vt:lpstr>
      <vt:lpstr>PowerPoint 演示文稿</vt:lpstr>
      <vt:lpstr>PowerPoint 演示文稿</vt:lpstr>
      <vt:lpstr>PowerPoint 演示文稿</vt:lpstr>
      <vt:lpstr>误差来源</vt:lpstr>
      <vt:lpstr>范数定义</vt:lpstr>
      <vt:lpstr>PowerPoint 演示文稿</vt:lpstr>
      <vt:lpstr>PowerPoint 演示文稿</vt:lpstr>
      <vt:lpstr>PowerPoint 演示文稿</vt:lpstr>
      <vt:lpstr>条件数</vt:lpstr>
      <vt:lpstr>PowerPoint 演示文稿</vt:lpstr>
      <vt:lpstr>PowerPoint 演示文稿</vt:lpstr>
      <vt:lpstr>数学的分类</vt:lpstr>
      <vt:lpstr>数学运算</vt:lpstr>
      <vt:lpstr>电路方程分类</vt:lpstr>
      <vt:lpstr>PowerPoint 演示文稿</vt:lpstr>
      <vt:lpstr>常用的数学策略</vt:lpstr>
      <vt:lpstr>PowerPoint 演示文稿</vt:lpstr>
      <vt:lpstr>线性代数电路方程</vt:lpstr>
      <vt:lpstr>扰动分析（矩阵的条件数）</vt:lpstr>
      <vt:lpstr>PowerPoint 演示文稿</vt:lpstr>
      <vt:lpstr>定常迭代法</vt:lpstr>
      <vt:lpstr>共轭斜量法(conjugate gradient)</vt:lpstr>
      <vt:lpstr>PowerPoint 演示文稿</vt:lpstr>
      <vt:lpstr>PowerPoint 演示文稿</vt:lpstr>
      <vt:lpstr>收敛性定义</vt:lpstr>
      <vt:lpstr>Newton-Raphson迭代法</vt:lpstr>
      <vt:lpstr>局部收敛定理</vt:lpstr>
      <vt:lpstr>PowerPoint 演示文稿</vt:lpstr>
      <vt:lpstr>动态MNA方程</vt:lpstr>
      <vt:lpstr>DAEs和ODEs</vt:lpstr>
      <vt:lpstr>基本的数值方法</vt:lpstr>
      <vt:lpstr>PowerPoint 演示文稿</vt:lpstr>
      <vt:lpstr>PowerPoint 演示文稿</vt:lpstr>
      <vt:lpstr>多项式求函数值</vt:lpstr>
      <vt:lpstr>线性方程组的迭代法</vt:lpstr>
      <vt:lpstr>参考文献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758</cp:revision>
  <cp:lastPrinted>2021-11-16T04:20:28Z</cp:lastPrinted>
  <dcterms:created xsi:type="dcterms:W3CDTF">2015-11-30T12:05:22Z</dcterms:created>
  <dcterms:modified xsi:type="dcterms:W3CDTF">2023-04-21T07:53:05Z</dcterms:modified>
</cp:coreProperties>
</file>