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5" r:id="rId2"/>
  </p:sldMasterIdLst>
  <p:notesMasterIdLst>
    <p:notesMasterId r:id="rId31"/>
  </p:notesMasterIdLst>
  <p:handoutMasterIdLst>
    <p:handoutMasterId r:id="rId32"/>
  </p:handoutMasterIdLst>
  <p:sldIdLst>
    <p:sldId id="4200" r:id="rId3"/>
    <p:sldId id="261" r:id="rId4"/>
    <p:sldId id="4243" r:id="rId5"/>
    <p:sldId id="273" r:id="rId6"/>
    <p:sldId id="4244" r:id="rId7"/>
    <p:sldId id="4245" r:id="rId8"/>
    <p:sldId id="4246" r:id="rId9"/>
    <p:sldId id="4247" r:id="rId10"/>
    <p:sldId id="4248" r:id="rId11"/>
    <p:sldId id="4249" r:id="rId12"/>
    <p:sldId id="4202" r:id="rId13"/>
    <p:sldId id="4250" r:id="rId14"/>
    <p:sldId id="4251" r:id="rId15"/>
    <p:sldId id="4252" r:id="rId16"/>
    <p:sldId id="4253" r:id="rId17"/>
    <p:sldId id="4254" r:id="rId18"/>
    <p:sldId id="4255" r:id="rId19"/>
    <p:sldId id="4265" r:id="rId20"/>
    <p:sldId id="4266" r:id="rId21"/>
    <p:sldId id="4267" r:id="rId22"/>
    <p:sldId id="4268" r:id="rId23"/>
    <p:sldId id="4269" r:id="rId24"/>
    <p:sldId id="4257" r:id="rId25"/>
    <p:sldId id="4262" r:id="rId26"/>
    <p:sldId id="4264" r:id="rId27"/>
    <p:sldId id="4260" r:id="rId28"/>
    <p:sldId id="4263" r:id="rId29"/>
    <p:sldId id="4178" r:id="rId30"/>
  </p:sldIdLst>
  <p:sldSz cx="12192000" cy="6858000"/>
  <p:notesSz cx="6797675" cy="9926638"/>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22" userDrawn="1">
          <p15:clr>
            <a:srgbClr val="A4A3A4"/>
          </p15:clr>
        </p15:guide>
        <p15:guide id="2" pos="3772" userDrawn="1">
          <p15:clr>
            <a:srgbClr val="A4A3A4"/>
          </p15:clr>
        </p15:guide>
        <p15:guide id="3" pos="55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F22"/>
    <a:srgbClr val="52F3FF"/>
    <a:srgbClr val="17479E"/>
    <a:srgbClr val="D6001C"/>
    <a:srgbClr val="7F7F7F"/>
    <a:srgbClr val="0A3F78"/>
    <a:srgbClr val="14B5C7"/>
    <a:srgbClr val="94EBF4"/>
    <a:srgbClr val="EB6206"/>
    <a:srgbClr val="B9A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6" autoAdjust="0"/>
    <p:restoredTop sz="89602" autoAdjust="0"/>
  </p:normalViewPr>
  <p:slideViewPr>
    <p:cSldViewPr snapToGrid="0" showGuides="1">
      <p:cViewPr varScale="1">
        <p:scale>
          <a:sx n="124" d="100"/>
          <a:sy n="124" d="100"/>
        </p:scale>
        <p:origin x="-108" y="-342"/>
      </p:cViewPr>
      <p:guideLst>
        <p:guide orient="horz" pos="822"/>
        <p:guide pos="3772"/>
        <p:guide pos="5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87CA5A5A-9347-B24F-AD12-821C747D589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xmlns="" id="{28A64D98-8704-EB45-B1DF-C1F7B6148A5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58C3F34-A983-4045-B8E2-6F0E52DDF499}" type="datetimeFigureOut">
              <a:rPr kumimoji="1" lang="zh-CN" altLang="en-US" smtClean="0"/>
              <a:t>2023/4/17</a:t>
            </a:fld>
            <a:endParaRPr kumimoji="1" lang="zh-CN" altLang="en-US"/>
          </a:p>
        </p:txBody>
      </p:sp>
      <p:sp>
        <p:nvSpPr>
          <p:cNvPr id="4" name="页脚占位符 3">
            <a:extLst>
              <a:ext uri="{FF2B5EF4-FFF2-40B4-BE49-F238E27FC236}">
                <a16:creationId xmlns:a16="http://schemas.microsoft.com/office/drawing/2014/main" xmlns="" id="{9F3831DD-7E0C-5B49-9B6D-7BE581A0030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xmlns="" id="{426F2342-C5D3-A54B-B03F-506D167E19B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02EC993-8D6A-B54F-9693-658E95B92446}" type="slidenum">
              <a:rPr kumimoji="1" lang="zh-CN" altLang="en-US" smtClean="0"/>
              <a:t>‹#›</a:t>
            </a:fld>
            <a:endParaRPr kumimoji="1" lang="zh-CN" altLang="en-US"/>
          </a:p>
        </p:txBody>
      </p:sp>
    </p:spTree>
    <p:extLst>
      <p:ext uri="{BB962C8B-B14F-4D97-AF65-F5344CB8AC3E}">
        <p14:creationId xmlns:p14="http://schemas.microsoft.com/office/powerpoint/2010/main" val="39998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4386DB9-917E-4FFA-8DB0-4E1857BF1AFF}" type="datetimeFigureOut">
              <a:rPr lang="zh-CN" altLang="en-US" smtClean="0"/>
              <a:t>2023/4/17</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70F710-22A0-4DED-B4DE-5740793DA374}" type="slidenum">
              <a:rPr lang="zh-CN" altLang="en-US" smtClean="0"/>
              <a:t>‹#›</a:t>
            </a:fld>
            <a:endParaRPr lang="zh-CN" altLang="en-US"/>
          </a:p>
        </p:txBody>
      </p:sp>
    </p:spTree>
    <p:extLst>
      <p:ext uri="{BB962C8B-B14F-4D97-AF65-F5344CB8AC3E}">
        <p14:creationId xmlns:p14="http://schemas.microsoft.com/office/powerpoint/2010/main" val="1684958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670F710-22A0-4DED-B4DE-5740793DA374}" type="slidenum">
              <a:rPr lang="zh-CN" altLang="en-US" smtClean="0"/>
              <a:t>3</a:t>
            </a:fld>
            <a:endParaRPr lang="zh-CN" altLang="en-US"/>
          </a:p>
        </p:txBody>
      </p:sp>
    </p:spTree>
    <p:extLst>
      <p:ext uri="{BB962C8B-B14F-4D97-AF65-F5344CB8AC3E}">
        <p14:creationId xmlns:p14="http://schemas.microsoft.com/office/powerpoint/2010/main" val="196124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670F710-22A0-4DED-B4DE-5740793DA374}" type="slidenum">
              <a:rPr lang="zh-CN" altLang="en-US" smtClean="0"/>
              <a:t>8</a:t>
            </a:fld>
            <a:endParaRPr lang="zh-CN" altLang="en-US"/>
          </a:p>
        </p:txBody>
      </p:sp>
    </p:spTree>
    <p:extLst>
      <p:ext uri="{BB962C8B-B14F-4D97-AF65-F5344CB8AC3E}">
        <p14:creationId xmlns:p14="http://schemas.microsoft.com/office/powerpoint/2010/main" val="196124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670F710-22A0-4DED-B4DE-5740793DA374}" type="slidenum">
              <a:rPr lang="zh-CN" altLang="en-US" smtClean="0"/>
              <a:t>23</a:t>
            </a:fld>
            <a:endParaRPr lang="zh-CN" altLang="en-US"/>
          </a:p>
        </p:txBody>
      </p:sp>
    </p:spTree>
    <p:extLst>
      <p:ext uri="{BB962C8B-B14F-4D97-AF65-F5344CB8AC3E}">
        <p14:creationId xmlns:p14="http://schemas.microsoft.com/office/powerpoint/2010/main" val="196124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F710-22A0-4DED-B4DE-5740793DA374}" type="slidenum">
              <a:rPr lang="zh-CN" altLang="en-US" smtClean="0"/>
              <a:t>28</a:t>
            </a:fld>
            <a:endParaRPr lang="zh-CN" altLang="en-US"/>
          </a:p>
        </p:txBody>
      </p:sp>
    </p:spTree>
    <p:extLst>
      <p:ext uri="{BB962C8B-B14F-4D97-AF65-F5344CB8AC3E}">
        <p14:creationId xmlns:p14="http://schemas.microsoft.com/office/powerpoint/2010/main" val="39568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B11774-E2B8-474C-A30B-EED024AE0F07}" type="slidenum">
              <a:rPr lang="zh-CN" altLang="en-US" smtClean="0"/>
              <a:t>‹#›</a:t>
            </a:fld>
            <a:endParaRPr lang="zh-CN" altLang="en-US"/>
          </a:p>
        </p:txBody>
      </p:sp>
      <p:sp>
        <p:nvSpPr>
          <p:cNvPr id="8" name="平行四边形 7">
            <a:extLst>
              <a:ext uri="{FF2B5EF4-FFF2-40B4-BE49-F238E27FC236}">
                <a16:creationId xmlns:a16="http://schemas.microsoft.com/office/drawing/2014/main" xmlns="" id="{C0044DC2-7D2A-871D-851F-AA0600D9446F}"/>
              </a:ext>
            </a:extLst>
          </p:cNvPr>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a:spLocks noGrp="1"/>
          </p:cNvSpPr>
          <p:nvPr>
            <p:ph type="title"/>
          </p:nvPr>
        </p:nvSpPr>
        <p:spPr>
          <a:xfrm>
            <a:off x="834097" y="-137699"/>
            <a:ext cx="10515600" cy="1325563"/>
          </a:xfrm>
        </p:spPr>
        <p:txBody>
          <a:bodyPr/>
          <a:lstStyle/>
          <a:p>
            <a:r>
              <a:rPr lang="zh-CN" altLang="en-US"/>
              <a:t>单击此处编辑母版标题样式</a:t>
            </a:r>
          </a:p>
        </p:txBody>
      </p:sp>
    </p:spTree>
    <p:extLst>
      <p:ext uri="{BB962C8B-B14F-4D97-AF65-F5344CB8AC3E}">
        <p14:creationId xmlns:p14="http://schemas.microsoft.com/office/powerpoint/2010/main" val="9348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空白标题无底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22E3E34-8C99-43C6-BFBB-86E352EB8502}" type="datetime1">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8" name="平行四边形 7">
            <a:extLst>
              <a:ext uri="{FF2B5EF4-FFF2-40B4-BE49-F238E27FC236}">
                <a16:creationId xmlns:a16="http://schemas.microsoft.com/office/drawing/2014/main" xmlns="" id="{C0044DC2-7D2A-871D-851F-AA0600D9446F}"/>
              </a:ext>
            </a:extLst>
          </p:cNvPr>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a:spLocks noGrp="1"/>
          </p:cNvSpPr>
          <p:nvPr>
            <p:ph type="title"/>
          </p:nvPr>
        </p:nvSpPr>
        <p:spPr>
          <a:xfrm>
            <a:off x="834097" y="-137699"/>
            <a:ext cx="10515600" cy="1325563"/>
          </a:xfrm>
        </p:spPr>
        <p:txBody>
          <a:bodyPr/>
          <a:lstStyle/>
          <a:p>
            <a:r>
              <a:rPr lang="zh-CN" altLang="en-US"/>
              <a:t>单击此处编辑母版标题样式</a:t>
            </a:r>
          </a:p>
        </p:txBody>
      </p:sp>
      <p:pic>
        <p:nvPicPr>
          <p:cNvPr id="9" name="图片 8">
            <a:extLst>
              <a:ext uri="{FF2B5EF4-FFF2-40B4-BE49-F238E27FC236}">
                <a16:creationId xmlns:a16="http://schemas.microsoft.com/office/drawing/2014/main" xmlns="" id="{2A9300BA-12B9-835D-414E-B051616D2C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7330" y="245068"/>
            <a:ext cx="1356801" cy="508034"/>
          </a:xfrm>
          <a:prstGeom prst="rect">
            <a:avLst/>
          </a:prstGeom>
        </p:spPr>
      </p:pic>
      <p:pic>
        <p:nvPicPr>
          <p:cNvPr id="12" name="图片 11">
            <a:extLst>
              <a:ext uri="{FF2B5EF4-FFF2-40B4-BE49-F238E27FC236}">
                <a16:creationId xmlns:a16="http://schemas.microsoft.com/office/drawing/2014/main" xmlns="" id="{922FBCD8-1889-507F-F8B8-043FC039E5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4202" y="-701195"/>
            <a:ext cx="4360096" cy="2452554"/>
          </a:xfrm>
          <a:prstGeom prst="rect">
            <a:avLst/>
          </a:prstGeom>
        </p:spPr>
      </p:pic>
      <p:sp>
        <p:nvSpPr>
          <p:cNvPr id="10" name="矩形 9">
            <a:extLst>
              <a:ext uri="{FF2B5EF4-FFF2-40B4-BE49-F238E27FC236}">
                <a16:creationId xmlns:a16="http://schemas.microsoft.com/office/drawing/2014/main" xmlns="" id="{A5599C58-3130-79B8-92DC-877F0D1D49C0}"/>
              </a:ext>
            </a:extLst>
          </p:cNvPr>
          <p:cNvSpPr/>
          <p:nvPr userDrawn="1"/>
        </p:nvSpPr>
        <p:spPr>
          <a:xfrm>
            <a:off x="1" y="6635931"/>
            <a:ext cx="10829108" cy="222069"/>
          </a:xfrm>
          <a:prstGeom prst="rect">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291DF88E-1D8B-FBE9-6FC8-A8AAE8008DC2}"/>
              </a:ext>
            </a:extLst>
          </p:cNvPr>
          <p:cNvSpPr/>
          <p:nvPr userDrawn="1"/>
        </p:nvSpPr>
        <p:spPr>
          <a:xfrm>
            <a:off x="10528662" y="6635931"/>
            <a:ext cx="1663337" cy="222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851937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完全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91667B5-ED61-425F-8601-8CEF2B153ADB}" type="datetime1">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Tree>
    <p:extLst>
      <p:ext uri="{BB962C8B-B14F-4D97-AF65-F5344CB8AC3E}">
        <p14:creationId xmlns:p14="http://schemas.microsoft.com/office/powerpoint/2010/main" val="12064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22E3E34-8C99-43C6-BFBB-86E352EB8502}" type="datetime1">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14" name="文本占位符 3"/>
          <p:cNvSpPr>
            <a:spLocks noGrp="1"/>
          </p:cNvSpPr>
          <p:nvPr>
            <p:ph type="body" sz="half" idx="17" hasCustomPrompt="1"/>
          </p:nvPr>
        </p:nvSpPr>
        <p:spPr>
          <a:xfrm>
            <a:off x="3770995" y="1612437"/>
            <a:ext cx="3932237"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10" name="文本占位符 2"/>
          <p:cNvSpPr>
            <a:spLocks noGrp="1"/>
          </p:cNvSpPr>
          <p:nvPr>
            <p:ph idx="1"/>
          </p:nvPr>
        </p:nvSpPr>
        <p:spPr>
          <a:xfrm>
            <a:off x="3770995" y="2722137"/>
            <a:ext cx="3932237" cy="302918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extLst>
      <p:ext uri="{BB962C8B-B14F-4D97-AF65-F5344CB8AC3E}">
        <p14:creationId xmlns:p14="http://schemas.microsoft.com/office/powerpoint/2010/main" val="345983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自定义版式">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91667B5-ED61-425F-8601-8CEF2B153ADB}" type="datetime1">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7" name="文本占位符 3"/>
          <p:cNvSpPr>
            <a:spLocks noGrp="1"/>
          </p:cNvSpPr>
          <p:nvPr>
            <p:ph type="body" sz="half" idx="17" hasCustomPrompt="1"/>
          </p:nvPr>
        </p:nvSpPr>
        <p:spPr>
          <a:xfrm>
            <a:off x="919729" y="1205114"/>
            <a:ext cx="3932237"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8" name="文本占位符 2"/>
          <p:cNvSpPr>
            <a:spLocks noGrp="1"/>
          </p:cNvSpPr>
          <p:nvPr>
            <p:ph idx="1"/>
          </p:nvPr>
        </p:nvSpPr>
        <p:spPr>
          <a:xfrm>
            <a:off x="919729" y="2314814"/>
            <a:ext cx="3932237" cy="302918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extLst>
      <p:ext uri="{BB962C8B-B14F-4D97-AF65-F5344CB8AC3E}">
        <p14:creationId xmlns:p14="http://schemas.microsoft.com/office/powerpoint/2010/main" val="1653462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自定义版式">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6177516" y="0"/>
            <a:ext cx="601448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091667B5-ED61-425F-8601-8CEF2B153ADB}" type="datetime1">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9" name="文本占位符 3"/>
          <p:cNvSpPr>
            <a:spLocks noGrp="1"/>
          </p:cNvSpPr>
          <p:nvPr>
            <p:ph type="body" sz="half" idx="17" hasCustomPrompt="1"/>
          </p:nvPr>
        </p:nvSpPr>
        <p:spPr>
          <a:xfrm>
            <a:off x="397525" y="1424428"/>
            <a:ext cx="5321631"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13" name="文本占位符 2"/>
          <p:cNvSpPr>
            <a:spLocks noGrp="1"/>
          </p:cNvSpPr>
          <p:nvPr>
            <p:ph idx="1"/>
          </p:nvPr>
        </p:nvSpPr>
        <p:spPr>
          <a:xfrm>
            <a:off x="397524" y="2648531"/>
            <a:ext cx="5321632" cy="1765528"/>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
        <p:nvSpPr>
          <p:cNvPr id="14" name="文本占位符 2"/>
          <p:cNvSpPr>
            <a:spLocks noGrp="1"/>
          </p:cNvSpPr>
          <p:nvPr>
            <p:ph idx="18"/>
          </p:nvPr>
        </p:nvSpPr>
        <p:spPr>
          <a:xfrm>
            <a:off x="6523942" y="4823481"/>
            <a:ext cx="5321632" cy="140040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extLst>
      <p:ext uri="{BB962C8B-B14F-4D97-AF65-F5344CB8AC3E}">
        <p14:creationId xmlns:p14="http://schemas.microsoft.com/office/powerpoint/2010/main" val="80031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自定义版式">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1667B5-ED61-425F-8601-8CEF2B153ADB}" type="datetime1">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Tree>
    <p:extLst>
      <p:ext uri="{BB962C8B-B14F-4D97-AF65-F5344CB8AC3E}">
        <p14:creationId xmlns:p14="http://schemas.microsoft.com/office/powerpoint/2010/main" val="1542967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6B4F262C-C20F-13B9-A4FF-DD6B3772A988}"/>
              </a:ext>
            </a:extLst>
          </p:cNvPr>
          <p:cNvSpPr/>
          <p:nvPr/>
        </p:nvSpPr>
        <p:spPr>
          <a:xfrm>
            <a:off x="1164800" y="1020233"/>
            <a:ext cx="5112000" cy="4779434"/>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72AF31AE-B499-9213-32CC-1B883DED15BA}"/>
              </a:ext>
            </a:extLst>
          </p:cNvPr>
          <p:cNvSpPr/>
          <p:nvPr/>
        </p:nvSpPr>
        <p:spPr>
          <a:xfrm>
            <a:off x="4809067" y="2294467"/>
            <a:ext cx="1467733" cy="4563533"/>
          </a:xfrm>
          <a:prstGeom prst="rect">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B36BAF25-F379-B7CF-73A5-1EA29A544040}"/>
              </a:ext>
            </a:extLst>
          </p:cNvPr>
          <p:cNvSpPr/>
          <p:nvPr/>
        </p:nvSpPr>
        <p:spPr>
          <a:xfrm>
            <a:off x="6276800" y="2294467"/>
            <a:ext cx="5915200" cy="4563533"/>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091667B5-ED61-425F-8601-8CEF2B153ADB}" type="datetime1">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9" name="文本占位符 3"/>
          <p:cNvSpPr>
            <a:spLocks noGrp="1"/>
          </p:cNvSpPr>
          <p:nvPr>
            <p:ph type="body" sz="half" idx="17" hasCustomPrompt="1"/>
          </p:nvPr>
        </p:nvSpPr>
        <p:spPr>
          <a:xfrm>
            <a:off x="6663823" y="1020233"/>
            <a:ext cx="3932237" cy="1045305"/>
          </a:xfrm>
          <a:prstGeom prst="rect">
            <a:avLst/>
          </a:prstGeom>
        </p:spPr>
        <p:txBody>
          <a:bodyPr>
            <a:normAutofit/>
          </a:bodyPr>
          <a:lstStyle>
            <a:lvl1pPr marL="0" indent="0">
              <a:buNone/>
              <a:defRPr sz="3200" b="1">
                <a:latin typeface="微软雅黑" panose="020B0503020204020204" pitchFamily="34" charset="-122"/>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TEXT HERE</a:t>
            </a:r>
            <a:endParaRPr lang="zh-CN" altLang="en-US" dirty="0"/>
          </a:p>
        </p:txBody>
      </p:sp>
      <p:sp>
        <p:nvSpPr>
          <p:cNvPr id="10" name="文本占位符 2"/>
          <p:cNvSpPr>
            <a:spLocks noGrp="1"/>
          </p:cNvSpPr>
          <p:nvPr>
            <p:ph idx="1"/>
          </p:nvPr>
        </p:nvSpPr>
        <p:spPr>
          <a:xfrm>
            <a:off x="6663823" y="2698689"/>
            <a:ext cx="3932237" cy="3029183"/>
          </a:xfrm>
          <a:prstGeom prst="rect">
            <a:avLst/>
          </a:prstGeom>
        </p:spPr>
        <p:txBody>
          <a:bodyPr vert="horz" lIns="91440" tIns="45720" rIns="91440" bIns="45720" rtlCol="0">
            <a:normAutofit/>
          </a:bodyPr>
          <a:lstStyle>
            <a:lvl1pPr marL="0" indent="0">
              <a:buNone/>
              <a:defRPr sz="1600" b="0">
                <a:solidFill>
                  <a:schemeClr val="bg1">
                    <a:lumMod val="50000"/>
                  </a:schemeClr>
                </a:solidFill>
                <a:latin typeface="微软雅黑 Light" panose="020B0502040204020203" pitchFamily="34" charset="-122"/>
                <a:ea typeface="微软雅黑 Light" panose="020B0502040204020203" pitchFamily="34" charset="-122"/>
              </a:defRPr>
            </a:lvl1pPr>
            <a:lvl2pPr marL="457200" indent="0">
              <a:buNone/>
              <a:defRPr sz="1400">
                <a:solidFill>
                  <a:schemeClr val="bg1">
                    <a:lumMod val="50000"/>
                  </a:schemeClr>
                </a:solidFill>
                <a:latin typeface="微软雅黑 Light" panose="020B0502040204020203" pitchFamily="34" charset="-122"/>
                <a:ea typeface="微软雅黑 Light" panose="020B0502040204020203" pitchFamily="34" charset="-122"/>
              </a:defRPr>
            </a:lvl2pPr>
            <a:lvl3pPr marL="914400" indent="0">
              <a:buNone/>
              <a:defRPr sz="1200">
                <a:solidFill>
                  <a:schemeClr val="bg1">
                    <a:lumMod val="50000"/>
                  </a:schemeClr>
                </a:solidFill>
                <a:latin typeface="+mn-lt"/>
              </a:defRPr>
            </a:lvl3pPr>
            <a:lvl4pPr marL="1371600" indent="0">
              <a:buNone/>
              <a:defRPr/>
            </a:lvl4pPr>
            <a:lvl5pPr marL="1828800" indent="0">
              <a:buNone/>
              <a:defRPr/>
            </a:lvl5pPr>
          </a:lstStyle>
          <a:p>
            <a:pPr lvl="0"/>
            <a:r>
              <a:rPr lang="zh-CN" altLang="en-US"/>
              <a:t>单击此处编辑母版文本样式</a:t>
            </a:r>
          </a:p>
          <a:p>
            <a:pPr lvl="1"/>
            <a:r>
              <a:rPr lang="zh-CN" altLang="en-US"/>
              <a:t>二级</a:t>
            </a:r>
          </a:p>
          <a:p>
            <a:pPr lvl="2"/>
            <a:r>
              <a:rPr lang="zh-CN" altLang="en-US"/>
              <a:t>三级</a:t>
            </a:r>
          </a:p>
        </p:txBody>
      </p:sp>
    </p:spTree>
    <p:extLst>
      <p:ext uri="{BB962C8B-B14F-4D97-AF65-F5344CB8AC3E}">
        <p14:creationId xmlns:p14="http://schemas.microsoft.com/office/powerpoint/2010/main" val="205097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5381A9B-17E9-440D-A3FB-339E84F619F3}" type="datetime1">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E32AF4-A8FD-4977-867F-0E5C904E2B23}" type="slidenum">
              <a:rPr lang="zh-CN" altLang="en-US" smtClean="0"/>
              <a:t>‹#›</a:t>
            </a:fld>
            <a:endParaRPr lang="zh-CN" altLang="en-US"/>
          </a:p>
        </p:txBody>
      </p:sp>
      <p:sp>
        <p:nvSpPr>
          <p:cNvPr id="7" name="平行四边形 6">
            <a:extLst>
              <a:ext uri="{FF2B5EF4-FFF2-40B4-BE49-F238E27FC236}">
                <a16:creationId xmlns:a16="http://schemas.microsoft.com/office/drawing/2014/main" xmlns="" id="{C0044DC2-7D2A-871D-851F-AA0600D9446F}"/>
              </a:ext>
            </a:extLst>
          </p:cNvPr>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title"/>
          </p:nvPr>
        </p:nvSpPr>
        <p:spPr>
          <a:xfrm>
            <a:off x="834097" y="-137699"/>
            <a:ext cx="10515600" cy="1325563"/>
          </a:xfrm>
        </p:spPr>
        <p:txBody>
          <a:bodyPr/>
          <a:lstStyle/>
          <a:p>
            <a:r>
              <a:rPr lang="zh-CN" altLang="en-US"/>
              <a:t>单击此处编辑母版标题样式</a:t>
            </a:r>
            <a:endParaRPr lang="zh-CN" altLang="en-US" dirty="0"/>
          </a:p>
        </p:txBody>
      </p:sp>
      <p:sp>
        <p:nvSpPr>
          <p:cNvPr id="11" name="文本占位符 2"/>
          <p:cNvSpPr>
            <a:spLocks noGrp="1"/>
          </p:cNvSpPr>
          <p:nvPr>
            <p:ph idx="1"/>
          </p:nvPr>
        </p:nvSpPr>
        <p:spPr>
          <a:xfrm>
            <a:off x="834097" y="1230748"/>
            <a:ext cx="10515600" cy="446512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pic>
        <p:nvPicPr>
          <p:cNvPr id="12" name="图片 11">
            <a:extLst>
              <a:ext uri="{FF2B5EF4-FFF2-40B4-BE49-F238E27FC236}">
                <a16:creationId xmlns:a16="http://schemas.microsoft.com/office/drawing/2014/main" xmlns="" id="{49FC1866-42D7-44A7-D0DA-E715E45870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7330" y="245068"/>
            <a:ext cx="1356801" cy="508034"/>
          </a:xfrm>
          <a:prstGeom prst="rect">
            <a:avLst/>
          </a:prstGeom>
        </p:spPr>
      </p:pic>
      <p:pic>
        <p:nvPicPr>
          <p:cNvPr id="13" name="图片 12">
            <a:extLst>
              <a:ext uri="{FF2B5EF4-FFF2-40B4-BE49-F238E27FC236}">
                <a16:creationId xmlns:a16="http://schemas.microsoft.com/office/drawing/2014/main" xmlns="" id="{97E01ED9-1DDB-4BB8-610C-EAC3DD6FBD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4202" y="-701195"/>
            <a:ext cx="4360096" cy="2452554"/>
          </a:xfrm>
          <a:prstGeom prst="rect">
            <a:avLst/>
          </a:prstGeom>
        </p:spPr>
      </p:pic>
    </p:spTree>
    <p:extLst>
      <p:ext uri="{BB962C8B-B14F-4D97-AF65-F5344CB8AC3E}">
        <p14:creationId xmlns:p14="http://schemas.microsoft.com/office/powerpoint/2010/main" val="3281720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407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0E500F5-4D65-4B7D-B1D0-B85CC97E516C}"/>
              </a:ext>
            </a:extLst>
          </p:cNvPr>
          <p:cNvSpPr>
            <a:spLocks noGrp="1"/>
          </p:cNvSpPr>
          <p:nvPr>
            <p:ph type="dt" sz="half" idx="10"/>
          </p:nvPr>
        </p:nvSpPr>
        <p:spPr/>
        <p:txBody>
          <a:bodyPr/>
          <a:lstStyle/>
          <a:p>
            <a:fld id="{88419BF4-C54B-4238-9546-8CCC222568E2}" type="datetimeFigureOut">
              <a:rPr lang="zh-CN" altLang="en-US" smtClean="0"/>
              <a:t>2023/4/17</a:t>
            </a:fld>
            <a:endParaRPr lang="zh-CN" altLang="en-US"/>
          </a:p>
        </p:txBody>
      </p:sp>
      <p:sp>
        <p:nvSpPr>
          <p:cNvPr id="3" name="页脚占位符 2">
            <a:extLst>
              <a:ext uri="{FF2B5EF4-FFF2-40B4-BE49-F238E27FC236}">
                <a16:creationId xmlns:a16="http://schemas.microsoft.com/office/drawing/2014/main" xmlns="" id="{CC3C2661-8CEF-44A5-9734-EB718F580B3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8C67059F-6FAC-42F2-8A82-BF115D8DAE3F}"/>
              </a:ext>
            </a:extLst>
          </p:cNvPr>
          <p:cNvSpPr>
            <a:spLocks noGrp="1"/>
          </p:cNvSpPr>
          <p:nvPr>
            <p:ph type="sldNum" sz="quarter" idx="12"/>
          </p:nvPr>
        </p:nvSpPr>
        <p:spPr/>
        <p:txBody>
          <a:bodyPr/>
          <a:lstStyle/>
          <a:p>
            <a:fld id="{D5FB12EC-A92A-4115-BB8F-BDB07E3C5663}" type="slidenum">
              <a:rPr lang="zh-CN" altLang="en-US" smtClean="0"/>
              <a:t>‹#›</a:t>
            </a:fld>
            <a:endParaRPr lang="zh-CN" altLang="en-US"/>
          </a:p>
        </p:txBody>
      </p:sp>
    </p:spTree>
    <p:extLst>
      <p:ext uri="{BB962C8B-B14F-4D97-AF65-F5344CB8AC3E}">
        <p14:creationId xmlns:p14="http://schemas.microsoft.com/office/powerpoint/2010/main" val="240834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xmlns="" id="{17E38106-3C83-20B2-8194-FDAB3016F523}"/>
              </a:ext>
            </a:extLst>
          </p:cNvPr>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4" name="页脚占位符 3">
            <a:extLst>
              <a:ext uri="{FF2B5EF4-FFF2-40B4-BE49-F238E27FC236}">
                <a16:creationId xmlns:a16="http://schemas.microsoft.com/office/drawing/2014/main" xmlns="" id="{9D779558-DC9F-8A51-AA56-994EBD54B7F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75D8045-3A6B-213C-02A1-226484FE2374}"/>
              </a:ext>
            </a:extLst>
          </p:cNvPr>
          <p:cNvSpPr>
            <a:spLocks noGrp="1"/>
          </p:cNvSpPr>
          <p:nvPr>
            <p:ph type="sldNum" sz="quarter" idx="12"/>
          </p:nvPr>
        </p:nvSpPr>
        <p:spPr/>
        <p:txBody>
          <a:bodyPr/>
          <a:lstStyle/>
          <a:p>
            <a:fld id="{2EB11774-E2B8-474C-A30B-EED024AE0F07}" type="slidenum">
              <a:rPr lang="zh-CN" altLang="en-US" smtClean="0"/>
              <a:t>‹#›</a:t>
            </a:fld>
            <a:endParaRPr lang="zh-CN" altLang="en-US"/>
          </a:p>
        </p:txBody>
      </p:sp>
    </p:spTree>
    <p:extLst>
      <p:ext uri="{BB962C8B-B14F-4D97-AF65-F5344CB8AC3E}">
        <p14:creationId xmlns:p14="http://schemas.microsoft.com/office/powerpoint/2010/main" val="299703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B11774-E2B8-474C-A30B-EED024AE0F07}" type="slidenum">
              <a:rPr lang="zh-CN" altLang="en-US" smtClean="0"/>
              <a:t>‹#›</a:t>
            </a:fld>
            <a:endParaRPr lang="zh-CN" altLang="en-US"/>
          </a:p>
        </p:txBody>
      </p:sp>
      <p:sp>
        <p:nvSpPr>
          <p:cNvPr id="7" name="平行四边形 6">
            <a:extLst>
              <a:ext uri="{FF2B5EF4-FFF2-40B4-BE49-F238E27FC236}">
                <a16:creationId xmlns:a16="http://schemas.microsoft.com/office/drawing/2014/main" xmlns="" id="{C0044DC2-7D2A-871D-851F-AA0600D9446F}"/>
              </a:ext>
            </a:extLst>
          </p:cNvPr>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title"/>
          </p:nvPr>
        </p:nvSpPr>
        <p:spPr>
          <a:xfrm>
            <a:off x="834097" y="-137699"/>
            <a:ext cx="10515600" cy="1325563"/>
          </a:xfrm>
        </p:spPr>
        <p:txBody>
          <a:bodyPr/>
          <a:lstStyle/>
          <a:p>
            <a:r>
              <a:rPr lang="zh-CN" altLang="en-US"/>
              <a:t>单击此处编辑母版标题样式</a:t>
            </a:r>
            <a:endParaRPr lang="zh-CN" altLang="en-US" dirty="0"/>
          </a:p>
        </p:txBody>
      </p:sp>
      <p:sp>
        <p:nvSpPr>
          <p:cNvPr id="11" name="文本占位符 2"/>
          <p:cNvSpPr>
            <a:spLocks noGrp="1"/>
          </p:cNvSpPr>
          <p:nvPr>
            <p:ph idx="1"/>
          </p:nvPr>
        </p:nvSpPr>
        <p:spPr>
          <a:xfrm>
            <a:off x="834097" y="1230748"/>
            <a:ext cx="10515600" cy="446512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Tree>
    <p:extLst>
      <p:ext uri="{BB962C8B-B14F-4D97-AF65-F5344CB8AC3E}">
        <p14:creationId xmlns:p14="http://schemas.microsoft.com/office/powerpoint/2010/main" val="362663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3200"/>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B11774-E2B8-474C-A30B-EED024AE0F07}" type="slidenum">
              <a:rPr lang="zh-CN" altLang="en-US" smtClean="0"/>
              <a:t>‹#›</a:t>
            </a:fld>
            <a:endParaRPr lang="zh-CN" altLang="en-US"/>
          </a:p>
        </p:txBody>
      </p:sp>
    </p:spTree>
    <p:extLst>
      <p:ext uri="{BB962C8B-B14F-4D97-AF65-F5344CB8AC3E}">
        <p14:creationId xmlns:p14="http://schemas.microsoft.com/office/powerpoint/2010/main" val="67111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B11774-E2B8-474C-A30B-EED024AE0F07}" type="slidenum">
              <a:rPr lang="zh-CN" altLang="en-US" smtClean="0"/>
              <a:t>‹#›</a:t>
            </a:fld>
            <a:endParaRPr lang="zh-CN" altLang="en-US"/>
          </a:p>
        </p:txBody>
      </p:sp>
    </p:spTree>
    <p:extLst>
      <p:ext uri="{BB962C8B-B14F-4D97-AF65-F5344CB8AC3E}">
        <p14:creationId xmlns:p14="http://schemas.microsoft.com/office/powerpoint/2010/main" val="307418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B11774-E2B8-474C-A30B-EED024AE0F07}" type="slidenum">
              <a:rPr lang="zh-CN" altLang="en-US" smtClean="0"/>
              <a:t>‹#›</a:t>
            </a:fld>
            <a:endParaRPr lang="zh-CN" altLang="en-US"/>
          </a:p>
        </p:txBody>
      </p:sp>
      <p:sp>
        <p:nvSpPr>
          <p:cNvPr id="10" name="标题 1"/>
          <p:cNvSpPr>
            <a:spLocks noGrp="1"/>
          </p:cNvSpPr>
          <p:nvPr>
            <p:ph type="title"/>
          </p:nvPr>
        </p:nvSpPr>
        <p:spPr>
          <a:xfrm>
            <a:off x="834097" y="-137699"/>
            <a:ext cx="10515600" cy="1325563"/>
          </a:xfrm>
        </p:spPr>
        <p:txBody>
          <a:bodyPr/>
          <a:lstStyle/>
          <a:p>
            <a:r>
              <a:rPr lang="zh-CN" altLang="en-US"/>
              <a:t>单击此处编辑母版标题样式</a:t>
            </a:r>
          </a:p>
        </p:txBody>
      </p:sp>
    </p:spTree>
    <p:extLst>
      <p:ext uri="{BB962C8B-B14F-4D97-AF65-F5344CB8AC3E}">
        <p14:creationId xmlns:p14="http://schemas.microsoft.com/office/powerpoint/2010/main" val="177475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B11774-E2B8-474C-A30B-EED024AE0F07}" type="slidenum">
              <a:rPr lang="zh-CN" altLang="en-US" smtClean="0"/>
              <a:t>‹#›</a:t>
            </a:fld>
            <a:endParaRPr lang="zh-CN" altLang="en-US"/>
          </a:p>
        </p:txBody>
      </p:sp>
    </p:spTree>
    <p:extLst>
      <p:ext uri="{BB962C8B-B14F-4D97-AF65-F5344CB8AC3E}">
        <p14:creationId xmlns:p14="http://schemas.microsoft.com/office/powerpoint/2010/main" val="328992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dirty="0"/>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418415-1B45-4373-ACD1-24A935B9E1C6}"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B11774-E2B8-474C-A30B-EED024AE0F07}" type="slidenum">
              <a:rPr lang="zh-CN" altLang="en-US" smtClean="0"/>
              <a:t>‹#›</a:t>
            </a:fld>
            <a:endParaRPr lang="zh-CN" altLang="en-US"/>
          </a:p>
        </p:txBody>
      </p:sp>
    </p:spTree>
    <p:extLst>
      <p:ext uri="{BB962C8B-B14F-4D97-AF65-F5344CB8AC3E}">
        <p14:creationId xmlns:p14="http://schemas.microsoft.com/office/powerpoint/2010/main" val="351665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无底栏">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xmlns="" id="{5D5B5DC4-4F86-8CDF-C898-3615C2DD10D1}"/>
              </a:ext>
            </a:extLst>
          </p:cNvPr>
          <p:cNvSpPr>
            <a:spLocks noGrp="1"/>
          </p:cNvSpPr>
          <p:nvPr>
            <p:ph type="dt" sz="half" idx="10"/>
          </p:nvPr>
        </p:nvSpPr>
        <p:spPr/>
        <p:txBody>
          <a:bodyPr/>
          <a:lstStyle/>
          <a:p>
            <a:fld id="{091667B5-ED61-425F-8601-8CEF2B153ADB}" type="datetime1">
              <a:rPr lang="zh-CN" altLang="en-US" smtClean="0"/>
              <a:t>2023/4/17</a:t>
            </a:fld>
            <a:endParaRPr lang="zh-CN" altLang="en-US"/>
          </a:p>
        </p:txBody>
      </p:sp>
      <p:sp>
        <p:nvSpPr>
          <p:cNvPr id="4" name="页脚占位符 3">
            <a:extLst>
              <a:ext uri="{FF2B5EF4-FFF2-40B4-BE49-F238E27FC236}">
                <a16:creationId xmlns:a16="http://schemas.microsoft.com/office/drawing/2014/main" xmlns="" id="{5DD8B8B2-5D2F-EEB8-3774-A2ED254C72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95F7BFF0-AE34-8436-1E9E-E82361CFBA31}"/>
              </a:ext>
            </a:extLst>
          </p:cNvPr>
          <p:cNvSpPr>
            <a:spLocks noGrp="1"/>
          </p:cNvSpPr>
          <p:nvPr>
            <p:ph type="sldNum" sz="quarter" idx="12"/>
          </p:nvPr>
        </p:nvSpPr>
        <p:spPr/>
        <p:txBody>
          <a:bodyPr/>
          <a:lstStyle/>
          <a:p>
            <a:fld id="{FDE32AF4-A8FD-4977-867F-0E5C904E2B23}" type="slidenum">
              <a:rPr lang="zh-CN" altLang="en-US" smtClean="0"/>
              <a:t>‹#›</a:t>
            </a:fld>
            <a:endParaRPr lang="zh-CN" altLang="en-US"/>
          </a:p>
        </p:txBody>
      </p:sp>
      <p:pic>
        <p:nvPicPr>
          <p:cNvPr id="7" name="图片 6">
            <a:extLst>
              <a:ext uri="{FF2B5EF4-FFF2-40B4-BE49-F238E27FC236}">
                <a16:creationId xmlns:a16="http://schemas.microsoft.com/office/drawing/2014/main" xmlns="" id="{E5E6838C-348E-9A34-3AA5-29ACBB6EE9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0" y="244549"/>
            <a:ext cx="1356801" cy="508553"/>
          </a:xfrm>
          <a:prstGeom prst="rect">
            <a:avLst/>
          </a:prstGeom>
        </p:spPr>
      </p:pic>
      <p:pic>
        <p:nvPicPr>
          <p:cNvPr id="8" name="图片 7">
            <a:extLst>
              <a:ext uri="{FF2B5EF4-FFF2-40B4-BE49-F238E27FC236}">
                <a16:creationId xmlns:a16="http://schemas.microsoft.com/office/drawing/2014/main" xmlns="" id="{3487A0BF-C417-0D09-ACDE-B7F6BDE179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7934" y="-707439"/>
            <a:ext cx="4360096" cy="2455059"/>
          </a:xfrm>
          <a:prstGeom prst="rect">
            <a:avLst/>
          </a:prstGeom>
        </p:spPr>
      </p:pic>
    </p:spTree>
    <p:extLst>
      <p:ext uri="{BB962C8B-B14F-4D97-AF65-F5344CB8AC3E}">
        <p14:creationId xmlns:p14="http://schemas.microsoft.com/office/powerpoint/2010/main" val="22895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4097" y="-137699"/>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4097" y="1230748"/>
            <a:ext cx="10515600" cy="494621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231371" y="622388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18415-1B45-4373-ACD1-24A935B9E1C6}" type="datetimeFigureOut">
              <a:rPr lang="zh-CN" altLang="en-US" smtClean="0"/>
              <a:t>2023/4/17</a:t>
            </a:fld>
            <a:endParaRPr lang="zh-CN" altLang="en-US"/>
          </a:p>
        </p:txBody>
      </p:sp>
      <p:sp>
        <p:nvSpPr>
          <p:cNvPr id="5" name="页脚占位符 4"/>
          <p:cNvSpPr>
            <a:spLocks noGrp="1"/>
          </p:cNvSpPr>
          <p:nvPr>
            <p:ph type="ftr" sz="quarter" idx="3"/>
          </p:nvPr>
        </p:nvSpPr>
        <p:spPr>
          <a:xfrm>
            <a:off x="4038600" y="622388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17429" y="62238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11774-E2B8-474C-A30B-EED024AE0F07}" type="slidenum">
              <a:rPr lang="zh-CN" altLang="en-US" smtClean="0"/>
              <a:t>‹#›</a:t>
            </a:fld>
            <a:endParaRPr lang="zh-CN" altLang="en-US"/>
          </a:p>
        </p:txBody>
      </p:sp>
      <p:sp>
        <p:nvSpPr>
          <p:cNvPr id="7" name="矩形 6"/>
          <p:cNvSpPr/>
          <p:nvPr/>
        </p:nvSpPr>
        <p:spPr>
          <a:xfrm>
            <a:off x="1" y="6635931"/>
            <a:ext cx="10829108" cy="222069"/>
          </a:xfrm>
          <a:prstGeom prst="rect">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28662" y="6635931"/>
            <a:ext cx="1663337" cy="222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平行四边形 8">
            <a:extLst>
              <a:ext uri="{FF2B5EF4-FFF2-40B4-BE49-F238E27FC236}">
                <a16:creationId xmlns:a16="http://schemas.microsoft.com/office/drawing/2014/main" xmlns="" id="{C0044DC2-7D2A-871D-851F-AA0600D9446F}"/>
              </a:ext>
            </a:extLst>
          </p:cNvPr>
          <p:cNvSpPr/>
          <p:nvPr/>
        </p:nvSpPr>
        <p:spPr>
          <a:xfrm>
            <a:off x="296125" y="326168"/>
            <a:ext cx="313475" cy="376565"/>
          </a:xfrm>
          <a:prstGeom prst="parallelogram">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C6A92E5B-F8AD-3FAF-BC3E-4E2147A02F1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547330" y="245068"/>
            <a:ext cx="1356801" cy="508034"/>
          </a:xfrm>
          <a:prstGeom prst="rect">
            <a:avLst/>
          </a:prstGeom>
        </p:spPr>
      </p:pic>
      <p:pic>
        <p:nvPicPr>
          <p:cNvPr id="11" name="图片 10">
            <a:extLst>
              <a:ext uri="{FF2B5EF4-FFF2-40B4-BE49-F238E27FC236}">
                <a16:creationId xmlns:a16="http://schemas.microsoft.com/office/drawing/2014/main" xmlns="" id="{6406BD0D-1754-5C39-0706-81526F392742}"/>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714202" y="-701195"/>
            <a:ext cx="4360096" cy="2452554"/>
          </a:xfrm>
          <a:prstGeom prst="rect">
            <a:avLst/>
          </a:prstGeom>
        </p:spPr>
      </p:pic>
    </p:spTree>
    <p:extLst>
      <p:ext uri="{BB962C8B-B14F-4D97-AF65-F5344CB8AC3E}">
        <p14:creationId xmlns:p14="http://schemas.microsoft.com/office/powerpoint/2010/main" val="1217117478"/>
      </p:ext>
    </p:extLst>
  </p:cSld>
  <p:clrMap bg1="lt1" tx1="dk1" bg2="lt2" tx2="dk2" accent1="accent1" accent2="accent2" accent3="accent3" accent4="accent4" accent5="accent5" accent6="accent6" hlink="hlink" folHlink="folHlink"/>
  <p:sldLayoutIdLst>
    <p:sldLayoutId id="2147483684" r:id="rId1"/>
    <p:sldLayoutId id="2147483702"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n"/>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Wingdings" panose="05000000000000000000" pitchFamily="2" charset="2"/>
        <a:buChar char="n"/>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n"/>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n"/>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231371" y="622388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667B5-ED61-425F-8601-8CEF2B153ADB}" type="datetime1">
              <a:rPr lang="zh-CN" altLang="en-US" smtClean="0"/>
              <a:t>2023/4/17</a:t>
            </a:fld>
            <a:endParaRPr lang="zh-CN" altLang="en-US"/>
          </a:p>
        </p:txBody>
      </p:sp>
      <p:sp>
        <p:nvSpPr>
          <p:cNvPr id="5" name="页脚占位符 4"/>
          <p:cNvSpPr>
            <a:spLocks noGrp="1"/>
          </p:cNvSpPr>
          <p:nvPr>
            <p:ph type="ftr" sz="quarter" idx="3"/>
          </p:nvPr>
        </p:nvSpPr>
        <p:spPr>
          <a:xfrm>
            <a:off x="4038600" y="622388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17429" y="62238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32AF4-A8FD-4977-867F-0E5C904E2B23}" type="slidenum">
              <a:rPr lang="zh-CN" altLang="en-US" smtClean="0"/>
              <a:t>‹#›</a:t>
            </a:fld>
            <a:endParaRPr lang="zh-CN" altLang="en-US"/>
          </a:p>
        </p:txBody>
      </p:sp>
    </p:spTree>
    <p:extLst>
      <p:ext uri="{BB962C8B-B14F-4D97-AF65-F5344CB8AC3E}">
        <p14:creationId xmlns:p14="http://schemas.microsoft.com/office/powerpoint/2010/main" val="69754675"/>
      </p:ext>
    </p:extLst>
  </p:cSld>
  <p:clrMap bg1="lt1" tx1="dk1" bg2="lt2" tx2="dk2" accent1="accent1" accent2="accent2" accent3="accent3" accent4="accent4" accent5="accent5" accent6="accent6" hlink="hlink" folHlink="folHlink"/>
  <p:sldLayoutIdLst>
    <p:sldLayoutId id="2147483703" r:id="rId1"/>
    <p:sldLayoutId id="2147483708" r:id="rId2"/>
    <p:sldLayoutId id="2147483701" r:id="rId3"/>
    <p:sldLayoutId id="2147483696" r:id="rId4"/>
    <p:sldLayoutId id="2147483697" r:id="rId5"/>
    <p:sldLayoutId id="2147483698" r:id="rId6"/>
    <p:sldLayoutId id="2147483699" r:id="rId7"/>
    <p:sldLayoutId id="2147483700" r:id="rId8"/>
    <p:sldLayoutId id="2147483704" r:id="rId9"/>
    <p:sldLayoutId id="2147483707" r:id="rId10"/>
    <p:sldLayoutId id="2147483709" r:id="rId11"/>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3.xml"/><Relationship Id="rId4" Type="http://schemas.openxmlformats.org/officeDocument/2006/relationships/image" Target="../media/image14.tmp"/></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3">
            <a:extLst>
              <a:ext uri="{FF2B5EF4-FFF2-40B4-BE49-F238E27FC236}">
                <a16:creationId xmlns:a16="http://schemas.microsoft.com/office/drawing/2014/main" xmlns="" id="{55237020-875B-527F-B6FE-3CC26C132E3C}"/>
              </a:ext>
            </a:extLst>
          </p:cNvPr>
          <p:cNvSpPr txBox="1">
            <a:spLocks/>
          </p:cNvSpPr>
          <p:nvPr/>
        </p:nvSpPr>
        <p:spPr>
          <a:xfrm>
            <a:off x="9290883" y="5989412"/>
            <a:ext cx="2445051" cy="1125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CN" altLang="en-US" sz="1600" b="0" dirty="0">
                <a:solidFill>
                  <a:schemeClr val="tx1">
                    <a:lumMod val="75000"/>
                    <a:lumOff val="25000"/>
                  </a:schemeClr>
                </a:solidFill>
                <a:latin typeface="Microsoft YaHei" panose="020B0503020204020204" pitchFamily="34" charset="-122"/>
                <a:ea typeface="Microsoft YaHei" panose="020B0503020204020204" pitchFamily="34" charset="-122"/>
                <a:cs typeface="思源黑体 Light" panose="020B0300000000000000" charset="-122"/>
              </a:rPr>
              <a:t>打造完整的国产芯片数字EDA平台</a:t>
            </a:r>
          </a:p>
        </p:txBody>
      </p:sp>
      <p:sp>
        <p:nvSpPr>
          <p:cNvPr id="13" name="文本框 12">
            <a:extLst>
              <a:ext uri="{FF2B5EF4-FFF2-40B4-BE49-F238E27FC236}">
                <a16:creationId xmlns:a16="http://schemas.microsoft.com/office/drawing/2014/main" xmlns="" id="{56AB9CB4-F191-E4C5-E530-7BA387DB4EBD}"/>
              </a:ext>
            </a:extLst>
          </p:cNvPr>
          <p:cNvSpPr txBox="1"/>
          <p:nvPr/>
        </p:nvSpPr>
        <p:spPr>
          <a:xfrm>
            <a:off x="510047" y="818876"/>
            <a:ext cx="8672454" cy="923330"/>
          </a:xfrm>
          <a:prstGeom prst="rect">
            <a:avLst/>
          </a:prstGeom>
          <a:noFill/>
        </p:spPr>
        <p:txBody>
          <a:bodyPr wrap="square">
            <a:spAutoFit/>
          </a:bodyPr>
          <a:lstStyle/>
          <a:p>
            <a:pPr marL="0" indent="0">
              <a:buNone/>
            </a:pPr>
            <a:r>
              <a:rPr lang="en-US" altLang="zh-CN" sz="5400" b="1" dirty="0" smtClean="0">
                <a:latin typeface="Helvetica 65 Medium" panose="020B0500000000000000" charset="0"/>
                <a:ea typeface="微软雅黑" panose="020B0503020204020204" pitchFamily="34" charset="-122"/>
              </a:rPr>
              <a:t>Basic </a:t>
            </a:r>
            <a:r>
              <a:rPr lang="en-US" altLang="zh-CN" sz="5400" b="1" dirty="0" err="1" smtClean="0">
                <a:latin typeface="Helvetica 65 Medium" panose="020B0500000000000000" charset="0"/>
                <a:ea typeface="微软雅黑" panose="020B0503020204020204" pitchFamily="34" charset="-122"/>
              </a:rPr>
              <a:t>knowlege</a:t>
            </a:r>
            <a:endParaRPr lang="en-US" altLang="zh-CN" sz="5400" b="1" dirty="0" smtClean="0">
              <a:latin typeface="Helvetica 65 Medium" panose="020B0500000000000000" charset="0"/>
              <a:ea typeface="微软雅黑" panose="020B0503020204020204" pitchFamily="34" charset="-122"/>
            </a:endParaRPr>
          </a:p>
        </p:txBody>
      </p:sp>
      <p:grpSp>
        <p:nvGrpSpPr>
          <p:cNvPr id="15" name="组合 14">
            <a:extLst>
              <a:ext uri="{FF2B5EF4-FFF2-40B4-BE49-F238E27FC236}">
                <a16:creationId xmlns:a16="http://schemas.microsoft.com/office/drawing/2014/main" xmlns="" id="{082E21D8-51E5-E239-E6A7-E070B9854D5A}"/>
              </a:ext>
            </a:extLst>
          </p:cNvPr>
          <p:cNvGrpSpPr/>
          <p:nvPr/>
        </p:nvGrpSpPr>
        <p:grpSpPr>
          <a:xfrm>
            <a:off x="736930" y="6279057"/>
            <a:ext cx="1054585" cy="201033"/>
            <a:chOff x="686082" y="6264067"/>
            <a:chExt cx="1054585" cy="201033"/>
          </a:xfrm>
        </p:grpSpPr>
        <p:sp>
          <p:nvSpPr>
            <p:cNvPr id="23" name="椭圆 22">
              <a:extLst>
                <a:ext uri="{FF2B5EF4-FFF2-40B4-BE49-F238E27FC236}">
                  <a16:creationId xmlns:a16="http://schemas.microsoft.com/office/drawing/2014/main" xmlns="" id="{89438DBD-A0B8-1DAA-F659-B4269F635658}"/>
                </a:ext>
              </a:extLst>
            </p:cNvPr>
            <p:cNvSpPr/>
            <p:nvPr/>
          </p:nvSpPr>
          <p:spPr>
            <a:xfrm>
              <a:off x="686082" y="6264067"/>
              <a:ext cx="201033" cy="2010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a16="http://schemas.microsoft.com/office/drawing/2014/main" xmlns="" id="{D1050710-F62A-946D-B81F-C334EB0CF3A4}"/>
                </a:ext>
              </a:extLst>
            </p:cNvPr>
            <p:cNvSpPr/>
            <p:nvPr/>
          </p:nvSpPr>
          <p:spPr>
            <a:xfrm>
              <a:off x="970599" y="6264067"/>
              <a:ext cx="201033" cy="201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a16="http://schemas.microsoft.com/office/drawing/2014/main" xmlns="" id="{6CCC8C77-F6BB-5261-1C95-E78BDAE7EA8E}"/>
                </a:ext>
              </a:extLst>
            </p:cNvPr>
            <p:cNvSpPr/>
            <p:nvPr/>
          </p:nvSpPr>
          <p:spPr>
            <a:xfrm>
              <a:off x="1255116" y="6264067"/>
              <a:ext cx="201033" cy="201033"/>
            </a:xfrm>
            <a:prstGeom prst="ellipse">
              <a:avLst/>
            </a:prstGeom>
            <a:solidFill>
              <a:srgbClr val="FF7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xmlns="" id="{BCF661CC-57FE-0B74-07F2-C74C7BF9D7D3}"/>
                </a:ext>
              </a:extLst>
            </p:cNvPr>
            <p:cNvSpPr/>
            <p:nvPr/>
          </p:nvSpPr>
          <p:spPr>
            <a:xfrm>
              <a:off x="1539634" y="6264067"/>
              <a:ext cx="201033" cy="2010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0" name="图片 9" descr="黑暗中的灯光&#10;&#10;描述已自动生成">
            <a:extLst>
              <a:ext uri="{FF2B5EF4-FFF2-40B4-BE49-F238E27FC236}">
                <a16:creationId xmlns:a16="http://schemas.microsoft.com/office/drawing/2014/main" xmlns="" id="{DBC29ED9-C954-C880-DFCC-E578BE51D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9298" y="-1015474"/>
            <a:ext cx="5727151" cy="3221522"/>
          </a:xfrm>
          <a:prstGeom prst="rect">
            <a:avLst/>
          </a:prstGeom>
        </p:spPr>
      </p:pic>
    </p:spTree>
    <p:extLst>
      <p:ext uri="{BB962C8B-B14F-4D97-AF65-F5344CB8AC3E}">
        <p14:creationId xmlns:p14="http://schemas.microsoft.com/office/powerpoint/2010/main" val="10077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3FDFB6C8-A592-DAC7-00C1-2468EBAD73CC}"/>
              </a:ext>
            </a:extLst>
          </p:cNvPr>
          <p:cNvSpPr>
            <a:spLocks noGrp="1"/>
          </p:cNvSpPr>
          <p:nvPr>
            <p:ph type="sldNum" sz="quarter" idx="12"/>
          </p:nvPr>
        </p:nvSpPr>
        <p:spPr/>
        <p:txBody>
          <a:bodyPr/>
          <a:lstStyle/>
          <a:p>
            <a:fld id="{FDE32AF4-A8FD-4977-867F-0E5C904E2B23}" type="slidenum">
              <a:rPr lang="zh-CN" altLang="en-US" smtClean="0"/>
              <a:t>10</a:t>
            </a:fld>
            <a:endParaRPr lang="zh-CN" altLang="en-US"/>
          </a:p>
        </p:txBody>
      </p:sp>
      <p:sp>
        <p:nvSpPr>
          <p:cNvPr id="54" name="标题 4">
            <a:extLst>
              <a:ext uri="{FF2B5EF4-FFF2-40B4-BE49-F238E27FC236}">
                <a16:creationId xmlns:a16="http://schemas.microsoft.com/office/drawing/2014/main" xmlns="" id="{4D16993D-29A1-0E31-073C-74CA01AFB2DC}"/>
              </a:ext>
            </a:extLst>
          </p:cNvPr>
          <p:cNvSpPr>
            <a:spLocks noGrp="1"/>
          </p:cNvSpPr>
          <p:nvPr>
            <p:ph type="title"/>
          </p:nvPr>
        </p:nvSpPr>
        <p:spPr>
          <a:xfrm>
            <a:off x="834097" y="-137699"/>
            <a:ext cx="10515600" cy="1325563"/>
          </a:xfrm>
        </p:spPr>
        <p:txBody>
          <a:bodyPr/>
          <a:lstStyle/>
          <a:p>
            <a:r>
              <a:rPr lang="en-US" altLang="zh-CN" dirty="0" smtClean="0"/>
              <a:t>Library Exchange Format(LEF)</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65" y="827355"/>
            <a:ext cx="536257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792686" y="1644383"/>
            <a:ext cx="3834332" cy="1667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107731" y="2020900"/>
            <a:ext cx="1220480" cy="1997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328211" y="1796782"/>
            <a:ext cx="381641" cy="577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107730" y="2680446"/>
            <a:ext cx="2389735" cy="1997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915630" y="2120792"/>
            <a:ext cx="3373291" cy="0"/>
          </a:xfrm>
          <a:prstGeom prst="line">
            <a:avLst/>
          </a:prstGeom>
          <a:ln w="12700">
            <a:prstDash val="lgDashDot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915630" y="2780338"/>
            <a:ext cx="3373291" cy="0"/>
          </a:xfrm>
          <a:prstGeom prst="line">
            <a:avLst/>
          </a:prstGeom>
          <a:ln w="12700">
            <a:prstDash val="lgDashDotDot"/>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9812511" y="2120792"/>
            <a:ext cx="15368" cy="6595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02382" y="2350673"/>
            <a:ext cx="16649" cy="32977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10" idx="0"/>
          </p:cNvCxnSpPr>
          <p:nvPr/>
        </p:nvCxnSpPr>
        <p:spPr>
          <a:xfrm>
            <a:off x="7717971" y="1796782"/>
            <a:ext cx="0" cy="224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endCxn id="10" idx="2"/>
          </p:cNvCxnSpPr>
          <p:nvPr/>
        </p:nvCxnSpPr>
        <p:spPr>
          <a:xfrm flipV="1">
            <a:off x="7717971" y="2220685"/>
            <a:ext cx="0" cy="153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2419831" y="4668046"/>
            <a:ext cx="5796000" cy="65154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flipV="1">
            <a:off x="2151529" y="1383126"/>
            <a:ext cx="5566442" cy="73766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2220686" y="2374366"/>
            <a:ext cx="7591826" cy="1813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792686" y="3763895"/>
            <a:ext cx="3834332" cy="1667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027048" y="4080221"/>
            <a:ext cx="2408946" cy="1137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284463" y="4331233"/>
            <a:ext cx="636493" cy="6352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510707" y="4344038"/>
            <a:ext cx="636493" cy="6352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p:nvPr/>
        </p:nvCxnSpPr>
        <p:spPr>
          <a:xfrm flipH="1">
            <a:off x="7602709" y="4080221"/>
            <a:ext cx="1" cy="2638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6" idx="2"/>
          </p:cNvCxnSpPr>
          <p:nvPr/>
        </p:nvCxnSpPr>
        <p:spPr>
          <a:xfrm flipH="1">
            <a:off x="7602708" y="4966444"/>
            <a:ext cx="2" cy="27662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5" idx="1"/>
            <a:endCxn id="36" idx="1"/>
          </p:cNvCxnSpPr>
          <p:nvPr/>
        </p:nvCxnSpPr>
        <p:spPr>
          <a:xfrm flipV="1">
            <a:off x="7027048" y="4648839"/>
            <a:ext cx="257415"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84463" y="4331233"/>
            <a:ext cx="636493" cy="635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519031" y="4344038"/>
            <a:ext cx="636493" cy="635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7284463" y="4344038"/>
            <a:ext cx="636493" cy="622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8519031" y="4356843"/>
            <a:ext cx="636493" cy="622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36" idx="3"/>
            <a:endCxn id="37" idx="1"/>
          </p:cNvCxnSpPr>
          <p:nvPr/>
        </p:nvCxnSpPr>
        <p:spPr>
          <a:xfrm>
            <a:off x="7920956" y="4648839"/>
            <a:ext cx="589751" cy="128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H="1" flipV="1">
            <a:off x="2303929" y="1535527"/>
            <a:ext cx="6215102" cy="9425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9435994" y="4212129"/>
            <a:ext cx="161365" cy="224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516676" y="3895178"/>
            <a:ext cx="1173719" cy="923330"/>
          </a:xfrm>
          <a:prstGeom prst="rect">
            <a:avLst/>
          </a:prstGeom>
        </p:spPr>
        <p:txBody>
          <a:bodyPr wrap="none" rtlCol="0">
            <a:spAutoFit/>
          </a:bodyPr>
          <a:lstStyle/>
          <a:p>
            <a:r>
              <a:rPr lang="en-US" altLang="zh-CN" b="1" dirty="0" smtClean="0"/>
              <a:t>Required</a:t>
            </a:r>
          </a:p>
          <a:p>
            <a:r>
              <a:rPr lang="en-US" altLang="zh-CN" b="1" dirty="0" smtClean="0"/>
              <a:t> via </a:t>
            </a:r>
          </a:p>
          <a:p>
            <a:r>
              <a:rPr lang="en-US" altLang="zh-CN" b="1" dirty="0" smtClean="0"/>
              <a:t>overhang</a:t>
            </a:r>
            <a:endParaRPr lang="zh-CN" altLang="en-US" b="1" dirty="0"/>
          </a:p>
        </p:txBody>
      </p:sp>
      <p:sp>
        <p:nvSpPr>
          <p:cNvPr id="64" name="TextBox 63"/>
          <p:cNvSpPr txBox="1"/>
          <p:nvPr/>
        </p:nvSpPr>
        <p:spPr>
          <a:xfrm>
            <a:off x="6506297" y="5820992"/>
            <a:ext cx="5281805" cy="461665"/>
          </a:xfrm>
          <a:prstGeom prst="rect">
            <a:avLst/>
          </a:prstGeom>
        </p:spPr>
        <p:txBody>
          <a:bodyPr wrap="square" rtlCol="0">
            <a:spAutoFit/>
          </a:bodyPr>
          <a:lstStyle/>
          <a:p>
            <a:r>
              <a:rPr lang="en-US" altLang="zh-CN" sz="1200" b="1" dirty="0"/>
              <a:t>Reference</a:t>
            </a:r>
            <a:r>
              <a:rPr lang="en-US" altLang="zh-CN" sz="1200" b="1" dirty="0" smtClean="0"/>
              <a:t>: antenna violations http</a:t>
            </a:r>
            <a:r>
              <a:rPr lang="en-US" altLang="zh-CN" sz="1200" b="1" dirty="0"/>
              <a:t>://coriolis.lip6.fr/doc/lefdef/lefdefref/PAE.html</a:t>
            </a:r>
            <a:endParaRPr lang="zh-CN" altLang="en-US" sz="1200" b="1" dirty="0"/>
          </a:p>
        </p:txBody>
      </p:sp>
    </p:spTree>
    <p:extLst>
      <p:ext uri="{BB962C8B-B14F-4D97-AF65-F5344CB8AC3E}">
        <p14:creationId xmlns:p14="http://schemas.microsoft.com/office/powerpoint/2010/main" val="3727864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3FDFB6C8-A592-DAC7-00C1-2468EBAD73CC}"/>
              </a:ext>
            </a:extLst>
          </p:cNvPr>
          <p:cNvSpPr>
            <a:spLocks noGrp="1"/>
          </p:cNvSpPr>
          <p:nvPr>
            <p:ph type="sldNum" sz="quarter" idx="12"/>
          </p:nvPr>
        </p:nvSpPr>
        <p:spPr/>
        <p:txBody>
          <a:bodyPr/>
          <a:lstStyle/>
          <a:p>
            <a:fld id="{FDE32AF4-A8FD-4977-867F-0E5C904E2B23}" type="slidenum">
              <a:rPr lang="zh-CN" altLang="en-US" smtClean="0"/>
              <a:t>11</a:t>
            </a:fld>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453" y="875980"/>
            <a:ext cx="3037747" cy="54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354" y="875980"/>
            <a:ext cx="3049382" cy="398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txBox="1">
            <a:spLocks/>
          </p:cNvSpPr>
          <p:nvPr/>
        </p:nvSpPr>
        <p:spPr>
          <a:xfrm>
            <a:off x="306802" y="969904"/>
            <a:ext cx="5570651" cy="34617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n"/>
            </a:pPr>
            <a:r>
              <a:rPr lang="en-US" altLang="zh-CN" sz="2000" b="0" dirty="0" smtClean="0"/>
              <a:t>CLASS: COVER, RING, BLOCK, PAD, ENDCAP, CORE(default)</a:t>
            </a:r>
          </a:p>
          <a:p>
            <a:pPr>
              <a:buFont typeface="Wingdings" pitchFamily="2" charset="2"/>
              <a:buChar char="n"/>
            </a:pPr>
            <a:r>
              <a:rPr lang="en-US" altLang="zh-CN" sz="2000" b="0" dirty="0" smtClean="0"/>
              <a:t>DIRCTION: INPUT, OUTPUT, INOUT</a:t>
            </a:r>
            <a:r>
              <a:rPr lang="zh-CN" altLang="en-US" sz="2000" b="0" dirty="0" smtClean="0"/>
              <a:t>，</a:t>
            </a:r>
            <a:r>
              <a:rPr lang="en-US" altLang="zh-CN" sz="2000" b="0" dirty="0" smtClean="0"/>
              <a:t>FREEDTHRU</a:t>
            </a:r>
          </a:p>
          <a:p>
            <a:pPr>
              <a:buFont typeface="Wingdings" pitchFamily="2" charset="2"/>
              <a:buChar char="n"/>
            </a:pPr>
            <a:r>
              <a:rPr lang="en-US" altLang="zh-CN" sz="2000" b="0" dirty="0" smtClean="0"/>
              <a:t>USE:  SIGNAL, ANALOG,  POWER,  GROUND, CLOCK</a:t>
            </a:r>
          </a:p>
          <a:p>
            <a:pPr>
              <a:buFont typeface="Wingdings" pitchFamily="2" charset="2"/>
              <a:buChar char="n"/>
            </a:pPr>
            <a:r>
              <a:rPr lang="en-US" altLang="zh-CN" sz="2000" b="0" dirty="0" smtClean="0"/>
              <a:t>OBS: the set of obstructions(blockages) in the macro</a:t>
            </a:r>
          </a:p>
          <a:p>
            <a:pPr>
              <a:buFont typeface="Wingdings" pitchFamily="2" charset="2"/>
              <a:buChar char="n"/>
            </a:pPr>
            <a:r>
              <a:rPr lang="en-US" altLang="zh-CN" sz="2000" b="0" dirty="0" smtClean="0"/>
              <a:t>Advanced </a:t>
            </a:r>
            <a:r>
              <a:rPr lang="en-US" altLang="zh-CN" sz="2000" b="0" dirty="0" err="1" smtClean="0"/>
              <a:t>klib</a:t>
            </a:r>
            <a:r>
              <a:rPr lang="en-US" altLang="zh-CN" sz="2000" b="0" dirty="0" smtClean="0"/>
              <a:t> flow will use detailed pin information in </a:t>
            </a:r>
            <a:r>
              <a:rPr lang="en-US" altLang="zh-CN" sz="2000" b="0" dirty="0" err="1" smtClean="0"/>
              <a:t>lef</a:t>
            </a:r>
            <a:endParaRPr lang="en-US" altLang="zh-CN" sz="2000" b="0" dirty="0" smtClean="0"/>
          </a:p>
          <a:p>
            <a:endParaRPr lang="en-US" altLang="zh-CN" sz="2000" b="0" dirty="0"/>
          </a:p>
        </p:txBody>
      </p:sp>
      <p:sp>
        <p:nvSpPr>
          <p:cNvPr id="54" name="标题 4">
            <a:extLst>
              <a:ext uri="{FF2B5EF4-FFF2-40B4-BE49-F238E27FC236}">
                <a16:creationId xmlns:a16="http://schemas.microsoft.com/office/drawing/2014/main" xmlns="" id="{4D16993D-29A1-0E31-073C-74CA01AFB2DC}"/>
              </a:ext>
            </a:extLst>
          </p:cNvPr>
          <p:cNvSpPr>
            <a:spLocks noGrp="1"/>
          </p:cNvSpPr>
          <p:nvPr>
            <p:ph type="title"/>
          </p:nvPr>
        </p:nvSpPr>
        <p:spPr>
          <a:xfrm>
            <a:off x="834097" y="-137699"/>
            <a:ext cx="10515600" cy="1325563"/>
          </a:xfrm>
        </p:spPr>
        <p:txBody>
          <a:bodyPr/>
          <a:lstStyle/>
          <a:p>
            <a:r>
              <a:rPr lang="en-US" altLang="zh-CN" dirty="0" smtClean="0"/>
              <a:t>Library Exchange Format(LEF)</a:t>
            </a:r>
            <a:endParaRPr lang="zh-CN" altLang="en-US" dirty="0"/>
          </a:p>
        </p:txBody>
      </p:sp>
    </p:spTree>
    <p:extLst>
      <p:ext uri="{BB962C8B-B14F-4D97-AF65-F5344CB8AC3E}">
        <p14:creationId xmlns:p14="http://schemas.microsoft.com/office/powerpoint/2010/main" val="1461550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2023/4/19</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12</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Design Exchange Format(DEF)</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61150" y="1187131"/>
            <a:ext cx="11433841" cy="4537473"/>
          </a:xfrm>
        </p:spPr>
        <p:txBody>
          <a:bodyPr>
            <a:noAutofit/>
          </a:bodyPr>
          <a:lstStyle/>
          <a:p>
            <a:r>
              <a:rPr lang="en-US" altLang="zh-CN" sz="2000" b="0" dirty="0"/>
              <a:t>An ASCII data format, used to </a:t>
            </a:r>
            <a:r>
              <a:rPr lang="en-US" altLang="zh-CN" sz="2000" b="0" dirty="0" smtClean="0"/>
              <a:t>describe the physical design data of a design. A DEF description include </a:t>
            </a:r>
            <a:r>
              <a:rPr lang="en-US" altLang="zh-CN" sz="2000" dirty="0" smtClean="0"/>
              <a:t>logical design data</a:t>
            </a:r>
            <a:r>
              <a:rPr lang="en-US" altLang="zh-CN" sz="2000" b="0" dirty="0" smtClean="0"/>
              <a:t>, such as </a:t>
            </a:r>
            <a:r>
              <a:rPr lang="en-US" altLang="zh-CN" sz="2000" b="0" dirty="0" err="1" smtClean="0"/>
              <a:t>netlist</a:t>
            </a:r>
            <a:r>
              <a:rPr lang="en-US" altLang="zh-CN" sz="2000" b="0" dirty="0" smtClean="0"/>
              <a:t> connectivity. </a:t>
            </a:r>
            <a:r>
              <a:rPr lang="en-US" altLang="zh-CN" sz="2000" dirty="0" smtClean="0"/>
              <a:t>Physical data </a:t>
            </a:r>
            <a:r>
              <a:rPr lang="en-US" altLang="zh-CN" sz="2000" b="0" dirty="0" smtClean="0"/>
              <a:t>includes locations of cells and macros in the design, and locations of routing wires</a:t>
            </a:r>
            <a:endParaRPr lang="en-US" altLang="zh-CN" sz="2000" b="0" dirty="0"/>
          </a:p>
          <a:p>
            <a:r>
              <a:rPr lang="en-US" altLang="zh-CN" sz="2000" b="0" dirty="0"/>
              <a:t>A </a:t>
            </a:r>
            <a:r>
              <a:rPr lang="en-US" altLang="zh-CN" sz="2000" b="0" dirty="0" smtClean="0"/>
              <a:t>DEF file is generated after a design has been physically placed or routed by a layout tool. And can be read in by a layout tool in order to perform ECOs or further layout changes</a:t>
            </a:r>
          </a:p>
          <a:p>
            <a:r>
              <a:rPr lang="en-US" altLang="zh-CN" sz="2000" b="0" dirty="0" smtClean="0"/>
              <a:t>A DEF file along with its LEF files can be used by a parasitic extraction tool to obtain physical information of macro cells being used in a design</a:t>
            </a:r>
          </a:p>
        </p:txBody>
      </p:sp>
    </p:spTree>
    <p:extLst>
      <p:ext uri="{BB962C8B-B14F-4D97-AF65-F5344CB8AC3E}">
        <p14:creationId xmlns:p14="http://schemas.microsoft.com/office/powerpoint/2010/main" val="313335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2023/4/19</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13</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Design Exchange Format(DEF)</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414938" y="1025766"/>
            <a:ext cx="11380053" cy="3346449"/>
          </a:xfrm>
        </p:spPr>
        <p:txBody>
          <a:bodyPr>
            <a:noAutofit/>
          </a:bodyPr>
          <a:lstStyle/>
          <a:p>
            <a:r>
              <a:rPr lang="en-US" altLang="zh-CN" sz="2000" dirty="0" smtClean="0"/>
              <a:t>Row statement</a:t>
            </a:r>
          </a:p>
          <a:p>
            <a:r>
              <a:rPr lang="en-US" altLang="zh-CN" sz="2000" b="0" dirty="0" err="1" smtClean="0"/>
              <a:t>rowName</a:t>
            </a:r>
            <a:r>
              <a:rPr lang="en-US" altLang="zh-CN" sz="2000" b="0" dirty="0"/>
              <a:t>: Specifies the row name for this row.</a:t>
            </a:r>
          </a:p>
          <a:p>
            <a:r>
              <a:rPr lang="en-US" altLang="zh-CN" sz="2000" b="0" dirty="0" err="1"/>
              <a:t>siteName</a:t>
            </a:r>
            <a:r>
              <a:rPr lang="en-US" altLang="zh-CN" sz="2000" b="0" dirty="0"/>
              <a:t> : Specify the LEF site to use for the row</a:t>
            </a:r>
          </a:p>
          <a:p>
            <a:r>
              <a:rPr lang="en-US" altLang="zh-CN" sz="2000" b="0" dirty="0" err="1"/>
              <a:t>origX</a:t>
            </a:r>
            <a:r>
              <a:rPr lang="en-US" altLang="zh-CN" sz="2000" b="0" dirty="0"/>
              <a:t> </a:t>
            </a:r>
            <a:r>
              <a:rPr lang="en-US" altLang="zh-CN" sz="2000" b="0" dirty="0" err="1"/>
              <a:t>origY</a:t>
            </a:r>
            <a:r>
              <a:rPr lang="en-US" altLang="zh-CN" sz="2000" b="0" dirty="0"/>
              <a:t> : Specify the location of first site in the </a:t>
            </a:r>
            <a:r>
              <a:rPr lang="en-US" altLang="zh-CN" sz="2000" b="0" dirty="0" smtClean="0"/>
              <a:t>row,  N S W E FN(F for flip)</a:t>
            </a:r>
            <a:endParaRPr lang="en-US" altLang="zh-CN" sz="2000" b="0" dirty="0"/>
          </a:p>
          <a:p>
            <a:r>
              <a:rPr lang="en-US" altLang="zh-CN" sz="2000" b="0" dirty="0" err="1"/>
              <a:t>siteOrientation</a:t>
            </a:r>
            <a:r>
              <a:rPr lang="en-US" altLang="zh-CN" sz="2000" b="0" dirty="0"/>
              <a:t> : Specifies the orientation of all sites in the row</a:t>
            </a:r>
          </a:p>
          <a:p>
            <a:r>
              <a:rPr lang="en-US" altLang="zh-CN" sz="2000" b="0" dirty="0"/>
              <a:t>Do </a:t>
            </a:r>
            <a:r>
              <a:rPr lang="en-US" altLang="zh-CN" sz="2000" b="0" dirty="0" err="1"/>
              <a:t>numX</a:t>
            </a:r>
            <a:r>
              <a:rPr lang="en-US" altLang="zh-CN" sz="2000" b="0" dirty="0"/>
              <a:t> BY </a:t>
            </a:r>
            <a:r>
              <a:rPr lang="en-US" altLang="zh-CN" sz="2000" b="0" dirty="0" err="1"/>
              <a:t>numY</a:t>
            </a:r>
            <a:r>
              <a:rPr lang="en-US" altLang="zh-CN" sz="2000" b="0" dirty="0"/>
              <a:t> :</a:t>
            </a:r>
          </a:p>
          <a:p>
            <a:pPr lvl="1"/>
            <a:r>
              <a:rPr lang="en-US" altLang="zh-CN" sz="1600" dirty="0" smtClean="0"/>
              <a:t>Specifies </a:t>
            </a:r>
            <a:r>
              <a:rPr lang="en-US" altLang="zh-CN" sz="1600" dirty="0"/>
              <a:t>the  repeating set of sites that create the row.</a:t>
            </a:r>
          </a:p>
          <a:p>
            <a:pPr lvl="1"/>
            <a:r>
              <a:rPr lang="en-US" altLang="zh-CN" sz="1600" dirty="0" smtClean="0"/>
              <a:t>One </a:t>
            </a:r>
            <a:r>
              <a:rPr lang="en-US" altLang="zh-CN" sz="1600" dirty="0"/>
              <a:t>of value must be 1.</a:t>
            </a:r>
          </a:p>
          <a:p>
            <a:pPr lvl="1"/>
            <a:r>
              <a:rPr lang="en-US" altLang="zh-CN" sz="1600" dirty="0" smtClean="0"/>
              <a:t>If</a:t>
            </a:r>
            <a:r>
              <a:rPr lang="en-US" altLang="zh-CN" sz="1600" dirty="0"/>
              <a:t> </a:t>
            </a:r>
            <a:r>
              <a:rPr lang="en-US" altLang="zh-CN" sz="1600" dirty="0" err="1" smtClean="0"/>
              <a:t>numY</a:t>
            </a:r>
            <a:r>
              <a:rPr lang="en-US" altLang="zh-CN" sz="1600" dirty="0" smtClean="0"/>
              <a:t> is </a:t>
            </a:r>
            <a:r>
              <a:rPr lang="en-US" altLang="zh-CN" sz="1600" dirty="0"/>
              <a:t>1, then row will be horizontal</a:t>
            </a:r>
          </a:p>
          <a:p>
            <a:r>
              <a:rPr lang="en-US" altLang="zh-CN" sz="2000" b="0" dirty="0"/>
              <a:t>STEP </a:t>
            </a:r>
            <a:r>
              <a:rPr lang="en-US" altLang="zh-CN" sz="2000" b="0" dirty="0" err="1"/>
              <a:t>stepX</a:t>
            </a:r>
            <a:r>
              <a:rPr lang="en-US" altLang="zh-CN" sz="2000" b="0" dirty="0"/>
              <a:t>  </a:t>
            </a:r>
            <a:r>
              <a:rPr lang="en-US" altLang="zh-CN" sz="2000" b="0" dirty="0" err="1"/>
              <a:t>stepY</a:t>
            </a:r>
            <a:r>
              <a:rPr lang="en-US" altLang="zh-CN" sz="2000" b="0" dirty="0"/>
              <a:t> </a:t>
            </a:r>
            <a:r>
              <a:rPr lang="en-US" altLang="zh-CN" sz="2000" b="0" dirty="0" smtClean="0"/>
              <a:t>:Specifies </a:t>
            </a:r>
            <a:r>
              <a:rPr lang="en-US" altLang="zh-CN" sz="2000" b="0" dirty="0"/>
              <a:t>the spacing  between sites in Horizontal and Vertical row</a:t>
            </a:r>
          </a:p>
          <a:p>
            <a:pPr marL="0" indent="0">
              <a:buNone/>
            </a:pPr>
            <a:endParaRPr lang="en-US" altLang="zh-CN" sz="2000" b="0" dirty="0" smtClean="0"/>
          </a:p>
        </p:txBody>
      </p:sp>
      <p:pic>
        <p:nvPicPr>
          <p:cNvPr id="5122" name="Picture 2" descr="https://1.bp.blogspot.com/-7icb2HeyA_A/Xy6SupI_09I/AAAAAAAAbqM/ZTKujfyL2lYbF9vc9QkHI41SVjmDCEjeACLcBGAsYHQ/s737/def_r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01" y="4547026"/>
            <a:ext cx="7019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42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2023/4/19</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14</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Design Exchange Format(DEF)</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53466" y="1025766"/>
            <a:ext cx="11441525" cy="2846987"/>
          </a:xfrm>
        </p:spPr>
        <p:txBody>
          <a:bodyPr>
            <a:noAutofit/>
          </a:bodyPr>
          <a:lstStyle/>
          <a:p>
            <a:r>
              <a:rPr lang="en-US" altLang="zh-CN" sz="2000" b="0" dirty="0" smtClean="0"/>
              <a:t>Track statement</a:t>
            </a:r>
          </a:p>
          <a:p>
            <a:r>
              <a:rPr lang="en-US" altLang="zh-CN" sz="2000" b="0" dirty="0" smtClean="0"/>
              <a:t>Specifies</a:t>
            </a:r>
            <a:r>
              <a:rPr lang="en-US" altLang="zh-CN" sz="2000" b="0" dirty="0"/>
              <a:t> the direction and location of first track defined</a:t>
            </a:r>
          </a:p>
          <a:p>
            <a:pPr lvl="1"/>
            <a:r>
              <a:rPr lang="en-US" altLang="zh-CN" sz="1600" b="0" dirty="0" smtClean="0"/>
              <a:t>X </a:t>
            </a:r>
            <a:r>
              <a:rPr lang="en-US" altLang="zh-CN" sz="1600" b="0" dirty="0"/>
              <a:t>indicates vertical lines and Y indicates horizontal line</a:t>
            </a:r>
          </a:p>
          <a:p>
            <a:pPr lvl="1"/>
            <a:r>
              <a:rPr lang="en-US" altLang="zh-CN" sz="1600" b="0" dirty="0" smtClean="0"/>
              <a:t>Start </a:t>
            </a:r>
            <a:r>
              <a:rPr lang="en-US" altLang="zh-CN" sz="1600" b="0" dirty="0"/>
              <a:t>is the X or Y coordinate of first </a:t>
            </a:r>
            <a:r>
              <a:rPr lang="en-US" altLang="zh-CN" sz="1600" b="0" dirty="0" smtClean="0"/>
              <a:t>line, (0, 100)</a:t>
            </a:r>
            <a:endParaRPr lang="en-US" altLang="zh-CN" sz="1600" b="0" dirty="0"/>
          </a:p>
          <a:p>
            <a:r>
              <a:rPr lang="en-US" altLang="zh-CN" sz="2000" b="0" dirty="0"/>
              <a:t>Do </a:t>
            </a:r>
            <a:r>
              <a:rPr lang="en-US" altLang="zh-CN" sz="2000" b="0" dirty="0" err="1"/>
              <a:t>numtracks</a:t>
            </a:r>
            <a:r>
              <a:rPr lang="en-US" altLang="zh-CN" sz="2000" b="0" dirty="0"/>
              <a:t> </a:t>
            </a:r>
            <a:r>
              <a:rPr lang="zh-CN" altLang="en-US" sz="2000" b="0" dirty="0"/>
              <a:t>：</a:t>
            </a:r>
            <a:r>
              <a:rPr lang="en-US" altLang="zh-CN" sz="2000" b="0" dirty="0" smtClean="0"/>
              <a:t>Specifies</a:t>
            </a:r>
            <a:r>
              <a:rPr lang="en-US" altLang="zh-CN" sz="2000" b="0" dirty="0"/>
              <a:t>  the number of tracks to create for  the grid</a:t>
            </a:r>
          </a:p>
          <a:p>
            <a:r>
              <a:rPr lang="en-US" altLang="zh-CN" sz="2000" b="0" dirty="0"/>
              <a:t>STEP </a:t>
            </a:r>
            <a:r>
              <a:rPr lang="en-US" altLang="zh-CN" sz="2000" b="0" dirty="0" smtClean="0"/>
              <a:t>space: Specifies </a:t>
            </a:r>
            <a:r>
              <a:rPr lang="en-US" altLang="zh-CN" sz="2000" b="0" dirty="0"/>
              <a:t>the spacing between the tracks</a:t>
            </a:r>
          </a:p>
          <a:p>
            <a:r>
              <a:rPr lang="en-US" altLang="zh-CN" sz="2000" b="0" dirty="0"/>
              <a:t>LAYER </a:t>
            </a:r>
            <a:r>
              <a:rPr lang="en-US" altLang="zh-CN" sz="2000" b="0" dirty="0" err="1"/>
              <a:t>layerName</a:t>
            </a:r>
            <a:endParaRPr lang="en-US" altLang="zh-CN" sz="2000" b="0" dirty="0"/>
          </a:p>
          <a:p>
            <a:pPr lvl="1"/>
            <a:r>
              <a:rPr lang="en-US" altLang="zh-CN" sz="1600" b="0" dirty="0" smtClean="0"/>
              <a:t>Specifies </a:t>
            </a:r>
            <a:r>
              <a:rPr lang="en-US" altLang="zh-CN" sz="1600" b="0" dirty="0"/>
              <a:t>the routing layer used for this track</a:t>
            </a:r>
          </a:p>
          <a:p>
            <a:pPr lvl="1"/>
            <a:r>
              <a:rPr lang="en-US" altLang="zh-CN" sz="1600" b="0" dirty="0" smtClean="0"/>
              <a:t>We </a:t>
            </a:r>
            <a:r>
              <a:rPr lang="en-US" altLang="zh-CN" sz="1600" b="0" dirty="0"/>
              <a:t>can specify more than one layer</a:t>
            </a:r>
          </a:p>
          <a:p>
            <a:pPr marL="0" indent="0">
              <a:buNone/>
            </a:pPr>
            <a:endParaRPr lang="en-US" altLang="zh-CN" sz="2000" b="0" dirty="0" smtClean="0"/>
          </a:p>
        </p:txBody>
      </p:sp>
      <p:pic>
        <p:nvPicPr>
          <p:cNvPr id="8194" name="Picture 2" descr="https://1.bp.blogspot.com/-bbjYe_siaaI/Xy6WqFqtqpI/AAAAAAAAbqY/WWc-bt5gC1km8GWtxTbeyHELBt-XA9ePwCLcBGAsYHQ/s608/def_t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42" y="4201805"/>
            <a:ext cx="57912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389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15</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Design Exchange Format(DEF)</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53466" y="1025766"/>
            <a:ext cx="11441525" cy="2846987"/>
          </a:xfrm>
        </p:spPr>
        <p:txBody>
          <a:bodyPr>
            <a:noAutofit/>
          </a:bodyPr>
          <a:lstStyle/>
          <a:p>
            <a:r>
              <a:rPr lang="en-US" altLang="zh-CN" sz="2000" b="0" dirty="0" err="1" smtClean="0"/>
              <a:t>Gcell</a:t>
            </a:r>
            <a:r>
              <a:rPr lang="en-US" altLang="zh-CN" sz="2000" b="0" dirty="0" smtClean="0"/>
              <a:t> Grid statement(global routing cells)</a:t>
            </a:r>
          </a:p>
          <a:p>
            <a:r>
              <a:rPr lang="en-US" altLang="zh-CN" sz="2000" b="0" dirty="0"/>
              <a:t>{X | Y }  start </a:t>
            </a:r>
            <a:r>
              <a:rPr lang="en-US" altLang="zh-CN" sz="2000" b="0" dirty="0" smtClean="0"/>
              <a:t>:Specifies</a:t>
            </a:r>
            <a:r>
              <a:rPr lang="en-US" altLang="zh-CN" sz="2000" b="0" dirty="0"/>
              <a:t> the location of first vertical (x) and first horizontal (y) track</a:t>
            </a:r>
          </a:p>
          <a:p>
            <a:r>
              <a:rPr lang="en-US" altLang="zh-CN" sz="2000" b="0" dirty="0"/>
              <a:t>Do </a:t>
            </a:r>
            <a:r>
              <a:rPr lang="en-US" altLang="zh-CN" sz="2000" b="0" dirty="0" smtClean="0"/>
              <a:t>numColumns+1</a:t>
            </a:r>
            <a:r>
              <a:rPr lang="en-US" altLang="zh-CN" sz="2000" b="0" dirty="0"/>
              <a:t>,</a:t>
            </a:r>
            <a:r>
              <a:rPr lang="en-US" altLang="zh-CN" sz="2000" b="0" dirty="0" smtClean="0"/>
              <a:t> Do </a:t>
            </a:r>
            <a:r>
              <a:rPr lang="en-US" altLang="zh-CN" sz="2000" b="0" dirty="0"/>
              <a:t>numRows+1 </a:t>
            </a:r>
            <a:r>
              <a:rPr lang="en-US" altLang="zh-CN" sz="2000" b="0" dirty="0" smtClean="0"/>
              <a:t>:Specifies</a:t>
            </a:r>
            <a:r>
              <a:rPr lang="en-US" altLang="zh-CN" sz="2000" b="0" dirty="0"/>
              <a:t>  the number of columns or rows  in the </a:t>
            </a:r>
            <a:r>
              <a:rPr lang="en-US" altLang="zh-CN" sz="2000" b="0" dirty="0" smtClean="0"/>
              <a:t>grid(974 row, 811 col)</a:t>
            </a:r>
            <a:endParaRPr lang="en-US" altLang="zh-CN" sz="2000" b="0" dirty="0"/>
          </a:p>
          <a:p>
            <a:r>
              <a:rPr lang="en-US" altLang="zh-CN" sz="2000" b="0" dirty="0"/>
              <a:t>STEP </a:t>
            </a:r>
            <a:r>
              <a:rPr lang="en-US" altLang="zh-CN" sz="2000" b="0" dirty="0" smtClean="0"/>
              <a:t>space: Specifies </a:t>
            </a:r>
            <a:r>
              <a:rPr lang="en-US" altLang="zh-CN" sz="2000" b="0" dirty="0"/>
              <a:t>the spacing between the </a:t>
            </a:r>
            <a:r>
              <a:rPr lang="en-US" altLang="zh-CN" sz="2000" b="0" dirty="0" smtClean="0"/>
              <a:t>tracks, size(1200 X 1200)</a:t>
            </a:r>
            <a:endParaRPr lang="en-US" altLang="zh-CN" sz="2000" b="0" dirty="0"/>
          </a:p>
          <a:p>
            <a:pPr marL="0" indent="0">
              <a:buNone/>
            </a:pPr>
            <a:endParaRPr lang="en-US" altLang="zh-CN" sz="2000" b="0" dirty="0" smtClean="0"/>
          </a:p>
        </p:txBody>
      </p:sp>
      <p:pic>
        <p:nvPicPr>
          <p:cNvPr id="9218" name="Picture 2" descr="https://1.bp.blogspot.com/-BiKhf3bv_aA/Xy6YtaCAgCI/AAAAAAAAbqk/bPDfdf4yXc0h2qgT2qDCDfUYAA5M4fQWgCLcBGAsYHQ/s569/def_gc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62" y="4553363"/>
            <a:ext cx="5419725"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9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2023/4/19</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16</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Design Exchange Format(DEF)</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53466" y="1025766"/>
            <a:ext cx="11441525" cy="2846987"/>
          </a:xfrm>
        </p:spPr>
        <p:txBody>
          <a:bodyPr>
            <a:noAutofit/>
          </a:bodyPr>
          <a:lstStyle/>
          <a:p>
            <a:r>
              <a:rPr lang="en-US" altLang="zh-CN" sz="2000" b="0" dirty="0" smtClean="0"/>
              <a:t>Via statement</a:t>
            </a:r>
          </a:p>
          <a:p>
            <a:r>
              <a:rPr lang="en-US" altLang="zh-CN" sz="2000" b="0" dirty="0" smtClean="0"/>
              <a:t>All </a:t>
            </a:r>
            <a:r>
              <a:rPr lang="en-US" altLang="zh-CN" sz="2000" b="0" dirty="0" err="1"/>
              <a:t>vias</a:t>
            </a:r>
            <a:r>
              <a:rPr lang="en-US" altLang="zh-CN" sz="2000" b="0" dirty="0"/>
              <a:t> consist of shapes on three Layers</a:t>
            </a:r>
          </a:p>
          <a:p>
            <a:pPr lvl="1"/>
            <a:r>
              <a:rPr lang="en-US" altLang="zh-CN" sz="1600" b="0" dirty="0" smtClean="0"/>
              <a:t>A </a:t>
            </a:r>
            <a:r>
              <a:rPr lang="en-US" altLang="zh-CN" sz="1600" b="0" dirty="0"/>
              <a:t>cut layer</a:t>
            </a:r>
          </a:p>
          <a:p>
            <a:pPr lvl="1"/>
            <a:r>
              <a:rPr lang="en-US" altLang="zh-CN" sz="1600" b="0" dirty="0" smtClean="0"/>
              <a:t>Two </a:t>
            </a:r>
            <a:r>
              <a:rPr lang="en-US" altLang="zh-CN" sz="1600" b="0" dirty="0"/>
              <a:t>routing (or </a:t>
            </a:r>
            <a:r>
              <a:rPr lang="en-US" altLang="zh-CN" sz="1600" b="0" dirty="0" err="1"/>
              <a:t>masterslice</a:t>
            </a:r>
            <a:r>
              <a:rPr lang="en-US" altLang="zh-CN" sz="1600" b="0" dirty="0"/>
              <a:t>) layers that connect through that cut </a:t>
            </a:r>
            <a:r>
              <a:rPr lang="en-US" altLang="zh-CN" sz="1600" b="0" dirty="0" smtClean="0"/>
              <a:t>layer</a:t>
            </a:r>
            <a:endParaRPr lang="en-US" altLang="zh-CN" sz="1600" b="0" dirty="0"/>
          </a:p>
          <a:p>
            <a:endParaRPr lang="en-US" altLang="zh-CN" sz="2000" b="0" dirty="0" smtClean="0"/>
          </a:p>
          <a:p>
            <a:pPr marL="0" indent="0">
              <a:buNone/>
            </a:pPr>
            <a:endParaRPr lang="en-US" altLang="zh-CN" sz="2000" b="0" dirty="0" smtClean="0"/>
          </a:p>
        </p:txBody>
      </p:sp>
      <p:pic>
        <p:nvPicPr>
          <p:cNvPr id="10244" name="Picture 4" descr="https://1.bp.blogspot.com/-EXrY4lbbNTA/Xy6arJRExcI/AAAAAAAAbqw/GDD_dgdwUZAhR4YSfXRh6gGBSKW16bQMgCLcBGAsYHQ/s775/def_v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89" y="2673790"/>
            <a:ext cx="7381875"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60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2023/4/19</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17</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Design Exchange Format(DEF)</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53466" y="1025766"/>
            <a:ext cx="11441525" cy="2846987"/>
          </a:xfrm>
        </p:spPr>
        <p:txBody>
          <a:bodyPr>
            <a:noAutofit/>
          </a:bodyPr>
          <a:lstStyle/>
          <a:p>
            <a:r>
              <a:rPr lang="en-US" altLang="zh-CN" sz="2000" b="0" dirty="0" smtClean="0"/>
              <a:t>Pin statement</a:t>
            </a:r>
          </a:p>
          <a:p>
            <a:pPr marL="0" indent="0">
              <a:buNone/>
            </a:pPr>
            <a:r>
              <a:rPr lang="en-US" altLang="zh-CN" sz="2000" b="0" dirty="0" smtClean="0"/>
              <a:t>   It </a:t>
            </a:r>
            <a:r>
              <a:rPr lang="en-US" altLang="zh-CN" sz="2000" b="0" dirty="0"/>
              <a:t>defines external pins</a:t>
            </a:r>
          </a:p>
          <a:p>
            <a:r>
              <a:rPr lang="en-US" altLang="zh-CN" sz="2000" b="0" dirty="0" smtClean="0"/>
              <a:t>Each </a:t>
            </a:r>
            <a:r>
              <a:rPr lang="en-US" altLang="zh-CN" sz="2000" b="0" dirty="0"/>
              <a:t>pin definition assigns a pin name for the external pin and associates the pin name with a corresponding internal net name</a:t>
            </a:r>
          </a:p>
          <a:p>
            <a:r>
              <a:rPr lang="en-US" altLang="zh-CN" sz="2000" b="0" dirty="0" smtClean="0"/>
              <a:t>The </a:t>
            </a:r>
            <a:r>
              <a:rPr lang="en-US" altLang="zh-CN" sz="2000" b="0" dirty="0"/>
              <a:t>pin name and the net name can be the same.</a:t>
            </a:r>
          </a:p>
          <a:p>
            <a:endParaRPr lang="en-US" altLang="zh-CN" sz="2000" b="0" dirty="0" smtClean="0"/>
          </a:p>
          <a:p>
            <a:pPr marL="0" indent="0">
              <a:buNone/>
            </a:pPr>
            <a:endParaRPr lang="en-US" altLang="zh-CN" sz="2000" b="0" dirty="0" smtClean="0"/>
          </a:p>
        </p:txBody>
      </p:sp>
      <p:pic>
        <p:nvPicPr>
          <p:cNvPr id="11266" name="Picture 2" descr="https://1.bp.blogspot.com/-h_tYRAy4Kvc/Xy6iTuCpiRI/AAAAAAAAbrg/5R-QUATTJrsytIDU_ikFKGlVtT1JlUvVQCLcBGAsYHQ/s1409/def_p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28" y="3227548"/>
            <a:ext cx="134207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1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18</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.Lib</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53466" y="1025766"/>
            <a:ext cx="11441525" cy="2846987"/>
          </a:xfrm>
        </p:spPr>
        <p:txBody>
          <a:bodyPr>
            <a:noAutofit/>
          </a:bodyPr>
          <a:lstStyle/>
          <a:p>
            <a:r>
              <a:rPr lang="en-US" altLang="zh-CN" sz="2000" b="0" dirty="0" smtClean="0"/>
              <a:t>Lib file is an ASCII representation of timing and power parameter associated with cells inside the standard cell library of a particular technology node</a:t>
            </a:r>
            <a:r>
              <a:rPr lang="en-US" altLang="zh-CN" sz="2000" b="0" dirty="0"/>
              <a:t> </a:t>
            </a:r>
            <a:endParaRPr lang="en-US" altLang="zh-CN" sz="2000" b="0" dirty="0" smtClean="0"/>
          </a:p>
          <a:p>
            <a:r>
              <a:rPr lang="en-US" altLang="zh-CN" sz="2000" b="0" dirty="0" smtClean="0"/>
              <a:t> </a:t>
            </a:r>
            <a:r>
              <a:rPr lang="en-US" altLang="zh-CN" sz="2000" b="0" dirty="0"/>
              <a:t>Lib file is basically a timing model file which contains cell delay, cell transition time, setup and hold time requirement of the cell. So Lib file basically contains the timing and electrical characteristics of a cell or macros. </a:t>
            </a:r>
            <a:endParaRPr lang="en-US" altLang="zh-CN" sz="2000" b="0" dirty="0" smtClean="0"/>
          </a:p>
          <a:p>
            <a:r>
              <a:rPr lang="en-US" altLang="zh-CN" sz="2000" b="0" dirty="0" smtClean="0"/>
              <a:t>Lib </a:t>
            </a:r>
            <a:r>
              <a:rPr lang="en-US" altLang="zh-CN" sz="2000" b="0" dirty="0"/>
              <a:t>file is generated and provided to ASIC designer by a standard cell library vendor or Foundry if the foundry provides a standard cell library.</a:t>
            </a:r>
            <a:endParaRPr lang="en-US" altLang="zh-CN" sz="2000" b="0" dirty="0" smtClean="0"/>
          </a:p>
          <a:p>
            <a:endParaRPr lang="en-US" altLang="zh-CN" sz="2000" b="0" dirty="0" smtClean="0"/>
          </a:p>
          <a:p>
            <a:pPr marL="0" indent="0">
              <a:buNone/>
            </a:pPr>
            <a:endParaRPr lang="en-US" altLang="zh-CN" sz="2000" b="0" dirty="0" smtClean="0"/>
          </a:p>
        </p:txBody>
      </p:sp>
    </p:spTree>
    <p:extLst>
      <p:ext uri="{BB962C8B-B14F-4D97-AF65-F5344CB8AC3E}">
        <p14:creationId xmlns:p14="http://schemas.microsoft.com/office/powerpoint/2010/main" val="155315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19</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.Lib</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76518" y="902822"/>
            <a:ext cx="11418473" cy="1556069"/>
          </a:xfrm>
        </p:spPr>
        <p:txBody>
          <a:bodyPr>
            <a:noAutofit/>
          </a:bodyPr>
          <a:lstStyle/>
          <a:p>
            <a:r>
              <a:rPr lang="en-US" altLang="zh-CN" sz="2000" b="0" dirty="0" smtClean="0"/>
              <a:t>Information common for all the standard cell</a:t>
            </a:r>
          </a:p>
          <a:p>
            <a:pPr lvl="1"/>
            <a:r>
              <a:rPr lang="en-US" altLang="zh-CN" sz="1600" b="0" dirty="0"/>
              <a:t>Library name and technology name</a:t>
            </a:r>
          </a:p>
          <a:p>
            <a:pPr lvl="1"/>
            <a:r>
              <a:rPr lang="en-US" altLang="zh-CN" sz="1600" b="0" dirty="0"/>
              <a:t>Units (of time, power, voltage, current, resistance and capacitance)</a:t>
            </a:r>
          </a:p>
          <a:p>
            <a:pPr lvl="1"/>
            <a:r>
              <a:rPr lang="en-US" altLang="zh-CN" sz="1600" b="0" dirty="0"/>
              <a:t>Value of operating condition ( process, voltage and temperature) – Max, Min and Typical </a:t>
            </a:r>
          </a:p>
          <a:p>
            <a:pPr marL="0" indent="0">
              <a:buNone/>
            </a:pPr>
            <a:endParaRPr lang="en-US" altLang="zh-CN" sz="2000" b="0" dirty="0" smtClean="0"/>
          </a:p>
        </p:txBody>
      </p:sp>
      <p:pic>
        <p:nvPicPr>
          <p:cNvPr id="16386" name="Picture 2" descr="https://1.bp.blogspot.com/-brO6roy2ry8/XrVyY0rs8vI/AAAAAAAAaJ0/bpmU3H8BFcIcOcAwzFvC-WTAzHim1l0OACK4BGAsYHg/lib_file_com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279" y="2208166"/>
            <a:ext cx="3603877" cy="416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6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DE32AF4-A8FD-4977-867F-0E5C904E2B23}" type="slidenum">
              <a:rPr lang="zh-CN" altLang="en-US" smtClean="0"/>
              <a:t>2</a:t>
            </a:fld>
            <a:endParaRPr lang="zh-CN" altLang="en-US"/>
          </a:p>
        </p:txBody>
      </p:sp>
      <p:grpSp>
        <p:nvGrpSpPr>
          <p:cNvPr id="29" name="组合 28"/>
          <p:cNvGrpSpPr/>
          <p:nvPr/>
        </p:nvGrpSpPr>
        <p:grpSpPr>
          <a:xfrm>
            <a:off x="1209893" y="942781"/>
            <a:ext cx="5111041" cy="813828"/>
            <a:chOff x="381224" y="880357"/>
            <a:chExt cx="5111041" cy="813828"/>
          </a:xfrm>
        </p:grpSpPr>
        <p:grpSp>
          <p:nvGrpSpPr>
            <p:cNvPr id="4" name="iŝľiḍê">
              <a:extLst>
                <a:ext uri="{FF2B5EF4-FFF2-40B4-BE49-F238E27FC236}">
                  <a16:creationId xmlns:a16="http://schemas.microsoft.com/office/drawing/2014/main" xmlns="" id="{B5D7E937-96B6-2C12-52B5-E6D80226A7B8}"/>
                </a:ext>
              </a:extLst>
            </p:cNvPr>
            <p:cNvGrpSpPr/>
            <p:nvPr/>
          </p:nvGrpSpPr>
          <p:grpSpPr>
            <a:xfrm>
              <a:off x="976531" y="901627"/>
              <a:ext cx="4515734" cy="792558"/>
              <a:chOff x="660400" y="2867847"/>
              <a:chExt cx="3876519" cy="707886"/>
            </a:xfrm>
          </p:grpSpPr>
          <p:sp>
            <p:nvSpPr>
              <p:cNvPr id="5" name="îŝḷîdê">
                <a:extLst>
                  <a:ext uri="{FF2B5EF4-FFF2-40B4-BE49-F238E27FC236}">
                    <a16:creationId xmlns:a16="http://schemas.microsoft.com/office/drawing/2014/main" xmlns="" id="{6816FCB5-0F09-06B6-138A-3F1B9F18C13B}"/>
                  </a:ext>
                </a:extLst>
              </p:cNvPr>
              <p:cNvSpPr txBox="1"/>
              <p:nvPr/>
            </p:nvSpPr>
            <p:spPr>
              <a:xfrm>
                <a:off x="660400" y="2867847"/>
                <a:ext cx="962123" cy="707886"/>
              </a:xfrm>
              <a:prstGeom prst="rect">
                <a:avLst/>
              </a:prstGeom>
              <a:noFill/>
            </p:spPr>
            <p:txBody>
              <a:bodyPr wrap="none" rtlCol="0">
                <a:noAutofit/>
              </a:bodyPr>
              <a:lstStyle/>
              <a:p>
                <a:pPr algn="ctr"/>
                <a:r>
                  <a:rPr lang="en-US" altLang="zh-CN" sz="4000" b="1" dirty="0">
                    <a:latin typeface="微软雅黑" panose="020B0503020204020204" pitchFamily="34" charset="-122"/>
                    <a:ea typeface="微软雅黑" panose="020B0503020204020204" pitchFamily="34" charset="-122"/>
                    <a:cs typeface="Arial" panose="020B0604020202020204" pitchFamily="34" charset="0"/>
                  </a:rPr>
                  <a:t>01.</a:t>
                </a:r>
                <a:endParaRPr lang="zh-CN" altLang="en-US" sz="40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išlíďe">
                <a:extLst>
                  <a:ext uri="{FF2B5EF4-FFF2-40B4-BE49-F238E27FC236}">
                    <a16:creationId xmlns:a16="http://schemas.microsoft.com/office/drawing/2014/main" xmlns="" id="{5735DD00-4575-5AE7-E4A5-046DA774F6F1}"/>
                  </a:ext>
                </a:extLst>
              </p:cNvPr>
              <p:cNvSpPr/>
              <p:nvPr/>
            </p:nvSpPr>
            <p:spPr>
              <a:xfrm flipH="1">
                <a:off x="1432171" y="3008813"/>
                <a:ext cx="3104748" cy="369201"/>
              </a:xfrm>
              <a:prstGeom prst="rect">
                <a:avLst/>
              </a:prstGeom>
              <a:ln>
                <a:noFill/>
              </a:ln>
            </p:spPr>
            <p:txBody>
              <a:bodyPr wrap="square" lIns="91440" tIns="45720" rIns="91440" bIns="45720" anchor="t">
                <a:noAutofit/>
              </a:bodyPr>
              <a:lstStyle/>
              <a:p>
                <a:pPr>
                  <a:buSzPct val="25000"/>
                </a:pPr>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 Standard Cell Layout</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平行四边形 21">
              <a:extLst>
                <a:ext uri="{FF2B5EF4-FFF2-40B4-BE49-F238E27FC236}">
                  <a16:creationId xmlns:a16="http://schemas.microsoft.com/office/drawing/2014/main" xmlns="" id="{C0044DC2-7D2A-871D-851F-AA0600D9446F}"/>
                </a:ext>
              </a:extLst>
            </p:cNvPr>
            <p:cNvSpPr/>
            <p:nvPr/>
          </p:nvSpPr>
          <p:spPr>
            <a:xfrm>
              <a:off x="381224" y="880357"/>
              <a:ext cx="667536" cy="707886"/>
            </a:xfrm>
            <a:prstGeom prst="parallelogram">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片 27">
            <a:extLst>
              <a:ext uri="{FF2B5EF4-FFF2-40B4-BE49-F238E27FC236}">
                <a16:creationId xmlns:a16="http://schemas.microsoft.com/office/drawing/2014/main" xmlns="" id="{2EDF02EE-110E-794A-B16D-AF0FFACE8D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V="1">
            <a:off x="474274" y="5944846"/>
            <a:ext cx="2250128" cy="355794"/>
          </a:xfrm>
          <a:prstGeom prst="rect">
            <a:avLst/>
          </a:prstGeom>
        </p:spPr>
      </p:pic>
      <p:grpSp>
        <p:nvGrpSpPr>
          <p:cNvPr id="44" name="组合 43"/>
          <p:cNvGrpSpPr/>
          <p:nvPr/>
        </p:nvGrpSpPr>
        <p:grpSpPr>
          <a:xfrm>
            <a:off x="1230064" y="4106599"/>
            <a:ext cx="5111041" cy="813828"/>
            <a:chOff x="381224" y="880357"/>
            <a:chExt cx="5111041" cy="813828"/>
          </a:xfrm>
        </p:grpSpPr>
        <p:grpSp>
          <p:nvGrpSpPr>
            <p:cNvPr id="45" name="iŝľiḍê">
              <a:extLst>
                <a:ext uri="{FF2B5EF4-FFF2-40B4-BE49-F238E27FC236}">
                  <a16:creationId xmlns:a16="http://schemas.microsoft.com/office/drawing/2014/main" xmlns="" id="{B5D7E937-96B6-2C12-52B5-E6D80226A7B8}"/>
                </a:ext>
              </a:extLst>
            </p:cNvPr>
            <p:cNvGrpSpPr/>
            <p:nvPr/>
          </p:nvGrpSpPr>
          <p:grpSpPr>
            <a:xfrm>
              <a:off x="976531" y="901627"/>
              <a:ext cx="4515734" cy="792558"/>
              <a:chOff x="660400" y="2867847"/>
              <a:chExt cx="3876519" cy="707886"/>
            </a:xfrm>
          </p:grpSpPr>
          <p:sp>
            <p:nvSpPr>
              <p:cNvPr id="47" name="îŝḷîdê">
                <a:extLst>
                  <a:ext uri="{FF2B5EF4-FFF2-40B4-BE49-F238E27FC236}">
                    <a16:creationId xmlns:a16="http://schemas.microsoft.com/office/drawing/2014/main" xmlns="" id="{6816FCB5-0F09-06B6-138A-3F1B9F18C13B}"/>
                  </a:ext>
                </a:extLst>
              </p:cNvPr>
              <p:cNvSpPr txBox="1"/>
              <p:nvPr/>
            </p:nvSpPr>
            <p:spPr>
              <a:xfrm>
                <a:off x="660400" y="2867847"/>
                <a:ext cx="962123" cy="707886"/>
              </a:xfrm>
              <a:prstGeom prst="rect">
                <a:avLst/>
              </a:prstGeom>
              <a:noFill/>
            </p:spPr>
            <p:txBody>
              <a:bodyPr wrap="none" rtlCol="0">
                <a:noAutofit/>
              </a:bodyPr>
              <a:lstStyle/>
              <a:p>
                <a:pPr algn="ctr"/>
                <a:r>
                  <a:rPr lang="en-US" altLang="zh-CN" sz="4000" b="1" dirty="0" smtClean="0">
                    <a:latin typeface="微软雅黑" panose="020B0503020204020204" pitchFamily="34" charset="-122"/>
                    <a:ea typeface="微软雅黑" panose="020B0503020204020204" pitchFamily="34" charset="-122"/>
                    <a:cs typeface="Arial" panose="020B0604020202020204" pitchFamily="34" charset="0"/>
                  </a:rPr>
                  <a:t>03.</a:t>
                </a:r>
                <a:endParaRPr lang="zh-CN" altLang="en-US" sz="40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išlíďe">
                <a:extLst>
                  <a:ext uri="{FF2B5EF4-FFF2-40B4-BE49-F238E27FC236}">
                    <a16:creationId xmlns:a16="http://schemas.microsoft.com/office/drawing/2014/main" xmlns="" id="{5735DD00-4575-5AE7-E4A5-046DA774F6F1}"/>
                  </a:ext>
                </a:extLst>
              </p:cNvPr>
              <p:cNvSpPr/>
              <p:nvPr/>
            </p:nvSpPr>
            <p:spPr>
              <a:xfrm flipH="1">
                <a:off x="1432171" y="3008813"/>
                <a:ext cx="3104748" cy="369201"/>
              </a:xfrm>
              <a:prstGeom prst="rect">
                <a:avLst/>
              </a:prstGeom>
              <a:ln>
                <a:noFill/>
              </a:ln>
            </p:spPr>
            <p:txBody>
              <a:bodyPr wrap="square" lIns="91440" tIns="45720" rIns="91440" bIns="45720" anchor="t">
                <a:noAutofit/>
              </a:bodyPr>
              <a:lstStyle/>
              <a:p>
                <a:pPr>
                  <a:buSzPct val="25000"/>
                </a:pP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6" name="平行四边形 45">
              <a:extLst>
                <a:ext uri="{FF2B5EF4-FFF2-40B4-BE49-F238E27FC236}">
                  <a16:creationId xmlns:a16="http://schemas.microsoft.com/office/drawing/2014/main" xmlns="" id="{C0044DC2-7D2A-871D-851F-AA0600D9446F}"/>
                </a:ext>
              </a:extLst>
            </p:cNvPr>
            <p:cNvSpPr/>
            <p:nvPr/>
          </p:nvSpPr>
          <p:spPr>
            <a:xfrm>
              <a:off x="381224" y="880357"/>
              <a:ext cx="667536" cy="707886"/>
            </a:xfrm>
            <a:prstGeom prst="parallelogram">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209893" y="2608581"/>
            <a:ext cx="5111041" cy="813828"/>
            <a:chOff x="381224" y="880357"/>
            <a:chExt cx="5111041" cy="813828"/>
          </a:xfrm>
        </p:grpSpPr>
        <p:grpSp>
          <p:nvGrpSpPr>
            <p:cNvPr id="50" name="iŝľiḍê">
              <a:extLst>
                <a:ext uri="{FF2B5EF4-FFF2-40B4-BE49-F238E27FC236}">
                  <a16:creationId xmlns:a16="http://schemas.microsoft.com/office/drawing/2014/main" xmlns="" id="{B5D7E937-96B6-2C12-52B5-E6D80226A7B8}"/>
                </a:ext>
              </a:extLst>
            </p:cNvPr>
            <p:cNvGrpSpPr/>
            <p:nvPr/>
          </p:nvGrpSpPr>
          <p:grpSpPr>
            <a:xfrm>
              <a:off x="976531" y="901627"/>
              <a:ext cx="4515734" cy="792558"/>
              <a:chOff x="660400" y="2867847"/>
              <a:chExt cx="3876519" cy="707886"/>
            </a:xfrm>
          </p:grpSpPr>
          <p:sp>
            <p:nvSpPr>
              <p:cNvPr id="52" name="îŝḷîdê">
                <a:extLst>
                  <a:ext uri="{FF2B5EF4-FFF2-40B4-BE49-F238E27FC236}">
                    <a16:creationId xmlns:a16="http://schemas.microsoft.com/office/drawing/2014/main" xmlns="" id="{6816FCB5-0F09-06B6-138A-3F1B9F18C13B}"/>
                  </a:ext>
                </a:extLst>
              </p:cNvPr>
              <p:cNvSpPr txBox="1"/>
              <p:nvPr/>
            </p:nvSpPr>
            <p:spPr>
              <a:xfrm>
                <a:off x="660400" y="2867847"/>
                <a:ext cx="962123" cy="707886"/>
              </a:xfrm>
              <a:prstGeom prst="rect">
                <a:avLst/>
              </a:prstGeom>
              <a:noFill/>
            </p:spPr>
            <p:txBody>
              <a:bodyPr wrap="none" rtlCol="0">
                <a:noAutofit/>
              </a:bodyPr>
              <a:lstStyle/>
              <a:p>
                <a:pPr algn="ctr"/>
                <a:r>
                  <a:rPr lang="en-US" altLang="zh-CN" sz="4000" b="1" dirty="0" smtClean="0">
                    <a:latin typeface="微软雅黑" panose="020B0503020204020204" pitchFamily="34" charset="-122"/>
                    <a:ea typeface="微软雅黑" panose="020B0503020204020204" pitchFamily="34" charset="-122"/>
                    <a:cs typeface="Arial" panose="020B0604020202020204" pitchFamily="34" charset="0"/>
                  </a:rPr>
                  <a:t>02.</a:t>
                </a:r>
                <a:endParaRPr lang="zh-CN" altLang="en-US" sz="40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išlíďe">
                <a:extLst>
                  <a:ext uri="{FF2B5EF4-FFF2-40B4-BE49-F238E27FC236}">
                    <a16:creationId xmlns:a16="http://schemas.microsoft.com/office/drawing/2014/main" xmlns="" id="{5735DD00-4575-5AE7-E4A5-046DA774F6F1}"/>
                  </a:ext>
                </a:extLst>
              </p:cNvPr>
              <p:cNvSpPr/>
              <p:nvPr/>
            </p:nvSpPr>
            <p:spPr>
              <a:xfrm flipH="1">
                <a:off x="1432171" y="3008813"/>
                <a:ext cx="3104748" cy="369201"/>
              </a:xfrm>
              <a:prstGeom prst="rect">
                <a:avLst/>
              </a:prstGeom>
              <a:ln>
                <a:noFill/>
              </a:ln>
            </p:spPr>
            <p:txBody>
              <a:bodyPr wrap="square" lIns="91440" tIns="45720" rIns="91440" bIns="45720" anchor="t">
                <a:noAutofit/>
              </a:bodyPr>
              <a:lstStyle/>
              <a:p>
                <a:pPr>
                  <a:buSzPct val="25000"/>
                </a:pPr>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LEF/DEF/LIB</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1" name="平行四边形 50">
              <a:extLst>
                <a:ext uri="{FF2B5EF4-FFF2-40B4-BE49-F238E27FC236}">
                  <a16:creationId xmlns:a16="http://schemas.microsoft.com/office/drawing/2014/main" xmlns="" id="{C0044DC2-7D2A-871D-851F-AA0600D9446F}"/>
                </a:ext>
              </a:extLst>
            </p:cNvPr>
            <p:cNvSpPr/>
            <p:nvPr/>
          </p:nvSpPr>
          <p:spPr>
            <a:xfrm>
              <a:off x="381224" y="880357"/>
              <a:ext cx="667536" cy="707886"/>
            </a:xfrm>
            <a:prstGeom prst="parallelogram">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išlíďe">
            <a:extLst>
              <a:ext uri="{FF2B5EF4-FFF2-40B4-BE49-F238E27FC236}">
                <a16:creationId xmlns:a16="http://schemas.microsoft.com/office/drawing/2014/main" xmlns="" id="{5735DD00-4575-5AE7-E4A5-046DA774F6F1}"/>
              </a:ext>
            </a:extLst>
          </p:cNvPr>
          <p:cNvSpPr/>
          <p:nvPr/>
        </p:nvSpPr>
        <p:spPr>
          <a:xfrm flipH="1">
            <a:off x="2724402" y="4285696"/>
            <a:ext cx="3616703" cy="413362"/>
          </a:xfrm>
          <a:prstGeom prst="rect">
            <a:avLst/>
          </a:prstGeom>
          <a:ln>
            <a:noFill/>
          </a:ln>
        </p:spPr>
        <p:txBody>
          <a:bodyPr wrap="square" lIns="91440" tIns="45720" rIns="91440" bIns="45720" anchor="t">
            <a:noAutofit/>
          </a:bodyPr>
          <a:lstStyle/>
          <a:p>
            <a:pPr>
              <a:buSzPct val="25000"/>
            </a:pPr>
            <a:r>
              <a:rPr lang="en-US" altLang="zh-CN" sz="2400" b="1" dirty="0" smtClean="0">
                <a:solidFill>
                  <a:schemeClr val="tx1">
                    <a:lumMod val="50000"/>
                    <a:lumOff val="50000"/>
                  </a:schemeClr>
                </a:solidFill>
                <a:latin typeface="微软雅黑" panose="020B0503020204020204" pitchFamily="34" charset="-122"/>
                <a:ea typeface="微软雅黑" panose="020B0503020204020204" pitchFamily="34" charset="-122"/>
              </a:rPr>
              <a:t> CCSP</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623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20</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.Lib</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115261" y="795245"/>
            <a:ext cx="11418473" cy="1556069"/>
          </a:xfrm>
        </p:spPr>
        <p:txBody>
          <a:bodyPr>
            <a:noAutofit/>
          </a:bodyPr>
          <a:lstStyle/>
          <a:p>
            <a:r>
              <a:rPr lang="en-US" altLang="zh-CN" b="0" dirty="0" smtClean="0"/>
              <a:t> </a:t>
            </a:r>
            <a:r>
              <a:rPr lang="en-US" altLang="zh-CN" dirty="0" smtClean="0"/>
              <a:t>Defining cell Groups</a:t>
            </a:r>
          </a:p>
          <a:p>
            <a:pPr lvl="1"/>
            <a:r>
              <a:rPr lang="en-US" altLang="zh-CN" b="0" dirty="0" smtClean="0"/>
              <a:t>For each pin in a cell, the </a:t>
            </a:r>
            <a:r>
              <a:rPr lang="en-US" altLang="zh-CN" b="0" dirty="0"/>
              <a:t>cell group must contain a description of the pin </a:t>
            </a:r>
            <a:r>
              <a:rPr lang="en-US" altLang="zh-CN" b="0" dirty="0" smtClean="0"/>
              <a:t>characteristics., always define </a:t>
            </a:r>
            <a:r>
              <a:rPr lang="en-US" altLang="zh-CN" b="0" dirty="0"/>
              <a:t>pin characteristics in a pin group within the cell group. </a:t>
            </a:r>
            <a:endParaRPr lang="en-US" altLang="zh-CN" b="0" dirty="0" smtClean="0"/>
          </a:p>
          <a:p>
            <a:pPr lvl="1"/>
            <a:r>
              <a:rPr lang="en-US" altLang="zh-CN" b="0" dirty="0" smtClean="0"/>
              <a:t>A </a:t>
            </a:r>
            <a:r>
              <a:rPr lang="en-US" altLang="zh-CN" b="0" dirty="0"/>
              <a:t>pin group often contains a timing group and an </a:t>
            </a:r>
            <a:r>
              <a:rPr lang="en-US" altLang="zh-CN" b="0" dirty="0" err="1"/>
              <a:t>internal_power</a:t>
            </a:r>
            <a:r>
              <a:rPr lang="en-US" altLang="zh-CN" b="0" dirty="0"/>
              <a:t> group.</a:t>
            </a:r>
            <a:endParaRPr lang="en-US" altLang="zh-CN" b="0" dirty="0" smtClean="0"/>
          </a:p>
          <a:p>
            <a:pPr marL="0" indent="0">
              <a:buNone/>
            </a:pPr>
            <a:endParaRPr lang="en-US" altLang="zh-CN" b="0" dirty="0" smtClean="0"/>
          </a:p>
          <a:p>
            <a:pPr lvl="1"/>
            <a:endParaRPr lang="en-US" altLang="zh-CN" sz="1600" dirty="0" smtClean="0"/>
          </a:p>
        </p:txBody>
      </p:sp>
      <p:sp>
        <p:nvSpPr>
          <p:cNvPr id="7" name="矩形 6"/>
          <p:cNvSpPr/>
          <p:nvPr/>
        </p:nvSpPr>
        <p:spPr>
          <a:xfrm>
            <a:off x="496901" y="2126132"/>
            <a:ext cx="6495570" cy="3600986"/>
          </a:xfrm>
          <a:prstGeom prst="rect">
            <a:avLst/>
          </a:prstGeom>
        </p:spPr>
        <p:txBody>
          <a:bodyPr wrap="square">
            <a:spAutoFit/>
          </a:bodyPr>
          <a:lstStyle/>
          <a:p>
            <a:r>
              <a:rPr lang="en-US" altLang="zh-CN" dirty="0" smtClean="0"/>
              <a:t>• </a:t>
            </a:r>
            <a:r>
              <a:rPr lang="en-US" altLang="zh-CN" sz="1400" dirty="0" smtClean="0">
                <a:latin typeface="微软雅黑" panose="020B0503020204020204" pitchFamily="34" charset="-122"/>
                <a:ea typeface="微软雅黑" panose="020B0503020204020204" pitchFamily="34" charset="-122"/>
              </a:rPr>
              <a:t>area: IO PAD area 0 or not define </a:t>
            </a: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cell_footprint</a:t>
            </a:r>
            <a:r>
              <a:rPr lang="en-US" altLang="zh-CN" sz="1400" dirty="0"/>
              <a:t> </a:t>
            </a:r>
            <a:r>
              <a:rPr lang="en-US" altLang="zh-CN" sz="1400" dirty="0" smtClean="0">
                <a:latin typeface="微软雅黑" panose="020B0503020204020204" pitchFamily="34" charset="-122"/>
                <a:ea typeface="微软雅黑" panose="020B0503020204020204" pitchFamily="34" charset="-122"/>
              </a:rPr>
              <a:t>: use </a:t>
            </a:r>
            <a:r>
              <a:rPr lang="en-US" altLang="zh-CN" sz="1400" dirty="0">
                <a:latin typeface="微软雅黑" panose="020B0503020204020204" pitchFamily="34" charset="-122"/>
                <a:ea typeface="微软雅黑" panose="020B0503020204020204" pitchFamily="34" charset="-122"/>
              </a:rPr>
              <a:t>this attribute to assign the same footprint class to all cells that have the same layout boundary. </a:t>
            </a:r>
            <a:r>
              <a:rPr lang="en-US" altLang="zh-CN" sz="1400" dirty="0">
                <a:latin typeface="微软雅黑" panose="020B0503020204020204" pitchFamily="34" charset="-122"/>
                <a:ea typeface="微软雅黑" panose="020B0503020204020204" pitchFamily="34" charset="-122"/>
              </a:rPr>
              <a:t>Cells with the same footprint class are considered interchangeable and can be swapped during in-place optimization. </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clock_gating_integrated_cell</a:t>
            </a:r>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use for low power</a:t>
            </a:r>
            <a:endParaRPr lang="en-US" altLang="zh-CN" sz="1400" dirty="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dont_touch</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dont_use</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preferred</a:t>
            </a:r>
            <a:endParaRPr lang="en-US" altLang="zh-CN" sz="1400" dirty="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is_clock_gating_cell</a:t>
            </a:r>
            <a:r>
              <a:rPr lang="en-US" altLang="zh-CN" sz="1400" dirty="0" smtClean="0">
                <a:latin typeface="微软雅黑" panose="020B0503020204020204" pitchFamily="34" charset="-122"/>
                <a:ea typeface="微软雅黑" panose="020B0503020204020204" pitchFamily="34" charset="-122"/>
              </a:rPr>
              <a:t> : use for low power</a:t>
            </a: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i</a:t>
            </a:r>
            <a:r>
              <a:rPr lang="en-US" altLang="zh-CN" sz="1400" dirty="0" err="1" smtClean="0">
                <a:latin typeface="微软雅黑" panose="020B0503020204020204" pitchFamily="34" charset="-122"/>
                <a:ea typeface="微软雅黑" panose="020B0503020204020204" pitchFamily="34" charset="-122"/>
              </a:rPr>
              <a:t>s_macro_cell</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map_only</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pad_cell</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pad_type</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326" y="2293486"/>
            <a:ext cx="3531053" cy="431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52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21</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.Lib</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115261" y="795245"/>
            <a:ext cx="11418473" cy="1556069"/>
          </a:xfrm>
        </p:spPr>
        <p:txBody>
          <a:bodyPr>
            <a:noAutofit/>
          </a:bodyPr>
          <a:lstStyle/>
          <a:p>
            <a:r>
              <a:rPr lang="en-US" altLang="zh-CN" b="0" dirty="0" smtClean="0"/>
              <a:t> </a:t>
            </a:r>
            <a:r>
              <a:rPr lang="en-US" altLang="zh-CN" dirty="0" smtClean="0"/>
              <a:t>Defining pin Groups</a:t>
            </a:r>
          </a:p>
          <a:p>
            <a:pPr lvl="1"/>
            <a:r>
              <a:rPr lang="en-US" altLang="zh-CN" b="0" dirty="0" smtClean="0"/>
              <a:t>For each pin in a cell, the </a:t>
            </a:r>
            <a:r>
              <a:rPr lang="en-US" altLang="zh-CN" b="0" dirty="0"/>
              <a:t>cell group must contain a description of the pin </a:t>
            </a:r>
            <a:r>
              <a:rPr lang="en-US" altLang="zh-CN" b="0" dirty="0" smtClean="0"/>
              <a:t>characteristics., always define </a:t>
            </a:r>
            <a:r>
              <a:rPr lang="en-US" altLang="zh-CN" b="0" dirty="0"/>
              <a:t>pin characteristics in a pin group within the cell group. </a:t>
            </a:r>
            <a:endParaRPr lang="en-US" altLang="zh-CN" b="0" dirty="0" smtClean="0"/>
          </a:p>
          <a:p>
            <a:pPr lvl="1"/>
            <a:r>
              <a:rPr lang="en-US" altLang="zh-CN" b="0" dirty="0" smtClean="0"/>
              <a:t>A </a:t>
            </a:r>
            <a:r>
              <a:rPr lang="en-US" altLang="zh-CN" b="0" dirty="0"/>
              <a:t>pin group often contains a timing group and an </a:t>
            </a:r>
            <a:r>
              <a:rPr lang="en-US" altLang="zh-CN" b="0" dirty="0" err="1"/>
              <a:t>internal_power</a:t>
            </a:r>
            <a:r>
              <a:rPr lang="en-US" altLang="zh-CN" b="0" dirty="0"/>
              <a:t> group.</a:t>
            </a:r>
            <a:endParaRPr lang="en-US" altLang="zh-CN" b="0" dirty="0" smtClean="0"/>
          </a:p>
          <a:p>
            <a:pPr marL="0" indent="0">
              <a:buNone/>
            </a:pPr>
            <a:endParaRPr lang="en-US" altLang="zh-CN" b="0" dirty="0" smtClean="0"/>
          </a:p>
          <a:p>
            <a:pPr lvl="1"/>
            <a:endParaRPr lang="en-US" altLang="zh-CN" sz="1600" dirty="0" smtClean="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433" y="2252134"/>
            <a:ext cx="3651995" cy="226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96901" y="2126132"/>
            <a:ext cx="6495570" cy="4370427"/>
          </a:xfrm>
          <a:prstGeom prst="rect">
            <a:avLst/>
          </a:prstGeom>
        </p:spPr>
        <p:txBody>
          <a:bodyPr wrap="square">
            <a:spAutoFit/>
          </a:bodyPr>
          <a:lstStyle/>
          <a:p>
            <a:r>
              <a:rPr lang="en-US" altLang="zh-CN" dirty="0"/>
              <a:t>• </a:t>
            </a:r>
            <a:r>
              <a:rPr lang="en-US" altLang="zh-CN" sz="1400" dirty="0">
                <a:latin typeface="微软雅黑" panose="020B0503020204020204" pitchFamily="34" charset="-122"/>
                <a:ea typeface="微软雅黑" panose="020B0503020204020204" pitchFamily="34" charset="-122"/>
              </a:rPr>
              <a:t>capacitance </a:t>
            </a:r>
            <a:r>
              <a:rPr lang="en-US" altLang="zh-CN" sz="1400" dirty="0" smtClean="0">
                <a:latin typeface="微软雅黑" panose="020B0503020204020204" pitchFamily="34" charset="-122"/>
                <a:ea typeface="微软雅黑" panose="020B0503020204020204" pitchFamily="34" charset="-122"/>
              </a:rPr>
              <a:t>: defines the load of an input, output, </a:t>
            </a:r>
            <a:r>
              <a:rPr lang="en-US" altLang="zh-CN" sz="1400" dirty="0" err="1" smtClean="0">
                <a:latin typeface="微软雅黑" panose="020B0503020204020204" pitchFamily="34" charset="-122"/>
                <a:ea typeface="微软雅黑" panose="020B0503020204020204" pitchFamily="34" charset="-122"/>
              </a:rPr>
              <a:t>inout</a:t>
            </a:r>
            <a:r>
              <a:rPr lang="en-US" altLang="zh-CN" sz="1400" dirty="0" smtClean="0">
                <a:latin typeface="微软雅黑" panose="020B0503020204020204" pitchFamily="34" charset="-122"/>
                <a:ea typeface="微软雅黑" panose="020B0503020204020204" pitchFamily="34" charset="-122"/>
              </a:rPr>
              <a:t>, or internal pin, </a:t>
            </a:r>
            <a:r>
              <a:rPr lang="en-US" altLang="zh-CN" sz="1100" dirty="0"/>
              <a:t>If the timing groups in a cell include the output-pin capacitance effect in the intrinsic-delay specification, do not specify capacitance values for the cell’s output pins.</a:t>
            </a:r>
            <a:endParaRPr lang="en-US" altLang="zh-CN" sz="11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clock_gate_clock_pin</a:t>
            </a:r>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input pin connect to a clock signal</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clock_gate_enable_pin</a:t>
            </a:r>
            <a:r>
              <a:rPr lang="en-US" altLang="zh-CN" sz="1400" dirty="0" smtClean="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input port connected to an enable signal for nonintegrated clock-gating cells and integrated clock-gating cells</a:t>
            </a: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clock_gate_obs_pin</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clock_gate_out_pin</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clock_gate_test_pin</a:t>
            </a:r>
            <a:r>
              <a:rPr lang="en-US" altLang="zh-CN" sz="1400" dirty="0">
                <a:latin typeface="微软雅黑" panose="020B0503020204020204" pitchFamily="34" charset="-122"/>
                <a:ea typeface="微软雅黑" panose="020B0503020204020204" pitchFamily="34" charset="-122"/>
              </a:rPr>
              <a:t> </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direction : </a:t>
            </a:r>
            <a:r>
              <a:rPr lang="en-US" altLang="zh-CN" sz="1400" dirty="0">
                <a:latin typeface="微软雅黑" panose="020B0503020204020204" pitchFamily="34" charset="-122"/>
                <a:ea typeface="微软雅黑" panose="020B0503020204020204" pitchFamily="34" charset="-122"/>
              </a:rPr>
              <a:t>input, output, internal, or bidirectional pin</a:t>
            </a:r>
          </a:p>
          <a:p>
            <a:r>
              <a:rPr lang="en-US" altLang="zh-CN" sz="1400" dirty="0" smtClean="0">
                <a:latin typeface="微软雅黑" panose="020B0503020204020204" pitchFamily="34" charset="-122"/>
                <a:ea typeface="微软雅黑" panose="020B0503020204020204" pitchFamily="34" charset="-122"/>
              </a:rPr>
              <a:t>• function:</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driver_type</a:t>
            </a:r>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a:t>
            </a:r>
            <a:r>
              <a:rPr lang="en-US" altLang="zh-CN" sz="1400" dirty="0" err="1" smtClean="0">
                <a:latin typeface="微软雅黑" panose="020B0503020204020204" pitchFamily="34" charset="-122"/>
                <a:ea typeface="微软雅黑" panose="020B0503020204020204" pitchFamily="34" charset="-122"/>
              </a:rPr>
              <a:t>pull_up</a:t>
            </a:r>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pull_down</a:t>
            </a:r>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bus_hold</a:t>
            </a:r>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open_drain</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fall_capacitance</a:t>
            </a:r>
            <a:r>
              <a:rPr lang="en-US" altLang="zh-CN"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fanout_load</a:t>
            </a:r>
            <a:r>
              <a:rPr lang="en-US" altLang="zh-CN" sz="1400" dirty="0" smtClean="0">
                <a:latin typeface="微软雅黑" panose="020B0503020204020204" pitchFamily="34" charset="-122"/>
                <a:ea typeface="微软雅黑" panose="020B0503020204020204" pitchFamily="34" charset="-122"/>
              </a:rPr>
              <a:t>: 1</a:t>
            </a: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is_analog</a:t>
            </a:r>
            <a:r>
              <a:rPr lang="en-US" altLang="zh-CN" sz="1400" dirty="0">
                <a:latin typeface="微软雅黑" panose="020B0503020204020204" pitchFamily="34" charset="-122"/>
                <a:ea typeface="微软雅黑" panose="020B0503020204020204" pitchFamily="34" charset="-122"/>
              </a:rPr>
              <a:t> </a:t>
            </a:r>
            <a:r>
              <a:rPr lang="en-US" altLang="zh-CN" sz="1400" dirty="0" smtClean="0">
                <a:latin typeface="微软雅黑" panose="020B0503020204020204" pitchFamily="34" charset="-122"/>
                <a:ea typeface="微软雅黑" panose="020B0503020204020204" pitchFamily="34" charset="-122"/>
              </a:rPr>
              <a:t>: analog signal pin</a:t>
            </a: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rise_capacitance</a:t>
            </a:r>
            <a:r>
              <a:rPr lang="en-US" altLang="zh-CN" sz="1400" dirty="0">
                <a:latin typeface="微软雅黑" panose="020B0503020204020204" pitchFamily="34" charset="-122"/>
                <a:ea typeface="微软雅黑" panose="020B0503020204020204" pitchFamily="34" charset="-122"/>
              </a:rPr>
              <a:t> </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max_transition</a:t>
            </a:r>
            <a:r>
              <a:rPr lang="en-US" altLang="zh-CN" sz="1400" dirty="0" smtClean="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min_transition</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max_capacitance</a:t>
            </a:r>
            <a:r>
              <a:rPr lang="en-US" altLang="zh-CN" sz="1400" dirty="0" smtClean="0">
                <a:latin typeface="微软雅黑" panose="020B0503020204020204" pitchFamily="34" charset="-122"/>
                <a:ea typeface="微软雅黑" panose="020B0503020204020204" pitchFamily="34" charset="-122"/>
              </a:rPr>
              <a:t>:</a:t>
            </a:r>
            <a:r>
              <a:rPr lang="en-US" altLang="zh-CN" sz="1400" dirty="0"/>
              <a:t> </a:t>
            </a:r>
            <a:r>
              <a:rPr lang="en-US" altLang="zh-CN" sz="1400" dirty="0">
                <a:latin typeface="微软雅黑" panose="020B0503020204020204" pitchFamily="34" charset="-122"/>
                <a:ea typeface="微软雅黑" panose="020B0503020204020204" pitchFamily="34" charset="-122"/>
              </a:rPr>
              <a:t>the </a:t>
            </a:r>
            <a:r>
              <a:rPr lang="en-US" altLang="zh-CN" sz="1400" dirty="0">
                <a:latin typeface="微软雅黑" panose="020B0503020204020204" pitchFamily="34" charset="-122"/>
                <a:ea typeface="微软雅黑" panose="020B0503020204020204" pitchFamily="34" charset="-122"/>
              </a:rPr>
              <a:t>maximum total capacitive load that an output pin can drive. This attribute can be specified only for an output or </a:t>
            </a:r>
            <a:r>
              <a:rPr lang="en-US" altLang="zh-CN" sz="1400" dirty="0" err="1">
                <a:latin typeface="微软雅黑" panose="020B0503020204020204" pitchFamily="34" charset="-122"/>
                <a:ea typeface="微软雅黑" panose="020B0503020204020204" pitchFamily="34" charset="-122"/>
              </a:rPr>
              <a:t>inout</a:t>
            </a:r>
            <a:r>
              <a:rPr lang="en-US" altLang="zh-CN" sz="1400" dirty="0">
                <a:latin typeface="微软雅黑" panose="020B0503020204020204" pitchFamily="34" charset="-122"/>
                <a:ea typeface="微软雅黑" panose="020B0503020204020204" pitchFamily="34" charset="-122"/>
              </a:rPr>
              <a:t> pin</a:t>
            </a:r>
            <a:endParaRPr lang="en-US" altLang="zh-CN" sz="1400" dirty="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test_output_only</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697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22</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.Lib</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53789" y="756825"/>
            <a:ext cx="11418473" cy="1556069"/>
          </a:xfrm>
        </p:spPr>
        <p:txBody>
          <a:bodyPr>
            <a:noAutofit/>
          </a:bodyPr>
          <a:lstStyle/>
          <a:p>
            <a:r>
              <a:rPr lang="en-US" altLang="zh-CN" b="0" dirty="0" smtClean="0"/>
              <a:t>Core cells</a:t>
            </a:r>
          </a:p>
          <a:p>
            <a:r>
              <a:rPr lang="en-US" altLang="zh-CN" b="0" dirty="0" smtClean="0"/>
              <a:t>Sequential cells: Flip-Flop, Multi-bit Flip-Flop, Latch, Multi-bit latch</a:t>
            </a:r>
          </a:p>
          <a:p>
            <a:r>
              <a:rPr lang="en-US" altLang="zh-CN" b="0" dirty="0" smtClean="0"/>
              <a:t>Test cells: scan cell, multi-bit scan cell</a:t>
            </a:r>
          </a:p>
          <a:p>
            <a:r>
              <a:rPr lang="en-US" altLang="zh-CN" b="0" dirty="0" smtClean="0"/>
              <a:t>Timing arc: Delay Model , timing arc, constraints</a:t>
            </a:r>
          </a:p>
          <a:p>
            <a:r>
              <a:rPr lang="en-US" altLang="zh-CN" b="0" dirty="0" smtClean="0"/>
              <a:t>Modeling Power and EM: switch activity, leakage power, internal power, switching power, Integrated Clock-gating Cells, EM</a:t>
            </a:r>
          </a:p>
          <a:p>
            <a:r>
              <a:rPr lang="en-US" altLang="zh-CN" b="0" dirty="0" smtClean="0"/>
              <a:t>Advanced Low-Power Modeling: PG pin, level-shifter, isolation cell…</a:t>
            </a:r>
          </a:p>
          <a:p>
            <a:r>
              <a:rPr lang="en-US" altLang="zh-CN" b="0" dirty="0" smtClean="0"/>
              <a:t>CCS modeling</a:t>
            </a:r>
          </a:p>
          <a:p>
            <a:r>
              <a:rPr lang="en-US" altLang="zh-CN" b="0" dirty="0" smtClean="0"/>
              <a:t>Advanced CCS modeling</a:t>
            </a:r>
          </a:p>
          <a:p>
            <a:r>
              <a:rPr lang="en-US" altLang="zh-CN" b="0" dirty="0" smtClean="0"/>
              <a:t>Nonlinear Signal Integrity Modeling</a:t>
            </a:r>
          </a:p>
          <a:p>
            <a:r>
              <a:rPr lang="en-US" altLang="zh-CN" b="0" dirty="0" smtClean="0"/>
              <a:t>CCS power modeling</a:t>
            </a:r>
          </a:p>
          <a:p>
            <a:r>
              <a:rPr lang="en-US" altLang="zh-CN" b="0" dirty="0" smtClean="0"/>
              <a:t>On-chip Variation(OCV) Modeling</a:t>
            </a:r>
            <a:endParaRPr lang="en-US" altLang="zh-CN" b="0" dirty="0"/>
          </a:p>
          <a:p>
            <a:endParaRPr lang="en-US" altLang="zh-CN" b="0" dirty="0" smtClean="0"/>
          </a:p>
          <a:p>
            <a:endParaRPr lang="en-US" altLang="zh-CN" b="0" dirty="0" smtClean="0"/>
          </a:p>
          <a:p>
            <a:endParaRPr lang="en-US" altLang="zh-CN" b="0" dirty="0" smtClean="0"/>
          </a:p>
          <a:p>
            <a:endParaRPr lang="en-US" altLang="zh-CN" b="0" dirty="0" smtClean="0"/>
          </a:p>
          <a:p>
            <a:endParaRPr lang="en-US" altLang="zh-CN" b="0" dirty="0" smtClean="0"/>
          </a:p>
          <a:p>
            <a:pPr lvl="1"/>
            <a:endParaRPr lang="en-US" altLang="zh-CN" sz="1600" dirty="0" smtClean="0"/>
          </a:p>
        </p:txBody>
      </p:sp>
    </p:spTree>
    <p:extLst>
      <p:ext uri="{BB962C8B-B14F-4D97-AF65-F5344CB8AC3E}">
        <p14:creationId xmlns:p14="http://schemas.microsoft.com/office/powerpoint/2010/main" val="3076956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DE32AF4-A8FD-4977-867F-0E5C904E2B23}" type="slidenum">
              <a:rPr lang="zh-CN" altLang="en-US" smtClean="0"/>
              <a:t>23</a:t>
            </a:fld>
            <a:endParaRPr lang="zh-CN" altLang="en-US"/>
          </a:p>
        </p:txBody>
      </p:sp>
      <p:pic>
        <p:nvPicPr>
          <p:cNvPr id="4" name="图片 3">
            <a:extLst>
              <a:ext uri="{FF2B5EF4-FFF2-40B4-BE49-F238E27FC236}">
                <a16:creationId xmlns:a16="http://schemas.microsoft.com/office/drawing/2014/main" xmlns="" id="{2EDF02EE-110E-794A-B16D-AF0FFACE8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74274" y="5944846"/>
            <a:ext cx="2250128" cy="355794"/>
          </a:xfrm>
          <a:prstGeom prst="rect">
            <a:avLst/>
          </a:prstGeom>
        </p:spPr>
      </p:pic>
      <p:grpSp>
        <p:nvGrpSpPr>
          <p:cNvPr id="5" name="iŝľiḍê">
            <a:extLst>
              <a:ext uri="{FF2B5EF4-FFF2-40B4-BE49-F238E27FC236}">
                <a16:creationId xmlns:a16="http://schemas.microsoft.com/office/drawing/2014/main" xmlns="" id="{39A0CD3F-82ED-B40F-6E76-1E74AB5CC0A3}"/>
              </a:ext>
            </a:extLst>
          </p:cNvPr>
          <p:cNvGrpSpPr/>
          <p:nvPr/>
        </p:nvGrpSpPr>
        <p:grpSpPr>
          <a:xfrm>
            <a:off x="1599338" y="3069313"/>
            <a:ext cx="3571355" cy="2133785"/>
            <a:chOff x="756398" y="2870422"/>
            <a:chExt cx="2406703" cy="2860914"/>
          </a:xfrm>
        </p:grpSpPr>
        <p:sp>
          <p:nvSpPr>
            <p:cNvPr id="6" name="îŝḷîdê">
              <a:extLst>
                <a:ext uri="{FF2B5EF4-FFF2-40B4-BE49-F238E27FC236}">
                  <a16:creationId xmlns:a16="http://schemas.microsoft.com/office/drawing/2014/main" xmlns="" id="{1091DF8E-930C-AD5E-DA67-39340852A830}"/>
                </a:ext>
              </a:extLst>
            </p:cNvPr>
            <p:cNvSpPr txBox="1"/>
            <p:nvPr/>
          </p:nvSpPr>
          <p:spPr>
            <a:xfrm>
              <a:off x="756398" y="2870422"/>
              <a:ext cx="962123" cy="707886"/>
            </a:xfrm>
            <a:prstGeom prst="rect">
              <a:avLst/>
            </a:prstGeom>
            <a:noFill/>
          </p:spPr>
          <p:txBody>
            <a:bodyPr wrap="none" rtlCol="0">
              <a:noAutofit/>
            </a:bodyPr>
            <a:lstStyle/>
            <a:p>
              <a:r>
                <a:rPr lang="en-US" altLang="zh-CN" sz="6600" b="1" dirty="0" smtClean="0">
                  <a:latin typeface="微软雅黑" panose="020B0503020204020204" pitchFamily="34" charset="-122"/>
                  <a:ea typeface="微软雅黑" panose="020B0503020204020204" pitchFamily="34" charset="-122"/>
                  <a:cs typeface="Arial" panose="020B0604020202020204" pitchFamily="34" charset="0"/>
                </a:rPr>
                <a:t>03. CCSP</a:t>
              </a:r>
              <a:endParaRPr lang="zh-CN" altLang="en-US" sz="66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išlíďe">
              <a:extLst>
                <a:ext uri="{FF2B5EF4-FFF2-40B4-BE49-F238E27FC236}">
                  <a16:creationId xmlns:a16="http://schemas.microsoft.com/office/drawing/2014/main" xmlns="" id="{2F09F0F6-0DEB-D89B-FB29-06E7D50958A2}"/>
                </a:ext>
              </a:extLst>
            </p:cNvPr>
            <p:cNvSpPr/>
            <p:nvPr/>
          </p:nvSpPr>
          <p:spPr>
            <a:xfrm flipH="1">
              <a:off x="1718521" y="3224365"/>
              <a:ext cx="1444580" cy="2506971"/>
            </a:xfrm>
            <a:prstGeom prst="rect">
              <a:avLst/>
            </a:prstGeom>
            <a:ln>
              <a:noFill/>
            </a:ln>
          </p:spPr>
          <p:txBody>
            <a:bodyPr wrap="square" lIns="91440" tIns="45720" rIns="91440" bIns="45720" anchor="t">
              <a:noAutofit/>
            </a:bodyPr>
            <a:lstStyle/>
            <a:p>
              <a:pPr>
                <a:buSzPct val="25000"/>
              </a:pP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 name="平行四边形 7">
            <a:extLst>
              <a:ext uri="{FF2B5EF4-FFF2-40B4-BE49-F238E27FC236}">
                <a16:creationId xmlns:a16="http://schemas.microsoft.com/office/drawing/2014/main" xmlns="" id="{903A9174-EBAC-14D4-3C28-920A39A6DD21}"/>
              </a:ext>
            </a:extLst>
          </p:cNvPr>
          <p:cNvSpPr/>
          <p:nvPr/>
        </p:nvSpPr>
        <p:spPr>
          <a:xfrm>
            <a:off x="608768" y="2953766"/>
            <a:ext cx="990570" cy="1050446"/>
          </a:xfrm>
          <a:prstGeom prst="parallelogram">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838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24</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a:xfrm>
            <a:off x="811045" y="0"/>
            <a:ext cx="3261493" cy="990627"/>
          </a:xfrm>
        </p:spPr>
        <p:txBody>
          <a:bodyPr/>
          <a:lstStyle/>
          <a:p>
            <a:r>
              <a:rPr lang="en-US" altLang="zh-CN" dirty="0" smtClean="0"/>
              <a:t>CCSP</a:t>
            </a:r>
            <a:endParaRPr lang="zh-CN" altLang="en-US" dirty="0"/>
          </a:p>
        </p:txBody>
      </p:sp>
      <p:sp>
        <p:nvSpPr>
          <p:cNvPr id="8" name="内容占位符 7"/>
          <p:cNvSpPr>
            <a:spLocks noGrp="1"/>
          </p:cNvSpPr>
          <p:nvPr>
            <p:ph idx="1"/>
          </p:nvPr>
        </p:nvSpPr>
        <p:spPr>
          <a:xfrm>
            <a:off x="69156" y="852929"/>
            <a:ext cx="10250501" cy="1828799"/>
          </a:xfrm>
        </p:spPr>
        <p:txBody>
          <a:bodyPr>
            <a:normAutofit/>
          </a:bodyPr>
          <a:lstStyle/>
          <a:p>
            <a:r>
              <a:rPr lang="en-US" altLang="zh-CN" sz="2200" b="0" dirty="0" err="1" smtClean="0"/>
              <a:t>Reference_time</a:t>
            </a:r>
            <a:r>
              <a:rPr lang="en-US" altLang="zh-CN" sz="2200" b="0" dirty="0" smtClean="0"/>
              <a:t>: the time at which input voltage characterization waveform crossed the input delay threshold, start time is the time at which the voltage transition on the input to the cell starts, always positive, otherwise, library compiler will issue an error</a:t>
            </a:r>
            <a:endParaRPr lang="en-US" altLang="zh-CN" sz="1800" dirty="0" smtClean="0"/>
          </a:p>
          <a:p>
            <a:pPr marL="457200" lvl="1" indent="0">
              <a:buNone/>
            </a:pPr>
            <a:endParaRPr lang="en-US" altLang="zh-CN" sz="1800" dirty="0" smtClean="0"/>
          </a:p>
          <a:p>
            <a:pPr marL="457200" lvl="1" indent="0">
              <a:buNone/>
            </a:pPr>
            <a:endParaRPr lang="zh-CN" altLang="en-US" dirty="0"/>
          </a:p>
        </p:txBody>
      </p:sp>
      <p:pic>
        <p:nvPicPr>
          <p:cNvPr id="9" name="图片 8"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70" y="2797832"/>
            <a:ext cx="4179884" cy="3287974"/>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690" y="2974969"/>
            <a:ext cx="650557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791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25</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a:xfrm>
            <a:off x="811045" y="0"/>
            <a:ext cx="3261493" cy="990627"/>
          </a:xfrm>
        </p:spPr>
        <p:txBody>
          <a:bodyPr/>
          <a:lstStyle/>
          <a:p>
            <a:r>
              <a:rPr lang="en-US" altLang="zh-CN" dirty="0" smtClean="0"/>
              <a:t>CCSP</a:t>
            </a:r>
            <a:endParaRPr lang="zh-CN" altLang="en-US" dirty="0"/>
          </a:p>
        </p:txBody>
      </p:sp>
      <p:sp>
        <p:nvSpPr>
          <p:cNvPr id="8" name="内容占位符 7"/>
          <p:cNvSpPr>
            <a:spLocks noGrp="1"/>
          </p:cNvSpPr>
          <p:nvPr>
            <p:ph idx="1"/>
          </p:nvPr>
        </p:nvSpPr>
        <p:spPr>
          <a:xfrm>
            <a:off x="0" y="1313970"/>
            <a:ext cx="5179039" cy="5060939"/>
          </a:xfrm>
        </p:spPr>
        <p:txBody>
          <a:bodyPr>
            <a:normAutofit lnSpcReduction="10000"/>
          </a:bodyPr>
          <a:lstStyle/>
          <a:p>
            <a:pPr marL="0" indent="0">
              <a:buNone/>
            </a:pPr>
            <a:endParaRPr lang="en-US" altLang="zh-CN" sz="2200" b="0" dirty="0"/>
          </a:p>
          <a:p>
            <a:r>
              <a:rPr lang="en-US" altLang="zh-CN" sz="2200" b="0" dirty="0" smtClean="0"/>
              <a:t>Index1: </a:t>
            </a:r>
            <a:r>
              <a:rPr lang="en-US" altLang="zh-CN" sz="2200" b="0" dirty="0" err="1" smtClean="0"/>
              <a:t>input_trans</a:t>
            </a:r>
            <a:r>
              <a:rPr lang="en-US" altLang="zh-CN" sz="2200" b="0" dirty="0" smtClean="0"/>
              <a:t>(from </a:t>
            </a:r>
            <a:r>
              <a:rPr lang="en-US" altLang="zh-CN" sz="2200" b="0" dirty="0" err="1" smtClean="0"/>
              <a:t>twf</a:t>
            </a:r>
            <a:r>
              <a:rPr lang="en-US" altLang="zh-CN" sz="2200" b="0" dirty="0" smtClean="0"/>
              <a:t>)</a:t>
            </a:r>
          </a:p>
          <a:p>
            <a:r>
              <a:rPr lang="en-US" altLang="zh-CN" sz="2200" b="0" dirty="0" smtClean="0"/>
              <a:t>Index2: </a:t>
            </a:r>
            <a:r>
              <a:rPr lang="en-US" altLang="zh-CN" sz="2200" b="0" dirty="0" err="1" smtClean="0"/>
              <a:t>output_load_cap</a:t>
            </a:r>
            <a:r>
              <a:rPr lang="en-US" altLang="zh-CN" sz="2200" b="0" dirty="0" smtClean="0"/>
              <a:t>(lump cap or effective cap)</a:t>
            </a:r>
          </a:p>
          <a:p>
            <a:r>
              <a:rPr lang="en-US" altLang="zh-CN" sz="2200" b="0" dirty="0" smtClean="0"/>
              <a:t>Index3: time point,</a:t>
            </a:r>
            <a:r>
              <a:rPr lang="en-US" altLang="zh-CN" sz="2200" b="0" dirty="0"/>
              <a:t> </a:t>
            </a:r>
            <a:r>
              <a:rPr lang="en-US" altLang="zh-CN" sz="2200" b="0" dirty="0" smtClean="0"/>
              <a:t>output </a:t>
            </a:r>
            <a:r>
              <a:rPr lang="en-US" altLang="zh-CN" sz="2200" b="0" dirty="0"/>
              <a:t>pin switch time in </a:t>
            </a:r>
            <a:r>
              <a:rPr lang="en-US" altLang="zh-CN" sz="2200" b="0" dirty="0" err="1"/>
              <a:t>vcd</a:t>
            </a:r>
            <a:r>
              <a:rPr lang="en-US" altLang="zh-CN" sz="2200" b="0" dirty="0"/>
              <a:t> minus reference time</a:t>
            </a:r>
            <a:endParaRPr lang="en-US" altLang="zh-CN" sz="2200" b="0" dirty="0" smtClean="0"/>
          </a:p>
          <a:p>
            <a:r>
              <a:rPr lang="en-US" altLang="zh-CN" sz="2200" b="0" dirty="0" smtClean="0"/>
              <a:t>Values: current point</a:t>
            </a:r>
          </a:p>
          <a:p>
            <a:pPr marL="0" indent="0">
              <a:buNone/>
            </a:pPr>
            <a:r>
              <a:rPr lang="en-US" altLang="zh-CN" sz="2200" b="0" dirty="0"/>
              <a:t> </a:t>
            </a:r>
            <a:r>
              <a:rPr lang="en-US" altLang="zh-CN" sz="2200" b="0" dirty="0" smtClean="0"/>
              <a:t>  (internal current + switching current + leakage current</a:t>
            </a:r>
            <a:r>
              <a:rPr lang="zh-CN" altLang="en-US" sz="2200" b="0" dirty="0" smtClean="0"/>
              <a:t>）</a:t>
            </a:r>
            <a:endParaRPr lang="en-US" altLang="zh-CN" sz="2200" b="0" dirty="0" smtClean="0"/>
          </a:p>
          <a:p>
            <a:r>
              <a:rPr lang="en-US" altLang="zh-CN" sz="2200" b="0" dirty="0"/>
              <a:t>First use pick up </a:t>
            </a:r>
            <a:r>
              <a:rPr lang="en-US" altLang="zh-CN" sz="2200" b="0" dirty="0" err="1"/>
              <a:t>output_swtiching_condition</a:t>
            </a:r>
            <a:r>
              <a:rPr lang="en-US" altLang="zh-CN" sz="2200" b="0" dirty="0"/>
              <a:t> then choose max current among all values from different </a:t>
            </a:r>
            <a:r>
              <a:rPr lang="en-US" altLang="zh-CN" sz="2200" b="0" dirty="0" err="1"/>
              <a:t>input_switching_condition</a:t>
            </a:r>
            <a:endParaRPr lang="en-US" altLang="zh-CN" sz="2200" b="0" dirty="0"/>
          </a:p>
          <a:p>
            <a:pPr marL="457200" lvl="1" indent="0">
              <a:buNone/>
            </a:pPr>
            <a:endParaRPr lang="en-US" altLang="zh-CN" sz="1800" dirty="0" smtClean="0"/>
          </a:p>
          <a:p>
            <a:pPr marL="457200" lvl="1" indent="0">
              <a:buNone/>
            </a:pPr>
            <a:endParaRPr lang="en-US" altLang="zh-CN" sz="1800" dirty="0" smtClean="0"/>
          </a:p>
          <a:p>
            <a:pPr marL="457200" lvl="1" indent="0">
              <a:buNone/>
            </a:pPr>
            <a:endParaRPr lang="zh-CN" altLang="en-US"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764" y="1313970"/>
            <a:ext cx="7069448" cy="4771836"/>
          </a:xfrm>
          <a:prstGeom prst="rect">
            <a:avLst/>
          </a:prstGeom>
        </p:spPr>
      </p:pic>
      <p:sp>
        <p:nvSpPr>
          <p:cNvPr id="6" name="TextBox 5"/>
          <p:cNvSpPr txBox="1"/>
          <p:nvPr/>
        </p:nvSpPr>
        <p:spPr>
          <a:xfrm>
            <a:off x="323872" y="745349"/>
            <a:ext cx="10280094" cy="757130"/>
          </a:xfrm>
          <a:prstGeom prst="rect">
            <a:avLst/>
          </a:prstGeom>
          <a:noFill/>
        </p:spPr>
        <p:txBody>
          <a:bodyPr wrap="square" rtlCol="0">
            <a:spAutoFit/>
          </a:bodyPr>
          <a:lstStyle/>
          <a:p>
            <a:pPr>
              <a:lnSpc>
                <a:spcPct val="90000"/>
              </a:lnSpc>
              <a:spcBef>
                <a:spcPts val="1000"/>
              </a:spcBef>
            </a:pPr>
            <a:r>
              <a:rPr lang="en-US" altLang="zh-CN" sz="2800" b="1" dirty="0">
                <a:latin typeface="微软雅黑" panose="020B0503020204020204" pitchFamily="34" charset="-122"/>
                <a:ea typeface="微软雅黑" panose="020B0503020204020204" pitchFamily="34" charset="-122"/>
              </a:rPr>
              <a:t>Cell output(driver) pin switch, use ccsp_template2</a:t>
            </a:r>
          </a:p>
          <a:p>
            <a:endParaRPr lang="zh-CN" altLang="en-US" dirty="0"/>
          </a:p>
        </p:txBody>
      </p:sp>
    </p:spTree>
    <p:extLst>
      <p:ext uri="{BB962C8B-B14F-4D97-AF65-F5344CB8AC3E}">
        <p14:creationId xmlns:p14="http://schemas.microsoft.com/office/powerpoint/2010/main" val="175213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26</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a:xfrm>
            <a:off x="834097" y="-137698"/>
            <a:ext cx="1939839" cy="1205780"/>
          </a:xfrm>
        </p:spPr>
        <p:txBody>
          <a:bodyPr/>
          <a:lstStyle/>
          <a:p>
            <a:r>
              <a:rPr lang="en-US" altLang="zh-CN" dirty="0" smtClean="0"/>
              <a:t>CCSP</a:t>
            </a:r>
            <a:endParaRPr lang="zh-CN" alt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399" y="1502479"/>
            <a:ext cx="6592257" cy="403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内容占位符 7"/>
          <p:cNvSpPr>
            <a:spLocks noGrp="1"/>
          </p:cNvSpPr>
          <p:nvPr>
            <p:ph idx="1"/>
          </p:nvPr>
        </p:nvSpPr>
        <p:spPr>
          <a:xfrm>
            <a:off x="323872" y="1416702"/>
            <a:ext cx="4978111" cy="4791997"/>
          </a:xfrm>
        </p:spPr>
        <p:txBody>
          <a:bodyPr>
            <a:normAutofit/>
          </a:bodyPr>
          <a:lstStyle/>
          <a:p>
            <a:r>
              <a:rPr lang="en-US" altLang="zh-CN" sz="2600" b="0" dirty="0" smtClean="0"/>
              <a:t>Index1: </a:t>
            </a:r>
            <a:r>
              <a:rPr lang="en-US" altLang="zh-CN" sz="2600" b="0" dirty="0" err="1" smtClean="0"/>
              <a:t>input_trans</a:t>
            </a:r>
            <a:r>
              <a:rPr lang="en-US" altLang="zh-CN" sz="2600" b="0" dirty="0" smtClean="0"/>
              <a:t>(from </a:t>
            </a:r>
            <a:r>
              <a:rPr lang="en-US" altLang="zh-CN" sz="2600" b="0" dirty="0" err="1" smtClean="0"/>
              <a:t>twf</a:t>
            </a:r>
            <a:r>
              <a:rPr lang="en-US" altLang="zh-CN" sz="2600" b="0" dirty="0" smtClean="0"/>
              <a:t>, max or </a:t>
            </a:r>
            <a:r>
              <a:rPr lang="en-US" altLang="zh-CN" sz="2600" b="0" dirty="0" err="1" smtClean="0"/>
              <a:t>avg</a:t>
            </a:r>
            <a:r>
              <a:rPr lang="en-US" altLang="zh-CN" sz="2600" b="0" dirty="0" smtClean="0"/>
              <a:t> </a:t>
            </a:r>
            <a:r>
              <a:rPr lang="en-US" altLang="zh-CN" sz="2600" b="0" dirty="0" err="1" smtClean="0"/>
              <a:t>min_max|rise_fall</a:t>
            </a:r>
            <a:r>
              <a:rPr lang="en-US" altLang="zh-CN" sz="2600" b="0" dirty="0" smtClean="0"/>
              <a:t>)</a:t>
            </a:r>
          </a:p>
          <a:p>
            <a:r>
              <a:rPr lang="en-US" altLang="zh-CN" sz="2600" b="0" dirty="0" smtClean="0"/>
              <a:t>Index2: time, </a:t>
            </a:r>
            <a:r>
              <a:rPr lang="en-US" altLang="zh-CN" sz="2600" b="0" dirty="0" err="1"/>
              <a:t>cp</a:t>
            </a:r>
            <a:r>
              <a:rPr lang="en-US" altLang="zh-CN" sz="2600" b="0" dirty="0"/>
              <a:t> pin switch time in </a:t>
            </a:r>
            <a:r>
              <a:rPr lang="en-US" altLang="zh-CN" sz="2600" b="0" dirty="0" err="1"/>
              <a:t>vcd</a:t>
            </a:r>
            <a:r>
              <a:rPr lang="en-US" altLang="zh-CN" sz="2600" b="0" dirty="0"/>
              <a:t> plus </a:t>
            </a:r>
            <a:r>
              <a:rPr lang="en-US" altLang="zh-CN" sz="2600" b="0" dirty="0" err="1"/>
              <a:t>reference_time</a:t>
            </a:r>
            <a:endParaRPr lang="en-US" altLang="zh-CN" sz="2600" b="0" dirty="0" smtClean="0"/>
          </a:p>
          <a:p>
            <a:r>
              <a:rPr lang="en-US" altLang="zh-CN" sz="2600" b="0" dirty="0" smtClean="0"/>
              <a:t>Values: current(leakage current + internal current)</a:t>
            </a:r>
          </a:p>
          <a:p>
            <a:pPr lvl="1"/>
            <a:endParaRPr lang="zh-CN" altLang="en-US" dirty="0"/>
          </a:p>
        </p:txBody>
      </p:sp>
      <p:sp>
        <p:nvSpPr>
          <p:cNvPr id="7" name="TextBox 6"/>
          <p:cNvSpPr txBox="1"/>
          <p:nvPr/>
        </p:nvSpPr>
        <p:spPr>
          <a:xfrm>
            <a:off x="323872" y="860608"/>
            <a:ext cx="11673784" cy="757130"/>
          </a:xfrm>
          <a:prstGeom prst="rect">
            <a:avLst/>
          </a:prstGeom>
          <a:noFill/>
        </p:spPr>
        <p:txBody>
          <a:bodyPr wrap="square" rtlCol="0">
            <a:spAutoFit/>
          </a:bodyPr>
          <a:lstStyle/>
          <a:p>
            <a:pPr>
              <a:lnSpc>
                <a:spcPct val="90000"/>
              </a:lnSpc>
              <a:spcBef>
                <a:spcPts val="1000"/>
              </a:spcBef>
            </a:pPr>
            <a:r>
              <a:rPr lang="en-US" altLang="zh-CN" sz="2800" b="1" dirty="0">
                <a:latin typeface="微软雅黑" panose="020B0503020204020204" pitchFamily="34" charset="-122"/>
                <a:ea typeface="微软雅黑" panose="020B0503020204020204" pitchFamily="34" charset="-122"/>
              </a:rPr>
              <a:t>Cell output(driver) pin </a:t>
            </a:r>
            <a:r>
              <a:rPr lang="en-US" altLang="zh-CN" sz="2800" b="1" dirty="0" smtClean="0">
                <a:latin typeface="微软雅黑" panose="020B0503020204020204" pitchFamily="34" charset="-122"/>
                <a:ea typeface="微软雅黑" panose="020B0503020204020204" pitchFamily="34" charset="-122"/>
              </a:rPr>
              <a:t>do not switch</a:t>
            </a:r>
            <a:r>
              <a:rPr lang="en-US" altLang="zh-CN" sz="2800" b="1" dirty="0">
                <a:latin typeface="微软雅黑" panose="020B0503020204020204" pitchFamily="34" charset="-122"/>
                <a:ea typeface="微软雅黑" panose="020B0503020204020204" pitchFamily="34" charset="-122"/>
              </a:rPr>
              <a:t>, use </a:t>
            </a:r>
            <a:r>
              <a:rPr lang="en-US" altLang="zh-CN" sz="2800" b="1" dirty="0" smtClean="0">
                <a:latin typeface="微软雅黑" panose="020B0503020204020204" pitchFamily="34" charset="-122"/>
                <a:ea typeface="微软雅黑" panose="020B0503020204020204" pitchFamily="34" charset="-122"/>
              </a:rPr>
              <a:t>ccsp_template1</a:t>
            </a:r>
            <a:endParaRPr lang="en-US" altLang="zh-CN" sz="2800" b="1"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210614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2023/4/20</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27</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a:xfrm>
            <a:off x="811045" y="0"/>
            <a:ext cx="3261493" cy="990627"/>
          </a:xfrm>
        </p:spPr>
        <p:txBody>
          <a:bodyPr/>
          <a:lstStyle/>
          <a:p>
            <a:r>
              <a:rPr lang="en-US" altLang="zh-CN" dirty="0" smtClean="0"/>
              <a:t>CCSP</a:t>
            </a:r>
            <a:endParaRPr lang="zh-CN" altLang="en-US" dirty="0"/>
          </a:p>
        </p:txBody>
      </p:sp>
      <p:sp>
        <p:nvSpPr>
          <p:cNvPr id="8" name="内容占位符 7"/>
          <p:cNvSpPr>
            <a:spLocks noGrp="1"/>
          </p:cNvSpPr>
          <p:nvPr>
            <p:ph idx="1"/>
          </p:nvPr>
        </p:nvSpPr>
        <p:spPr>
          <a:xfrm>
            <a:off x="0" y="1313970"/>
            <a:ext cx="5179039" cy="5060939"/>
          </a:xfrm>
        </p:spPr>
        <p:txBody>
          <a:bodyPr>
            <a:normAutofit/>
          </a:bodyPr>
          <a:lstStyle/>
          <a:p>
            <a:pPr marL="457200" lvl="1" indent="0">
              <a:buNone/>
            </a:pPr>
            <a:endParaRPr lang="en-US" altLang="zh-CN" sz="1800" dirty="0" smtClean="0"/>
          </a:p>
          <a:p>
            <a:pPr marL="457200" lvl="1" indent="0">
              <a:buNone/>
            </a:pPr>
            <a:endParaRPr lang="en-US" altLang="zh-CN" sz="1800" dirty="0" smtClean="0"/>
          </a:p>
          <a:p>
            <a:pPr marL="457200" lvl="1" indent="0">
              <a:buNone/>
            </a:pPr>
            <a:endParaRPr lang="zh-CN" altLang="en-US" dirty="0"/>
          </a:p>
        </p:txBody>
      </p:sp>
      <p:sp>
        <p:nvSpPr>
          <p:cNvPr id="6" name="TextBox 5"/>
          <p:cNvSpPr txBox="1"/>
          <p:nvPr/>
        </p:nvSpPr>
        <p:spPr>
          <a:xfrm>
            <a:off x="731126" y="960502"/>
            <a:ext cx="10280094" cy="757130"/>
          </a:xfrm>
          <a:prstGeom prst="rect">
            <a:avLst/>
          </a:prstGeom>
          <a:noFill/>
        </p:spPr>
        <p:txBody>
          <a:bodyPr wrap="square" rtlCol="0">
            <a:spAutoFit/>
          </a:bodyPr>
          <a:lstStyle/>
          <a:p>
            <a:pPr>
              <a:lnSpc>
                <a:spcPct val="90000"/>
              </a:lnSpc>
              <a:spcBef>
                <a:spcPts val="1000"/>
              </a:spcBef>
            </a:pPr>
            <a:r>
              <a:rPr lang="en-US" altLang="zh-CN" sz="2800" b="1" dirty="0" smtClean="0">
                <a:latin typeface="微软雅黑" panose="020B0503020204020204" pitchFamily="34" charset="-122"/>
                <a:ea typeface="微软雅黑" panose="020B0503020204020204" pitchFamily="34" charset="-122"/>
              </a:rPr>
              <a:t>Cell do not switch</a:t>
            </a:r>
          </a:p>
          <a:p>
            <a:endParaRPr lang="zh-CN"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564" y="1943100"/>
            <a:ext cx="3429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284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62044" y="2613392"/>
            <a:ext cx="8467275" cy="1631216"/>
          </a:xfrm>
          <a:prstGeom prst="rect">
            <a:avLst/>
          </a:prstGeom>
          <a:noFill/>
        </p:spPr>
        <p:txBody>
          <a:bodyPr wrap="square" rtlCol="0">
            <a:spAutoFit/>
          </a:bodyPr>
          <a:lstStyle/>
          <a:p>
            <a:r>
              <a:rPr lang="en-US" altLang="zh-CN" sz="10000" b="1" i="1" dirty="0">
                <a:latin typeface="Microsoft YaHei" panose="020B0503020204020204" pitchFamily="34" charset="-122"/>
                <a:ea typeface="Microsoft YaHei" panose="020B0503020204020204" pitchFamily="34" charset="-122"/>
                <a:cs typeface="Helvetica 65 Medium" panose="020B0500000000000000" charset="0"/>
                <a:sym typeface="+mn-ea"/>
              </a:rPr>
              <a:t>THANK YOU</a:t>
            </a:r>
          </a:p>
        </p:txBody>
      </p:sp>
      <p:sp>
        <p:nvSpPr>
          <p:cNvPr id="4" name="矩形 3">
            <a:extLst>
              <a:ext uri="{FF2B5EF4-FFF2-40B4-BE49-F238E27FC236}">
                <a16:creationId xmlns:a16="http://schemas.microsoft.com/office/drawing/2014/main" xmlns="" id="{50284B5F-5539-7F09-5FB8-FC9E4160E9B8}"/>
              </a:ext>
            </a:extLst>
          </p:cNvPr>
          <p:cNvSpPr/>
          <p:nvPr/>
        </p:nvSpPr>
        <p:spPr>
          <a:xfrm>
            <a:off x="4178595" y="-8572"/>
            <a:ext cx="3264196" cy="1199420"/>
          </a:xfrm>
          <a:prstGeom prst="rect">
            <a:avLst/>
          </a:prstGeom>
          <a:solidFill>
            <a:srgbClr val="D60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xmlns="" id="{D48685FF-F872-35C9-2600-F456D569A9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6825" y="-1656075"/>
            <a:ext cx="8467275" cy="4762842"/>
          </a:xfrm>
          <a:prstGeom prst="rect">
            <a:avLst/>
          </a:prstGeom>
        </p:spPr>
      </p:pic>
      <p:grpSp>
        <p:nvGrpSpPr>
          <p:cNvPr id="13" name="组合 12">
            <a:extLst>
              <a:ext uri="{FF2B5EF4-FFF2-40B4-BE49-F238E27FC236}">
                <a16:creationId xmlns:a16="http://schemas.microsoft.com/office/drawing/2014/main" xmlns="" id="{8EC548D0-729E-315E-90C5-55E845A09624}"/>
              </a:ext>
            </a:extLst>
          </p:cNvPr>
          <p:cNvGrpSpPr/>
          <p:nvPr/>
        </p:nvGrpSpPr>
        <p:grpSpPr>
          <a:xfrm>
            <a:off x="523875" y="6048375"/>
            <a:ext cx="11180445" cy="316071"/>
            <a:chOff x="523875" y="6048375"/>
            <a:chExt cx="11180445" cy="316071"/>
          </a:xfrm>
        </p:grpSpPr>
        <p:sp>
          <p:nvSpPr>
            <p:cNvPr id="14" name="文本框 13">
              <a:extLst>
                <a:ext uri="{FF2B5EF4-FFF2-40B4-BE49-F238E27FC236}">
                  <a16:creationId xmlns:a16="http://schemas.microsoft.com/office/drawing/2014/main" xmlns="" id="{90075F61-931B-F093-A3A1-D70CE5CA03C4}"/>
                </a:ext>
              </a:extLst>
            </p:cNvPr>
            <p:cNvSpPr txBox="1"/>
            <p:nvPr/>
          </p:nvSpPr>
          <p:spPr>
            <a:xfrm>
              <a:off x="523875" y="6109335"/>
              <a:ext cx="1457325" cy="245110"/>
            </a:xfrm>
            <a:prstGeom prst="rect">
              <a:avLst/>
            </a:prstGeom>
            <a:noFill/>
            <a:ln>
              <a:noFill/>
            </a:ln>
          </p:spPr>
          <p:txBody>
            <a:bodyPr wrap="square" rtlCol="0">
              <a:spAutoFit/>
            </a:bodyPr>
            <a:lstStyle/>
            <a:p>
              <a:r>
                <a:rPr lang="en-US" altLang="zh-CN" sz="1000">
                  <a:solidFill>
                    <a:schemeClr val="bg1">
                      <a:lumMod val="50000"/>
                    </a:schemeClr>
                  </a:solidFill>
                  <a:latin typeface="Helvetica 65 Medium" panose="020B0500000000000000" charset="0"/>
                  <a:cs typeface="Helvetica 65 Medium" panose="020B0500000000000000" charset="0"/>
                </a:rPr>
                <a:t>WWW.GIGA-DA.COM</a:t>
              </a:r>
            </a:p>
          </p:txBody>
        </p:sp>
        <p:sp>
          <p:nvSpPr>
            <p:cNvPr id="16" name="文本框 15">
              <a:extLst>
                <a:ext uri="{FF2B5EF4-FFF2-40B4-BE49-F238E27FC236}">
                  <a16:creationId xmlns:a16="http://schemas.microsoft.com/office/drawing/2014/main" xmlns="" id="{DE49F1A2-353D-606D-F8BB-7C78115F4493}"/>
                </a:ext>
              </a:extLst>
            </p:cNvPr>
            <p:cNvSpPr txBox="1"/>
            <p:nvPr/>
          </p:nvSpPr>
          <p:spPr>
            <a:xfrm>
              <a:off x="4964430" y="6118225"/>
              <a:ext cx="1570355" cy="245110"/>
            </a:xfrm>
            <a:prstGeom prst="rect">
              <a:avLst/>
            </a:prstGeom>
            <a:noFill/>
            <a:ln>
              <a:noFill/>
            </a:ln>
          </p:spPr>
          <p:txBody>
            <a:bodyPr wrap="square" rtlCol="0">
              <a:spAutoFit/>
            </a:bodyPr>
            <a:lstStyle/>
            <a:p>
              <a:r>
                <a:rPr lang="zh-CN" altLang="en-US" sz="1000" dirty="0">
                  <a:solidFill>
                    <a:schemeClr val="bg1">
                      <a:lumMod val="50000"/>
                    </a:schemeClr>
                  </a:solidFill>
                  <a:latin typeface="Helvetica 65 Medium" panose="020B0500000000000000" charset="0"/>
                  <a:cs typeface="Helvetica 65 Medium" panose="020B0500000000000000" charset="0"/>
                </a:rPr>
                <a:t>电话：</a:t>
              </a:r>
              <a:r>
                <a:rPr lang="en-US" altLang="zh-CN" sz="1000" dirty="0">
                  <a:solidFill>
                    <a:schemeClr val="bg1">
                      <a:lumMod val="50000"/>
                    </a:schemeClr>
                  </a:solidFill>
                  <a:latin typeface="Helvetica 65 Medium" panose="020B0500000000000000" charset="0"/>
                  <a:cs typeface="Helvetica 65 Medium" panose="020B0500000000000000" charset="0"/>
                </a:rPr>
                <a:t>0755-61018899</a:t>
              </a:r>
            </a:p>
          </p:txBody>
        </p:sp>
        <p:sp>
          <p:nvSpPr>
            <p:cNvPr id="17" name="文本框 16">
              <a:extLst>
                <a:ext uri="{FF2B5EF4-FFF2-40B4-BE49-F238E27FC236}">
                  <a16:creationId xmlns:a16="http://schemas.microsoft.com/office/drawing/2014/main" xmlns="" id="{9E8ED29F-8F34-1DA6-F0C9-1F1B5CC5F8DF}"/>
                </a:ext>
              </a:extLst>
            </p:cNvPr>
            <p:cNvSpPr txBox="1"/>
            <p:nvPr/>
          </p:nvSpPr>
          <p:spPr>
            <a:xfrm>
              <a:off x="8957310" y="6118225"/>
              <a:ext cx="1820545" cy="246221"/>
            </a:xfrm>
            <a:prstGeom prst="rect">
              <a:avLst/>
            </a:prstGeom>
            <a:noFill/>
            <a:ln>
              <a:noFill/>
            </a:ln>
          </p:spPr>
          <p:txBody>
            <a:bodyPr wrap="square" rtlCol="0">
              <a:spAutoFit/>
            </a:bodyPr>
            <a:lstStyle/>
            <a:p>
              <a:r>
                <a:rPr lang="zh-CN" altLang="en-US" sz="1000" dirty="0">
                  <a:solidFill>
                    <a:schemeClr val="bg1">
                      <a:lumMod val="50000"/>
                    </a:schemeClr>
                  </a:solidFill>
                  <a:latin typeface="思源黑体 Medium" panose="020B0600000000000000" charset="-122"/>
                  <a:ea typeface="思源黑体 Medium" panose="020B0600000000000000" charset="-122"/>
                  <a:cs typeface="Helvetica 65 Medium" panose="020B0500000000000000" charset="0"/>
                </a:rPr>
                <a:t>邮箱</a:t>
              </a:r>
              <a:r>
                <a:rPr lang="zh-CN" altLang="en-US" sz="1000" dirty="0">
                  <a:solidFill>
                    <a:schemeClr val="bg1">
                      <a:lumMod val="50000"/>
                    </a:schemeClr>
                  </a:solidFill>
                  <a:latin typeface="Helvetica 65 Medium" panose="020B0500000000000000" charset="0"/>
                  <a:cs typeface="Helvetica 65 Medium" panose="020B0500000000000000" charset="0"/>
                </a:rPr>
                <a:t>：</a:t>
              </a:r>
              <a:r>
                <a:rPr lang="en-US" altLang="zh-CN" sz="1000" dirty="0" err="1">
                  <a:solidFill>
                    <a:schemeClr val="bg1">
                      <a:lumMod val="50000"/>
                    </a:schemeClr>
                  </a:solidFill>
                  <a:latin typeface="Helvetica 65 Medium" panose="020B0500000000000000" charset="0"/>
                  <a:cs typeface="Helvetica 65 Medium" panose="020B0500000000000000" charset="0"/>
                </a:rPr>
                <a:t>info@GIGA-DA.COM</a:t>
              </a:r>
              <a:endParaRPr lang="en-US" altLang="zh-CN" sz="1000" dirty="0">
                <a:solidFill>
                  <a:schemeClr val="bg1">
                    <a:lumMod val="50000"/>
                  </a:schemeClr>
                </a:solidFill>
                <a:latin typeface="Helvetica 65 Medium" panose="020B0500000000000000" charset="0"/>
                <a:cs typeface="Helvetica 65 Medium" panose="020B0500000000000000" charset="0"/>
              </a:endParaRPr>
            </a:p>
          </p:txBody>
        </p:sp>
        <p:sp>
          <p:nvSpPr>
            <p:cNvPr id="18" name="文本框 17">
              <a:extLst>
                <a:ext uri="{FF2B5EF4-FFF2-40B4-BE49-F238E27FC236}">
                  <a16:creationId xmlns:a16="http://schemas.microsoft.com/office/drawing/2014/main" xmlns="" id="{24509961-7F31-3D61-C11D-F7B5BE2CAD62}"/>
                </a:ext>
              </a:extLst>
            </p:cNvPr>
            <p:cNvSpPr txBox="1"/>
            <p:nvPr/>
          </p:nvSpPr>
          <p:spPr>
            <a:xfrm>
              <a:off x="10679430" y="6109335"/>
              <a:ext cx="1024890" cy="245110"/>
            </a:xfrm>
            <a:prstGeom prst="rect">
              <a:avLst/>
            </a:prstGeom>
            <a:noFill/>
            <a:ln>
              <a:noFill/>
            </a:ln>
          </p:spPr>
          <p:txBody>
            <a:bodyPr wrap="square" rtlCol="0">
              <a:spAutoFit/>
            </a:bodyPr>
            <a:lstStyle/>
            <a:p>
              <a:r>
                <a:rPr lang="zh-CN" altLang="en-US" sz="1000" dirty="0">
                  <a:solidFill>
                    <a:schemeClr val="bg1">
                      <a:lumMod val="50000"/>
                    </a:schemeClr>
                  </a:solidFill>
                  <a:latin typeface="思源黑体 Medium" panose="020B0600000000000000" charset="-122"/>
                  <a:ea typeface="思源黑体 Medium" panose="020B0600000000000000" charset="-122"/>
                  <a:cs typeface="Helvetica 65 Medium" panose="020B0500000000000000" charset="0"/>
                </a:rPr>
                <a:t>邮编</a:t>
              </a:r>
              <a:r>
                <a:rPr lang="zh-CN" altLang="en-US" sz="1000" dirty="0">
                  <a:solidFill>
                    <a:schemeClr val="bg1">
                      <a:lumMod val="50000"/>
                    </a:schemeClr>
                  </a:solidFill>
                  <a:latin typeface="Helvetica 65 Medium" panose="020B0500000000000000" charset="0"/>
                  <a:cs typeface="Helvetica 65 Medium" panose="020B0500000000000000" charset="0"/>
                </a:rPr>
                <a:t>：</a:t>
              </a:r>
              <a:r>
                <a:rPr lang="en-US" altLang="zh-CN" sz="1000" dirty="0">
                  <a:solidFill>
                    <a:schemeClr val="bg1">
                      <a:lumMod val="50000"/>
                    </a:schemeClr>
                  </a:solidFill>
                  <a:latin typeface="Helvetica 65 Medium" panose="020B0500000000000000" charset="0"/>
                  <a:cs typeface="Helvetica 65 Medium" panose="020B0500000000000000" charset="0"/>
                </a:rPr>
                <a:t>518000</a:t>
              </a:r>
            </a:p>
          </p:txBody>
        </p:sp>
        <p:cxnSp>
          <p:nvCxnSpPr>
            <p:cNvPr id="19" name="直接连接符 9">
              <a:extLst>
                <a:ext uri="{FF2B5EF4-FFF2-40B4-BE49-F238E27FC236}">
                  <a16:creationId xmlns:a16="http://schemas.microsoft.com/office/drawing/2014/main" xmlns="" id="{A45AD996-6A8E-2511-73B6-633E82C199D3}"/>
                </a:ext>
              </a:extLst>
            </p:cNvPr>
            <p:cNvCxnSpPr/>
            <p:nvPr/>
          </p:nvCxnSpPr>
          <p:spPr>
            <a:xfrm>
              <a:off x="623570" y="6048375"/>
              <a:ext cx="10944225"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0">
              <a:extLst>
                <a:ext uri="{FF2B5EF4-FFF2-40B4-BE49-F238E27FC236}">
                  <a16:creationId xmlns:a16="http://schemas.microsoft.com/office/drawing/2014/main" xmlns="" id="{39F03A33-D92A-1E0D-B384-6D0786A77457}"/>
                </a:ext>
              </a:extLst>
            </p:cNvPr>
            <p:cNvCxnSpPr/>
            <p:nvPr/>
          </p:nvCxnSpPr>
          <p:spPr>
            <a:xfrm>
              <a:off x="3267075" y="6113780"/>
              <a:ext cx="0" cy="166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11">
              <a:extLst>
                <a:ext uri="{FF2B5EF4-FFF2-40B4-BE49-F238E27FC236}">
                  <a16:creationId xmlns:a16="http://schemas.microsoft.com/office/drawing/2014/main" xmlns="" id="{719FA994-2F24-F81B-5D6B-CBD8F20355E1}"/>
                </a:ext>
              </a:extLst>
            </p:cNvPr>
            <p:cNvCxnSpPr/>
            <p:nvPr/>
          </p:nvCxnSpPr>
          <p:spPr>
            <a:xfrm flipH="1">
              <a:off x="8232140" y="6118225"/>
              <a:ext cx="5080" cy="161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8593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DE32AF4-A8FD-4977-867F-0E5C904E2B23}" type="slidenum">
              <a:rPr lang="zh-CN" altLang="en-US" smtClean="0"/>
              <a:t>3</a:t>
            </a:fld>
            <a:endParaRPr lang="zh-CN" altLang="en-US"/>
          </a:p>
        </p:txBody>
      </p:sp>
      <p:pic>
        <p:nvPicPr>
          <p:cNvPr id="4" name="图片 3">
            <a:extLst>
              <a:ext uri="{FF2B5EF4-FFF2-40B4-BE49-F238E27FC236}">
                <a16:creationId xmlns:a16="http://schemas.microsoft.com/office/drawing/2014/main" xmlns="" id="{2EDF02EE-110E-794A-B16D-AF0FFACE8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74274" y="5944846"/>
            <a:ext cx="2250128" cy="355794"/>
          </a:xfrm>
          <a:prstGeom prst="rect">
            <a:avLst/>
          </a:prstGeom>
        </p:spPr>
      </p:pic>
      <p:grpSp>
        <p:nvGrpSpPr>
          <p:cNvPr id="5" name="iŝľiḍê">
            <a:extLst>
              <a:ext uri="{FF2B5EF4-FFF2-40B4-BE49-F238E27FC236}">
                <a16:creationId xmlns:a16="http://schemas.microsoft.com/office/drawing/2014/main" xmlns="" id="{39A0CD3F-82ED-B40F-6E76-1E74AB5CC0A3}"/>
              </a:ext>
            </a:extLst>
          </p:cNvPr>
          <p:cNvGrpSpPr/>
          <p:nvPr/>
        </p:nvGrpSpPr>
        <p:grpSpPr>
          <a:xfrm>
            <a:off x="1599338" y="3069313"/>
            <a:ext cx="3571355" cy="2133785"/>
            <a:chOff x="756398" y="2870422"/>
            <a:chExt cx="2406703" cy="2860914"/>
          </a:xfrm>
        </p:grpSpPr>
        <p:sp>
          <p:nvSpPr>
            <p:cNvPr id="6" name="îŝḷîdê">
              <a:extLst>
                <a:ext uri="{FF2B5EF4-FFF2-40B4-BE49-F238E27FC236}">
                  <a16:creationId xmlns:a16="http://schemas.microsoft.com/office/drawing/2014/main" xmlns="" id="{1091DF8E-930C-AD5E-DA67-39340852A830}"/>
                </a:ext>
              </a:extLst>
            </p:cNvPr>
            <p:cNvSpPr txBox="1"/>
            <p:nvPr/>
          </p:nvSpPr>
          <p:spPr>
            <a:xfrm>
              <a:off x="756398" y="2870422"/>
              <a:ext cx="962123" cy="707886"/>
            </a:xfrm>
            <a:prstGeom prst="rect">
              <a:avLst/>
            </a:prstGeom>
            <a:noFill/>
          </p:spPr>
          <p:txBody>
            <a:bodyPr wrap="none" rtlCol="0">
              <a:noAutofit/>
            </a:bodyPr>
            <a:lstStyle/>
            <a:p>
              <a:r>
                <a:rPr lang="en-US" altLang="zh-CN" sz="6600" b="1" dirty="0" smtClean="0">
                  <a:latin typeface="微软雅黑" panose="020B0503020204020204" pitchFamily="34" charset="-122"/>
                  <a:ea typeface="微软雅黑" panose="020B0503020204020204" pitchFamily="34" charset="-122"/>
                  <a:cs typeface="Arial" panose="020B0604020202020204" pitchFamily="34" charset="0"/>
                </a:rPr>
                <a:t>01.Standard cell layout</a:t>
              </a:r>
              <a:endParaRPr lang="zh-CN" altLang="en-US" sz="66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išlíďe">
              <a:extLst>
                <a:ext uri="{FF2B5EF4-FFF2-40B4-BE49-F238E27FC236}">
                  <a16:creationId xmlns:a16="http://schemas.microsoft.com/office/drawing/2014/main" xmlns="" id="{2F09F0F6-0DEB-D89B-FB29-06E7D50958A2}"/>
                </a:ext>
              </a:extLst>
            </p:cNvPr>
            <p:cNvSpPr/>
            <p:nvPr/>
          </p:nvSpPr>
          <p:spPr>
            <a:xfrm flipH="1">
              <a:off x="1718521" y="3224365"/>
              <a:ext cx="1444580" cy="2506971"/>
            </a:xfrm>
            <a:prstGeom prst="rect">
              <a:avLst/>
            </a:prstGeom>
            <a:ln>
              <a:noFill/>
            </a:ln>
          </p:spPr>
          <p:txBody>
            <a:bodyPr wrap="square" lIns="91440" tIns="45720" rIns="91440" bIns="45720" anchor="t">
              <a:noAutofit/>
            </a:bodyPr>
            <a:lstStyle/>
            <a:p>
              <a:pPr>
                <a:buSzPct val="25000"/>
              </a:pP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 name="平行四边形 7">
            <a:extLst>
              <a:ext uri="{FF2B5EF4-FFF2-40B4-BE49-F238E27FC236}">
                <a16:creationId xmlns:a16="http://schemas.microsoft.com/office/drawing/2014/main" xmlns="" id="{903A9174-EBAC-14D4-3C28-920A39A6DD21}"/>
              </a:ext>
            </a:extLst>
          </p:cNvPr>
          <p:cNvSpPr/>
          <p:nvPr/>
        </p:nvSpPr>
        <p:spPr>
          <a:xfrm>
            <a:off x="608768" y="2953766"/>
            <a:ext cx="990570" cy="1050446"/>
          </a:xfrm>
          <a:prstGeom prst="parallelogram">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8472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2023/4/18</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4</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Standard Ce</a:t>
            </a:r>
            <a:r>
              <a:rPr lang="en-US" altLang="zh-CN" dirty="0" smtClean="0"/>
              <a:t>ll Layout</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07634" y="1102608"/>
            <a:ext cx="10515600" cy="4617515"/>
          </a:xfrm>
        </p:spPr>
        <p:txBody>
          <a:bodyPr>
            <a:normAutofit/>
          </a:bodyPr>
          <a:lstStyle/>
          <a:p>
            <a:r>
              <a:rPr lang="en-US" altLang="zh-CN" sz="2000" b="0" dirty="0" smtClean="0"/>
              <a:t> Standard cell</a:t>
            </a:r>
          </a:p>
          <a:p>
            <a:pPr lvl="1"/>
            <a:r>
              <a:rPr lang="en-US" altLang="zh-CN" sz="1600" b="0" dirty="0" smtClean="0"/>
              <a:t>Standard cells are well defined and pre-characterized cell, used in ASIC design as a building blocks</a:t>
            </a:r>
          </a:p>
          <a:p>
            <a:pPr lvl="1"/>
            <a:r>
              <a:rPr lang="en-US" altLang="zh-CN" sz="1600" dirty="0" smtClean="0"/>
              <a:t>Main advantage of standard cell based ASIC Design is, it requires lesser design time</a:t>
            </a:r>
            <a:endParaRPr lang="en-US" altLang="zh-CN" sz="1600" dirty="0"/>
          </a:p>
          <a:p>
            <a:r>
              <a:rPr lang="en-US" altLang="zh-CN" dirty="0" smtClean="0"/>
              <a:t> </a:t>
            </a:r>
            <a:r>
              <a:rPr lang="en-US" altLang="zh-CN" sz="2000" b="0" dirty="0"/>
              <a:t>Standard </a:t>
            </a:r>
            <a:r>
              <a:rPr lang="en-US" altLang="zh-CN" sz="2000" b="0" dirty="0" smtClean="0"/>
              <a:t>cell Layout Style</a:t>
            </a:r>
          </a:p>
          <a:p>
            <a:pPr lvl="1"/>
            <a:r>
              <a:rPr lang="en-US" altLang="zh-CN" sz="1600" b="0" dirty="0" smtClean="0"/>
              <a:t>All the standard cells should have equal height and varying width</a:t>
            </a:r>
          </a:p>
          <a:p>
            <a:pPr lvl="1"/>
            <a:r>
              <a:rPr lang="en-US" altLang="zh-CN" sz="1600" dirty="0" smtClean="0"/>
              <a:t>At the top of Standard cell, There is VDD bus and at bottom there is VSS bus</a:t>
            </a:r>
          </a:p>
          <a:p>
            <a:pPr lvl="1"/>
            <a:r>
              <a:rPr lang="en-US" altLang="zh-CN" sz="1600" b="0" dirty="0" smtClean="0"/>
              <a:t>All the </a:t>
            </a:r>
            <a:r>
              <a:rPr lang="en-US" altLang="zh-CN" sz="1600" b="0" dirty="0" err="1" smtClean="0"/>
              <a:t>pMOS</a:t>
            </a:r>
            <a:r>
              <a:rPr lang="en-US" altLang="zh-CN" sz="1600" b="0" dirty="0" smtClean="0"/>
              <a:t> transistors are in top half and all </a:t>
            </a:r>
            <a:r>
              <a:rPr lang="en-US" altLang="zh-CN" sz="1600" b="0" dirty="0" err="1" smtClean="0"/>
              <a:t>nMOS</a:t>
            </a:r>
            <a:r>
              <a:rPr lang="en-US" altLang="zh-CN" sz="1600" b="0" dirty="0" smtClean="0"/>
              <a:t> transistors are in bottom half</a:t>
            </a:r>
            <a:endParaRPr lang="en-US" altLang="zh-CN" sz="1600" b="0" dirty="0"/>
          </a:p>
          <a:p>
            <a:endParaRPr lang="en-US" altLang="zh-CN" dirty="0" smtClean="0"/>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787" y="2326108"/>
            <a:ext cx="2819794" cy="3896269"/>
          </a:xfrm>
          <a:prstGeom prst="rect">
            <a:avLst/>
          </a:prstGeom>
        </p:spPr>
      </p:pic>
    </p:spTree>
    <p:extLst>
      <p:ext uri="{BB962C8B-B14F-4D97-AF65-F5344CB8AC3E}">
        <p14:creationId xmlns:p14="http://schemas.microsoft.com/office/powerpoint/2010/main" val="323879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2023/4/18</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5</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Standard Ce</a:t>
            </a:r>
            <a:r>
              <a:rPr lang="en-US" altLang="zh-CN" dirty="0" smtClean="0"/>
              <a:t>ll Layout</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445947" y="941243"/>
            <a:ext cx="10515600" cy="4617515"/>
          </a:xfrm>
        </p:spPr>
        <p:txBody>
          <a:bodyPr>
            <a:normAutofit/>
          </a:bodyPr>
          <a:lstStyle/>
          <a:p>
            <a:r>
              <a:rPr lang="en-US" altLang="zh-CN" sz="2000" b="0" dirty="0"/>
              <a:t>Save </a:t>
            </a:r>
            <a:r>
              <a:rPr lang="en-US" altLang="zh-CN" sz="2000" b="0" dirty="0"/>
              <a:t>Design </a:t>
            </a:r>
            <a:r>
              <a:rPr lang="en-US" altLang="zh-CN" sz="2000" b="0" dirty="0"/>
              <a:t>Area</a:t>
            </a:r>
            <a:endParaRPr lang="en-US" altLang="zh-CN" sz="2000" b="0" dirty="0"/>
          </a:p>
          <a:p>
            <a:r>
              <a:rPr lang="en-US" altLang="zh-CN" sz="2000" b="0" dirty="0"/>
              <a:t>Easy </a:t>
            </a:r>
            <a:r>
              <a:rPr lang="en-US" altLang="zh-CN" sz="2000" b="0" dirty="0"/>
              <a:t>placement for APR tool: All the standard cells have the same height and easily can be fit into the standard cell row so make it easy for APR (Automatic Place and Route) to place them. </a:t>
            </a:r>
            <a:endParaRPr lang="en-US" altLang="zh-CN" sz="2000" b="0" dirty="0"/>
          </a:p>
          <a:p>
            <a:r>
              <a:rPr lang="en-US" altLang="zh-CN" sz="2000" b="0" dirty="0"/>
              <a:t>Easy </a:t>
            </a:r>
            <a:r>
              <a:rPr lang="en-US" altLang="zh-CN" sz="2000" b="0" dirty="0"/>
              <a:t>to route: All the pins of standard cells are in the intersection of horizontal and vertical tracks, So it becomes easy to route them by the APR tool</a:t>
            </a:r>
          </a:p>
          <a:p>
            <a:pPr marL="0" indent="0">
              <a:buNone/>
            </a:pPr>
            <a:endParaRPr lang="en-US" altLang="zh-CN" dirty="0" smtClean="0"/>
          </a:p>
        </p:txBody>
      </p:sp>
      <p:pic>
        <p:nvPicPr>
          <p:cNvPr id="8" name="图片 7"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69" y="3048462"/>
            <a:ext cx="2324424" cy="3181794"/>
          </a:xfrm>
          <a:prstGeom prst="rect">
            <a:avLst/>
          </a:prstGeom>
        </p:spPr>
      </p:pic>
      <p:pic>
        <p:nvPicPr>
          <p:cNvPr id="9" name="图片 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493" y="2923137"/>
            <a:ext cx="2552124" cy="3432445"/>
          </a:xfrm>
          <a:prstGeom prst="rect">
            <a:avLst/>
          </a:prstGeom>
        </p:spPr>
      </p:pic>
      <p:pic>
        <p:nvPicPr>
          <p:cNvPr id="10" name="图片 9"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907" y="2863823"/>
            <a:ext cx="2392348" cy="2311022"/>
          </a:xfrm>
          <a:prstGeom prst="rect">
            <a:avLst/>
          </a:prstGeom>
        </p:spPr>
      </p:pic>
    </p:spTree>
    <p:extLst>
      <p:ext uri="{BB962C8B-B14F-4D97-AF65-F5344CB8AC3E}">
        <p14:creationId xmlns:p14="http://schemas.microsoft.com/office/powerpoint/2010/main" val="268638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2023/4/18</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6</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Standard Ce</a:t>
            </a:r>
            <a:r>
              <a:rPr lang="en-US" altLang="zh-CN" dirty="0" smtClean="0"/>
              <a:t>ll Layout</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438263" y="1187132"/>
            <a:ext cx="5570651" cy="3461708"/>
          </a:xfrm>
        </p:spPr>
        <p:txBody>
          <a:bodyPr>
            <a:normAutofit/>
          </a:bodyPr>
          <a:lstStyle/>
          <a:p>
            <a:r>
              <a:rPr lang="en-US" altLang="zh-CN" sz="2000" b="0" dirty="0" smtClean="0"/>
              <a:t>Track </a:t>
            </a:r>
            <a:r>
              <a:rPr lang="en-US" altLang="zh-CN" sz="2000" b="0" dirty="0"/>
              <a:t>can be defined as a line on which metal layers are drawn. </a:t>
            </a:r>
            <a:r>
              <a:rPr lang="en-US" altLang="zh-CN" sz="2000" b="0" dirty="0"/>
              <a:t>A track means one M1 Pitch. Height of Standard cell is generally measured in term of no. of tracks inside it. </a:t>
            </a:r>
            <a:r>
              <a:rPr lang="en-US" altLang="zh-CN" sz="2000" b="0" dirty="0"/>
              <a:t>like a </a:t>
            </a:r>
            <a:r>
              <a:rPr lang="en-US" altLang="zh-CN" sz="2000" b="0" dirty="0" smtClean="0"/>
              <a:t>13T </a:t>
            </a:r>
            <a:r>
              <a:rPr lang="en-US" altLang="zh-CN" sz="2000" b="0" dirty="0"/>
              <a:t>standard cell means that the height of the standard cell is </a:t>
            </a:r>
            <a:r>
              <a:rPr lang="en-US" altLang="zh-CN" sz="2000" b="0" dirty="0" smtClean="0"/>
              <a:t>13Track </a:t>
            </a:r>
            <a:r>
              <a:rPr lang="en-US" altLang="zh-CN" sz="2000" b="0" dirty="0"/>
              <a:t>of M1. </a:t>
            </a:r>
            <a:endParaRPr lang="en-US" altLang="zh-CN" sz="2000" b="0" dirty="0"/>
          </a:p>
        </p:txBody>
      </p:sp>
      <p:pic>
        <p:nvPicPr>
          <p:cNvPr id="1026" name="Picture 2" descr="https://1.bp.blogspot.com/-EZCWrXEmKpo/XsKNjuipjmI/AAAAAAAAaaI/zp_SDzJLNwMFn-ghMVm6-l2MgirUu4J7QCK4BGAsYHg/standard_cell_t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426" y="1275550"/>
            <a:ext cx="3854657" cy="424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9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2023/4/18</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7</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Standard Ce</a:t>
            </a:r>
            <a:r>
              <a:rPr lang="en-US" altLang="zh-CN" dirty="0" smtClean="0"/>
              <a:t>ll Layout</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438262" y="1187132"/>
            <a:ext cx="11356729" cy="1609856"/>
          </a:xfrm>
        </p:spPr>
        <p:txBody>
          <a:bodyPr>
            <a:noAutofit/>
          </a:bodyPr>
          <a:lstStyle/>
          <a:p>
            <a:pPr>
              <a:lnSpc>
                <a:spcPct val="110000"/>
              </a:lnSpc>
            </a:pPr>
            <a:r>
              <a:rPr lang="en-US" altLang="zh-CN" sz="2000" b="0" dirty="0"/>
              <a:t>Small transistor standard cells are used for high-density design and these cells having low power consumption. Large transistors standard cells large area but having very good performance. Medium transistors standard cells have a balance between large transistors and small transistors. So there is a tradeoff between area/power </a:t>
            </a:r>
            <a:r>
              <a:rPr lang="en-US" altLang="zh-CN" sz="2000" b="0" dirty="0" err="1"/>
              <a:t>vs</a:t>
            </a:r>
            <a:r>
              <a:rPr lang="en-US" altLang="zh-CN" sz="2000" b="0" dirty="0"/>
              <a:t> performance.</a:t>
            </a:r>
          </a:p>
          <a:p>
            <a:pPr>
              <a:lnSpc>
                <a:spcPct val="110000"/>
              </a:lnSpc>
            </a:pPr>
            <a:endParaRPr lang="en-US" altLang="zh-CN" sz="2000" b="0" dirty="0"/>
          </a:p>
        </p:txBody>
      </p:sp>
      <p:pic>
        <p:nvPicPr>
          <p:cNvPr id="2050" name="Picture 2" descr="https://1.bp.blogspot.com/-uybwV4zaIko/XsKrR6ZP9_I/AAAAAAAAaao/5KLrkSWQHwgENsf9HeXw8bOfS5OQEzNawCK4BGAsYHg/standard_cell6_12_9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4" y="2886156"/>
            <a:ext cx="3156588" cy="34822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1.bp.blogspot.com/-hmosKCRpuQQ/XsLOZw8AjQI/AAAAAAAAabE/ZtCYy4VPki4LcbFzsF0W4TBu8QaHayc-ACK4BGAsYHg/standard_cell_co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75" y="3072132"/>
            <a:ext cx="36766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DE32AF4-A8FD-4977-867F-0E5C904E2B23}" type="slidenum">
              <a:rPr lang="zh-CN" altLang="en-US" smtClean="0"/>
              <a:t>8</a:t>
            </a:fld>
            <a:endParaRPr lang="zh-CN" altLang="en-US"/>
          </a:p>
        </p:txBody>
      </p:sp>
      <p:pic>
        <p:nvPicPr>
          <p:cNvPr id="4" name="图片 3">
            <a:extLst>
              <a:ext uri="{FF2B5EF4-FFF2-40B4-BE49-F238E27FC236}">
                <a16:creationId xmlns:a16="http://schemas.microsoft.com/office/drawing/2014/main" xmlns="" id="{2EDF02EE-110E-794A-B16D-AF0FFACE8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74274" y="5944846"/>
            <a:ext cx="2250128" cy="355794"/>
          </a:xfrm>
          <a:prstGeom prst="rect">
            <a:avLst/>
          </a:prstGeom>
        </p:spPr>
      </p:pic>
      <p:grpSp>
        <p:nvGrpSpPr>
          <p:cNvPr id="5" name="iŝľiḍê">
            <a:extLst>
              <a:ext uri="{FF2B5EF4-FFF2-40B4-BE49-F238E27FC236}">
                <a16:creationId xmlns:a16="http://schemas.microsoft.com/office/drawing/2014/main" xmlns="" id="{39A0CD3F-82ED-B40F-6E76-1E74AB5CC0A3}"/>
              </a:ext>
            </a:extLst>
          </p:cNvPr>
          <p:cNvGrpSpPr/>
          <p:nvPr/>
        </p:nvGrpSpPr>
        <p:grpSpPr>
          <a:xfrm>
            <a:off x="1599338" y="3069313"/>
            <a:ext cx="3571355" cy="2133785"/>
            <a:chOff x="756398" y="2870422"/>
            <a:chExt cx="2406703" cy="2860914"/>
          </a:xfrm>
        </p:grpSpPr>
        <p:sp>
          <p:nvSpPr>
            <p:cNvPr id="6" name="îŝḷîdê">
              <a:extLst>
                <a:ext uri="{FF2B5EF4-FFF2-40B4-BE49-F238E27FC236}">
                  <a16:creationId xmlns:a16="http://schemas.microsoft.com/office/drawing/2014/main" xmlns="" id="{1091DF8E-930C-AD5E-DA67-39340852A830}"/>
                </a:ext>
              </a:extLst>
            </p:cNvPr>
            <p:cNvSpPr txBox="1"/>
            <p:nvPr/>
          </p:nvSpPr>
          <p:spPr>
            <a:xfrm>
              <a:off x="756398" y="2870422"/>
              <a:ext cx="962123" cy="707886"/>
            </a:xfrm>
            <a:prstGeom prst="rect">
              <a:avLst/>
            </a:prstGeom>
            <a:noFill/>
          </p:spPr>
          <p:txBody>
            <a:bodyPr wrap="none" rtlCol="0">
              <a:noAutofit/>
            </a:bodyPr>
            <a:lstStyle/>
            <a:p>
              <a:r>
                <a:rPr lang="en-US" altLang="zh-CN" sz="6600" b="1" dirty="0" smtClean="0">
                  <a:latin typeface="微软雅黑" panose="020B0503020204020204" pitchFamily="34" charset="-122"/>
                  <a:ea typeface="微软雅黑" panose="020B0503020204020204" pitchFamily="34" charset="-122"/>
                  <a:cs typeface="Arial" panose="020B0604020202020204" pitchFamily="34" charset="0"/>
                </a:rPr>
                <a:t>02. LEF / DEF /  .LIB</a:t>
              </a:r>
              <a:endParaRPr lang="zh-CN" altLang="en-US" sz="66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išlíďe">
              <a:extLst>
                <a:ext uri="{FF2B5EF4-FFF2-40B4-BE49-F238E27FC236}">
                  <a16:creationId xmlns:a16="http://schemas.microsoft.com/office/drawing/2014/main" xmlns="" id="{2F09F0F6-0DEB-D89B-FB29-06E7D50958A2}"/>
                </a:ext>
              </a:extLst>
            </p:cNvPr>
            <p:cNvSpPr/>
            <p:nvPr/>
          </p:nvSpPr>
          <p:spPr>
            <a:xfrm flipH="1">
              <a:off x="1718521" y="3224365"/>
              <a:ext cx="1444580" cy="2506971"/>
            </a:xfrm>
            <a:prstGeom prst="rect">
              <a:avLst/>
            </a:prstGeom>
            <a:ln>
              <a:noFill/>
            </a:ln>
          </p:spPr>
          <p:txBody>
            <a:bodyPr wrap="square" lIns="91440" tIns="45720" rIns="91440" bIns="45720" anchor="t">
              <a:noAutofit/>
            </a:bodyPr>
            <a:lstStyle/>
            <a:p>
              <a:pPr>
                <a:buSzPct val="25000"/>
              </a:pPr>
              <a:endParaRPr lang="en-US" altLang="zh-CN"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 name="平行四边形 7">
            <a:extLst>
              <a:ext uri="{FF2B5EF4-FFF2-40B4-BE49-F238E27FC236}">
                <a16:creationId xmlns:a16="http://schemas.microsoft.com/office/drawing/2014/main" xmlns="" id="{903A9174-EBAC-14D4-3C28-920A39A6DD21}"/>
              </a:ext>
            </a:extLst>
          </p:cNvPr>
          <p:cNvSpPr/>
          <p:nvPr/>
        </p:nvSpPr>
        <p:spPr>
          <a:xfrm>
            <a:off x="608768" y="2953766"/>
            <a:ext cx="990570" cy="1050446"/>
          </a:xfrm>
          <a:prstGeom prst="parallelogram">
            <a:avLst/>
          </a:prstGeom>
          <a:solidFill>
            <a:srgbClr val="CD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235050" y="4972265"/>
            <a:ext cx="6310671" cy="461665"/>
          </a:xfrm>
          <a:prstGeom prst="rect">
            <a:avLst/>
          </a:prstGeom>
          <a:ln>
            <a:solidFill>
              <a:srgbClr val="FFC000"/>
            </a:solidFill>
          </a:ln>
        </p:spPr>
        <p:txBody>
          <a:bodyPr wrap="square" rtlCol="0">
            <a:spAutoFit/>
          </a:bodyPr>
          <a:lstStyle/>
          <a:p>
            <a:r>
              <a:rPr lang="en-US" altLang="zh-CN" sz="1200" b="1" dirty="0" smtClean="0">
                <a:solidFill>
                  <a:srgbClr val="FF0000"/>
                </a:solidFill>
              </a:rPr>
              <a:t>Test case: /scratch02/</a:t>
            </a:r>
            <a:r>
              <a:rPr lang="en-US" altLang="zh-CN" sz="1200" b="1" dirty="0" err="1" smtClean="0">
                <a:solidFill>
                  <a:srgbClr val="FF0000"/>
                </a:solidFill>
              </a:rPr>
              <a:t>rnd</a:t>
            </a:r>
            <a:r>
              <a:rPr lang="en-US" altLang="zh-CN" sz="1200" b="1" dirty="0" smtClean="0">
                <a:solidFill>
                  <a:srgbClr val="FF0000"/>
                </a:solidFill>
              </a:rPr>
              <a:t>/</a:t>
            </a:r>
            <a:r>
              <a:rPr lang="en-US" altLang="zh-CN" sz="1200" b="1" dirty="0" err="1" smtClean="0">
                <a:solidFill>
                  <a:srgbClr val="FF0000"/>
                </a:solidFill>
              </a:rPr>
              <a:t>jchen</a:t>
            </a:r>
            <a:r>
              <a:rPr lang="en-US" altLang="zh-CN" sz="1200" b="1" dirty="0" smtClean="0">
                <a:solidFill>
                  <a:srgbClr val="FF0000"/>
                </a:solidFill>
              </a:rPr>
              <a:t>/</a:t>
            </a:r>
            <a:r>
              <a:rPr lang="en-US" altLang="zh-CN" sz="1200" b="1" dirty="0" err="1" smtClean="0">
                <a:solidFill>
                  <a:srgbClr val="FF0000"/>
                </a:solidFill>
              </a:rPr>
              <a:t>jcbuilds</a:t>
            </a:r>
            <a:r>
              <a:rPr lang="en-US" altLang="zh-CN" sz="1200" b="1" dirty="0" smtClean="0">
                <a:solidFill>
                  <a:srgbClr val="FF0000"/>
                </a:solidFill>
              </a:rPr>
              <a:t>/</a:t>
            </a:r>
            <a:r>
              <a:rPr lang="en-US" altLang="zh-CN" sz="1200" b="1" dirty="0" err="1" smtClean="0">
                <a:solidFill>
                  <a:srgbClr val="FF0000"/>
                </a:solidFill>
              </a:rPr>
              <a:t>test_build</a:t>
            </a:r>
            <a:r>
              <a:rPr lang="en-US" altLang="zh-CN" sz="1200" b="1" dirty="0" smtClean="0">
                <a:solidFill>
                  <a:srgbClr val="FF0000"/>
                </a:solidFill>
              </a:rPr>
              <a:t>/</a:t>
            </a:r>
            <a:r>
              <a:rPr lang="en-US" altLang="zh-CN" sz="1200" b="1" dirty="0" err="1" smtClean="0">
                <a:solidFill>
                  <a:srgbClr val="FF0000"/>
                </a:solidFill>
              </a:rPr>
              <a:t>test_mem_junc</a:t>
            </a:r>
            <a:r>
              <a:rPr lang="en-US" altLang="zh-CN" sz="1200" b="1" dirty="0" smtClean="0">
                <a:solidFill>
                  <a:srgbClr val="FF0000"/>
                </a:solidFill>
              </a:rPr>
              <a:t>/</a:t>
            </a:r>
            <a:r>
              <a:rPr lang="en-US" altLang="zh-CN" sz="1200" b="1" dirty="0" err="1" smtClean="0">
                <a:solidFill>
                  <a:srgbClr val="FF0000"/>
                </a:solidFill>
              </a:rPr>
              <a:t>run_time_dp_quick</a:t>
            </a:r>
            <a:endParaRPr lang="en-US" altLang="zh-CN" sz="1200" b="1" dirty="0" smtClean="0">
              <a:solidFill>
                <a:srgbClr val="FF0000"/>
              </a:solidFill>
            </a:endParaRPr>
          </a:p>
          <a:p>
            <a:r>
              <a:rPr lang="en-US" altLang="zh-CN" sz="1200" b="1" dirty="0" smtClean="0">
                <a:solidFill>
                  <a:srgbClr val="FF0000"/>
                </a:solidFill>
              </a:rPr>
              <a:t>/scratch02/</a:t>
            </a:r>
            <a:r>
              <a:rPr lang="en-US" altLang="zh-CN" sz="1200" b="1" dirty="0" err="1" smtClean="0">
                <a:solidFill>
                  <a:srgbClr val="FF0000"/>
                </a:solidFill>
              </a:rPr>
              <a:t>rnd</a:t>
            </a:r>
            <a:r>
              <a:rPr lang="en-US" altLang="zh-CN" sz="1200" b="1" dirty="0" smtClean="0">
                <a:solidFill>
                  <a:srgbClr val="FF0000"/>
                </a:solidFill>
              </a:rPr>
              <a:t>/</a:t>
            </a:r>
            <a:r>
              <a:rPr lang="en-US" altLang="zh-CN" sz="1200" b="1" dirty="0" err="1" smtClean="0">
                <a:solidFill>
                  <a:srgbClr val="FF0000"/>
                </a:solidFill>
              </a:rPr>
              <a:t>jchen</a:t>
            </a:r>
            <a:r>
              <a:rPr lang="en-US" altLang="zh-CN" sz="1200" b="1" dirty="0" smtClean="0">
                <a:solidFill>
                  <a:srgbClr val="FF0000"/>
                </a:solidFill>
              </a:rPr>
              <a:t>/</a:t>
            </a:r>
            <a:r>
              <a:rPr lang="en-US" altLang="zh-CN" sz="1200" b="1" dirty="0" err="1" smtClean="0">
                <a:solidFill>
                  <a:srgbClr val="FF0000"/>
                </a:solidFill>
              </a:rPr>
              <a:t>jcbuilds</a:t>
            </a:r>
            <a:r>
              <a:rPr lang="en-US" altLang="zh-CN" sz="1200" b="1" dirty="0" smtClean="0">
                <a:solidFill>
                  <a:srgbClr val="FF0000"/>
                </a:solidFill>
              </a:rPr>
              <a:t>/</a:t>
            </a:r>
            <a:r>
              <a:rPr lang="en-US" altLang="zh-CN" sz="1200" b="1" dirty="0" err="1" smtClean="0">
                <a:solidFill>
                  <a:srgbClr val="FF0000"/>
                </a:solidFill>
              </a:rPr>
              <a:t>test_build</a:t>
            </a:r>
            <a:r>
              <a:rPr lang="en-US" altLang="zh-CN" sz="1200" b="1" dirty="0" smtClean="0">
                <a:solidFill>
                  <a:srgbClr val="FF0000"/>
                </a:solidFill>
              </a:rPr>
              <a:t>/</a:t>
            </a:r>
            <a:r>
              <a:rPr lang="en-US" altLang="zh-CN" sz="1200" b="1" dirty="0" err="1" smtClean="0">
                <a:solidFill>
                  <a:srgbClr val="FF0000"/>
                </a:solidFill>
              </a:rPr>
              <a:t>test_mem_junc</a:t>
            </a:r>
            <a:r>
              <a:rPr lang="en-US" altLang="zh-CN" sz="1200" b="1" dirty="0" smtClean="0">
                <a:solidFill>
                  <a:srgbClr val="FF0000"/>
                </a:solidFill>
              </a:rPr>
              <a:t>/</a:t>
            </a:r>
            <a:r>
              <a:rPr lang="en-US" altLang="zh-CN" sz="1200" b="1" dirty="0" err="1" smtClean="0">
                <a:solidFill>
                  <a:srgbClr val="FF0000"/>
                </a:solidFill>
              </a:rPr>
              <a:t>import_m</a:t>
            </a:r>
            <a:r>
              <a:rPr lang="en-US" altLang="zh-CN" sz="1200" b="1" dirty="0" smtClean="0">
                <a:solidFill>
                  <a:srgbClr val="FF0000"/>
                </a:solidFill>
              </a:rPr>
              <a:t> </a:t>
            </a:r>
            <a:r>
              <a:rPr lang="en-US" altLang="zh-CN" sz="1200" b="1" dirty="0" err="1">
                <a:solidFill>
                  <a:srgbClr val="FF0000"/>
                </a:solidFill>
              </a:rPr>
              <a:t>u</a:t>
            </a:r>
            <a:r>
              <a:rPr lang="en-US" altLang="zh-CN" sz="1200" b="1" dirty="0" err="1" smtClean="0">
                <a:solidFill>
                  <a:srgbClr val="FF0000"/>
                </a:solidFill>
              </a:rPr>
              <a:t>ltiple_hier_defs</a:t>
            </a:r>
            <a:endParaRPr lang="zh-CN" altLang="en-US" sz="1200" b="1" dirty="0">
              <a:solidFill>
                <a:srgbClr val="FF0000"/>
              </a:solidFill>
            </a:endParaRPr>
          </a:p>
        </p:txBody>
      </p:sp>
    </p:spTree>
    <p:extLst>
      <p:ext uri="{BB962C8B-B14F-4D97-AF65-F5344CB8AC3E}">
        <p14:creationId xmlns:p14="http://schemas.microsoft.com/office/powerpoint/2010/main" val="222123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5475255-D320-1C75-73A0-6977696D978E}"/>
              </a:ext>
            </a:extLst>
          </p:cNvPr>
          <p:cNvSpPr>
            <a:spLocks noGrp="1"/>
          </p:cNvSpPr>
          <p:nvPr>
            <p:ph type="dt" sz="half" idx="10"/>
          </p:nvPr>
        </p:nvSpPr>
        <p:spPr/>
        <p:txBody>
          <a:bodyPr/>
          <a:lstStyle/>
          <a:p>
            <a:fld id="{C690DF44-FBD3-43AB-A3C7-BFE313453CBE}" type="datetime1">
              <a:rPr lang="zh-CN" altLang="en-US" smtClean="0"/>
              <a:t>2023/4/18</a:t>
            </a:fld>
            <a:endParaRPr lang="zh-CN" altLang="en-US"/>
          </a:p>
        </p:txBody>
      </p:sp>
      <p:sp>
        <p:nvSpPr>
          <p:cNvPr id="4" name="灯片编号占位符 3">
            <a:extLst>
              <a:ext uri="{FF2B5EF4-FFF2-40B4-BE49-F238E27FC236}">
                <a16:creationId xmlns:a16="http://schemas.microsoft.com/office/drawing/2014/main" xmlns="" id="{9074CE93-A5AF-7CF2-D1A3-F931D824261A}"/>
              </a:ext>
            </a:extLst>
          </p:cNvPr>
          <p:cNvSpPr>
            <a:spLocks noGrp="1"/>
          </p:cNvSpPr>
          <p:nvPr>
            <p:ph type="sldNum" sz="quarter" idx="12"/>
          </p:nvPr>
        </p:nvSpPr>
        <p:spPr/>
        <p:txBody>
          <a:bodyPr/>
          <a:lstStyle/>
          <a:p>
            <a:fld id="{2BB885BF-FFB5-4B98-AFA7-9E2E8BF24F08}" type="slidenum">
              <a:rPr lang="zh-CN" altLang="en-US" smtClean="0"/>
              <a:t>9</a:t>
            </a:fld>
            <a:endParaRPr lang="zh-CN" altLang="en-US"/>
          </a:p>
        </p:txBody>
      </p:sp>
      <p:sp>
        <p:nvSpPr>
          <p:cNvPr id="5" name="标题 4">
            <a:extLst>
              <a:ext uri="{FF2B5EF4-FFF2-40B4-BE49-F238E27FC236}">
                <a16:creationId xmlns:a16="http://schemas.microsoft.com/office/drawing/2014/main" xmlns="" id="{4D16993D-29A1-0E31-073C-74CA01AFB2DC}"/>
              </a:ext>
            </a:extLst>
          </p:cNvPr>
          <p:cNvSpPr>
            <a:spLocks noGrp="1"/>
          </p:cNvSpPr>
          <p:nvPr>
            <p:ph type="title"/>
          </p:nvPr>
        </p:nvSpPr>
        <p:spPr/>
        <p:txBody>
          <a:bodyPr/>
          <a:lstStyle/>
          <a:p>
            <a:r>
              <a:rPr lang="en-US" altLang="zh-CN" dirty="0" smtClean="0"/>
              <a:t>Library Exchange Format(LEF)</a:t>
            </a:r>
            <a:endParaRPr lang="zh-CN" altLang="en-US" dirty="0"/>
          </a:p>
        </p:txBody>
      </p:sp>
      <p:sp>
        <p:nvSpPr>
          <p:cNvPr id="6" name="内容占位符 5">
            <a:extLst>
              <a:ext uri="{FF2B5EF4-FFF2-40B4-BE49-F238E27FC236}">
                <a16:creationId xmlns:a16="http://schemas.microsoft.com/office/drawing/2014/main" xmlns:a14="http://schemas.microsoft.com/office/drawing/2010/main" xmlns:mc="http://schemas.openxmlformats.org/markup-compatibility/2006" xmlns="" id="{85946239-1BEF-29A4-0A19-A1E7FC4C3E6D}"/>
              </a:ext>
            </a:extLst>
          </p:cNvPr>
          <p:cNvSpPr>
            <a:spLocks noGrp="1"/>
          </p:cNvSpPr>
          <p:nvPr>
            <p:ph idx="1"/>
          </p:nvPr>
        </p:nvSpPr>
        <p:spPr>
          <a:xfrm>
            <a:off x="361150" y="1187131"/>
            <a:ext cx="11433841" cy="4537473"/>
          </a:xfrm>
        </p:spPr>
        <p:txBody>
          <a:bodyPr>
            <a:noAutofit/>
          </a:bodyPr>
          <a:lstStyle/>
          <a:p>
            <a:r>
              <a:rPr lang="en-US" altLang="zh-CN" sz="2000" b="0" dirty="0"/>
              <a:t>An ASCII data format, used to describe a standard cell library Includes the design rules for routing and the Abstract of the cells, no information about the internal </a:t>
            </a:r>
            <a:r>
              <a:rPr lang="en-US" altLang="zh-CN" sz="2000" b="0" dirty="0" err="1"/>
              <a:t>netlist</a:t>
            </a:r>
            <a:r>
              <a:rPr lang="en-US" altLang="zh-CN" sz="2000" b="0" dirty="0"/>
              <a:t> of the cells </a:t>
            </a:r>
            <a:endParaRPr lang="en-US" altLang="zh-CN" sz="2000" b="0" dirty="0"/>
          </a:p>
          <a:p>
            <a:r>
              <a:rPr lang="en-US" altLang="zh-CN" sz="2000" b="0" dirty="0"/>
              <a:t>A </a:t>
            </a:r>
            <a:r>
              <a:rPr lang="en-US" altLang="zh-CN" sz="2000" b="0" dirty="0"/>
              <a:t>LEF file contains the following sections:  </a:t>
            </a:r>
            <a:endParaRPr lang="en-US" altLang="zh-CN" sz="2000" b="0" dirty="0"/>
          </a:p>
          <a:p>
            <a:pPr lvl="1"/>
            <a:r>
              <a:rPr lang="en-US" altLang="zh-CN" sz="1600" b="0" dirty="0"/>
              <a:t>Technology</a:t>
            </a:r>
            <a:r>
              <a:rPr lang="en-US" altLang="zh-CN" sz="1600" b="0" dirty="0"/>
              <a:t>: layer, design rules, via definitions, metal capacitance  </a:t>
            </a:r>
            <a:endParaRPr lang="en-US" altLang="zh-CN" sz="1600" b="0" dirty="0"/>
          </a:p>
          <a:p>
            <a:pPr lvl="1"/>
            <a:r>
              <a:rPr lang="en-US" altLang="zh-CN" sz="1600" b="0" dirty="0"/>
              <a:t>Site</a:t>
            </a:r>
            <a:r>
              <a:rPr lang="en-US" altLang="zh-CN" sz="1600" b="0" dirty="0"/>
              <a:t>: Site extension  </a:t>
            </a:r>
            <a:endParaRPr lang="en-US" altLang="zh-CN" sz="1600" b="0" dirty="0"/>
          </a:p>
          <a:p>
            <a:pPr lvl="1"/>
            <a:r>
              <a:rPr lang="en-US" altLang="zh-CN" sz="1600" b="0" dirty="0"/>
              <a:t>Macros</a:t>
            </a:r>
            <a:r>
              <a:rPr lang="en-US" altLang="zh-CN" sz="1600" b="0" dirty="0"/>
              <a:t>: cell descriptions, cell dimensions, layout of pins and blockages, capacitances. </a:t>
            </a:r>
            <a:endParaRPr lang="en-US" altLang="zh-CN" sz="1600" b="0" dirty="0"/>
          </a:p>
          <a:p>
            <a:r>
              <a:rPr lang="en-US" altLang="zh-CN" sz="2000" b="0" dirty="0"/>
              <a:t>The </a:t>
            </a:r>
            <a:r>
              <a:rPr lang="en-US" altLang="zh-CN" sz="2000" b="0" dirty="0"/>
              <a:t>technology is described by the Layer and Via statements. To each layer the following attributes may be associated:  </a:t>
            </a:r>
            <a:endParaRPr lang="en-US" altLang="zh-CN" sz="2000" b="0" dirty="0"/>
          </a:p>
          <a:p>
            <a:pPr lvl="1"/>
            <a:r>
              <a:rPr lang="en-US" altLang="zh-CN" sz="1600" b="0" dirty="0"/>
              <a:t>type</a:t>
            </a:r>
            <a:r>
              <a:rPr lang="en-US" altLang="zh-CN" sz="1600" b="0" dirty="0"/>
              <a:t>: Layer type can be routing, cut (contact), </a:t>
            </a:r>
            <a:r>
              <a:rPr lang="en-US" altLang="zh-CN" sz="1600" b="0" dirty="0" err="1"/>
              <a:t>masterslice</a:t>
            </a:r>
            <a:r>
              <a:rPr lang="en-US" altLang="zh-CN" sz="1600" b="0" dirty="0"/>
              <a:t> (poly, active), </a:t>
            </a:r>
            <a:r>
              <a:rPr lang="en-US" altLang="zh-CN" sz="1600" b="0" dirty="0" smtClean="0"/>
              <a:t>overlap, implant. </a:t>
            </a:r>
            <a:r>
              <a:rPr lang="en-US" altLang="zh-CN" sz="1600" b="0" dirty="0"/>
              <a:t> </a:t>
            </a:r>
            <a:endParaRPr lang="en-US" altLang="zh-CN" sz="1600" b="0" dirty="0" smtClean="0"/>
          </a:p>
          <a:p>
            <a:pPr lvl="1"/>
            <a:r>
              <a:rPr lang="en-US" altLang="zh-CN" sz="1600" dirty="0" smtClean="0"/>
              <a:t>Layer descriptions must appear in process order, from bottom to top (POLY, METAL1, VIA12, METAL2</a:t>
            </a:r>
            <a:r>
              <a:rPr lang="zh-CN" altLang="en-US" sz="1600" dirty="0" smtClean="0"/>
              <a:t>，</a:t>
            </a:r>
            <a:r>
              <a:rPr lang="en-US" altLang="zh-CN" sz="1600" dirty="0" smtClean="0"/>
              <a:t>VIA23)</a:t>
            </a:r>
            <a:endParaRPr lang="en-US" altLang="zh-CN" sz="1600" b="0" dirty="0"/>
          </a:p>
          <a:p>
            <a:pPr lvl="1"/>
            <a:r>
              <a:rPr lang="en-US" altLang="zh-CN" sz="1600" b="0" dirty="0"/>
              <a:t>width/pitch/spacing </a:t>
            </a:r>
            <a:r>
              <a:rPr lang="en-US" altLang="zh-CN" sz="1600" b="0" dirty="0"/>
              <a:t>rules  </a:t>
            </a:r>
            <a:endParaRPr lang="en-US" altLang="zh-CN" sz="1600" b="0" dirty="0"/>
          </a:p>
          <a:p>
            <a:pPr lvl="1"/>
            <a:r>
              <a:rPr lang="en-US" altLang="zh-CN" sz="1600" b="0" dirty="0"/>
              <a:t>direction </a:t>
            </a:r>
            <a:r>
              <a:rPr lang="en-US" altLang="zh-CN" sz="1600" b="0" dirty="0"/>
              <a:t> </a:t>
            </a:r>
            <a:endParaRPr lang="en-US" altLang="zh-CN" sz="1600" b="0" dirty="0"/>
          </a:p>
          <a:p>
            <a:pPr lvl="1"/>
            <a:r>
              <a:rPr lang="en-US" altLang="zh-CN" sz="1600" b="0" dirty="0"/>
              <a:t>resistance </a:t>
            </a:r>
            <a:r>
              <a:rPr lang="en-US" altLang="zh-CN" sz="1600" b="0" dirty="0"/>
              <a:t>and capacitance per unit square  </a:t>
            </a:r>
            <a:endParaRPr lang="en-US" altLang="zh-CN" sz="1600" b="0" dirty="0"/>
          </a:p>
          <a:p>
            <a:pPr lvl="1"/>
            <a:r>
              <a:rPr lang="en-US" altLang="zh-CN" sz="1600" b="0" dirty="0"/>
              <a:t>antenna </a:t>
            </a:r>
            <a:r>
              <a:rPr lang="en-US" altLang="zh-CN" sz="1600" b="0" dirty="0"/>
              <a:t>Factor</a:t>
            </a:r>
          </a:p>
        </p:txBody>
      </p:sp>
    </p:spTree>
    <p:extLst>
      <p:ext uri="{BB962C8B-B14F-4D97-AF65-F5344CB8AC3E}">
        <p14:creationId xmlns:p14="http://schemas.microsoft.com/office/powerpoint/2010/main" val="4018062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0"/>
  <p:tag name="ISPRING_SCORM_PASSING_SCORE" val="0.000000"/>
  <p:tag name="ISPRING_ULTRA_SCORM_COURSE_ID" val="66C221A4-F9EE-4029-8F78-3C30536C915A"/>
  <p:tag name="ISPRINGONLINEFOLDERID" val="0"/>
  <p:tag name="ISPRINGONLINEFOLDERPATH" val="内容列表"/>
  <p:tag name="ISPRINGCLOUDFOLDERID" val="0"/>
  <p:tag name="ISPRINGCLOUDFOLDERPATH" val="系统信息库"/>
  <p:tag name="ISPRING_OUTPUT_FOLDER" val="G:\第十一批待发作品\365286"/>
  <p:tag name="ISPRING_FIRST_PUBLISH" val="1"/>
  <p:tag name="ISPRING_PLAYERS_CUSTOMIZATION" val="UEsDBBQAAgAIAJaxbk8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WsW5P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axbk+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lrFuT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lrFuT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q4sqU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q4sqU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riypQ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CriypQSnLKSHENAAAnIgAAFwAAAHVuaXZlcnNhbC91bml2ZXJzYWwucG5n7ZppVFNZtoCv5QTigO0r0WJqtQWrBBkiBCQkhTJoFYI1CDIYQCZFSAgISIBgQbWIAynhCcEAWVV2Y9cLczAhgRAVZTAJKZoKUwJBGSKEEMMlCYEEOoGqWr1W/+ufb+XHHc757jl377PP3mffu07hhQC/XTs+2QEAwK5zZ72/BoAt/gCwGWO0TVezetrOT3fZlPq132mgrtdiRlfYEu913gsAGvEmmqiturJx8tmQVADY3aE/NnWh/xEDAIfaznl7fXsTKR09f88uY/TWW7BcA+AAWp4J5shw4fsvtm71OfqXE3/ZcfqC0exnP915Z3Mncv9nX5kePmTq7e/adyuy6V6n2bQcCv9YIlTzvuRVnOtdDN9q5vmU/H+tZEZWwODoRRdVQHoHEd2euTBLrq9q0yywnyKz5T46eW49aVbgrx3q91Z2CF5M8nJXwZQ4fXVr5Ei3a8W2ksGI3Bz3Q7qa55edH0yeJLQpBsLYxroyMP/TtaOqabdK/tn156+G9jBFa6sq9kM9zOhrLs4i712/LY/8SHcxzdO3+tzIRl93iKA/f28ABmAABmAABmAABmAABmAABmAABmAABmAABmAA/7/BKyZLK0Xb6m81+P+22+AdNug2eWcPhAdLXZgsCayCKYeibUlqTrzVKbBlWs6dqOhqDd2t/2tZqlXOJYQtUAldCNziE2vLZq5Hfy9MoCEL2u2n5aJJ17UXLyafDSI91C/N2huyG/aQM9vAlmD2ZgB4PvrhzfF6WHPEckRXItjbVFuaia6mJwnAMifeTGzp2oXt20ueknBYNWCdrm+SehmhebsnsLaTL4ar6CVlETi15eDabDDrlLoT2o6Z9RCpez06U1ORN9/+lTaoDcxd7l/plJLKylEIFLqKksRgaaYcVA8Edaw5EDtwfdJL2OXT77m6NCE+IU6TfrmavxT4BhkDABZX2r0RnZea1Eoaixk+zyyPc5E5EcRKL9kxTLIjvdYlwUqVkFkX7QoTqdpVlajv6zoHj+BhC0USGypHQcHA4R++21OBTD+F6qxZMT5K6UWoewLbLc/bfJHIe730SwH8RtzcY/V0ynTlDBUDMghGThNUkgqsq0Ee2fMO3ktElaahcpFsCA4hyk/pz6rmJgnu7QRuUThmiYEw+asFyqRTiP3KWEJVtDNPnq9xVoxHNmEv0F7rZEpwdYzvSDsRv/mGC3csMbHeNS4en6f1nRUOxKLwEqKiHb+HkvHau1hN/yrq3RAsGAS966Tugjy262ibFdWzyObzOdW2zLUVEev+CSIFeSSYiQ+5LRWD1cTYMSQP+rH/2APPflSCgzMAoFjDxzMVBxeGakpz0C68xnIx9tlc8CFCeF/6+5exm7sSk2VQLO/KnpIMHsw2Z97GjhN7ZkDTJtU6fRVtsn+fFfVapxJLONDH9JkWiT1p8UzfOqw1CLYFODxGmdiuSKyaM6J5zcQhveoCdG9S47Lm5v0gNov2WDzESX+Rf4pUGJlyXtApSRCOZeez1m7nxrr+k8Y80JJJFqNMbB5sB1OfdAxVixJp9MerP/0ZozM4Q4UZnjmBzR5sxCLGvufnbAaSM7hvD3ZljxWH1uYz+bCuq7u5IfZrP24puT7iigyeUDJeMKDmPRCkXWZGbVWryplQg8o1simjMdC6qV8XDe+ZeZNgOVc77R4EPi0Jloyb5vW4JJnXkzFEd867mms2pRz6kSBx3XgcN8pl5ewzREFPOMsyHaIUOw4TZ2hnQjvTcQ/pqNZabqbY0V3mkjK60jJ3Q++WXZN0cVUYLg4WR1Y06FQmeK5pQLYiOUQW4jiTPIwZbAytkjD8HcsPpAyQrlc++CCNIRJR3SmQOM9At6EqYuYJ6jFnrytVZcahYb+OfPQmHBUVheAJe+He/n8b4vVfbczouz75mcqpnn3Git2x3x+npJDs6xGyjJez7ZuAlizUcv1JeE2Q5IrOtE6t8xH9/+Nfd80VTtvVR1lMvsNNPxZw+UYWzI1SJ/6hrHFrcZLQ+26ScI7feJmFmJHs/4Y6o+SN7odOL9NhDr4csJ2BC1fAp11pRqnlXSnIZnodf0VuB34pxedqJsplWkqdNXllGzA+T+8lmVY5zM+2irTzgglxKogTBuIWSkrQOJBoG7EyMniirVKuleWuSQUEncvcp9cehJZZZjzkM4bCuKkPM+0o91ck1C43ttNa1RQht56zFJILgjjPIvooHUfdpAR/vTjwevqUGLLX/5Y5DYuo4zi8hIqywTWRWqZhNrDCQ0ahAJDBrmi9ogiRN/V+Qr3qSArhfYLMlr82Qce3W1TIBeKxeWPwKUI7s7hs72tx5RlcGQSGx5gr+64c7lxlSE14fMcJWxuuI7vNXvaq5CBVgRlzVEH7w/kXefGHCQAUpcAJK6A3GNqpN+tj7YHEzvx9SvzqDKch6RXe+KhOgcgm0R1Si3xZUk9Csv5adFBJ+0Yf1QOfDsuYTmCvY18MQhpbO9CjiwH3EjvsROmjIS9izFlNXAjbsy/GxHfXGcGyJ3r08us21yDJJCzPOHkiSNbFzexwxaXRm9Ynb9F2eTAm7n3nMnWwS9O2w2bCjLX0ekYR5k142/ZgNan+Xo7F8DvO7IVK9qXaEp1rmA3vEThHHCXcT/JE9WdYFhF32IAjOgQa2Tx/EMa0hop3CZb4v6sURNq7x6UjcYh3e2XodPfcXqcJlfki5QXiFDfdgxxlbUxlfk0FSYlePxbMhA8kVOo8iN69k1IDDsWp4/A/UPLOFfji7f/EbRBFx8qq83o23iNe6rBeTV6oRedIFrc2Qge5LXzYc4/aMTwRvJ2kmU2JTRMBgNCSzLtTcOr6UMAlRtIv6Mbo28bGqavFw0ihqDccYb6atcL0o/7iXAaR7UztfuO6eoGc1qTzr8MQzsRYaVYpWBPZFNHrxH7GqtX+6KYLwagjBI1fAbuotYi/UOO/s9xMYguXF5bUZ08dt41YWx6Uge+f4Kuy56KtPSp93b679x/i4D2VQwup7w7FDcmimny+41K9WNJPm17nd3538MTIexFpZ5qHxdPcc9OmvwuSyG6szIhd9eygoqi5MnFY+ZBzx36iUoweTpSovLaXZCbVDPRkbilZkkSsYRd+DsyZPXmXY6KwC/RU/DpzEiLlUBj246x1e595Koioq5k3B261TgzHky7jAmCvdoqTaqCE+9ILj1cfVbATF2Wqb90ljo/YoRtmLo8KK9JaHYZY/Mk/jvf4YNxIzrGR3X4jwm8dywc7Eyor/BwLh/MnKSTtnHNxDacZwpul3loLZVoHU0+xdq1gBCwa+9F6ZKXB1JMlbN7dMpeOTHMJObLJMgDSsX9v3CXL4n7BmNKu/Mesny0SfvOe29roKul40lXHYYeJuLzuGlKIWTSuKpM6VTXUPKpsKYx0ri/kL7fciWwCX5o4VFgl9B9LeYjPnjxii1iV4wNxqlYRhq0Z345w81y8S+E6tPBXpkzJqomQabPJoNrgCR4DtzEMUw+gYy0L577pSvwHyezENCj372fFQDZF1olOv9Fkl2qz95lSJTRC8kWyolFvDbCFAZ/+pYKOE3jEdKLZFyDcmhI1vWA8kQYR8AVpgmUmCjbCuR6F3EdWYPa+iIkP0EUXu2um5baqMl268bOaPqHPOkjZ8nsR4agfwA9hPh/N07AsiysKHIyn+ZoYUUzGiLUBl9bjDu9LB2azpu3m3EbgbcxaVYvLJO+cxyiRC8hL9ryxLp26/WiayilmxyVog5ihPUnJ4hXo0qIM/y5pw44tQrQC5/5qVntzX5Bqly7BWuRAeHYIiBWFj9UHSE4VbnlmCtti9yJG/NDPiu7w/X3+NuX7G9a6oSvrl38I2/qHcG3GGxEZ+67QtpRkjuf/vs4FY+qwx3p9HYf3+s9XX/zzOI6sYh/SzTZiw8aiOIjMkoaKIfSkIEmkXgfs1KPg0vWVsXf2hwr3+HPQhiyrfQWTQhT58+faIFnZmTbztXPcnA37JPVG/dtCf8BTJUxlTyH+N7IJkmt1M+2fg6Q1jRiNDufxLBG2OZUIhzaRkVh56XexiyzDmbbWf5NYkYyA53IsFI6H7wxit+tTBli3NC8/vydptHLGWQTXOS4LPuqWaErv9kMs95XIcmRZ7AcYKxRLzUWP7d3eItIH+CndJIIyj08KlcIufVyL5DzcROYVd13pHW4M3cgLGwnim8+EwWn6vDB2vunRDKiTsOcJHs7YeeT4b76YO33gJXEpMAEFelnoBcN4KMHy8DiiiqBqphc6fLVntw1N7pPefTdLwQ8O5MUu/N0h59rBs67/7tC6VNvKCvQROPmWsFGg1fWTj2MZG00nqts/bTcOViszP+qu4MXs9iGwO4vrcQry04LPOG6NWwBgXNlyXkApw7x3lV2OWD0T/ilB+DEPvjLXM4FH4JbFt1XTjIO0x9t1r2jRbtmn331g6q//GDjtuEl3vpOVq8sHy478sUdB53C5dn767wShT/8X89oV0RqyaIu+9b3qR0IPNS/SYb2TtfnLzh3XHMvf6m2WcvqPXRBtlv5xS4Os1bSFgTC0fby+Izff/tPVhRq0m7saUd7OYX6yy0u/8wM45xPgXXc6Mu9fUEsDBBQAAgAIAKuLKlCV7pF+SwAAAGsAAAAbAAAAdW5pdmVyc2FsL3VuaXZlcnNhbC5wbmcueG1ss7GvyM1RKEstKs7Mz7NVMtQzULK34+WyKShKLctMLVeoAIoBBSFASaESyDVCcMszU0oygEIG5mYIwYzUzPSMElslCwNzuKA+0EwAUEsBAgAAFAACAAgAlrFuTxUOrShkBAAABxEAAB0AAAAAAAAAAQAAAAAAAAAAAHVuaXZlcnNhbC9jb21tb25fbWVzc2FnZXMubG5nUEsBAgAAFAACAAgAlrFuTwh+CyMpAwAAhgwAACcAAAAAAAAAAQAAAAAAnwQAAHVuaXZlcnNhbC9mbGFzaF9wdWJsaXNoaW5nX3NldHRpbmdzLnhtbFBLAQIAABQAAgAIAJaxbk+1/AlkugIAAFUKAAAhAAAAAAAAAAEAAAAAAA0IAAB1bml2ZXJzYWwvZmxhc2hfc2tpbl9zZXR0aW5ncy54bWxQSwECAAAUAAIACACWsW5PKpYPZ/4CAACXCwAAJgAAAAAAAAABAAAAAAAGCwAAdW5pdmVyc2FsL2h0bWxfcHVibGlzaGluZ19zZXR0aW5ncy54bWxQSwECAAAUAAIACACWsW5PaHFSkZoBAAAfBgAAHwAAAAAAAAABAAAAAABIDgAAdW5pdmVyc2FsL2h0bWxfc2tpbl9zZXR0aW5ncy5qc1BLAQIAABQAAgAIAKuLKlA9PC/RwQAAAOUBAAAaAAAAAAAAAAEAAAAAAB8QAAB1bml2ZXJzYWwvaTE4bl9wcmVzZXRzLnhtbFBLAQIAABQAAgAIAKuLKlBy/NGBZwAAAGsAAAAcAAAAAAAAAAEAAAAAABgRAAB1bml2ZXJzYWwvbG9jYWxfc2V0dGluZ3MueG1sUEsBAgAAFAACAAgARJRXRyO0Tvv7AgAAsAgAABQAAAAAAAAAAQAAAAAAuREAAHVuaXZlcnNhbC9wbGF5ZXIueG1sUEsBAgAAFAACAAgAq4sqULCHI/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鸿芯微纳母版1">
  <a:themeElements>
    <a:clrScheme name="自定义 2">
      <a:dk1>
        <a:srgbClr val="000000"/>
      </a:dk1>
      <a:lt1>
        <a:srgbClr val="FFFFFF"/>
      </a:lt1>
      <a:dk2>
        <a:srgbClr val="BFBFBF"/>
      </a:dk2>
      <a:lt2>
        <a:srgbClr val="FFFFFF"/>
      </a:lt2>
      <a:accent1>
        <a:srgbClr val="C00000"/>
      </a:accent1>
      <a:accent2>
        <a:srgbClr val="7F7F7F"/>
      </a:accent2>
      <a:accent3>
        <a:srgbClr val="A5A5A5"/>
      </a:accent3>
      <a:accent4>
        <a:srgbClr val="BFBFBF"/>
      </a:accent4>
      <a:accent5>
        <a:srgbClr val="D8D8D8"/>
      </a:accent5>
      <a:accent6>
        <a:srgbClr val="F2F2F2"/>
      </a:accent6>
      <a:hlink>
        <a:srgbClr val="000000"/>
      </a:hlink>
      <a:folHlink>
        <a:srgbClr val="7F7F7F"/>
      </a:folHlink>
    </a:clrScheme>
    <a:fontScheme name="鸿芯ppt字体">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鸿芯微纳ppt模版01" id="{0677A83D-2E45-AC43-9474-9A2ACB971069}" vid="{864FBF20-D3C4-C14B-9A8C-5DB880947EF3}"/>
    </a:ext>
  </a:extLst>
</a:theme>
</file>

<file path=ppt/theme/theme2.xml><?xml version="1.0" encoding="utf-8"?>
<a:theme xmlns:a="http://schemas.openxmlformats.org/drawingml/2006/main" name="鸿芯PPT封面结尾页母版​​">
  <a:themeElements>
    <a:clrScheme name="自定义 1">
      <a:dk1>
        <a:srgbClr val="000000"/>
      </a:dk1>
      <a:lt1>
        <a:srgbClr val="FFFFFF"/>
      </a:lt1>
      <a:dk2>
        <a:srgbClr val="D5001C"/>
      </a:dk2>
      <a:lt2>
        <a:srgbClr val="EAEAEA"/>
      </a:lt2>
      <a:accent1>
        <a:srgbClr val="D5001C"/>
      </a:accent1>
      <a:accent2>
        <a:srgbClr val="000000"/>
      </a:accent2>
      <a:accent3>
        <a:srgbClr val="5E5E5E"/>
      </a:accent3>
      <a:accent4>
        <a:srgbClr val="919191"/>
      </a:accent4>
      <a:accent5>
        <a:srgbClr val="A9A9A9"/>
      </a:accent5>
      <a:accent6>
        <a:srgbClr val="EAEAEA"/>
      </a:accent6>
      <a:hlink>
        <a:srgbClr val="D5001C"/>
      </a:hlink>
      <a:folHlink>
        <a:srgbClr val="000000"/>
      </a:folHlink>
    </a:clrScheme>
    <a:fontScheme name="鸿芯ppt字体">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鸿芯微纳ppt模版01" id="{0677A83D-2E45-AC43-9474-9A2ACB971069}" vid="{81267DF1-E9BF-2940-B55C-192AB2F758E2}"/>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23914</TotalTime>
  <Words>1493</Words>
  <Application>Microsoft Office PowerPoint</Application>
  <PresentationFormat>自定义</PresentationFormat>
  <Paragraphs>228</Paragraphs>
  <Slides>28</Slides>
  <Notes>4</Notes>
  <HiddenSlides>0</HiddenSlides>
  <MMClips>0</MMClips>
  <ScaleCrop>false</ScaleCrop>
  <HeadingPairs>
    <vt:vector size="4" baseType="variant">
      <vt:variant>
        <vt:lpstr>主题</vt:lpstr>
      </vt:variant>
      <vt:variant>
        <vt:i4>2</vt:i4>
      </vt:variant>
      <vt:variant>
        <vt:lpstr>幻灯片标题</vt:lpstr>
      </vt:variant>
      <vt:variant>
        <vt:i4>28</vt:i4>
      </vt:variant>
    </vt:vector>
  </HeadingPairs>
  <TitlesOfParts>
    <vt:vector size="30" baseType="lpstr">
      <vt:lpstr>鸿芯微纳母版1</vt:lpstr>
      <vt:lpstr>鸿芯PPT封面结尾页母版​​</vt:lpstr>
      <vt:lpstr>PowerPoint 演示文稿</vt:lpstr>
      <vt:lpstr>PowerPoint 演示文稿</vt:lpstr>
      <vt:lpstr>PowerPoint 演示文稿</vt:lpstr>
      <vt:lpstr>Standard Cell Layout</vt:lpstr>
      <vt:lpstr>Standard Cell Layout</vt:lpstr>
      <vt:lpstr>Standard Cell Layout</vt:lpstr>
      <vt:lpstr>Standard Cell Layout</vt:lpstr>
      <vt:lpstr>PowerPoint 演示文稿</vt:lpstr>
      <vt:lpstr>Library Exchange Format(LEF)</vt:lpstr>
      <vt:lpstr>Library Exchange Format(LEF)</vt:lpstr>
      <vt:lpstr>Library Exchange Format(LEF)</vt:lpstr>
      <vt:lpstr>Design Exchange Format(DEF)</vt:lpstr>
      <vt:lpstr>Design Exchange Format(DEF)</vt:lpstr>
      <vt:lpstr>Design Exchange Format(DEF)</vt:lpstr>
      <vt:lpstr>Design Exchange Format(DEF)</vt:lpstr>
      <vt:lpstr>Design Exchange Format(DEF)</vt:lpstr>
      <vt:lpstr>Design Exchange Format(DEF)</vt:lpstr>
      <vt:lpstr>.Lib</vt:lpstr>
      <vt:lpstr>.Lib</vt:lpstr>
      <vt:lpstr>.Lib</vt:lpstr>
      <vt:lpstr>.Lib</vt:lpstr>
      <vt:lpstr>.Lib</vt:lpstr>
      <vt:lpstr>PowerPoint 演示文稿</vt:lpstr>
      <vt:lpstr>CCSP</vt:lpstr>
      <vt:lpstr>CCSP</vt:lpstr>
      <vt:lpstr>CCSP</vt:lpstr>
      <vt:lpstr>CCSP</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819</cp:revision>
  <cp:lastPrinted>2021-11-16T04:20:28Z</cp:lastPrinted>
  <dcterms:created xsi:type="dcterms:W3CDTF">2015-11-30T12:05:22Z</dcterms:created>
  <dcterms:modified xsi:type="dcterms:W3CDTF">2023-04-20T08:27:45Z</dcterms:modified>
</cp:coreProperties>
</file>