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9" r:id="rId3"/>
    <p:sldId id="280" r:id="rId4"/>
    <p:sldId id="281" r:id="rId5"/>
    <p:sldId id="282" r:id="rId6"/>
    <p:sldId id="275" r:id="rId7"/>
    <p:sldId id="265" r:id="rId8"/>
    <p:sldId id="271" r:id="rId9"/>
    <p:sldId id="272" r:id="rId10"/>
    <p:sldId id="273" r:id="rId11"/>
    <p:sldId id="274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44E2-4531-4107-9FCF-8FB042EDED56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1A8E-74A0-4E90-91AC-BCA8D307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8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EMQS</a:t>
            </a:r>
            <a:r>
              <a:rPr lang="zh-CN" altLang="en-US" dirty="0" smtClean="0"/>
              <a:t>：忽略安培环路定律方程中的位移电流</a:t>
            </a:r>
            <a:endParaRPr lang="en-US" altLang="zh-CN" dirty="0" smtClean="0"/>
          </a:p>
          <a:p>
            <a:r>
              <a:rPr lang="en-US" altLang="zh-CN" smtClean="0"/>
              <a:t>MQS: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EQS</a:t>
            </a:r>
            <a:r>
              <a:rPr lang="zh-CN" altLang="en-US" dirty="0" smtClean="0"/>
              <a:t>：忽略法拉第电磁感应定律方程中磁通量变化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E/M </a:t>
            </a:r>
            <a:r>
              <a:rPr lang="zh-CN" altLang="en-US" dirty="0" smtClean="0"/>
              <a:t>解耦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6775-D456-42B9-AE2E-6212EB9023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75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4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36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3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88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6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08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5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55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1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3202-31CE-487C-A406-EA8F67D851C5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8423-E36C-4B79-8B83-29F71AFB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762000" y="1504950"/>
            <a:ext cx="7772400" cy="170378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PG wire parasitic extraction method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0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274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Intentional 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1" y="718125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特指</a:t>
            </a:r>
            <a:r>
              <a:rPr lang="en-US" altLang="zh-CN" sz="2400" dirty="0" smtClean="0"/>
              <a:t>k</a:t>
            </a:r>
            <a:r>
              <a:rPr lang="zh-CN" altLang="en-US" sz="2400" dirty="0" smtClean="0"/>
              <a:t>库后，识别出来的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。有如下特征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en-US" altLang="zh-CN" sz="2400" dirty="0" err="1" smtClean="0"/>
              <a:t>Lpe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长得像</a:t>
            </a:r>
            <a:r>
              <a:rPr lang="en-US" altLang="zh-CN" sz="2400" dirty="0" err="1" smtClean="0"/>
              <a:t>std</a:t>
            </a:r>
            <a:r>
              <a:rPr lang="en-US" altLang="zh-CN" sz="2400" dirty="0" smtClean="0"/>
              <a:t> cell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/>
              <a:t>PMOS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NMOS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gate/output</a:t>
            </a:r>
            <a:r>
              <a:rPr lang="zh-CN" altLang="en-US" sz="2400" dirty="0" smtClean="0"/>
              <a:t>分别接到 </a:t>
            </a:r>
            <a:r>
              <a:rPr lang="en-US" altLang="zh-CN" sz="2400" dirty="0" smtClean="0"/>
              <a:t>VDD/VSS</a:t>
            </a:r>
            <a:r>
              <a:rPr lang="zh-CN" altLang="en-US" sz="2400" dirty="0" smtClean="0"/>
              <a:t>，使得</a:t>
            </a:r>
            <a:r>
              <a:rPr lang="en-US" altLang="zh-CN" sz="2400" dirty="0" smtClean="0"/>
              <a:t>cell</a:t>
            </a:r>
            <a:r>
              <a:rPr lang="zh-CN" altLang="en-US" sz="2400" dirty="0" smtClean="0"/>
              <a:t>变成</a:t>
            </a:r>
            <a:r>
              <a:rPr lang="en-US" altLang="zh-CN" sz="2400" dirty="0" err="1" smtClean="0"/>
              <a:t>decap</a:t>
            </a:r>
            <a:r>
              <a:rPr lang="en-US" altLang="zh-CN" sz="2400" dirty="0" smtClean="0"/>
              <a:t> cell</a:t>
            </a:r>
          </a:p>
          <a:p>
            <a:pPr marL="457200" indent="-457200">
              <a:buAutoNum type="arabicPeriod"/>
            </a:pPr>
            <a:r>
              <a:rPr lang="zh-CN" altLang="en-US" sz="2400" dirty="0" smtClean="0"/>
              <a:t>最终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是通过</a:t>
            </a:r>
            <a:r>
              <a:rPr lang="en-US" altLang="zh-CN" sz="2400" dirty="0" smtClean="0"/>
              <a:t>transistor </a:t>
            </a:r>
            <a:r>
              <a:rPr lang="zh-CN" altLang="en-US" sz="2400" dirty="0" smtClean="0"/>
              <a:t>贡献出来的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zh-CN" altLang="en-US" sz="2400" b="1" u="sng" dirty="0" smtClean="0">
                <a:solidFill>
                  <a:srgbClr val="00B050"/>
                </a:solidFill>
              </a:rPr>
              <a:t>如果没有</a:t>
            </a:r>
            <a:r>
              <a:rPr lang="en-US" altLang="zh-CN" sz="2400" b="1" u="sng" dirty="0" smtClean="0">
                <a:solidFill>
                  <a:srgbClr val="00B050"/>
                </a:solidFill>
              </a:rPr>
              <a:t>k</a:t>
            </a:r>
            <a:r>
              <a:rPr lang="zh-CN" altLang="en-US" sz="2400" b="1" u="sng" dirty="0" smtClean="0">
                <a:solidFill>
                  <a:srgbClr val="00B050"/>
                </a:solidFill>
              </a:rPr>
              <a:t>库的模型，那么 </a:t>
            </a:r>
            <a:r>
              <a:rPr lang="en-US" altLang="zh-CN" sz="2400" b="1" u="sng" dirty="0" smtClean="0">
                <a:solidFill>
                  <a:srgbClr val="00B050"/>
                </a:solidFill>
              </a:rPr>
              <a:t>intentional cap </a:t>
            </a:r>
            <a:r>
              <a:rPr lang="zh-CN" altLang="en-US" sz="2400" b="1" u="sng" dirty="0" smtClean="0">
                <a:solidFill>
                  <a:srgbClr val="00B050"/>
                </a:solidFill>
              </a:rPr>
              <a:t>为</a:t>
            </a:r>
            <a:r>
              <a:rPr lang="en-US" altLang="zh-CN" sz="2400" b="1" u="sng" dirty="0" smtClean="0">
                <a:solidFill>
                  <a:srgbClr val="00B050"/>
                </a:solidFill>
              </a:rPr>
              <a:t>0</a:t>
            </a:r>
            <a:endParaRPr lang="en-US" altLang="zh-CN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3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134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PG 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742950"/>
            <a:ext cx="44534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默认只看 </a:t>
            </a:r>
            <a:r>
              <a:rPr lang="en-US" altLang="zh-CN" b="1" dirty="0" smtClean="0"/>
              <a:t>PG routing </a:t>
            </a:r>
            <a:r>
              <a:rPr lang="zh-CN" altLang="en-US" b="1" dirty="0" smtClean="0"/>
              <a:t>产生的电容</a:t>
            </a:r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	RK: BETWEEN Power and ground</a:t>
            </a:r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	VP: </a:t>
            </a:r>
            <a:r>
              <a:rPr lang="zh-CN" altLang="en-US" b="1" dirty="0" smtClean="0">
                <a:solidFill>
                  <a:srgbClr val="FF0000"/>
                </a:solidFill>
              </a:rPr>
              <a:t>里面是对地电容</a:t>
            </a:r>
            <a:r>
              <a:rPr lang="en-US" altLang="zh-CN" b="1" dirty="0" smtClean="0">
                <a:solidFill>
                  <a:srgbClr val="FF0000"/>
                </a:solidFill>
              </a:rPr>
              <a:t>?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是否也可以通过设置下列参数考虑</a:t>
            </a:r>
            <a:r>
              <a:rPr lang="en-US" altLang="zh-CN" b="1" dirty="0" smtClean="0"/>
              <a:t>signal</a:t>
            </a:r>
            <a:r>
              <a:rPr lang="zh-CN" altLang="en-US" b="1" dirty="0" smtClean="0"/>
              <a:t>？</a:t>
            </a:r>
            <a:endParaRPr lang="en-US" altLang="zh-CN" b="1" dirty="0" smtClean="0"/>
          </a:p>
          <a:p>
            <a:r>
              <a:rPr lang="zh-CN" altLang="en-US" b="1" dirty="0" smtClean="0"/>
              <a:t>（需要确认行为）</a:t>
            </a:r>
            <a:endParaRPr lang="zh-CN" altLang="en-US" b="1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724400" y="1200150"/>
            <a:ext cx="533400" cy="1600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5184"/>
            <a:ext cx="4478261" cy="231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0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43558"/>
            <a:ext cx="4754613" cy="360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" y="205979"/>
            <a:ext cx="8229600" cy="46264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Interconnect and </a:t>
            </a:r>
            <a:r>
              <a:rPr lang="en-US" altLang="zh-CN" dirty="0" smtClean="0"/>
              <a:t>Its </a:t>
            </a:r>
            <a:r>
              <a:rPr lang="en-US" altLang="zh-CN" dirty="0"/>
              <a:t>impact to IC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251520" y="771550"/>
            <a:ext cx="4104456" cy="3852428"/>
          </a:xfrm>
        </p:spPr>
        <p:txBody>
          <a:bodyPr/>
          <a:lstStyle/>
          <a:p>
            <a:r>
              <a:rPr lang="en-US" altLang="zh-CN" sz="1200" dirty="0"/>
              <a:t>Metal (Al or Cu) </a:t>
            </a:r>
            <a:r>
              <a:rPr lang="en-US" altLang="zh-CN" sz="1200" dirty="0" smtClean="0"/>
              <a:t>wire/via </a:t>
            </a:r>
            <a:r>
              <a:rPr lang="en-US" altLang="zh-CN" sz="1200" dirty="0"/>
              <a:t>as conductive path connecting functional elements (devices, gates, blocks, …)</a:t>
            </a:r>
          </a:p>
          <a:p>
            <a:pPr lvl="1"/>
            <a:r>
              <a:rPr lang="en-US" altLang="zh-CN" sz="1050" dirty="0"/>
              <a:t>Ideally does not affect design performance</a:t>
            </a:r>
          </a:p>
          <a:p>
            <a:pPr lvl="1"/>
            <a:r>
              <a:rPr lang="en-US" altLang="zh-CN" sz="1050" dirty="0"/>
              <a:t>Actually quit many impact to IC designs due to capacitive, resistive and inductive </a:t>
            </a:r>
            <a:r>
              <a:rPr lang="en-US" altLang="zh-CN" sz="1050" dirty="0" err="1"/>
              <a:t>parasitics</a:t>
            </a:r>
            <a:r>
              <a:rPr lang="en-US" altLang="zh-CN" sz="1050" dirty="0"/>
              <a:t> (RLC)</a:t>
            </a:r>
          </a:p>
          <a:p>
            <a:pPr lvl="2"/>
            <a:r>
              <a:rPr lang="en-US" altLang="zh-CN" sz="900" dirty="0"/>
              <a:t>delay, SI, PI, power consumption</a:t>
            </a:r>
          </a:p>
          <a:p>
            <a:pPr lvl="2"/>
            <a:r>
              <a:rPr lang="en-US" altLang="zh-CN" sz="900" dirty="0"/>
              <a:t>noise </a:t>
            </a:r>
            <a:r>
              <a:rPr lang="en-US" altLang="zh-CN" sz="900" dirty="0">
                <a:sym typeface="Wingdings" panose="05000000000000000000" pitchFamily="2" charset="2"/>
              </a:rPr>
              <a:t> circuit </a:t>
            </a:r>
            <a:r>
              <a:rPr lang="en-US" altLang="zh-CN" sz="900" dirty="0" smtClean="0">
                <a:sym typeface="Wingdings" panose="05000000000000000000" pitchFamily="2" charset="2"/>
              </a:rPr>
              <a:t>reliability</a:t>
            </a:r>
            <a:endParaRPr lang="en-US" altLang="zh-CN" sz="900" dirty="0">
              <a:sym typeface="Wingdings" panose="05000000000000000000" pitchFamily="2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5726"/>
            <a:ext cx="4248472" cy="23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65782"/>
            <a:ext cx="2736304" cy="185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711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Interconnect and Its Modeling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67544" y="737686"/>
            <a:ext cx="4752528" cy="3852428"/>
          </a:xfrm>
        </p:spPr>
        <p:txBody>
          <a:bodyPr/>
          <a:lstStyle/>
          <a:p>
            <a:r>
              <a:rPr lang="en-US" altLang="zh-CN" sz="1200" dirty="0" smtClean="0"/>
              <a:t>Metal surrounded </a:t>
            </a:r>
            <a:r>
              <a:rPr lang="en-US" altLang="zh-CN" sz="1200" dirty="0"/>
              <a:t>by COMPLEX dielectric materials</a:t>
            </a:r>
          </a:p>
          <a:p>
            <a:pPr lvl="1"/>
            <a:r>
              <a:rPr lang="en-US" altLang="zh-CN" sz="1100" dirty="0"/>
              <a:t>multi-dielectric layers</a:t>
            </a:r>
          </a:p>
          <a:p>
            <a:pPr lvl="1"/>
            <a:r>
              <a:rPr lang="en-US" altLang="zh-CN" sz="1100" dirty="0"/>
              <a:t>one or more conformal </a:t>
            </a:r>
            <a:r>
              <a:rPr lang="en-US" altLang="zh-CN" sz="1100" dirty="0" smtClean="0"/>
              <a:t>layers</a:t>
            </a:r>
          </a:p>
          <a:p>
            <a:pPr lvl="1"/>
            <a:r>
              <a:rPr lang="en-US" altLang="zh-CN" sz="1100" dirty="0" smtClean="0"/>
              <a:t>S dependent ER (</a:t>
            </a:r>
            <a:r>
              <a:rPr lang="en-US" altLang="zh-CN" sz="1100" dirty="0"/>
              <a:t>air </a:t>
            </a:r>
            <a:r>
              <a:rPr lang="en-US" altLang="zh-CN" sz="1100" dirty="0" smtClean="0"/>
              <a:t>gap)</a:t>
            </a:r>
          </a:p>
          <a:p>
            <a:pPr lvl="1"/>
            <a:endParaRPr lang="en-US" altLang="zh-CN" sz="1100" dirty="0"/>
          </a:p>
          <a:p>
            <a:r>
              <a:rPr lang="en-US" altLang="zh-CN" sz="1200" dirty="0" smtClean="0"/>
              <a:t>Approximations </a:t>
            </a:r>
            <a:r>
              <a:rPr lang="en-US" altLang="zh-CN" sz="1200" dirty="0"/>
              <a:t>from </a:t>
            </a:r>
            <a:r>
              <a:rPr lang="en-US" altLang="zh-CN" sz="1200" dirty="0" smtClean="0"/>
              <a:t>Maxwell’s equations.</a:t>
            </a:r>
          </a:p>
          <a:p>
            <a:pPr lvl="1"/>
            <a:endParaRPr lang="en-US" altLang="zh-CN" sz="1100" dirty="0" smtClean="0"/>
          </a:p>
          <a:p>
            <a:pPr lvl="1"/>
            <a:endParaRPr lang="en-US" altLang="zh-CN" sz="1100" dirty="0"/>
          </a:p>
          <a:p>
            <a:pPr lvl="1"/>
            <a:r>
              <a:rPr lang="en-US" altLang="zh-CN" sz="1100" dirty="0" smtClean="0"/>
              <a:t>Full </a:t>
            </a:r>
            <a:r>
              <a:rPr lang="en-US" altLang="zh-CN" sz="1100" dirty="0"/>
              <a:t>wave</a:t>
            </a:r>
            <a:r>
              <a:rPr lang="zh-CN" altLang="en-US" sz="1100" dirty="0"/>
              <a:t>：</a:t>
            </a:r>
            <a:r>
              <a:rPr lang="en-US" altLang="zh-CN" sz="1100" dirty="0"/>
              <a:t>no assumption (</a:t>
            </a:r>
            <a:r>
              <a:rPr lang="en-US" altLang="zh-CN" sz="1100" dirty="0" smtClean="0"/>
              <a:t>PEEC</a:t>
            </a:r>
            <a:r>
              <a:rPr lang="zh-CN" altLang="en-US" sz="1100" dirty="0" smtClean="0"/>
              <a:t>，</a:t>
            </a:r>
            <a:r>
              <a:rPr lang="en-US" altLang="zh-CN" sz="1100" dirty="0" err="1"/>
              <a:t>F</a:t>
            </a:r>
            <a:r>
              <a:rPr lang="en-US" altLang="zh-CN" sz="1100" dirty="0" err="1" smtClean="0"/>
              <a:t>astImp</a:t>
            </a:r>
            <a:r>
              <a:rPr lang="en-US" altLang="zh-CN" sz="1100" dirty="0" smtClean="0"/>
              <a:t>)</a:t>
            </a:r>
            <a:r>
              <a:rPr lang="zh-CN" altLang="en-US" sz="1100" dirty="0" smtClean="0"/>
              <a:t> </a:t>
            </a:r>
            <a:endParaRPr lang="en-US" altLang="zh-CN" sz="1100" dirty="0"/>
          </a:p>
          <a:p>
            <a:pPr lvl="1"/>
            <a:r>
              <a:rPr lang="en-US" altLang="zh-CN" sz="1100" dirty="0" smtClean="0"/>
              <a:t>Electro-Magneto-Quasi-Static </a:t>
            </a:r>
            <a:r>
              <a:rPr lang="en-US" altLang="zh-CN" sz="1100" dirty="0"/>
              <a:t>(EMQS): </a:t>
            </a:r>
            <a:r>
              <a:rPr lang="en-US" altLang="zh-CN" sz="1100" dirty="0" smtClean="0"/>
              <a:t>RLC (</a:t>
            </a:r>
            <a:r>
              <a:rPr lang="en-US" altLang="zh-CN" sz="1100" dirty="0" err="1" smtClean="0"/>
              <a:t>FastImp</a:t>
            </a:r>
            <a:r>
              <a:rPr lang="en-US" altLang="zh-CN" sz="1100" dirty="0" smtClean="0"/>
              <a:t>)</a:t>
            </a:r>
            <a:endParaRPr lang="en-US" altLang="zh-CN" sz="1100" dirty="0"/>
          </a:p>
          <a:p>
            <a:pPr lvl="1"/>
            <a:r>
              <a:rPr lang="en-US" altLang="zh-CN" sz="1100" dirty="0" smtClean="0"/>
              <a:t>Magneto-Quasi-Static </a:t>
            </a:r>
            <a:r>
              <a:rPr lang="en-US" altLang="zh-CN" sz="1100" dirty="0"/>
              <a:t>(MQS): </a:t>
            </a:r>
            <a:r>
              <a:rPr lang="en-US" altLang="zh-CN" sz="1100" dirty="0" smtClean="0"/>
              <a:t>RL (</a:t>
            </a:r>
            <a:r>
              <a:rPr lang="en-US" altLang="zh-CN" sz="1100" dirty="0" err="1" smtClean="0"/>
              <a:t>FastHenry</a:t>
            </a:r>
            <a:r>
              <a:rPr lang="en-US" altLang="zh-CN" sz="1100" dirty="0" smtClean="0"/>
              <a:t>, </a:t>
            </a:r>
            <a:r>
              <a:rPr lang="en-US" altLang="zh-CN" sz="1100" dirty="0" err="1" smtClean="0"/>
              <a:t>FastImp</a:t>
            </a:r>
            <a:r>
              <a:rPr lang="en-US" altLang="zh-CN" sz="1100" dirty="0" smtClean="0"/>
              <a:t>)</a:t>
            </a:r>
            <a:endParaRPr lang="en-US" altLang="zh-CN" sz="1100" dirty="0"/>
          </a:p>
          <a:p>
            <a:pPr lvl="1"/>
            <a:r>
              <a:rPr lang="en-US" altLang="zh-CN" sz="1100" b="1" dirty="0" smtClean="0">
                <a:solidFill>
                  <a:srgbClr val="FF0000"/>
                </a:solidFill>
              </a:rPr>
              <a:t>Electro-Quasi-Static(EQS): RC, no L (</a:t>
            </a:r>
            <a:r>
              <a:rPr lang="en-US" altLang="zh-CN" sz="1100" b="1" dirty="0" err="1" smtClean="0">
                <a:solidFill>
                  <a:srgbClr val="FF0000"/>
                </a:solidFill>
              </a:rPr>
              <a:t>FastCap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/</a:t>
            </a:r>
            <a:r>
              <a:rPr lang="en-US" altLang="zh-CN" sz="1100" b="1" dirty="0" err="1" smtClean="0">
                <a:solidFill>
                  <a:srgbClr val="FF0000"/>
                </a:solidFill>
              </a:rPr>
              <a:t>FFTCap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…)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1550"/>
            <a:ext cx="2736304" cy="1845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2" y="3220005"/>
            <a:ext cx="4847488" cy="14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9" y="1995686"/>
            <a:ext cx="30243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678" y="102383"/>
            <a:ext cx="8229600" cy="37849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RC extraction at a glance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67544" y="699542"/>
                <a:ext cx="6192688" cy="3852428"/>
              </a:xfrm>
            </p:spPr>
            <p:txBody>
              <a:bodyPr/>
              <a:lstStyle/>
              <a:p>
                <a:r>
                  <a:rPr lang="en-US" altLang="zh-CN" sz="1200" dirty="0" smtClean="0"/>
                  <a:t>R extraction is straightforward (not 3D res for interconnect)</a:t>
                </a:r>
              </a:p>
              <a:p>
                <a:pPr lvl="1"/>
                <a:r>
                  <a:rPr lang="en-US" altLang="zh-CN" sz="1000" dirty="0" smtClean="0"/>
                  <a:t>transistor-level may be complex (3D like): diffusion, </a:t>
                </a:r>
                <a:r>
                  <a:rPr lang="en-US" altLang="zh-CN" sz="1000" dirty="0" err="1" smtClean="0"/>
                  <a:t>FinFET</a:t>
                </a:r>
                <a:r>
                  <a:rPr lang="en-US" altLang="zh-CN" sz="1000" dirty="0" smtClean="0"/>
                  <a:t> gate</a:t>
                </a:r>
              </a:p>
              <a:p>
                <a:r>
                  <a:rPr lang="en-US" altLang="zh-CN" sz="1200" dirty="0" smtClean="0"/>
                  <a:t>C extraction by solving electrostatic Poisson 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050">
                        <a:latin typeface="Cambria Math"/>
                      </a:rPr>
                      <m:t>𝐶</m:t>
                    </m:r>
                    <m:r>
                      <a:rPr lang="en-US" altLang="zh-CN" sz="105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10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050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altLang="zh-CN" sz="1050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zh-CN" sz="105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5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105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sz="105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050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zh-CN" altLang="en-US" sz="1050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altLang="zh-CN" sz="105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5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CN" sz="105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05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̂"/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050" b="0" i="1" smtClean="0">
                                <a:latin typeface="Cambria Math"/>
                              </a:rPr>
                              <m:t>𝑛</m:t>
                            </m:r>
                          </m:e>
                        </m:acc>
                        <m:r>
                          <a:rPr lang="en-US" altLang="zh-CN" sz="1050" b="0" i="1" smtClean="0">
                            <a:latin typeface="Cambria Math"/>
                          </a:rPr>
                          <m:t>𝑑𝑆</m:t>
                        </m:r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zh-CN" altLang="en-US" sz="1050" b="1" i="0" smtClean="0">
                            <a:latin typeface="Cambria Math"/>
                            <a:ea typeface="Cambria Math"/>
                          </a:rPr>
                          <m:t>ε</m:t>
                        </m:r>
                        <m:r>
                          <a:rPr lang="en-US" altLang="zh-CN" sz="1050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</m:nary>
                  </m:oMath>
                </a14:m>
                <a:r>
                  <a:rPr lang="en-US" altLang="zh-CN" sz="1050" b="0" i="1" dirty="0" smtClean="0">
                    <a:latin typeface="Cambria Math"/>
                  </a:rPr>
                  <a:t> (Gauss’ law)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050" b="0" i="1" smtClean="0">
                        <a:latin typeface="Cambria Math"/>
                      </a:rPr>
                      <m:t>𝐸</m:t>
                    </m:r>
                    <m:r>
                      <a:rPr lang="en-US" altLang="zh-CN" sz="105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zh-CN" altLang="en-US" sz="1050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1050" b="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/>
                      <m:sup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zh-CN" altLang="en-US" sz="1050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altLang="zh-CN" sz="1050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10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105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zh-CN" altLang="en-US" sz="105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105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050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05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sz="105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05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zh-CN" sz="105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zh-CN" alt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sz="105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box>
                  </m:oMath>
                </a14:m>
                <a:r>
                  <a:rPr lang="en-US" altLang="zh-CN" sz="1050" b="1" dirty="0" smtClean="0"/>
                  <a:t> </a:t>
                </a:r>
                <a:r>
                  <a:rPr lang="en-US" altLang="zh-CN" sz="1050" i="1" dirty="0">
                    <a:latin typeface="Cambria Math"/>
                  </a:rPr>
                  <a:t>(Poisson’s equation</a:t>
                </a:r>
                <a:r>
                  <a:rPr lang="en-US" altLang="zh-CN" sz="1050" i="1" dirty="0" smtClean="0">
                    <a:latin typeface="Cambria Math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85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CN" sz="850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/>
                      <m:sup>
                        <m:r>
                          <a:rPr lang="en-US" altLang="zh-CN" sz="85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zh-CN" altLang="en-US" sz="850" i="1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altLang="zh-CN" sz="85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85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altLang="zh-CN" sz="85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𝑖𝑓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𝑐h𝑎𝑟𝑔𝑒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𝐿𝑎𝑝𝑙𝑎𝑐</m:t>
                    </m:r>
                    <m:sSup>
                      <m:sSupPr>
                        <m:ctrlPr>
                          <a:rPr lang="en-US" altLang="zh-CN" sz="8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85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85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𝑒𝑞𝑢𝑎𝑡𝑖𝑜𝑛</m:t>
                    </m:r>
                    <m:r>
                      <a:rPr lang="en-US" altLang="zh-CN" sz="85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sz="850" i="1" dirty="0">
                  <a:latin typeface="Cambria Math"/>
                </a:endParaRPr>
              </a:p>
              <a:p>
                <a:r>
                  <a:rPr lang="en-US" altLang="zh-CN" sz="1200" dirty="0" smtClean="0"/>
                  <a:t>Numerical solutions/classifications for cap extraction</a:t>
                </a:r>
              </a:p>
              <a:p>
                <a:pPr lvl="1"/>
                <a:r>
                  <a:rPr lang="en-US" altLang="zh-CN" sz="1000" dirty="0" smtClean="0"/>
                  <a:t>Volume(differential form, discretization): </a:t>
                </a:r>
                <a:r>
                  <a:rPr lang="en-US" altLang="zh-CN" sz="1000" dirty="0"/>
                  <a:t>FEM</a:t>
                </a:r>
                <a:r>
                  <a:rPr lang="zh-CN" altLang="en-US" sz="1000" dirty="0"/>
                  <a:t>，</a:t>
                </a:r>
                <a:r>
                  <a:rPr lang="en-US" altLang="zh-CN" sz="1000" dirty="0"/>
                  <a:t>FDM, etc. </a:t>
                </a:r>
                <a:r>
                  <a:rPr lang="en-US" altLang="zh-CN" sz="1000" dirty="0" smtClean="0"/>
                  <a:t>(RC3)</a:t>
                </a:r>
                <a:endParaRPr lang="en-US" altLang="zh-CN" sz="1000" dirty="0"/>
              </a:p>
              <a:p>
                <a:pPr lvl="1"/>
                <a:r>
                  <a:rPr lang="en-US" altLang="zh-CN" sz="1000" dirty="0" smtClean="0"/>
                  <a:t>BEM(</a:t>
                </a:r>
                <a:r>
                  <a:rPr lang="en-US" altLang="zh-CN" sz="1000" dirty="0"/>
                  <a:t>integral equation </a:t>
                </a:r>
                <a:r>
                  <a:rPr lang="en-US" altLang="zh-CN" sz="1000" dirty="0" smtClean="0"/>
                  <a:t>methods, GF): </a:t>
                </a:r>
                <a:r>
                  <a:rPr lang="en-US" altLang="zh-CN" sz="1000" dirty="0" err="1"/>
                  <a:t>FastCap</a:t>
                </a:r>
                <a:r>
                  <a:rPr lang="en-US" altLang="zh-CN" sz="1000" dirty="0"/>
                  <a:t>, </a:t>
                </a:r>
                <a:r>
                  <a:rPr lang="en-US" altLang="zh-CN" sz="1000" dirty="0" err="1"/>
                  <a:t>HiCap</a:t>
                </a:r>
                <a:r>
                  <a:rPr lang="en-US" altLang="zh-CN" sz="1000" dirty="0"/>
                  <a:t>, QBEM</a:t>
                </a:r>
              </a:p>
              <a:p>
                <a:pPr lvl="1"/>
                <a:r>
                  <a:rPr lang="en-US" altLang="zh-CN" sz="1000" dirty="0"/>
                  <a:t>Stochastic: Random walk (Monte Carlo</a:t>
                </a:r>
                <a:r>
                  <a:rPr lang="zh-CN" altLang="en-US" sz="1000" dirty="0"/>
                  <a:t>）</a:t>
                </a:r>
                <a:r>
                  <a:rPr lang="en-US" altLang="zh-CN" sz="1000" dirty="0"/>
                  <a:t>to solve integral equation</a:t>
                </a:r>
              </a:p>
              <a:p>
                <a:pPr lvl="1"/>
                <a:r>
                  <a:rPr lang="en-US" altLang="zh-CN" sz="1000" dirty="0"/>
                  <a:t>2D, 3D, quasi-3D (2.5D: 2D pattern matched in 3D environment)</a:t>
                </a:r>
              </a:p>
              <a:p>
                <a:pPr lvl="1"/>
                <a:r>
                  <a:rPr lang="en-US" altLang="zh-CN" sz="1000" dirty="0"/>
                  <a:t>FS: any tool that numerically solves some form of Maxwell’s Eq.’s</a:t>
                </a:r>
              </a:p>
              <a:p>
                <a:r>
                  <a:rPr lang="en-US" altLang="zh-CN" sz="1200" dirty="0" smtClean="0"/>
                  <a:t>Academic tools</a:t>
                </a:r>
              </a:p>
              <a:p>
                <a:pPr lvl="1"/>
                <a:r>
                  <a:rPr lang="en-US" altLang="zh-CN" sz="1000" dirty="0" err="1"/>
                  <a:t>FastCap</a:t>
                </a:r>
                <a:r>
                  <a:rPr lang="en-US" altLang="zh-CN" sz="1000" dirty="0"/>
                  <a:t> and other </a:t>
                </a:r>
                <a:r>
                  <a:rPr lang="en-US" altLang="zh-CN" sz="1000" dirty="0" smtClean="0"/>
                  <a:t>FS tools </a:t>
                </a:r>
                <a:r>
                  <a:rPr lang="en-US" altLang="zh-CN" sz="1000" dirty="0"/>
                  <a:t>from </a:t>
                </a:r>
                <a:r>
                  <a:rPr lang="en-US" altLang="zh-CN" sz="1000" dirty="0" smtClean="0"/>
                  <a:t>MIT, RWCAP</a:t>
                </a:r>
                <a:r>
                  <a:rPr lang="en-US" altLang="zh-CN" sz="1000" dirty="0"/>
                  <a:t>, </a:t>
                </a:r>
                <a:r>
                  <a:rPr lang="en-US" altLang="zh-CN" sz="1000" dirty="0" err="1"/>
                  <a:t>HiCap</a:t>
                </a:r>
                <a:r>
                  <a:rPr lang="en-US" altLang="zh-CN" sz="1000" dirty="0"/>
                  <a:t>, </a:t>
                </a:r>
                <a:r>
                  <a:rPr lang="en-US" altLang="zh-CN" sz="1000" dirty="0" err="1" smtClean="0"/>
                  <a:t>etc</a:t>
                </a:r>
                <a:endParaRPr lang="en-US" altLang="zh-CN" sz="1000" dirty="0"/>
              </a:p>
              <a:p>
                <a:r>
                  <a:rPr lang="en-US" altLang="zh-CN" sz="1200" dirty="0" smtClean="0"/>
                  <a:t>Commercial tools</a:t>
                </a:r>
              </a:p>
              <a:p>
                <a:pPr lvl="1"/>
                <a:r>
                  <a:rPr lang="en-US" altLang="zh-CN" sz="1000" dirty="0" err="1" smtClean="0"/>
                  <a:t>StarRC</a:t>
                </a:r>
                <a:r>
                  <a:rPr lang="en-US" altLang="zh-CN" sz="1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dirty="0"/>
                  <a:t>(</a:t>
                </a:r>
                <a:r>
                  <a:rPr lang="en-US" altLang="zh-CN" sz="1000" b="1" dirty="0"/>
                  <a:t>Rapid3D</a:t>
                </a:r>
                <a:r>
                  <a:rPr lang="en-US" altLang="zh-CN" sz="1000" dirty="0"/>
                  <a:t>), </a:t>
                </a:r>
                <a:r>
                  <a:rPr lang="en-US" altLang="zh-CN" sz="1000" dirty="0" err="1"/>
                  <a:t>QuickCap</a:t>
                </a:r>
                <a:r>
                  <a:rPr lang="en-US" altLang="zh-CN" sz="1000" dirty="0"/>
                  <a:t>, Raphael (RC2/RC3)</a:t>
                </a:r>
              </a:p>
              <a:p>
                <a:pPr lvl="1"/>
                <a:r>
                  <a:rPr lang="en-US" altLang="zh-CN" sz="1000" dirty="0"/>
                  <a:t>QRC (FS: BEM </a:t>
                </a:r>
                <a:r>
                  <a:rPr lang="en-US" altLang="zh-CN" sz="1000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sz="1000" dirty="0"/>
                  <a:t>random walk)</a:t>
                </a:r>
              </a:p>
              <a:p>
                <a:pPr lvl="1"/>
                <a:r>
                  <a:rPr lang="en-US" altLang="zh-CN" sz="1000" dirty="0" err="1"/>
                  <a:t>xRC</a:t>
                </a:r>
                <a:r>
                  <a:rPr lang="en-US" altLang="zh-CN" sz="1000" dirty="0"/>
                  <a:t> (</a:t>
                </a:r>
                <a:r>
                  <a:rPr lang="en-US" altLang="zh-CN" sz="1000" dirty="0" err="1"/>
                  <a:t>xACT</a:t>
                </a:r>
                <a:r>
                  <a:rPr lang="en-US" altLang="zh-CN" sz="1000" dirty="0"/>
                  <a:t> 3D: </a:t>
                </a:r>
                <a:r>
                  <a:rPr lang="en-US" altLang="zh-CN" sz="1000" dirty="0" err="1"/>
                  <a:t>HiCap</a:t>
                </a:r>
                <a:r>
                  <a:rPr lang="en-US" altLang="zh-CN" sz="1000" dirty="0"/>
                  <a:t>)</a:t>
                </a:r>
              </a:p>
              <a:p>
                <a:pPr lvl="1"/>
                <a:r>
                  <a:rPr lang="en-US" altLang="zh-CN" sz="1050" dirty="0" smtClean="0"/>
                  <a:t>…</a:t>
                </a:r>
                <a:endParaRPr lang="zh-CN" altLang="en-US" sz="1050" dirty="0"/>
              </a:p>
            </p:txBody>
          </p:sp>
        </mc:Choice>
        <mc:Fallback xmlns=""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7544" y="699542"/>
                <a:ext cx="6192688" cy="3852428"/>
              </a:xfrm>
              <a:blipFill rotWithShape="1">
                <a:blip r:embed="rId6"/>
                <a:stretch>
                  <a:fillRect b="-4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5838466" y="762258"/>
            <a:ext cx="3255145" cy="4617804"/>
            <a:chOff x="5838466" y="762258"/>
            <a:chExt cx="3255145" cy="4617804"/>
          </a:xfrm>
        </p:grpSpPr>
        <p:grpSp>
          <p:nvGrpSpPr>
            <p:cNvPr id="24" name="组合 23"/>
            <p:cNvGrpSpPr/>
            <p:nvPr/>
          </p:nvGrpSpPr>
          <p:grpSpPr>
            <a:xfrm>
              <a:off x="5838466" y="1300227"/>
              <a:ext cx="3255145" cy="4079835"/>
              <a:chOff x="5948153" y="879305"/>
              <a:chExt cx="3255145" cy="4079835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48153" y="879305"/>
                <a:ext cx="3232359" cy="4079835"/>
                <a:chOff x="5948153" y="879305"/>
                <a:chExt cx="3232359" cy="407983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740352" y="1294227"/>
                  <a:ext cx="0" cy="212926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7164288" y="1281870"/>
                  <a:ext cx="0" cy="212926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接连接符 4"/>
                <p:cNvCxnSpPr/>
                <p:nvPr/>
              </p:nvCxnSpPr>
              <p:spPr>
                <a:xfrm flipV="1">
                  <a:off x="6588224" y="1294227"/>
                  <a:ext cx="0" cy="212926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/>
                <p:cNvSpPr/>
                <p:nvPr/>
              </p:nvSpPr>
              <p:spPr>
                <a:xfrm>
                  <a:off x="6985943" y="2041749"/>
                  <a:ext cx="1210288" cy="1254311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b="1" dirty="0" smtClean="0"/>
                </a:p>
                <a:p>
                  <a:pPr algn="ctr"/>
                  <a:endParaRPr lang="en-US" altLang="zh-CN" b="1" dirty="0" smtClean="0"/>
                </a:p>
                <a:p>
                  <a:pPr algn="ctr"/>
                  <a:endParaRPr lang="en-US" altLang="zh-CN" sz="1200" b="1" dirty="0" smtClean="0"/>
                </a:p>
                <a:p>
                  <a:pPr algn="ctr"/>
                  <a:endParaRPr lang="en-US" altLang="zh-CN" sz="1200" b="1" dirty="0" smtClean="0"/>
                </a:p>
                <a:p>
                  <a:pPr algn="ctr"/>
                  <a:r>
                    <a:rPr lang="en-US" altLang="zh-CN" sz="1200" b="1" dirty="0" smtClean="0"/>
                    <a:t>P&amp;R 2.5D</a:t>
                  </a:r>
                  <a:endParaRPr lang="zh-CN" altLang="en-US" sz="1400" b="1" dirty="0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948153" y="879305"/>
                  <a:ext cx="3232359" cy="4079835"/>
                  <a:chOff x="6654639" y="1747662"/>
                  <a:chExt cx="3232359" cy="4533149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 rot="18674179">
                    <a:off x="6351270" y="4328712"/>
                    <a:ext cx="2519203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i="1" dirty="0" smtClean="0"/>
                      <a:t>   test structures    </a:t>
                    </a:r>
                  </a:p>
                  <a:p>
                    <a:r>
                      <a:rPr lang="en-US" altLang="zh-CN" sz="1200" i="1" dirty="0" smtClean="0"/>
                      <a:t>      </a:t>
                    </a:r>
                  </a:p>
                  <a:p>
                    <a:r>
                      <a:rPr lang="en-US" altLang="zh-CN" sz="1200" i="1" dirty="0" smtClean="0"/>
                      <a:t>             standard </a:t>
                    </a:r>
                    <a:r>
                      <a:rPr lang="en-US" altLang="zh-CN" sz="1200" i="1" dirty="0"/>
                      <a:t>cells</a:t>
                    </a:r>
                    <a:endParaRPr lang="zh-CN" altLang="en-US" sz="1200" i="1" dirty="0"/>
                  </a:p>
                  <a:p>
                    <a:r>
                      <a:rPr lang="en-US" altLang="zh-CN" sz="1200" i="1" dirty="0" smtClean="0"/>
                      <a:t>                          </a:t>
                    </a:r>
                  </a:p>
                  <a:p>
                    <a:r>
                      <a:rPr lang="en-US" altLang="zh-CN" sz="1200" i="1" dirty="0" smtClean="0"/>
                      <a:t>                                     blocks</a:t>
                    </a:r>
                  </a:p>
                  <a:p>
                    <a:r>
                      <a:rPr lang="en-US" altLang="zh-CN" sz="1200" i="1" dirty="0" smtClean="0"/>
                      <a:t>                       </a:t>
                    </a:r>
                  </a:p>
                  <a:p>
                    <a:r>
                      <a:rPr lang="en-US" altLang="zh-CN" sz="1200" i="1" dirty="0" smtClean="0"/>
                      <a:t>                                            full chip</a:t>
                    </a:r>
                    <a:endParaRPr lang="zh-CN" altLang="en-US" sz="1200" i="1" dirty="0"/>
                  </a:p>
                </p:txBody>
              </p:sp>
              <p:cxnSp>
                <p:nvCxnSpPr>
                  <p:cNvPr id="7" name="直接箭头连接符 6"/>
                  <p:cNvCxnSpPr/>
                  <p:nvPr/>
                </p:nvCxnSpPr>
                <p:spPr>
                  <a:xfrm flipV="1">
                    <a:off x="6654639" y="1787952"/>
                    <a:ext cx="0" cy="2788149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箭头连接符 7"/>
                  <p:cNvCxnSpPr/>
                  <p:nvPr/>
                </p:nvCxnSpPr>
                <p:spPr>
                  <a:xfrm>
                    <a:off x="6661722" y="4578236"/>
                    <a:ext cx="3162807" cy="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690469" y="1747662"/>
                    <a:ext cx="8046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200" b="1" dirty="0" smtClean="0"/>
                      <a:t>accuracy</a:t>
                    </a:r>
                    <a:endParaRPr lang="zh-CN" altLang="en-US" sz="1200" b="1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490462" y="4117800"/>
                    <a:ext cx="1396536" cy="4616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altLang="zh-CN" sz="1050" b="1" dirty="0" smtClean="0"/>
                      <a:t>capacity/</a:t>
                    </a:r>
                  </a:p>
                  <a:p>
                    <a:pPr algn="r"/>
                    <a:r>
                      <a:rPr lang="en-US" altLang="zh-CN" sz="1050" b="1" dirty="0" smtClean="0"/>
                      <a:t>typical applications</a:t>
                    </a:r>
                    <a:endParaRPr lang="zh-CN" altLang="en-US" sz="1050" b="1" dirty="0"/>
                  </a:p>
                </p:txBody>
              </p:sp>
              <p:sp>
                <p:nvSpPr>
                  <p:cNvPr id="12" name="椭圆 11"/>
                  <p:cNvSpPr/>
                  <p:nvPr/>
                </p:nvSpPr>
                <p:spPr>
                  <a:xfrm>
                    <a:off x="6998525" y="2892660"/>
                    <a:ext cx="1761059" cy="1271776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CN" b="1" dirty="0" smtClean="0"/>
                  </a:p>
                  <a:p>
                    <a:pPr algn="ctr"/>
                    <a:endParaRPr lang="en-US" altLang="zh-CN" b="1" dirty="0" smtClean="0"/>
                  </a:p>
                  <a:p>
                    <a:pPr algn="ctr"/>
                    <a:endParaRPr lang="en-US" altLang="zh-CN" sz="1200" b="1" dirty="0" smtClean="0"/>
                  </a:p>
                  <a:p>
                    <a:pPr algn="ctr"/>
                    <a:endParaRPr lang="en-US" altLang="zh-CN" sz="1200" b="1" dirty="0" smtClean="0"/>
                  </a:p>
                  <a:p>
                    <a:pPr algn="ctr"/>
                    <a:r>
                      <a:rPr lang="en-US" altLang="zh-CN" sz="1200" b="1" dirty="0" smtClean="0"/>
                      <a:t>SignOff-2.5D</a:t>
                    </a:r>
                  </a:p>
                  <a:p>
                    <a:pPr algn="ctr"/>
                    <a:endParaRPr lang="zh-CN" altLang="en-US" sz="1400" b="1" dirty="0"/>
                  </a:p>
                </p:txBody>
              </p:sp>
              <p:sp>
                <p:nvSpPr>
                  <p:cNvPr id="13" name="椭圆 12"/>
                  <p:cNvSpPr/>
                  <p:nvPr/>
                </p:nvSpPr>
                <p:spPr>
                  <a:xfrm>
                    <a:off x="6949987" y="2804368"/>
                    <a:ext cx="1606538" cy="1029714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CN" b="1" dirty="0" smtClean="0"/>
                  </a:p>
                  <a:p>
                    <a:pPr algn="ctr"/>
                    <a:endParaRPr lang="en-US" altLang="zh-CN" b="1" dirty="0" smtClean="0"/>
                  </a:p>
                  <a:p>
                    <a:pPr algn="ctr"/>
                    <a:r>
                      <a:rPr lang="en-US" altLang="zh-CN" sz="1200" b="1" dirty="0" smtClean="0">
                        <a:solidFill>
                          <a:srgbClr val="FFFF00"/>
                        </a:solidFill>
                      </a:rPr>
                      <a:t>SignOff-3D</a:t>
                    </a:r>
                    <a:endParaRPr lang="zh-CN" altLang="en-US" b="1" dirty="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14" name="椭圆 13"/>
                  <p:cNvSpPr/>
                  <p:nvPr/>
                </p:nvSpPr>
                <p:spPr>
                  <a:xfrm>
                    <a:off x="6783927" y="2578360"/>
                    <a:ext cx="1274694" cy="94226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rtlCol="0" anchor="ctr"/>
                  <a:lstStyle/>
                  <a:p>
                    <a:pPr algn="ctr"/>
                    <a:endParaRPr lang="en-US" altLang="zh-CN" sz="1600" b="1" dirty="0" smtClean="0"/>
                  </a:p>
                  <a:p>
                    <a:pPr algn="ctr"/>
                    <a:endParaRPr lang="en-US" altLang="zh-CN" sz="1600" b="1" dirty="0"/>
                  </a:p>
                  <a:p>
                    <a:pPr algn="ctr"/>
                    <a:r>
                      <a:rPr lang="en-US" altLang="zh-CN" sz="1200" b="1" dirty="0" smtClean="0"/>
                      <a:t>TCAD-3D</a:t>
                    </a:r>
                    <a:endParaRPr lang="zh-CN" altLang="en-US" sz="1400" b="1" dirty="0"/>
                  </a:p>
                </p:txBody>
              </p:sp>
              <p:sp>
                <p:nvSpPr>
                  <p:cNvPr id="15" name="椭圆 14"/>
                  <p:cNvSpPr/>
                  <p:nvPr/>
                </p:nvSpPr>
                <p:spPr>
                  <a:xfrm>
                    <a:off x="6718646" y="2331093"/>
                    <a:ext cx="760722" cy="91050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rtlCol="0" anchor="ctr"/>
                  <a:lstStyle/>
                  <a:p>
                    <a:pPr algn="ctr"/>
                    <a:r>
                      <a:rPr lang="en-US" altLang="zh-CN" sz="1050" b="1" dirty="0" smtClean="0"/>
                      <a:t>TCAD (2D/3D)</a:t>
                    </a:r>
                    <a:endParaRPr lang="zh-CN" altLang="en-US" sz="1050" b="1" dirty="0"/>
                  </a:p>
                </p:txBody>
              </p:sp>
            </p:grpSp>
          </p:grpSp>
          <p:sp>
            <p:nvSpPr>
              <p:cNvPr id="25" name="TextBox 24"/>
              <p:cNvSpPr txBox="1"/>
              <p:nvPr/>
            </p:nvSpPr>
            <p:spPr>
              <a:xfrm>
                <a:off x="8172400" y="1203598"/>
                <a:ext cx="1030898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 smtClean="0"/>
                  <a:t>Foundry :</a:t>
                </a:r>
              </a:p>
              <a:p>
                <a:r>
                  <a:rPr lang="en-US" altLang="zh-CN" sz="900" dirty="0" smtClean="0"/>
                  <a:t>New features;</a:t>
                </a:r>
              </a:p>
              <a:p>
                <a:r>
                  <a:rPr lang="en-US" altLang="zh-CN" sz="900" dirty="0" smtClean="0"/>
                  <a:t>Certifications b/t TCAD and signoff tools;</a:t>
                </a:r>
              </a:p>
              <a:p>
                <a:r>
                  <a:rPr lang="en-US" altLang="zh-CN" sz="900" dirty="0" smtClean="0"/>
                  <a:t>PR vs Signoff</a:t>
                </a:r>
                <a:r>
                  <a:rPr lang="en-US" altLang="zh-CN" sz="900" dirty="0"/>
                  <a:t>?</a:t>
                </a:r>
                <a:endParaRPr lang="en-US" altLang="zh-CN" sz="900" dirty="0" smtClean="0"/>
              </a:p>
              <a:p>
                <a:r>
                  <a:rPr lang="en-US" altLang="zh-CN" sz="900" dirty="0" smtClean="0"/>
                  <a:t> </a:t>
                </a:r>
              </a:p>
              <a:p>
                <a:r>
                  <a:rPr lang="en-US" altLang="zh-CN" sz="900" b="1" dirty="0"/>
                  <a:t>EDA Vendor / Fabless CAD:</a:t>
                </a:r>
              </a:p>
              <a:p>
                <a:r>
                  <a:rPr lang="en-US" altLang="zh-CN" sz="900" dirty="0"/>
                  <a:t>New features;</a:t>
                </a:r>
              </a:p>
              <a:p>
                <a:r>
                  <a:rPr lang="en-US" altLang="zh-CN" sz="900" dirty="0" smtClean="0"/>
                  <a:t>V2V/V2G</a:t>
                </a:r>
              </a:p>
              <a:p>
                <a:r>
                  <a:rPr lang="en-US" altLang="zh-CN" sz="900" dirty="0" smtClean="0"/>
                  <a:t>(PR vs Signoff)</a:t>
                </a:r>
                <a:endParaRPr lang="zh-CN" altLang="en-US" sz="900" dirty="0"/>
              </a:p>
              <a:p>
                <a:endParaRPr lang="zh-CN" altLang="en-US" sz="9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444208" y="762258"/>
              <a:ext cx="1953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Extraction Tools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34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5" y="78040"/>
            <a:ext cx="8458200" cy="48958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RC Extraction for Gate/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Level Designs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395535" y="771550"/>
            <a:ext cx="4491631" cy="3852428"/>
          </a:xfrm>
        </p:spPr>
        <p:txBody>
          <a:bodyPr/>
          <a:lstStyle/>
          <a:p>
            <a:r>
              <a:rPr lang="en-US" altLang="zh-CN" sz="1200" dirty="0" smtClean="0"/>
              <a:t>Gate level (</a:t>
            </a:r>
            <a:r>
              <a:rPr lang="en-US" altLang="zh-CN" sz="1200" dirty="0" smtClean="0">
                <a:solidFill>
                  <a:srgbClr val="FF0000"/>
                </a:solidFill>
              </a:rPr>
              <a:t>interconnect</a:t>
            </a:r>
            <a:r>
              <a:rPr lang="en-US" altLang="zh-CN" sz="1200" dirty="0" smtClean="0"/>
              <a:t> + lib)</a:t>
            </a:r>
          </a:p>
          <a:p>
            <a:pPr lvl="1"/>
            <a:r>
              <a:rPr lang="en-US" altLang="zh-CN" sz="1050" dirty="0"/>
              <a:t>Extract RLC of interconnect outside of gate-level blocks</a:t>
            </a:r>
          </a:p>
          <a:p>
            <a:pPr lvl="1"/>
            <a:r>
              <a:rPr lang="en-US" altLang="zh-CN" sz="1050" dirty="0"/>
              <a:t>Huge design</a:t>
            </a:r>
          </a:p>
          <a:p>
            <a:pPr lvl="1"/>
            <a:r>
              <a:rPr lang="en-US" altLang="zh-CN" sz="1050" dirty="0"/>
              <a:t>Purse PCA (Performance, </a:t>
            </a:r>
            <a:r>
              <a:rPr lang="en-US" altLang="zh-CN" sz="1050" dirty="0" smtClean="0"/>
              <a:t> Capacity</a:t>
            </a:r>
            <a:r>
              <a:rPr lang="en-US" altLang="zh-CN" sz="1050" dirty="0"/>
              <a:t>, </a:t>
            </a:r>
            <a:r>
              <a:rPr lang="en-US" altLang="zh-CN" sz="1050" dirty="0" smtClean="0"/>
              <a:t> Accuracy</a:t>
            </a:r>
            <a:r>
              <a:rPr lang="en-US" altLang="zh-CN" sz="1050" dirty="0"/>
              <a:t>)</a:t>
            </a:r>
          </a:p>
          <a:p>
            <a:pPr lvl="2"/>
            <a:r>
              <a:rPr lang="en-US" altLang="zh-CN" sz="900" dirty="0" smtClean="0"/>
              <a:t>SMC (Simultaneous Multi Corners)</a:t>
            </a:r>
          </a:p>
          <a:p>
            <a:pPr lvl="2"/>
            <a:r>
              <a:rPr lang="en-US" altLang="zh-CN" sz="900" dirty="0" smtClean="0"/>
              <a:t>Partition based run</a:t>
            </a:r>
          </a:p>
          <a:p>
            <a:pPr lvl="2"/>
            <a:r>
              <a:rPr lang="en-US" altLang="zh-CN" sz="900" dirty="0" smtClean="0"/>
              <a:t>Distributed run</a:t>
            </a:r>
          </a:p>
          <a:p>
            <a:pPr lvl="2"/>
            <a:r>
              <a:rPr lang="en-US" altLang="zh-CN" sz="900" dirty="0" smtClean="0"/>
              <a:t>…</a:t>
            </a:r>
          </a:p>
          <a:p>
            <a:pPr lvl="1"/>
            <a:r>
              <a:rPr lang="en-US" altLang="zh-CN" sz="1050" dirty="0"/>
              <a:t>Built-in </a:t>
            </a:r>
            <a:r>
              <a:rPr lang="en-US" altLang="zh-CN" sz="1050" dirty="0" smtClean="0"/>
              <a:t>FS (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Rapid3D</a:t>
            </a:r>
            <a:r>
              <a:rPr lang="en-US" altLang="zh-CN" sz="1050" dirty="0" smtClean="0"/>
              <a:t>) </a:t>
            </a:r>
            <a:r>
              <a:rPr lang="en-US" altLang="zh-CN" sz="1050" dirty="0"/>
              <a:t>for </a:t>
            </a:r>
            <a:r>
              <a:rPr lang="en-US" altLang="zh-CN" sz="1050" dirty="0" smtClean="0"/>
              <a:t>selected nets </a:t>
            </a:r>
            <a:r>
              <a:rPr lang="en-US" altLang="zh-CN" sz="1050" dirty="0"/>
              <a:t>or </a:t>
            </a:r>
            <a:r>
              <a:rPr lang="en-US" altLang="zh-CN" sz="1050" dirty="0" smtClean="0"/>
              <a:t>comparison (DP/MT)</a:t>
            </a:r>
            <a:endParaRPr lang="en-US" altLang="zh-CN" sz="1050" dirty="0"/>
          </a:p>
          <a:p>
            <a:pPr lvl="1"/>
            <a:endParaRPr lang="en-US" altLang="zh-CN" sz="900" dirty="0"/>
          </a:p>
          <a:p>
            <a:r>
              <a:rPr lang="en-US" altLang="zh-CN" sz="1200" dirty="0" smtClean="0"/>
              <a:t>Transistor level (</a:t>
            </a:r>
            <a:r>
              <a:rPr lang="en-US" altLang="zh-CN" sz="1200" dirty="0" smtClean="0">
                <a:solidFill>
                  <a:srgbClr val="FF0000"/>
                </a:solidFill>
              </a:rPr>
              <a:t>BEOL + MEOL </a:t>
            </a:r>
            <a:r>
              <a:rPr lang="en-US" altLang="zh-CN" sz="1200" dirty="0" smtClean="0"/>
              <a:t>+ FEOL</a:t>
            </a:r>
            <a:r>
              <a:rPr lang="zh-CN" altLang="en-US" sz="1200" dirty="0" smtClean="0"/>
              <a:t>）</a:t>
            </a:r>
            <a:endParaRPr lang="en-US" altLang="zh-CN" sz="1200" dirty="0" smtClean="0"/>
          </a:p>
          <a:p>
            <a:pPr lvl="1"/>
            <a:r>
              <a:rPr lang="en-US" altLang="zh-CN" sz="1050" dirty="0" smtClean="0"/>
              <a:t>Small or medium design</a:t>
            </a:r>
          </a:p>
          <a:p>
            <a:pPr lvl="1"/>
            <a:r>
              <a:rPr lang="en-US" altLang="zh-CN" sz="1050" dirty="0" smtClean="0"/>
              <a:t>Cap: G-S (ex </a:t>
            </a:r>
            <a:r>
              <a:rPr lang="en-US" altLang="zh-CN" sz="1050" dirty="0" err="1" smtClean="0"/>
              <a:t>Cfi</a:t>
            </a:r>
            <a:r>
              <a:rPr lang="en-US" altLang="zh-CN" sz="1050" dirty="0" smtClean="0"/>
              <a:t>), G-D (ex </a:t>
            </a:r>
            <a:r>
              <a:rPr lang="en-US" altLang="zh-CN" sz="1050" dirty="0" err="1" smtClean="0"/>
              <a:t>Cfi</a:t>
            </a:r>
            <a:r>
              <a:rPr lang="en-US" altLang="zh-CN" sz="1050" dirty="0" smtClean="0"/>
              <a:t>), S-D, G-sub, G-UTC/LTC</a:t>
            </a:r>
          </a:p>
          <a:p>
            <a:pPr lvl="2"/>
            <a:r>
              <a:rPr lang="en-US" altLang="zh-CN" sz="900" dirty="0" smtClean="0"/>
              <a:t>device cap ignore behavior</a:t>
            </a:r>
          </a:p>
          <a:p>
            <a:pPr lvl="1"/>
            <a:r>
              <a:rPr lang="en-US" altLang="zh-CN" sz="1050" dirty="0" smtClean="0"/>
              <a:t>Res: diffusion res network, multi-gate res model</a:t>
            </a:r>
          </a:p>
          <a:p>
            <a:pPr lvl="1"/>
            <a:r>
              <a:rPr lang="en-US" altLang="zh-CN" sz="1050" dirty="0" smtClean="0"/>
              <a:t>New device support: Pillar, </a:t>
            </a:r>
            <a:r>
              <a:rPr lang="en-US" altLang="zh-CN" sz="1050" dirty="0" err="1" smtClean="0"/>
              <a:t>FinFET</a:t>
            </a:r>
            <a:r>
              <a:rPr lang="en-US" altLang="zh-CN" sz="1050" dirty="0" smtClean="0"/>
              <a:t>, GAA/MBC…</a:t>
            </a:r>
          </a:p>
          <a:p>
            <a:pPr lvl="1"/>
            <a:r>
              <a:rPr lang="en-US" altLang="zh-CN" sz="1050" dirty="0" smtClean="0"/>
              <a:t>boundary definition/tuning b/t parasitic and device</a:t>
            </a:r>
          </a:p>
          <a:p>
            <a:pPr lvl="1"/>
            <a:r>
              <a:rPr lang="en-US" altLang="zh-CN" sz="1050" dirty="0"/>
              <a:t>Special requests from users (res body</a:t>
            </a:r>
            <a:r>
              <a:rPr lang="en-US" altLang="zh-CN" sz="1050" dirty="0" smtClean="0"/>
              <a:t>)</a:t>
            </a:r>
          </a:p>
          <a:p>
            <a:pPr lvl="1"/>
            <a:r>
              <a:rPr lang="en-US" altLang="zh-CN" sz="1050" dirty="0"/>
              <a:t>B</a:t>
            </a:r>
            <a:r>
              <a:rPr lang="en-US" altLang="zh-CN" sz="1050" dirty="0" smtClean="0"/>
              <a:t>uilt-in FS (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Rapid3D</a:t>
            </a:r>
            <a:r>
              <a:rPr lang="en-US" altLang="zh-CN" sz="1050" dirty="0" smtClean="0"/>
              <a:t>) </a:t>
            </a:r>
            <a:r>
              <a:rPr lang="en-US" altLang="zh-CN" sz="1050" dirty="0"/>
              <a:t>for select nets or </a:t>
            </a:r>
            <a:r>
              <a:rPr lang="en-US" altLang="zh-CN" sz="1050" dirty="0" smtClean="0"/>
              <a:t>comparison</a:t>
            </a:r>
            <a:endParaRPr lang="en-US" altLang="zh-CN" sz="1050" dirty="0"/>
          </a:p>
          <a:p>
            <a:pPr lvl="1"/>
            <a:endParaRPr lang="zh-CN" altLang="en-US" sz="1050" dirty="0"/>
          </a:p>
        </p:txBody>
      </p:sp>
      <p:grpSp>
        <p:nvGrpSpPr>
          <p:cNvPr id="6" name="组合 5"/>
          <p:cNvGrpSpPr/>
          <p:nvPr/>
        </p:nvGrpSpPr>
        <p:grpSpPr>
          <a:xfrm>
            <a:off x="4860032" y="2859782"/>
            <a:ext cx="4255658" cy="1630311"/>
            <a:chOff x="4615252" y="2942993"/>
            <a:chExt cx="4500438" cy="1630311"/>
          </a:xfrm>
        </p:grpSpPr>
        <p:grpSp>
          <p:nvGrpSpPr>
            <p:cNvPr id="5" name="组合 4"/>
            <p:cNvGrpSpPr/>
            <p:nvPr/>
          </p:nvGrpSpPr>
          <p:grpSpPr>
            <a:xfrm>
              <a:off x="4887167" y="3006457"/>
              <a:ext cx="4228523" cy="1437502"/>
              <a:chOff x="4776256" y="3541408"/>
              <a:chExt cx="4296181" cy="1112201"/>
            </a:xfrm>
          </p:grpSpPr>
          <p:pic>
            <p:nvPicPr>
              <p:cNvPr id="4" name="Picture 2" descr="性能提升35%：SAMSUNG 三星 宣布 3nm GAA 工艺，预计2021年量产 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6256" y="3541408"/>
                <a:ext cx="3118319" cy="111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867" y="3541409"/>
                <a:ext cx="1298570" cy="1091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252" y="2942993"/>
              <a:ext cx="2477028" cy="1630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4831097" y="771550"/>
            <a:ext cx="4278325" cy="1728192"/>
            <a:chOff x="4831097" y="771550"/>
            <a:chExt cx="4278325" cy="17281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70" y="771550"/>
              <a:ext cx="1271852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196" y="829445"/>
              <a:ext cx="1383444" cy="1570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097" y="915566"/>
              <a:ext cx="1590675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0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762000" y="1504950"/>
            <a:ext cx="7772400" cy="170378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Where are cap contributors?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7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818"/>
            <a:ext cx="1867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cap </a:t>
            </a:r>
            <a:r>
              <a:rPr lang="zh-CN" altLang="en-US" sz="2800" b="1" dirty="0" smtClean="0"/>
              <a:t>种类：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00150"/>
            <a:ext cx="288700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smtClean="0"/>
              <a:t>Load cap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smtClean="0"/>
              <a:t>Intrinsic cap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smtClean="0"/>
              <a:t>Intentional cap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smtClean="0"/>
              <a:t>PG cap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61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62694"/>
            <a:ext cx="168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Load 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47750"/>
            <a:ext cx="8883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就是计算</a:t>
            </a:r>
            <a:r>
              <a:rPr lang="en-US" altLang="zh-CN" sz="2400" dirty="0" smtClean="0"/>
              <a:t>switching power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sta</a:t>
            </a:r>
            <a:r>
              <a:rPr lang="zh-CN" altLang="en-US" sz="2400" dirty="0" smtClean="0"/>
              <a:t>时用的 </a:t>
            </a:r>
            <a:r>
              <a:rPr lang="en-US" altLang="zh-CN" sz="2400" dirty="0" smtClean="0"/>
              <a:t>load cap, </a:t>
            </a:r>
            <a:r>
              <a:rPr lang="zh-CN" altLang="en-US" sz="2400" dirty="0" smtClean="0"/>
              <a:t>从</a:t>
            </a:r>
            <a:r>
              <a:rPr lang="en-US" altLang="zh-CN" sz="2400" dirty="0" err="1" smtClean="0"/>
              <a:t>spef</a:t>
            </a:r>
            <a:r>
              <a:rPr lang="en-US" altLang="zh-CN" sz="2400" dirty="0" smtClean="0"/>
              <a:t>, lib </a:t>
            </a:r>
            <a:r>
              <a:rPr lang="zh-CN" altLang="en-US" sz="2400" dirty="0" smtClean="0"/>
              <a:t>中</a:t>
            </a:r>
            <a:r>
              <a:rPr lang="zh-CN" altLang="en-US" sz="2400" dirty="0" smtClean="0"/>
              <a:t>获得</a:t>
            </a:r>
            <a:r>
              <a:rPr lang="zh-CN" altLang="en-US" sz="2400" dirty="0" smtClean="0"/>
              <a:t>。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</a:rPr>
              <a:t>load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cap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会以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0.5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倍</a:t>
            </a:r>
            <a:r>
              <a:rPr lang="zh-CN" altLang="en-US" sz="2400" dirty="0" smtClean="0"/>
              <a:t>折算到 </a:t>
            </a:r>
            <a:r>
              <a:rPr lang="en-US" altLang="zh-CN" sz="2400" dirty="0" smtClean="0"/>
              <a:t>IR </a:t>
            </a:r>
            <a:r>
              <a:rPr lang="zh-CN" altLang="en-US" sz="2400" dirty="0" smtClean="0"/>
              <a:t>分析的 </a:t>
            </a:r>
            <a:r>
              <a:rPr lang="en-US" altLang="zh-CN" sz="2400" dirty="0" err="1" smtClean="0"/>
              <a:t>decap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中。</a:t>
            </a:r>
            <a:endParaRPr lang="en-US" altLang="zh-CN" sz="2400" dirty="0" smtClean="0"/>
          </a:p>
          <a:p>
            <a:r>
              <a:rPr lang="zh-CN" altLang="en-US" sz="2400" dirty="0" smtClean="0"/>
              <a:t>目前做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correlation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主要以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1~ 1.5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倍计算 </a:t>
            </a:r>
            <a:r>
              <a:rPr lang="zh-CN" altLang="en-US" sz="2400" dirty="0" smtClean="0"/>
              <a:t>（以补全缺失的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8600" y="2248079"/>
            <a:ext cx="7848872" cy="93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53649"/>
            <a:ext cx="3810000" cy="19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8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223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Intrinsic cap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38" y="2826093"/>
            <a:ext cx="4478261" cy="231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718125"/>
            <a:ext cx="85186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就是</a:t>
            </a:r>
            <a:r>
              <a:rPr lang="en-US" altLang="zh-CN" sz="2400" dirty="0" smtClean="0"/>
              <a:t>PG pin</a:t>
            </a:r>
            <a:r>
              <a:rPr lang="zh-CN" altLang="en-US" sz="2400" dirty="0" smtClean="0"/>
              <a:t>间的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。根据描述分为两种：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zh-CN" altLang="en-US" sz="2400" b="1" dirty="0" smtClean="0"/>
              <a:t>当</a:t>
            </a:r>
            <a:r>
              <a:rPr lang="en-US" altLang="zh-CN" sz="2400" b="1" dirty="0" smtClean="0"/>
              <a:t>cell</a:t>
            </a:r>
            <a:r>
              <a:rPr lang="zh-CN" altLang="en-US" sz="2400" b="1" dirty="0" smtClean="0"/>
              <a:t>翻转，那么</a:t>
            </a:r>
            <a:r>
              <a:rPr lang="en-US" altLang="zh-CN" sz="2400" b="1" dirty="0" smtClean="0"/>
              <a:t>intrinsic cap </a:t>
            </a:r>
            <a:r>
              <a:rPr lang="zh-CN" altLang="en-US" sz="2400" b="1" dirty="0" smtClean="0"/>
              <a:t>无效</a:t>
            </a:r>
            <a:endParaRPr lang="en-US" altLang="zh-CN" sz="2400" b="1" dirty="0" smtClean="0"/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00B050"/>
                </a:solidFill>
              </a:rPr>
              <a:t>当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cell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不翻转，那么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intrinsic cap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生效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猜测：</a:t>
            </a:r>
            <a:endParaRPr lang="en-US" altLang="zh-CN" sz="2400" dirty="0"/>
          </a:p>
          <a:p>
            <a:r>
              <a:rPr lang="zh-CN" altLang="en-US" sz="2400" dirty="0" smtClean="0"/>
              <a:t>如果</a:t>
            </a:r>
            <a:r>
              <a:rPr lang="en-US" altLang="zh-CN" sz="2400" dirty="0" smtClean="0"/>
              <a:t>bulk </a:t>
            </a:r>
            <a:r>
              <a:rPr lang="zh-CN" altLang="en-US" sz="2400" dirty="0" smtClean="0"/>
              <a:t>接地，那么</a:t>
            </a:r>
            <a:r>
              <a:rPr lang="en-US" altLang="zh-CN" sz="2400" dirty="0" smtClean="0"/>
              <a:t>P</a:t>
            </a:r>
            <a:r>
              <a:rPr lang="zh-CN" altLang="en-US" sz="2400" dirty="0" smtClean="0"/>
              <a:t>导通时，等效电容应该略大于 </a:t>
            </a:r>
            <a:r>
              <a:rPr lang="en-US" altLang="zh-CN" sz="2400" dirty="0" err="1" smtClean="0"/>
              <a:t>LoadCap</a:t>
            </a:r>
            <a:r>
              <a:rPr lang="en-US" altLang="zh-CN" sz="2400" dirty="0" smtClean="0"/>
              <a:t>/2</a:t>
            </a:r>
          </a:p>
          <a:p>
            <a:r>
              <a:rPr lang="en-US" altLang="zh-CN" sz="2400" dirty="0" smtClean="0"/>
              <a:t>Intrinsic cap + </a:t>
            </a:r>
            <a:r>
              <a:rPr lang="en-US" altLang="zh-CN" sz="2400" dirty="0" err="1" smtClean="0"/>
              <a:t>LoadCap</a:t>
            </a:r>
            <a:r>
              <a:rPr lang="en-US" altLang="zh-CN" sz="2400" dirty="0" smtClean="0"/>
              <a:t>/2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3302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579</Words>
  <Application>Microsoft Office PowerPoint</Application>
  <PresentationFormat>全屏显示(16:9)</PresentationFormat>
  <Paragraphs>138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Cambria Math</vt:lpstr>
      <vt:lpstr>Wingdings</vt:lpstr>
      <vt:lpstr>Office 主题​​</vt:lpstr>
      <vt:lpstr>PG wire parasitic extraction method</vt:lpstr>
      <vt:lpstr>Interconnect and Its impact to IC</vt:lpstr>
      <vt:lpstr>Interconnect and Its Modeling</vt:lpstr>
      <vt:lpstr>RC extraction at a glance</vt:lpstr>
      <vt:lpstr>RC Extraction for Gate/Tx Level Designs </vt:lpstr>
      <vt:lpstr>Where are cap contributors?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61</cp:revision>
  <dcterms:created xsi:type="dcterms:W3CDTF">2022-03-15T10:33:13Z</dcterms:created>
  <dcterms:modified xsi:type="dcterms:W3CDTF">2023-05-08T03:25:27Z</dcterms:modified>
</cp:coreProperties>
</file>