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5"/>
  </p:notesMasterIdLst>
  <p:handoutMasterIdLst>
    <p:handoutMasterId r:id="rId16"/>
  </p:handoutMasterIdLst>
  <p:sldIdLst>
    <p:sldId id="4575" r:id="rId3"/>
    <p:sldId id="4589" r:id="rId4"/>
    <p:sldId id="4579" r:id="rId5"/>
    <p:sldId id="4581" r:id="rId6"/>
    <p:sldId id="4582" r:id="rId7"/>
    <p:sldId id="4576" r:id="rId8"/>
    <p:sldId id="4580" r:id="rId9"/>
    <p:sldId id="4584" r:id="rId10"/>
    <p:sldId id="4583" r:id="rId11"/>
    <p:sldId id="4585" r:id="rId12"/>
    <p:sldId id="4586" r:id="rId13"/>
    <p:sldId id="4544" r:id="rId14"/>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45nm&amp;design" id="{B86183C9-9C94-4664-87DB-EE6E1C584D6C}">
          <p14:sldIdLst>
            <p14:sldId id="4575"/>
            <p14:sldId id="4589"/>
          </p14:sldIdLst>
        </p14:section>
        <p14:section name="LPE" id="{175E0C68-80EC-4162-B32E-CE6624967D7A}">
          <p14:sldIdLst>
            <p14:sldId id="4579"/>
            <p14:sldId id="4581"/>
            <p14:sldId id="4582"/>
            <p14:sldId id="4576"/>
          </p14:sldIdLst>
        </p14:section>
        <p14:section name="SPEF" id="{5039212A-3B1C-4CF0-845F-CF470BAFD3E7}">
          <p14:sldIdLst>
            <p14:sldId id="4580"/>
            <p14:sldId id="4584"/>
            <p14:sldId id="4583"/>
            <p14:sldId id="4585"/>
            <p14:sldId id="4586"/>
          </p14:sldIdLst>
        </p14:section>
        <p14:section name="end" id="{030A9FE0-3ECC-4CA4-B2CE-EE0C2BE78268}">
          <p14:sldIdLst>
            <p14:sldId id="4544"/>
          </p14:sldIdLst>
        </p14:section>
      </p14:sectionLst>
    </p:ext>
    <p:ext uri="{EFAFB233-063F-42B5-8137-9DF3F51BA10A}">
      <p15:sldGuideLst xmlns:p15="http://schemas.microsoft.com/office/powerpoint/2012/main">
        <p15:guide id="1" orient="horz" pos="803">
          <p15:clr>
            <a:srgbClr val="A4A3A4"/>
          </p15:clr>
        </p15:guide>
        <p15:guide id="2" pos="3745">
          <p15:clr>
            <a:srgbClr val="A4A3A4"/>
          </p15:clr>
        </p15:guide>
        <p15:guide id="3" pos="4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X00713" initials="H" lastIdx="2" clrIdx="0">
    <p:extLst>
      <p:ext uri="{19B8F6BF-5375-455C-9EA6-DF929625EA0E}">
        <p15:presenceInfo xmlns:p15="http://schemas.microsoft.com/office/powerpoint/2012/main" userId="e45b56eeacc84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F78"/>
    <a:srgbClr val="17479E"/>
    <a:srgbClr val="94EBF4"/>
    <a:srgbClr val="52F3FF"/>
    <a:srgbClr val="D6001C"/>
    <a:srgbClr val="7F7F7F"/>
    <a:srgbClr val="C70F22"/>
    <a:srgbClr val="14B5C7"/>
    <a:srgbClr val="EB6206"/>
    <a:srgbClr val="B9A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57" autoAdjust="0"/>
  </p:normalViewPr>
  <p:slideViewPr>
    <p:cSldViewPr snapToGrid="0" showGuides="1">
      <p:cViewPr varScale="1">
        <p:scale>
          <a:sx n="70" d="100"/>
          <a:sy n="70" d="100"/>
        </p:scale>
        <p:origin x="500" y="196"/>
      </p:cViewPr>
      <p:guideLst>
        <p:guide orient="horz" pos="803"/>
        <p:guide pos="3745"/>
        <p:guide pos="48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58C3F34-A983-4045-B8E2-6F0E52DDF499}" type="datetimeFigureOut">
              <a:rPr kumimoji="1" lang="zh-CN" altLang="en-US" smtClean="0"/>
              <a:t>2023/5/23</a:t>
            </a:fld>
            <a:endParaRPr kumimoji="1"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02EC993-8D6A-B54F-9693-658E95B92446}"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4386DB9-917E-4FFA-8DB0-4E1857BF1AFF}" type="datetimeFigureOut">
              <a:rPr lang="zh-CN" altLang="en-US" smtClean="0"/>
              <a:t>2023/5/23</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70F710-22A0-4DED-B4DE-5740793DA374}" type="slidenum">
              <a:rPr lang="zh-CN" altLang="en-US" smtClean="0"/>
              <a:t>‹#›</a:t>
            </a:fld>
            <a:endParaRPr lang="zh-CN" altLang="en-US"/>
          </a:p>
        </p:txBody>
      </p:sp>
    </p:spTree>
    <p:extLst>
      <p:ext uri="{BB962C8B-B14F-4D97-AF65-F5344CB8AC3E}">
        <p14:creationId xmlns:p14="http://schemas.microsoft.com/office/powerpoint/2010/main" val="142568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B11774-E2B8-474C-A30B-EED024AE0F07}" type="slidenum">
              <a:rPr lang="zh-CN" altLang="en-US" smtClean="0"/>
              <a:t>‹#›</a:t>
            </a:fld>
            <a:endParaRPr lang="zh-CN" altLang="en-US"/>
          </a:p>
        </p:txBody>
      </p:sp>
      <p:sp>
        <p:nvSpPr>
          <p:cNvPr id="8" name="平行四边形 7"/>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834097" y="-137699"/>
            <a:ext cx="10515600" cy="1325563"/>
          </a:xfr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无底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91667B5-ED61-425F-8601-8CEF2B153ADB}"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pic>
        <p:nvPicPr>
          <p:cNvPr id="7" name="图片 6"/>
          <p:cNvPicPr>
            <a:picLocks noChangeAspect="1"/>
          </p:cNvPicPr>
          <p:nvPr userDrawn="1"/>
        </p:nvPicPr>
        <p:blipFill>
          <a:blip r:embed="rId2" cstate="email"/>
          <a:stretch>
            <a:fillRect/>
          </a:stretch>
        </p:blipFill>
        <p:spPr>
          <a:xfrm>
            <a:off x="10547330" y="244549"/>
            <a:ext cx="1356801" cy="508553"/>
          </a:xfrm>
          <a:prstGeom prst="rect">
            <a:avLst/>
          </a:prstGeom>
        </p:spPr>
      </p:pic>
      <p:pic>
        <p:nvPicPr>
          <p:cNvPr id="8" name="图片 7"/>
          <p:cNvPicPr>
            <a:picLocks noChangeAspect="1"/>
          </p:cNvPicPr>
          <p:nvPr userDrawn="1"/>
        </p:nvPicPr>
        <p:blipFill>
          <a:blip r:embed="rId3" cstate="email"/>
          <a:stretch>
            <a:fillRect/>
          </a:stretch>
        </p:blipFill>
        <p:spPr>
          <a:xfrm>
            <a:off x="-1257934" y="-707439"/>
            <a:ext cx="4360096" cy="24550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空白标题无底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22E3E34-8C99-43C6-BFBB-86E352EB8502}"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8" name="平行四边形 7"/>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834097" y="-137699"/>
            <a:ext cx="10515600" cy="1325563"/>
          </a:xfrm>
        </p:spPr>
        <p:txBody>
          <a:bodyPr/>
          <a:lstStyle/>
          <a:p>
            <a:r>
              <a:rPr lang="zh-CN" altLang="en-US"/>
              <a:t>单击此处编辑母版标题样式</a:t>
            </a:r>
          </a:p>
        </p:txBody>
      </p:sp>
      <p:pic>
        <p:nvPicPr>
          <p:cNvPr id="9" name="图片 8"/>
          <p:cNvPicPr>
            <a:picLocks noChangeAspect="1"/>
          </p:cNvPicPr>
          <p:nvPr/>
        </p:nvPicPr>
        <p:blipFill>
          <a:blip r:embed="rId2" cstate="email"/>
          <a:stretch>
            <a:fillRect/>
          </a:stretch>
        </p:blipFill>
        <p:spPr>
          <a:xfrm>
            <a:off x="10547330" y="245068"/>
            <a:ext cx="1356801" cy="508034"/>
          </a:xfrm>
          <a:prstGeom prst="rect">
            <a:avLst/>
          </a:prstGeom>
        </p:spPr>
      </p:pic>
      <p:pic>
        <p:nvPicPr>
          <p:cNvPr id="12" name="图片 11"/>
          <p:cNvPicPr>
            <a:picLocks noChangeAspect="1"/>
          </p:cNvPicPr>
          <p:nvPr/>
        </p:nvPicPr>
        <p:blipFill>
          <a:blip r:embed="rId3" cstate="email"/>
          <a:stretch>
            <a:fillRect/>
          </a:stretch>
        </p:blipFill>
        <p:spPr>
          <a:xfrm>
            <a:off x="7714202" y="-701195"/>
            <a:ext cx="4360096" cy="2452554"/>
          </a:xfrm>
          <a:prstGeom prst="rect">
            <a:avLst/>
          </a:prstGeom>
        </p:spPr>
      </p:pic>
      <p:sp>
        <p:nvSpPr>
          <p:cNvPr id="10" name="矩形 9"/>
          <p:cNvSpPr/>
          <p:nvPr userDrawn="1"/>
        </p:nvSpPr>
        <p:spPr>
          <a:xfrm>
            <a:off x="1" y="6635931"/>
            <a:ext cx="10829108" cy="222069"/>
          </a:xfrm>
          <a:prstGeom prst="rect">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0528662" y="6635931"/>
            <a:ext cx="1663337" cy="222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完全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91667B5-ED61-425F-8601-8CEF2B153ADB}"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22E3E34-8C99-43C6-BFBB-86E352EB8502}"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14" name="文本占位符 3"/>
          <p:cNvSpPr>
            <a:spLocks noGrp="1"/>
          </p:cNvSpPr>
          <p:nvPr>
            <p:ph type="body" sz="half" idx="17" hasCustomPrompt="1"/>
          </p:nvPr>
        </p:nvSpPr>
        <p:spPr>
          <a:xfrm>
            <a:off x="3770995" y="1612437"/>
            <a:ext cx="3932237"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10" name="文本占位符 2"/>
          <p:cNvSpPr>
            <a:spLocks noGrp="1"/>
          </p:cNvSpPr>
          <p:nvPr>
            <p:ph idx="1"/>
          </p:nvPr>
        </p:nvSpPr>
        <p:spPr>
          <a:xfrm>
            <a:off x="3770995" y="2722137"/>
            <a:ext cx="3932237" cy="302918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自定义版式">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91667B5-ED61-425F-8601-8CEF2B153ADB}"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7" name="文本占位符 3"/>
          <p:cNvSpPr>
            <a:spLocks noGrp="1"/>
          </p:cNvSpPr>
          <p:nvPr>
            <p:ph type="body" sz="half" idx="17" hasCustomPrompt="1"/>
          </p:nvPr>
        </p:nvSpPr>
        <p:spPr>
          <a:xfrm>
            <a:off x="919729" y="1205114"/>
            <a:ext cx="3932237"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8" name="文本占位符 2"/>
          <p:cNvSpPr>
            <a:spLocks noGrp="1"/>
          </p:cNvSpPr>
          <p:nvPr>
            <p:ph idx="1"/>
          </p:nvPr>
        </p:nvSpPr>
        <p:spPr>
          <a:xfrm>
            <a:off x="919729" y="2314814"/>
            <a:ext cx="3932237" cy="302918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自定义版式">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177516" y="0"/>
            <a:ext cx="601448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091667B5-ED61-425F-8601-8CEF2B153ADB}"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9" name="文本占位符 3"/>
          <p:cNvSpPr>
            <a:spLocks noGrp="1"/>
          </p:cNvSpPr>
          <p:nvPr>
            <p:ph type="body" sz="half" idx="17" hasCustomPrompt="1"/>
          </p:nvPr>
        </p:nvSpPr>
        <p:spPr>
          <a:xfrm>
            <a:off x="397525" y="1424428"/>
            <a:ext cx="5321631"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13" name="文本占位符 2"/>
          <p:cNvSpPr>
            <a:spLocks noGrp="1"/>
          </p:cNvSpPr>
          <p:nvPr>
            <p:ph idx="1"/>
          </p:nvPr>
        </p:nvSpPr>
        <p:spPr>
          <a:xfrm>
            <a:off x="397524" y="2648531"/>
            <a:ext cx="5321632" cy="1765528"/>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
        <p:nvSpPr>
          <p:cNvPr id="14" name="文本占位符 2"/>
          <p:cNvSpPr>
            <a:spLocks noGrp="1"/>
          </p:cNvSpPr>
          <p:nvPr>
            <p:ph idx="18"/>
          </p:nvPr>
        </p:nvSpPr>
        <p:spPr>
          <a:xfrm>
            <a:off x="6523942" y="4823481"/>
            <a:ext cx="5321632" cy="140040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自定义版式">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1667B5-ED61-425F-8601-8CEF2B153ADB}"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sp>
        <p:nvSpPr>
          <p:cNvPr id="6" name="矩形 5"/>
          <p:cNvSpPr/>
          <p:nvPr/>
        </p:nvSpPr>
        <p:spPr>
          <a:xfrm>
            <a:off x="1164800" y="1020233"/>
            <a:ext cx="5112000" cy="4779434"/>
          </a:xfrm>
          <a:prstGeom prst="rect">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09067" y="2294467"/>
            <a:ext cx="1467733" cy="4563533"/>
          </a:xfrm>
          <a:prstGeom prst="rect">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76800" y="2294467"/>
            <a:ext cx="5915200" cy="4563533"/>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091667B5-ED61-425F-8601-8CEF2B153ADB}" type="datetime1">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9" name="文本占位符 3"/>
          <p:cNvSpPr>
            <a:spLocks noGrp="1"/>
          </p:cNvSpPr>
          <p:nvPr>
            <p:ph type="body" sz="half" idx="17" hasCustomPrompt="1"/>
          </p:nvPr>
        </p:nvSpPr>
        <p:spPr>
          <a:xfrm>
            <a:off x="6663823" y="1020233"/>
            <a:ext cx="3932237"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10" name="文本占位符 2"/>
          <p:cNvSpPr>
            <a:spLocks noGrp="1"/>
          </p:cNvSpPr>
          <p:nvPr>
            <p:ph idx="1"/>
          </p:nvPr>
        </p:nvSpPr>
        <p:spPr>
          <a:xfrm>
            <a:off x="6663823" y="2698689"/>
            <a:ext cx="3932237" cy="302918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B11774-E2B8-474C-A30B-EED024AE0F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B11774-E2B8-474C-A30B-EED024AE0F07}" type="slidenum">
              <a:rPr lang="zh-CN" altLang="en-US" smtClean="0"/>
              <a:t>‹#›</a:t>
            </a:fld>
            <a:endParaRPr lang="zh-CN" altLang="en-US"/>
          </a:p>
        </p:txBody>
      </p:sp>
      <p:sp>
        <p:nvSpPr>
          <p:cNvPr id="7" name="平行四边形 6"/>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nvPr>
        </p:nvSpPr>
        <p:spPr>
          <a:xfrm>
            <a:off x="834097" y="-137699"/>
            <a:ext cx="10515600" cy="1325563"/>
          </a:xfrm>
        </p:spPr>
        <p:txBody>
          <a:bodyPr/>
          <a:lstStyle/>
          <a:p>
            <a:r>
              <a:rPr lang="zh-CN" altLang="en-US"/>
              <a:t>单击此处编辑母版标题样式</a:t>
            </a:r>
            <a:endParaRPr lang="zh-CN" altLang="en-US" dirty="0"/>
          </a:p>
        </p:txBody>
      </p:sp>
      <p:sp>
        <p:nvSpPr>
          <p:cNvPr id="11" name="文本占位符 2"/>
          <p:cNvSpPr>
            <a:spLocks noGrp="1"/>
          </p:cNvSpPr>
          <p:nvPr>
            <p:ph idx="1"/>
          </p:nvPr>
        </p:nvSpPr>
        <p:spPr>
          <a:xfrm>
            <a:off x="834097" y="1230748"/>
            <a:ext cx="10515600" cy="446512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3200"/>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B11774-E2B8-474C-A30B-EED024AE0F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B11774-E2B8-474C-A30B-EED024AE0F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B11774-E2B8-474C-A30B-EED024AE0F07}" type="slidenum">
              <a:rPr lang="zh-CN" altLang="en-US" smtClean="0"/>
              <a:t>‹#›</a:t>
            </a:fld>
            <a:endParaRPr lang="zh-CN" altLang="en-US"/>
          </a:p>
        </p:txBody>
      </p:sp>
      <p:sp>
        <p:nvSpPr>
          <p:cNvPr id="10" name="标题 1"/>
          <p:cNvSpPr>
            <a:spLocks noGrp="1"/>
          </p:cNvSpPr>
          <p:nvPr>
            <p:ph type="title"/>
          </p:nvPr>
        </p:nvSpPr>
        <p:spPr>
          <a:xfrm>
            <a:off x="834097" y="-137699"/>
            <a:ext cx="10515600" cy="1325563"/>
          </a:xfr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B11774-E2B8-474C-A30B-EED024AE0F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418415-1B45-4373-ACD1-24A935B9E1C6}" type="datetimeFigureOut">
              <a:rPr lang="zh-CN" altLang="en-US" smtClean="0"/>
              <a:t>2023/5/23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B11774-E2B8-474C-A30B-EED024AE0F0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6107BE-A86B-4E2A-B051-0940229DDA7F}"/>
              </a:ext>
            </a:extLst>
          </p:cNvPr>
          <p:cNvSpPr>
            <a:spLocks noGrp="1"/>
          </p:cNvSpPr>
          <p:nvPr>
            <p:ph type="title"/>
          </p:nvPr>
        </p:nvSpPr>
        <p:spPr>
          <a:xfrm>
            <a:off x="553005" y="176212"/>
            <a:ext cx="6971193" cy="571501"/>
          </a:xfrm>
          <a:prstGeom prst="rect">
            <a:avLst/>
          </a:prstGeom>
        </p:spPr>
        <p:txBody>
          <a:bodyPr lIns="68580" tIns="34290" rIns="68580" bIns="34290"/>
          <a:lstStyle/>
          <a:p>
            <a:r>
              <a:rPr lang="zh-CN" altLang="en-US" dirty="0"/>
              <a:t>单击此处编辑母版标题样式</a:t>
            </a:r>
          </a:p>
        </p:txBody>
      </p:sp>
      <p:sp>
        <p:nvSpPr>
          <p:cNvPr id="3" name="内容占位符 2">
            <a:extLst>
              <a:ext uri="{FF2B5EF4-FFF2-40B4-BE49-F238E27FC236}">
                <a16:creationId xmlns:a16="http://schemas.microsoft.com/office/drawing/2014/main" id="{52B2AEF5-52C8-4EC7-9B31-3C9A69E831BA}"/>
              </a:ext>
            </a:extLst>
          </p:cNvPr>
          <p:cNvSpPr>
            <a:spLocks noGrp="1"/>
          </p:cNvSpPr>
          <p:nvPr>
            <p:ph idx="1"/>
          </p:nvPr>
        </p:nvSpPr>
        <p:spPr>
          <a:xfrm>
            <a:off x="731416" y="1265099"/>
            <a:ext cx="10622384" cy="4608224"/>
          </a:xfrm>
          <a:prstGeom prst="rect">
            <a:avLst/>
          </a:prstGeom>
        </p:spPr>
        <p:txBody>
          <a:bodyPr lIns="68580" tIns="34290" rIns="68580" bIns="34290"/>
          <a:lstStyle>
            <a:lvl1pPr>
              <a:defRPr sz="1867"/>
            </a:lvl1pPr>
            <a:lvl2pPr>
              <a:defRPr sz="2800"/>
            </a:lvl2pPr>
            <a:lvl3pPr>
              <a:defRPr sz="2000"/>
            </a:lvl3pPr>
            <a:lvl4pPr>
              <a:defRPr sz="1867"/>
            </a:lvl4pPr>
            <a:lvl5pPr>
              <a:defRPr sz="1867"/>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页脚占位符 4">
            <a:extLst>
              <a:ext uri="{FF2B5EF4-FFF2-40B4-BE49-F238E27FC236}">
                <a16:creationId xmlns:a16="http://schemas.microsoft.com/office/drawing/2014/main" id="{DD1EBC78-A2ED-4B8F-A3FC-C91001C0F3C7}"/>
              </a:ext>
            </a:extLst>
          </p:cNvPr>
          <p:cNvSpPr>
            <a:spLocks noGrp="1"/>
          </p:cNvSpPr>
          <p:nvPr>
            <p:ph type="ftr" sz="quarter" idx="11"/>
          </p:nvPr>
        </p:nvSpPr>
        <p:spPr/>
        <p:txBody>
          <a:bodyPr lIns="68580" tIns="34290" rIns="68580" bIns="34290"/>
          <a:lstStyle/>
          <a:p>
            <a:endParaRPr lang="zh-CN" altLang="en-US"/>
          </a:p>
        </p:txBody>
      </p:sp>
      <p:sp>
        <p:nvSpPr>
          <p:cNvPr id="6" name="灯片编号占位符 5">
            <a:extLst>
              <a:ext uri="{FF2B5EF4-FFF2-40B4-BE49-F238E27FC236}">
                <a16:creationId xmlns:a16="http://schemas.microsoft.com/office/drawing/2014/main" id="{8323CB73-2DFF-49F9-910C-EFE3873E4F59}"/>
              </a:ext>
            </a:extLst>
          </p:cNvPr>
          <p:cNvSpPr>
            <a:spLocks noGrp="1"/>
          </p:cNvSpPr>
          <p:nvPr>
            <p:ph type="sldNum" sz="quarter" idx="12"/>
          </p:nvPr>
        </p:nvSpPr>
        <p:spPr/>
        <p:txBody>
          <a:bodyPr lIns="68580" tIns="34290" rIns="68580" bIns="34290"/>
          <a:lstStyle/>
          <a:p>
            <a:fld id="{08D87E44-BD4F-4E2F-B5D1-DCF04810A48A}" type="slidenum">
              <a:rPr lang="zh-CN" altLang="en-US" smtClean="0"/>
              <a:t>‹#›</a:t>
            </a:fld>
            <a:endParaRPr lang="zh-CN" altLang="en-US"/>
          </a:p>
        </p:txBody>
      </p:sp>
    </p:spTree>
    <p:extLst>
      <p:ext uri="{BB962C8B-B14F-4D97-AF65-F5344CB8AC3E}">
        <p14:creationId xmlns:p14="http://schemas.microsoft.com/office/powerpoint/2010/main" val="281344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4097" y="-137699"/>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4097" y="1230748"/>
            <a:ext cx="10515600" cy="494621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231371" y="62238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18415-1B45-4373-ACD1-24A935B9E1C6}" type="datetimeFigureOut">
              <a:rPr lang="zh-CN" altLang="en-US" smtClean="0"/>
              <a:t>2023/5/23</a:t>
            </a:fld>
            <a:endParaRPr lang="zh-CN" altLang="en-US"/>
          </a:p>
        </p:txBody>
      </p:sp>
      <p:sp>
        <p:nvSpPr>
          <p:cNvPr id="5" name="页脚占位符 4"/>
          <p:cNvSpPr>
            <a:spLocks noGrp="1"/>
          </p:cNvSpPr>
          <p:nvPr>
            <p:ph type="ftr" sz="quarter" idx="3"/>
          </p:nvPr>
        </p:nvSpPr>
        <p:spPr>
          <a:xfrm>
            <a:off x="4038600" y="62238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17429" y="62238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11774-E2B8-474C-A30B-EED024AE0F07}" type="slidenum">
              <a:rPr lang="zh-CN" altLang="en-US" smtClean="0"/>
              <a:t>‹#›</a:t>
            </a:fld>
            <a:endParaRPr lang="zh-CN" altLang="en-US"/>
          </a:p>
        </p:txBody>
      </p:sp>
      <p:sp>
        <p:nvSpPr>
          <p:cNvPr id="7" name="矩形 6"/>
          <p:cNvSpPr/>
          <p:nvPr/>
        </p:nvSpPr>
        <p:spPr>
          <a:xfrm>
            <a:off x="1" y="6635931"/>
            <a:ext cx="10829108" cy="222069"/>
          </a:xfrm>
          <a:prstGeom prst="rect">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28662" y="6635931"/>
            <a:ext cx="1663337" cy="222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平行四边形 8"/>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1" cstate="email"/>
          <a:stretch>
            <a:fillRect/>
          </a:stretch>
        </p:blipFill>
        <p:spPr>
          <a:xfrm>
            <a:off x="10547330" y="245068"/>
            <a:ext cx="1356801" cy="508034"/>
          </a:xfrm>
          <a:prstGeom prst="rect">
            <a:avLst/>
          </a:prstGeom>
        </p:spPr>
      </p:pic>
      <p:pic>
        <p:nvPicPr>
          <p:cNvPr id="11" name="图片 10"/>
          <p:cNvPicPr>
            <a:picLocks noChangeAspect="1"/>
          </p:cNvPicPr>
          <p:nvPr/>
        </p:nvPicPr>
        <p:blipFill>
          <a:blip r:embed="rId12" cstate="email"/>
          <a:stretch>
            <a:fillRect/>
          </a:stretch>
        </p:blipFill>
        <p:spPr>
          <a:xfrm>
            <a:off x="7714202" y="-701195"/>
            <a:ext cx="4360096" cy="24525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7"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n"/>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Wingdings" panose="05000000000000000000" pitchFamily="2" charset="2"/>
        <a:buChar char="n"/>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n"/>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n"/>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231371" y="62238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667B5-ED61-425F-8601-8CEF2B153ADB}" type="datetime1">
              <a:rPr lang="zh-CN" altLang="en-US" smtClean="0"/>
              <a:t>2023/5/23</a:t>
            </a:fld>
            <a:endParaRPr lang="zh-CN" altLang="en-US"/>
          </a:p>
        </p:txBody>
      </p:sp>
      <p:sp>
        <p:nvSpPr>
          <p:cNvPr id="5" name="页脚占位符 4"/>
          <p:cNvSpPr>
            <a:spLocks noGrp="1"/>
          </p:cNvSpPr>
          <p:nvPr>
            <p:ph type="ftr" sz="quarter" idx="3"/>
          </p:nvPr>
        </p:nvSpPr>
        <p:spPr>
          <a:xfrm>
            <a:off x="4038600" y="62238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17429" y="62238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32AF4-A8FD-4977-867F-0E5C904E2B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3357" y="2068972"/>
            <a:ext cx="8724900" cy="1200329"/>
          </a:xfrm>
          <a:prstGeom prst="rect">
            <a:avLst/>
          </a:prstGeom>
        </p:spPr>
        <p:txBody>
          <a:bodyPr wrap="square">
            <a:spAutoFit/>
          </a:bodyPr>
          <a:lstStyle/>
          <a:p>
            <a:r>
              <a:rPr lang="en-US" altLang="zh-CN" sz="3600" b="1" dirty="0" smtClean="0"/>
              <a:t>What is LPE? What is parasitic</a:t>
            </a:r>
            <a:r>
              <a:rPr lang="zh-CN" altLang="en-US" sz="3600" b="1" dirty="0" smtClean="0"/>
              <a:t>？</a:t>
            </a:r>
            <a:r>
              <a:rPr lang="en-US" altLang="zh-CN" sz="3600" b="1" dirty="0" smtClean="0"/>
              <a:t>SPEF format</a:t>
            </a:r>
            <a:r>
              <a:rPr lang="zh-CN" altLang="en-US" sz="3600" b="1" dirty="0" smtClean="0"/>
              <a:t>？</a:t>
            </a:r>
            <a:endParaRPr lang="zh-CN" altLang="en-US" sz="3600" b="1" dirty="0"/>
          </a:p>
        </p:txBody>
      </p:sp>
      <p:sp>
        <p:nvSpPr>
          <p:cNvPr id="3" name="文本框 2"/>
          <p:cNvSpPr txBox="1"/>
          <p:nvPr/>
        </p:nvSpPr>
        <p:spPr>
          <a:xfrm>
            <a:off x="9274630" y="5633359"/>
            <a:ext cx="2408463" cy="644978"/>
          </a:xfrm>
          <a:prstGeom prst="rect">
            <a:avLst/>
          </a:prstGeom>
          <a:noFill/>
        </p:spPr>
        <p:txBody>
          <a:bodyPr wrap="square" rtlCol="0">
            <a:spAutoFit/>
          </a:bodyPr>
          <a:lstStyle/>
          <a:p>
            <a:r>
              <a:rPr lang="zh-CN" altLang="en-US" dirty="0" smtClean="0"/>
              <a:t>汇报人：熊海安</a:t>
            </a:r>
            <a:endParaRPr lang="en-US" altLang="zh-CN" dirty="0" smtClean="0"/>
          </a:p>
          <a:p>
            <a:r>
              <a:rPr lang="zh-CN" altLang="en-US" dirty="0" smtClean="0"/>
              <a:t>日期：</a:t>
            </a:r>
            <a:r>
              <a:rPr lang="en-US" altLang="zh-CN" dirty="0" smtClean="0"/>
              <a:t>2023/05</a:t>
            </a:r>
            <a:endParaRPr lang="zh-CN" altLang="en-US" dirty="0"/>
          </a:p>
        </p:txBody>
      </p:sp>
    </p:spTree>
    <p:extLst>
      <p:ext uri="{BB962C8B-B14F-4D97-AF65-F5344CB8AC3E}">
        <p14:creationId xmlns:p14="http://schemas.microsoft.com/office/powerpoint/2010/main" val="216042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00024" y="294569"/>
            <a:ext cx="10597597" cy="571501"/>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dirty="0" smtClean="0"/>
              <a:t>SPEF </a:t>
            </a:r>
            <a:r>
              <a:rPr lang="en-US" altLang="zh-CN" b="0" dirty="0" smtClean="0"/>
              <a:t>(Standard </a:t>
            </a:r>
            <a:r>
              <a:rPr lang="en-US" altLang="zh-CN" b="0" dirty="0"/>
              <a:t>Parasitic Extraction </a:t>
            </a:r>
            <a:r>
              <a:rPr lang="en-US" altLang="zh-CN" b="0" dirty="0" smtClean="0"/>
              <a:t>Format)</a:t>
            </a:r>
            <a:endParaRPr lang="zh-CN" altLang="en-US" dirty="0"/>
          </a:p>
        </p:txBody>
      </p:sp>
      <p:sp>
        <p:nvSpPr>
          <p:cNvPr id="3" name="矩形 2"/>
          <p:cNvSpPr/>
          <p:nvPr/>
        </p:nvSpPr>
        <p:spPr>
          <a:xfrm>
            <a:off x="817711" y="1209056"/>
            <a:ext cx="9496328" cy="2862322"/>
          </a:xfrm>
          <a:prstGeom prst="rect">
            <a:avLst/>
          </a:prstGeom>
        </p:spPr>
        <p:txBody>
          <a:bodyPr wrap="square">
            <a:spAutoFit/>
          </a:bodyPr>
          <a:lstStyle/>
          <a:p>
            <a:r>
              <a:rPr lang="en-US" altLang="zh-CN" dirty="0"/>
              <a:t>5. </a:t>
            </a:r>
            <a:r>
              <a:rPr lang="en-US" altLang="zh-CN" b="1" dirty="0"/>
              <a:t>define </a:t>
            </a:r>
            <a:r>
              <a:rPr lang="en-US" altLang="zh-CN" b="1" dirty="0" smtClean="0"/>
              <a:t>definition</a:t>
            </a:r>
            <a:r>
              <a:rPr lang="zh-CN" altLang="en-US" b="1" dirty="0" smtClean="0"/>
              <a:t>，</a:t>
            </a:r>
            <a:r>
              <a:rPr lang="zh-CN" altLang="en-US" dirty="0" smtClean="0"/>
              <a:t>部分</a:t>
            </a:r>
            <a:r>
              <a:rPr lang="zh-CN" altLang="en-US" dirty="0"/>
              <a:t>描述了当前</a:t>
            </a:r>
            <a:r>
              <a:rPr lang="en-US" altLang="zh-CN" dirty="0"/>
              <a:t>SPEF</a:t>
            </a:r>
            <a:r>
              <a:rPr lang="zh-CN" altLang="en-US" dirty="0"/>
              <a:t>中例化的</a:t>
            </a:r>
            <a:r>
              <a:rPr lang="en-US" altLang="zh-CN" dirty="0"/>
              <a:t>instance</a:t>
            </a:r>
            <a:r>
              <a:rPr lang="zh-CN" altLang="en-US" dirty="0"/>
              <a:t>的</a:t>
            </a:r>
            <a:r>
              <a:rPr lang="en-US" altLang="zh-CN" dirty="0"/>
              <a:t>reference name</a:t>
            </a:r>
            <a:r>
              <a:rPr lang="zh-CN" altLang="en-US" dirty="0" smtClean="0"/>
              <a:t>，</a:t>
            </a:r>
            <a:endParaRPr lang="en-US" altLang="zh-CN" dirty="0" smtClean="0"/>
          </a:p>
          <a:p>
            <a:r>
              <a:rPr lang="zh-CN" altLang="en-US" dirty="0" smtClean="0"/>
              <a:t>这些</a:t>
            </a:r>
            <a:r>
              <a:rPr lang="en-US" altLang="zh-CN" dirty="0"/>
              <a:t>instance</a:t>
            </a:r>
            <a:r>
              <a:rPr lang="zh-CN" altLang="en-US" dirty="0"/>
              <a:t>的</a:t>
            </a:r>
            <a:r>
              <a:rPr lang="en-US" altLang="zh-CN" dirty="0"/>
              <a:t>SPEF</a:t>
            </a:r>
            <a:r>
              <a:rPr lang="zh-CN" altLang="en-US" dirty="0" smtClean="0"/>
              <a:t>信息</a:t>
            </a:r>
            <a:r>
              <a:rPr lang="zh-CN" altLang="en-US" dirty="0"/>
              <a:t>可以</a:t>
            </a:r>
            <a:r>
              <a:rPr lang="zh-CN" altLang="en-US" dirty="0" smtClean="0"/>
              <a:t>由</a:t>
            </a:r>
            <a:r>
              <a:rPr lang="zh-CN" altLang="en-US" dirty="0"/>
              <a:t>另外的</a:t>
            </a:r>
            <a:r>
              <a:rPr lang="en-US" altLang="zh-CN" dirty="0"/>
              <a:t>SPEF</a:t>
            </a:r>
            <a:r>
              <a:rPr lang="zh-CN" altLang="en-US" dirty="0"/>
              <a:t>文件给</a:t>
            </a:r>
            <a:r>
              <a:rPr lang="zh-CN" altLang="en-US" dirty="0" smtClean="0"/>
              <a:t>出。</a:t>
            </a:r>
            <a:endParaRPr lang="en-US" altLang="zh-CN" dirty="0" smtClean="0"/>
          </a:p>
          <a:p>
            <a:r>
              <a:rPr lang="en-US" altLang="zh-CN" dirty="0" smtClean="0"/>
              <a:t>*DEFINE </a:t>
            </a:r>
            <a:r>
              <a:rPr lang="zh-CN" altLang="en-US" dirty="0"/>
              <a:t>定义的是相关</a:t>
            </a:r>
            <a:r>
              <a:rPr lang="en-US" altLang="zh-CN" dirty="0"/>
              <a:t>instance</a:t>
            </a:r>
            <a:r>
              <a:rPr lang="zh-CN" altLang="en-US" dirty="0"/>
              <a:t>的</a:t>
            </a:r>
            <a:r>
              <a:rPr lang="en-US" altLang="zh-CN" dirty="0"/>
              <a:t>hierarchy</a:t>
            </a:r>
            <a:r>
              <a:rPr lang="zh-CN" altLang="en-US" dirty="0" smtClean="0"/>
              <a:t>内容，例如：</a:t>
            </a:r>
            <a:endParaRPr lang="en-US" altLang="zh-CN" dirty="0" smtClean="0"/>
          </a:p>
          <a:p>
            <a:endParaRPr lang="en-US" altLang="zh-CN" dirty="0" smtClean="0"/>
          </a:p>
          <a:p>
            <a:r>
              <a:rPr lang="en-US" altLang="zh-CN" dirty="0" smtClean="0"/>
              <a:t>*</a:t>
            </a:r>
            <a:r>
              <a:rPr lang="en-US" altLang="zh-CN" dirty="0"/>
              <a:t>DEFINE </a:t>
            </a:r>
            <a:r>
              <a:rPr lang="en-US" altLang="zh-CN" dirty="0" smtClean="0"/>
              <a:t>core/x1 core/x2 “</a:t>
            </a:r>
            <a:r>
              <a:rPr lang="en-US" altLang="zh-CN" dirty="0" err="1" smtClean="0"/>
              <a:t>xxxxx</a:t>
            </a:r>
            <a:r>
              <a:rPr lang="en-US" altLang="zh-CN" dirty="0" smtClean="0"/>
              <a:t>”</a:t>
            </a:r>
            <a:r>
              <a:rPr lang="zh-CN" altLang="en-US" dirty="0" smtClean="0"/>
              <a:t>：</a:t>
            </a:r>
            <a:r>
              <a:rPr lang="zh-CN" altLang="en-US" dirty="0"/>
              <a:t>两个</a:t>
            </a:r>
            <a:r>
              <a:rPr lang="en-US" altLang="zh-CN" dirty="0" smtClean="0"/>
              <a:t>instance x1/x2</a:t>
            </a:r>
            <a:r>
              <a:rPr lang="zh-CN" altLang="en-US" dirty="0" smtClean="0"/>
              <a:t>的</a:t>
            </a:r>
            <a:r>
              <a:rPr lang="en-US" altLang="zh-CN" dirty="0"/>
              <a:t>SPEF</a:t>
            </a:r>
            <a:r>
              <a:rPr lang="zh-CN" altLang="en-US" dirty="0"/>
              <a:t>对于</a:t>
            </a:r>
            <a:r>
              <a:rPr lang="en-US" altLang="zh-CN" dirty="0"/>
              <a:t>design</a:t>
            </a:r>
            <a:r>
              <a:rPr lang="zh-CN" altLang="en-US" dirty="0"/>
              <a:t>名</a:t>
            </a:r>
            <a:r>
              <a:rPr lang="zh-CN" altLang="en-US" dirty="0" smtClean="0"/>
              <a:t>为</a:t>
            </a:r>
            <a:r>
              <a:rPr lang="en-US" altLang="zh-CN" dirty="0" err="1" smtClean="0"/>
              <a:t>xxxxx</a:t>
            </a:r>
            <a:endParaRPr lang="en-US" altLang="zh-CN" dirty="0" smtClean="0"/>
          </a:p>
          <a:p>
            <a:endParaRPr lang="en-US" altLang="zh-CN" dirty="0" smtClean="0"/>
          </a:p>
          <a:p>
            <a:r>
              <a:rPr lang="en-US" altLang="zh-CN" dirty="0"/>
              <a:t>*PDEFINE</a:t>
            </a:r>
            <a:r>
              <a:rPr lang="zh-CN" altLang="en-US" dirty="0"/>
              <a:t>定义</a:t>
            </a:r>
            <a:r>
              <a:rPr lang="en-US" altLang="zh-CN" dirty="0"/>
              <a:t>instance</a:t>
            </a:r>
            <a:r>
              <a:rPr lang="zh-CN" altLang="en-US" dirty="0"/>
              <a:t>的物理信息</a:t>
            </a:r>
            <a:r>
              <a:rPr lang="zh-CN" altLang="en-US" dirty="0" smtClean="0"/>
              <a:t>。</a:t>
            </a:r>
            <a:endParaRPr lang="en-US" altLang="zh-CN" dirty="0" smtClean="0"/>
          </a:p>
          <a:p>
            <a:endParaRPr lang="en-US" altLang="zh-CN" dirty="0" smtClean="0"/>
          </a:p>
          <a:p>
            <a:r>
              <a:rPr lang="en-US" altLang="zh-CN" dirty="0"/>
              <a:t>6. </a:t>
            </a:r>
            <a:r>
              <a:rPr lang="en-US" altLang="zh-CN" b="1" dirty="0"/>
              <a:t>internal definition</a:t>
            </a:r>
            <a:r>
              <a:rPr lang="zh-CN" altLang="en-US" dirty="0"/>
              <a:t>部分包含了</a:t>
            </a:r>
            <a:r>
              <a:rPr lang="en-US" altLang="zh-CN" dirty="0"/>
              <a:t>SPEF</a:t>
            </a:r>
            <a:r>
              <a:rPr lang="zh-CN" altLang="en-US" dirty="0"/>
              <a:t>文件的核心，即设计中网络的寄生参数。基本上有两种形式：分布式网络</a:t>
            </a:r>
            <a:r>
              <a:rPr lang="en-US" altLang="zh-CN" dirty="0"/>
              <a:t>D_NET</a:t>
            </a:r>
            <a:r>
              <a:rPr lang="zh-CN" altLang="en-US" dirty="0"/>
              <a:t>和简化网络</a:t>
            </a:r>
            <a:r>
              <a:rPr lang="en-US" altLang="zh-CN" dirty="0" smtClean="0"/>
              <a:t>R_NET. </a:t>
            </a:r>
            <a:endParaRPr lang="zh-CN"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1316" y="3761132"/>
            <a:ext cx="2523361" cy="27275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700024" y="4211105"/>
            <a:ext cx="7805179" cy="2308324"/>
          </a:xfrm>
          <a:prstGeom prst="rect">
            <a:avLst/>
          </a:prstGeom>
        </p:spPr>
        <p:txBody>
          <a:bodyPr wrap="square">
            <a:spAutoFit/>
          </a:bodyPr>
          <a:lstStyle/>
          <a:p>
            <a:pPr marL="285750" indent="-285750">
              <a:buFont typeface="Arial" panose="020B0604020202020204" pitchFamily="34" charset="0"/>
              <a:buChar char="•"/>
            </a:pPr>
            <a:r>
              <a:rPr lang="zh-CN" altLang="en-US" dirty="0">
                <a:solidFill>
                  <a:srgbClr val="121212"/>
                </a:solidFill>
                <a:latin typeface="-apple-system"/>
              </a:rPr>
              <a:t>第一行中的*</a:t>
            </a:r>
            <a:r>
              <a:rPr lang="en-US" altLang="zh-CN" dirty="0">
                <a:solidFill>
                  <a:srgbClr val="121212"/>
                </a:solidFill>
                <a:latin typeface="-apple-system"/>
              </a:rPr>
              <a:t>5426</a:t>
            </a:r>
            <a:r>
              <a:rPr lang="zh-CN" altLang="en-US" dirty="0">
                <a:solidFill>
                  <a:srgbClr val="121212"/>
                </a:solidFill>
                <a:latin typeface="-apple-system"/>
              </a:rPr>
              <a:t>是网络的索引号</a:t>
            </a:r>
            <a:r>
              <a:rPr lang="zh-CN" altLang="en-US" dirty="0" smtClean="0">
                <a:solidFill>
                  <a:srgbClr val="121212"/>
                </a:solidFill>
                <a:latin typeface="-apple-system"/>
              </a:rPr>
              <a:t>，</a:t>
            </a:r>
            <a:r>
              <a:rPr lang="en-US" altLang="zh-CN" dirty="0" smtClean="0"/>
              <a:t>0.899466</a:t>
            </a:r>
            <a:r>
              <a:rPr lang="zh-CN" altLang="en-US" dirty="0"/>
              <a:t>是网络上的总电容值。电容值是网络上所有电容的总和，其中包括假定为接地的交叉耦合电容，还包括负载电容。它可能包含也可能不包含引脚电容，具体取决于</a:t>
            </a:r>
            <a:r>
              <a:rPr lang="en-US" altLang="zh-CN" b="1" dirty="0"/>
              <a:t>DESIGN_FLOW</a:t>
            </a:r>
            <a:r>
              <a:rPr lang="zh-CN" altLang="en-US" dirty="0"/>
              <a:t>定义中的</a:t>
            </a:r>
            <a:r>
              <a:rPr lang="en-US" altLang="zh-CN" dirty="0"/>
              <a:t>PIN_CAP</a:t>
            </a:r>
            <a:r>
              <a:rPr lang="zh-CN" altLang="en-US" dirty="0" smtClean="0"/>
              <a:t>设置；</a:t>
            </a:r>
            <a:endParaRPr lang="en-US" altLang="zh-CN" dirty="0" smtClean="0"/>
          </a:p>
          <a:p>
            <a:pPr marL="285750" indent="-285750">
              <a:buFont typeface="Arial" panose="020B0604020202020204" pitchFamily="34" charset="0"/>
              <a:buChar char="•"/>
            </a:pPr>
            <a:r>
              <a:rPr lang="zh-CN" altLang="en-US" dirty="0"/>
              <a:t>*</a:t>
            </a:r>
            <a:r>
              <a:rPr lang="en-US" altLang="zh-CN" dirty="0"/>
              <a:t>I</a:t>
            </a:r>
            <a:r>
              <a:rPr lang="zh-CN" altLang="en-US" dirty="0" smtClean="0"/>
              <a:t>表示内部引脚</a:t>
            </a:r>
            <a:r>
              <a:rPr lang="zh-CN" altLang="en-US" dirty="0"/>
              <a:t>（ * </a:t>
            </a:r>
            <a:r>
              <a:rPr lang="en-US" altLang="zh-CN" dirty="0"/>
              <a:t>P</a:t>
            </a:r>
            <a:r>
              <a:rPr lang="zh-CN" altLang="en-US" dirty="0"/>
              <a:t>表示端口），*</a:t>
            </a:r>
            <a:r>
              <a:rPr lang="en-US" altLang="zh-CN" dirty="0"/>
              <a:t>14212</a:t>
            </a:r>
            <a:r>
              <a:rPr lang="zh-CN" altLang="en-US" dirty="0"/>
              <a:t>：</a:t>
            </a:r>
            <a:r>
              <a:rPr lang="en-US" altLang="zh-CN" dirty="0"/>
              <a:t>D</a:t>
            </a:r>
            <a:r>
              <a:rPr lang="zh-CN" altLang="en-US" dirty="0"/>
              <a:t>表示实例*</a:t>
            </a:r>
            <a:r>
              <a:rPr lang="en-US" altLang="zh-CN" dirty="0"/>
              <a:t>14212</a:t>
            </a:r>
            <a:r>
              <a:rPr lang="zh-CN" altLang="en-US" dirty="0"/>
              <a:t>的</a:t>
            </a:r>
            <a:r>
              <a:rPr lang="en-US" altLang="zh-CN" dirty="0"/>
              <a:t>D</a:t>
            </a:r>
            <a:r>
              <a:rPr lang="zh-CN" altLang="en-US" dirty="0"/>
              <a:t>引脚，</a:t>
            </a:r>
            <a:r>
              <a:rPr lang="en-US" altLang="zh-CN" dirty="0"/>
              <a:t>14212</a:t>
            </a:r>
            <a:r>
              <a:rPr lang="zh-CN" altLang="en-US" dirty="0"/>
              <a:t>是一个索引号（有关实际名称需参见名称映射）。“ </a:t>
            </a:r>
            <a:r>
              <a:rPr lang="en-US" altLang="zh-CN" b="1" dirty="0"/>
              <a:t>I</a:t>
            </a:r>
            <a:r>
              <a:rPr lang="en-US" altLang="zh-CN" dirty="0"/>
              <a:t>”</a:t>
            </a:r>
            <a:r>
              <a:rPr lang="zh-CN" altLang="en-US" dirty="0"/>
              <a:t>表示网络上的负载（输入引脚），“ </a:t>
            </a:r>
            <a:r>
              <a:rPr lang="en-US" altLang="zh-CN" b="1" dirty="0"/>
              <a:t>O</a:t>
            </a:r>
            <a:r>
              <a:rPr lang="en-US" altLang="zh-CN" dirty="0"/>
              <a:t>”</a:t>
            </a:r>
            <a:r>
              <a:rPr lang="zh-CN" altLang="en-US" dirty="0"/>
              <a:t>表示网络上的驱动（输出引脚）</a:t>
            </a:r>
            <a:r>
              <a:rPr lang="zh-CN" altLang="en-US" dirty="0" smtClean="0"/>
              <a:t>。</a:t>
            </a:r>
            <a:r>
              <a:rPr lang="zh-CN" altLang="en-US" b="1" dirty="0" smtClean="0"/>
              <a:t>*</a:t>
            </a:r>
            <a:r>
              <a:rPr lang="en-US" altLang="zh-CN" b="1" dirty="0"/>
              <a:t>C</a:t>
            </a:r>
            <a:r>
              <a:rPr lang="zh-CN" altLang="en-US" dirty="0"/>
              <a:t>定义了引脚的坐标，</a:t>
            </a:r>
            <a:r>
              <a:rPr lang="zh-CN" altLang="en-US" b="1" dirty="0"/>
              <a:t>*</a:t>
            </a:r>
            <a:r>
              <a:rPr lang="en-US" altLang="zh-CN" b="1" dirty="0"/>
              <a:t>D</a:t>
            </a:r>
            <a:r>
              <a:rPr lang="zh-CN" altLang="en-US" dirty="0"/>
              <a:t>定义了引脚的驱动</a:t>
            </a:r>
            <a:r>
              <a:rPr lang="zh-CN" altLang="en-US" dirty="0" smtClean="0"/>
              <a:t>单元</a:t>
            </a:r>
            <a:endParaRPr lang="en-US" altLang="zh-CN" dirty="0" smtClean="0"/>
          </a:p>
        </p:txBody>
      </p:sp>
      <p:sp>
        <p:nvSpPr>
          <p:cNvPr id="9" name="矩形 8"/>
          <p:cNvSpPr/>
          <p:nvPr/>
        </p:nvSpPr>
        <p:spPr>
          <a:xfrm>
            <a:off x="9301316" y="4071378"/>
            <a:ext cx="2644878" cy="521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8656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7523" y="1083229"/>
            <a:ext cx="2644878" cy="28588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5"/>
          <p:cNvSpPr txBox="1">
            <a:spLocks/>
          </p:cNvSpPr>
          <p:nvPr/>
        </p:nvSpPr>
        <p:spPr>
          <a:xfrm>
            <a:off x="700024" y="294569"/>
            <a:ext cx="10597597" cy="571501"/>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dirty="0" smtClean="0"/>
              <a:t>SPEF </a:t>
            </a:r>
            <a:r>
              <a:rPr lang="en-US" altLang="zh-CN" b="0" dirty="0" smtClean="0"/>
              <a:t>(Standard </a:t>
            </a:r>
            <a:r>
              <a:rPr lang="en-US" altLang="zh-CN" b="0" dirty="0"/>
              <a:t>Parasitic Extraction </a:t>
            </a:r>
            <a:r>
              <a:rPr lang="en-US" altLang="zh-CN" b="0" dirty="0" smtClean="0"/>
              <a:t>Format)</a:t>
            </a:r>
            <a:endParaRPr lang="zh-CN" altLang="en-US" dirty="0"/>
          </a:p>
        </p:txBody>
      </p:sp>
      <p:sp>
        <p:nvSpPr>
          <p:cNvPr id="4" name="矩形 3"/>
          <p:cNvSpPr/>
          <p:nvPr/>
        </p:nvSpPr>
        <p:spPr>
          <a:xfrm>
            <a:off x="831123" y="1366373"/>
            <a:ext cx="8048998" cy="2585323"/>
          </a:xfrm>
          <a:prstGeom prst="rect">
            <a:avLst/>
          </a:prstGeom>
        </p:spPr>
        <p:txBody>
          <a:bodyPr wrap="none">
            <a:spAutoFit/>
          </a:bodyPr>
          <a:lstStyle/>
          <a:p>
            <a:pPr marL="285750" indent="-285750">
              <a:buFont typeface="Arial" panose="020B0604020202020204" pitchFamily="34" charset="0"/>
              <a:buChar char="•"/>
            </a:pPr>
            <a:r>
              <a:rPr lang="en-US" altLang="zh-CN" dirty="0" smtClean="0"/>
              <a:t>*</a:t>
            </a:r>
            <a:r>
              <a:rPr lang="en-US" altLang="zh-CN" b="1" dirty="0" smtClean="0"/>
              <a:t>CAP</a:t>
            </a:r>
            <a:r>
              <a:rPr lang="en-US" altLang="zh-CN" dirty="0" smtClean="0"/>
              <a:t> 1-4 </a:t>
            </a:r>
            <a:r>
              <a:rPr lang="zh-CN" altLang="en-US" dirty="0" smtClean="0"/>
              <a:t>为一种电容规范形式：例如：</a:t>
            </a:r>
            <a:endParaRPr lang="en-US" altLang="zh-CN" dirty="0" smtClean="0"/>
          </a:p>
          <a:p>
            <a:r>
              <a:rPr lang="zh-CN" altLang="en-US" dirty="0" smtClean="0"/>
              <a:t>网络</a:t>
            </a:r>
            <a:r>
              <a:rPr lang="zh-CN" altLang="en-US" dirty="0"/>
              <a:t>*</a:t>
            </a:r>
            <a:r>
              <a:rPr lang="en-US" altLang="zh-CN" dirty="0"/>
              <a:t>5426</a:t>
            </a:r>
            <a:r>
              <a:rPr lang="zh-CN" altLang="en-US" dirty="0"/>
              <a:t>和*</a:t>
            </a:r>
            <a:r>
              <a:rPr lang="en-US" altLang="zh-CN" dirty="0"/>
              <a:t>5290</a:t>
            </a:r>
            <a:r>
              <a:rPr lang="zh-CN" altLang="en-US" dirty="0"/>
              <a:t>之间的交叉耦合电容为</a:t>
            </a:r>
            <a:r>
              <a:rPr lang="en-US" altLang="zh-CN" dirty="0" smtClean="0"/>
              <a:t>0.217446</a:t>
            </a:r>
            <a:r>
              <a:rPr lang="zh-CN" altLang="en-US" dirty="0" smtClean="0"/>
              <a:t>，</a:t>
            </a:r>
            <a:endParaRPr lang="en-US" altLang="zh-CN" dirty="0" smtClean="0"/>
          </a:p>
          <a:p>
            <a:r>
              <a:rPr lang="zh-CN" altLang="en-US" dirty="0" smtClean="0"/>
              <a:t>网络</a:t>
            </a:r>
            <a:r>
              <a:rPr lang="zh-CN" altLang="en-US" dirty="0"/>
              <a:t>索引后面的正整数（*</a:t>
            </a:r>
            <a:r>
              <a:rPr lang="en-US" altLang="zh-CN" dirty="0"/>
              <a:t>5426</a:t>
            </a:r>
            <a:r>
              <a:rPr lang="zh-CN" altLang="en-US" dirty="0"/>
              <a:t>：</a:t>
            </a:r>
            <a:r>
              <a:rPr lang="en-US" altLang="zh-CN" dirty="0"/>
              <a:t>10278</a:t>
            </a:r>
            <a:r>
              <a:rPr lang="zh-CN" altLang="en-US" dirty="0"/>
              <a:t>中的</a:t>
            </a:r>
            <a:r>
              <a:rPr lang="en-US" altLang="zh-CN" dirty="0"/>
              <a:t>10278</a:t>
            </a:r>
            <a:r>
              <a:rPr lang="zh-CN" altLang="en-US" dirty="0"/>
              <a:t>）指定内部节点或</a:t>
            </a:r>
            <a:r>
              <a:rPr lang="zh-CN" altLang="en-US" dirty="0" smtClean="0"/>
              <a:t>连接点。</a:t>
            </a:r>
            <a:endParaRPr lang="en-US" altLang="zh-CN" dirty="0" smtClean="0"/>
          </a:p>
          <a:p>
            <a:r>
              <a:rPr lang="en-US" altLang="zh-CN" dirty="0" smtClean="0"/>
              <a:t>5 </a:t>
            </a:r>
            <a:r>
              <a:rPr lang="zh-CN" altLang="en-US" dirty="0" smtClean="0"/>
              <a:t>为对地电容</a:t>
            </a:r>
            <a:r>
              <a:rPr lang="zh-CN" altLang="en-US" dirty="0"/>
              <a:t>为</a:t>
            </a:r>
            <a:r>
              <a:rPr lang="en-US" altLang="zh-CN" dirty="0" smtClean="0"/>
              <a:t>0.529736</a:t>
            </a:r>
          </a:p>
          <a:p>
            <a:endParaRPr lang="en-US" altLang="zh-CN" dirty="0"/>
          </a:p>
          <a:p>
            <a:endParaRPr lang="en-US" altLang="zh-CN" dirty="0" smtClean="0"/>
          </a:p>
          <a:p>
            <a:pPr marL="285750" indent="-285750">
              <a:buFont typeface="Arial" panose="020B0604020202020204" pitchFamily="34" charset="0"/>
              <a:buChar char="•"/>
            </a:pPr>
            <a:r>
              <a:rPr lang="en-US" altLang="zh-CN" dirty="0" smtClean="0"/>
              <a:t>*RES</a:t>
            </a:r>
            <a:r>
              <a:rPr lang="zh-CN" altLang="en-US" dirty="0"/>
              <a:t>第一个字段是电阻标识符。因此，该网络具有三个电阻部分</a:t>
            </a:r>
            <a:r>
              <a:rPr lang="zh-CN" altLang="en-US" dirty="0" smtClean="0"/>
              <a:t>。</a:t>
            </a:r>
            <a:endParaRPr lang="en-US" altLang="zh-CN" dirty="0" smtClean="0"/>
          </a:p>
          <a:p>
            <a:r>
              <a:rPr lang="zh-CN" altLang="en-US" dirty="0"/>
              <a:t>第</a:t>
            </a:r>
            <a:r>
              <a:rPr lang="zh-CN" altLang="en-US" dirty="0" smtClean="0"/>
              <a:t>一</a:t>
            </a:r>
            <a:r>
              <a:rPr lang="zh-CN" altLang="en-US" dirty="0"/>
              <a:t>个在内部节点*</a:t>
            </a:r>
            <a:r>
              <a:rPr lang="en-US" altLang="zh-CN" dirty="0"/>
              <a:t>5426</a:t>
            </a:r>
            <a:r>
              <a:rPr lang="zh-CN" altLang="en-US" dirty="0"/>
              <a:t>：</a:t>
            </a:r>
            <a:r>
              <a:rPr lang="en-US" altLang="zh-CN" dirty="0"/>
              <a:t>10278</a:t>
            </a:r>
            <a:r>
              <a:rPr lang="zh-CN" altLang="en-US" dirty="0"/>
              <a:t>与*</a:t>
            </a:r>
            <a:r>
              <a:rPr lang="en-US" altLang="zh-CN" dirty="0"/>
              <a:t>14212</a:t>
            </a:r>
            <a:r>
              <a:rPr lang="zh-CN" altLang="en-US" dirty="0"/>
              <a:t>上的</a:t>
            </a:r>
            <a:r>
              <a:rPr lang="en-US" altLang="zh-CN" dirty="0"/>
              <a:t>D</a:t>
            </a:r>
            <a:r>
              <a:rPr lang="zh-CN" altLang="en-US" dirty="0"/>
              <a:t>引脚之间，电阻值为</a:t>
            </a:r>
            <a:r>
              <a:rPr lang="en-US" altLang="zh-CN" dirty="0"/>
              <a:t>0.34</a:t>
            </a:r>
            <a:r>
              <a:rPr lang="zh-CN" altLang="en-US" dirty="0" smtClean="0"/>
              <a:t>。</a:t>
            </a:r>
            <a:endParaRPr lang="en-US" altLang="zh-CN" dirty="0" smtClean="0"/>
          </a:p>
          <a:p>
            <a:endParaRPr lang="zh-CN" altLang="en-US" dirty="0"/>
          </a:p>
        </p:txBody>
      </p:sp>
      <p:sp>
        <p:nvSpPr>
          <p:cNvPr id="5" name="矩形 4"/>
          <p:cNvSpPr/>
          <p:nvPr/>
        </p:nvSpPr>
        <p:spPr>
          <a:xfrm>
            <a:off x="8937523" y="2045110"/>
            <a:ext cx="2360098" cy="983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41392" y="6003143"/>
            <a:ext cx="8071104" cy="646331"/>
          </a:xfrm>
          <a:prstGeom prst="rect">
            <a:avLst/>
          </a:prstGeom>
        </p:spPr>
        <p:txBody>
          <a:bodyPr wrap="square">
            <a:spAutoFit/>
          </a:bodyPr>
          <a:lstStyle/>
          <a:p>
            <a:r>
              <a:rPr lang="zh-CN" altLang="en-US" dirty="0" smtClean="0"/>
              <a:t>参考文档：http</a:t>
            </a:r>
            <a:r>
              <a:rPr lang="zh-CN" altLang="en-US" dirty="0"/>
              <a:t>://10.30.200.21:8088/projects/hongtu-emir/wiki/STA_%E5%9C%A3%E7%BB%8F%E8%A7%A3%E8%AF%BB</a:t>
            </a:r>
          </a:p>
        </p:txBody>
      </p:sp>
    </p:spTree>
    <p:extLst>
      <p:ext uri="{BB962C8B-B14F-4D97-AF65-F5344CB8AC3E}">
        <p14:creationId xmlns:p14="http://schemas.microsoft.com/office/powerpoint/2010/main" val="184501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F4B50D5-4697-B5DD-DB22-2F9BAE1AA1D4}"/>
              </a:ext>
            </a:extLst>
          </p:cNvPr>
          <p:cNvSpPr txBox="1"/>
          <p:nvPr/>
        </p:nvSpPr>
        <p:spPr>
          <a:xfrm>
            <a:off x="4028368" y="2852820"/>
            <a:ext cx="3054041" cy="923330"/>
          </a:xfrm>
          <a:prstGeom prst="rect">
            <a:avLst/>
          </a:prstGeom>
          <a:noFill/>
        </p:spPr>
        <p:txBody>
          <a:bodyPr wrap="none" rtlCol="0">
            <a:spAutoFit/>
          </a:bodyPr>
          <a:lstStyle/>
          <a:p>
            <a:r>
              <a:rPr kumimoji="1" lang="en-US" altLang="zh-CN" sz="5400" b="1" i="1" dirty="0" smtClean="0"/>
              <a:t>Thanks</a:t>
            </a:r>
            <a:r>
              <a:rPr kumimoji="1" lang="zh-CN" altLang="en-US" sz="5400" b="1" i="1" dirty="0"/>
              <a:t>！</a:t>
            </a:r>
          </a:p>
        </p:txBody>
      </p:sp>
    </p:spTree>
    <p:extLst>
      <p:ext uri="{BB962C8B-B14F-4D97-AF65-F5344CB8AC3E}">
        <p14:creationId xmlns:p14="http://schemas.microsoft.com/office/powerpoint/2010/main" val="86194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4097" y="0"/>
            <a:ext cx="10515600" cy="1325563"/>
          </a:xfrm>
        </p:spPr>
        <p:txBody>
          <a:bodyPr/>
          <a:lstStyle/>
          <a:p>
            <a:r>
              <a:rPr lang="en-US" altLang="zh-CN" kern="0" dirty="0">
                <a:latin typeface="Arial"/>
                <a:ea typeface="ＭＳ Ｐゴシック" pitchFamily="-65" charset="-128"/>
              </a:rPr>
              <a:t>Parasitic Extraction</a:t>
            </a:r>
            <a:r>
              <a:rPr lang="zh-CN" altLang="en-US" dirty="0">
                <a:latin typeface="PingFang SC"/>
              </a:rPr>
              <a:t/>
            </a:r>
            <a:br>
              <a:rPr lang="zh-CN" altLang="en-US" dirty="0">
                <a:latin typeface="PingFang SC"/>
              </a:rPr>
            </a:br>
            <a:endParaRPr lang="zh-CN" altLang="en-US" dirty="0"/>
          </a:p>
        </p:txBody>
      </p:sp>
      <p:sp>
        <p:nvSpPr>
          <p:cNvPr id="3" name="内容占位符 2"/>
          <p:cNvSpPr>
            <a:spLocks noGrp="1"/>
          </p:cNvSpPr>
          <p:nvPr>
            <p:ph idx="1"/>
          </p:nvPr>
        </p:nvSpPr>
        <p:spPr/>
        <p:txBody>
          <a:bodyPr>
            <a:normAutofit/>
          </a:bodyPr>
          <a:lstStyle/>
          <a:p>
            <a:r>
              <a:rPr lang="zh-CN" altLang="en-US" sz="1600" b="0" dirty="0">
                <a:latin typeface="+mn-ea"/>
                <a:ea typeface="+mn-ea"/>
              </a:rPr>
              <a:t>在电子设计自动化中，寄生提取是对设计器件和电子电路所需的布线互连中的寄生效应进行计算</a:t>
            </a:r>
            <a:r>
              <a:rPr lang="zh-CN" altLang="en-US" sz="1600" b="0" dirty="0" smtClean="0">
                <a:latin typeface="+mn-ea"/>
                <a:ea typeface="+mn-ea"/>
              </a:rPr>
              <a:t>，</a:t>
            </a:r>
            <a:r>
              <a:rPr lang="zh-CN" altLang="en-US" sz="1600" b="0" dirty="0">
                <a:latin typeface="+mn-ea"/>
                <a:ea typeface="+mn-ea"/>
              </a:rPr>
              <a:t>诸如寄生电容、寄生电阻、寄生电感等寄生效应的</a:t>
            </a:r>
            <a:r>
              <a:rPr lang="zh-CN" altLang="en-US" sz="1600" b="0" dirty="0" smtClean="0">
                <a:latin typeface="+mn-ea"/>
                <a:ea typeface="+mn-ea"/>
              </a:rPr>
              <a:t>计算</a:t>
            </a:r>
            <a:r>
              <a:rPr lang="zh-CN" altLang="en-US" sz="1600" b="0" dirty="0">
                <a:latin typeface="+mn-ea"/>
                <a:ea typeface="+mn-ea"/>
              </a:rPr>
              <a:t>。</a:t>
            </a:r>
          </a:p>
          <a:p>
            <a:r>
              <a:rPr lang="zh-CN" altLang="en-US" sz="1600" b="0" dirty="0">
                <a:latin typeface="+mn-ea"/>
                <a:ea typeface="+mn-ea"/>
              </a:rPr>
              <a:t>寄生参数提取的主要目的是创建电路的一个精确模拟模型，这样，详细的仿真能精确模拟数字和模拟电路的响应。数字电路响应常用于填充数据库，为了信号延迟和负载计算，例如：时序分析；功率分析；电路仿真以及信号完整性分析。模拟电路常在更详细</a:t>
            </a:r>
            <a:r>
              <a:rPr lang="zh-CN" altLang="en-US" sz="1600" b="0" dirty="0" smtClean="0">
                <a:latin typeface="+mn-ea"/>
                <a:ea typeface="+mn-ea"/>
              </a:rPr>
              <a:t>的</a:t>
            </a:r>
            <a:r>
              <a:rPr lang="zh-CN" altLang="en-US" sz="1600" b="0" dirty="0">
                <a:latin typeface="+mn-ea"/>
                <a:ea typeface="+mn-ea"/>
              </a:rPr>
              <a:t>测试</a:t>
            </a:r>
            <a:r>
              <a:rPr lang="zh-CN" altLang="en-US" sz="1600" b="0" dirty="0" smtClean="0">
                <a:latin typeface="+mn-ea"/>
                <a:ea typeface="+mn-ea"/>
              </a:rPr>
              <a:t>台上</a:t>
            </a:r>
            <a:r>
              <a:rPr lang="zh-CN" altLang="en-US" sz="1600" b="0" dirty="0">
                <a:latin typeface="+mn-ea"/>
                <a:ea typeface="+mn-ea"/>
              </a:rPr>
              <a:t>运行，以表明额外提取的寄生是否仍然允许设计的电路</a:t>
            </a:r>
            <a:r>
              <a:rPr lang="zh-CN" altLang="en-US" sz="1600" b="0" dirty="0" smtClean="0">
                <a:latin typeface="+mn-ea"/>
                <a:ea typeface="+mn-ea"/>
              </a:rPr>
              <a:t>工作。</a:t>
            </a:r>
            <a:endParaRPr lang="zh-CN" altLang="en-US" sz="1600" b="0" dirty="0">
              <a:latin typeface="+mn-ea"/>
              <a:ea typeface="+mn-ea"/>
            </a:endParaRPr>
          </a:p>
        </p:txBody>
      </p:sp>
      <p:pic>
        <p:nvPicPr>
          <p:cNvPr id="4" name="图片 3"/>
          <p:cNvPicPr>
            <a:picLocks noChangeAspect="1"/>
          </p:cNvPicPr>
          <p:nvPr/>
        </p:nvPicPr>
        <p:blipFill>
          <a:blip r:embed="rId2"/>
          <a:stretch>
            <a:fillRect/>
          </a:stretch>
        </p:blipFill>
        <p:spPr>
          <a:xfrm>
            <a:off x="1129836" y="3125471"/>
            <a:ext cx="5713416" cy="3114920"/>
          </a:xfrm>
          <a:prstGeom prst="rect">
            <a:avLst/>
          </a:prstGeom>
        </p:spPr>
      </p:pic>
      <p:pic>
        <p:nvPicPr>
          <p:cNvPr id="5" name="图片 4"/>
          <p:cNvPicPr>
            <a:picLocks noChangeAspect="1"/>
          </p:cNvPicPr>
          <p:nvPr/>
        </p:nvPicPr>
        <p:blipFill rotWithShape="1">
          <a:blip r:embed="rId3"/>
          <a:srcRect r="-780" b="10446"/>
          <a:stretch/>
        </p:blipFill>
        <p:spPr>
          <a:xfrm>
            <a:off x="6913837" y="2885187"/>
            <a:ext cx="5139826" cy="3466451"/>
          </a:xfrm>
          <a:prstGeom prst="rect">
            <a:avLst/>
          </a:prstGeom>
        </p:spPr>
      </p:pic>
      <p:sp>
        <p:nvSpPr>
          <p:cNvPr id="6" name="矩形 5"/>
          <p:cNvSpPr/>
          <p:nvPr/>
        </p:nvSpPr>
        <p:spPr>
          <a:xfrm>
            <a:off x="523116" y="6202911"/>
            <a:ext cx="4214552" cy="297454"/>
          </a:xfrm>
          <a:prstGeom prst="rect">
            <a:avLst/>
          </a:prstGeom>
        </p:spPr>
        <p:txBody>
          <a:bodyPr wrap="none">
            <a:spAutoFit/>
          </a:bodyPr>
          <a:lstStyle/>
          <a:p>
            <a:pPr lvl="1">
              <a:buFont typeface="Wingdings" panose="05000000000000000000" pitchFamily="2" charset="2"/>
              <a:buChar char="ü"/>
            </a:pPr>
            <a:r>
              <a:rPr lang="en-US" altLang="zh-CN" sz="1333" b="1" dirty="0"/>
              <a:t>http://www.fastfieldsolvers.com</a:t>
            </a:r>
            <a:r>
              <a:rPr lang="en-US" altLang="zh-CN" sz="1333" b="1" dirty="0" smtClean="0"/>
              <a:t>/-----FastCap</a:t>
            </a:r>
            <a:endParaRPr lang="en-US" altLang="zh-CN" sz="1333" b="1" dirty="0"/>
          </a:p>
        </p:txBody>
      </p:sp>
    </p:spTree>
    <p:extLst>
      <p:ext uri="{BB962C8B-B14F-4D97-AF65-F5344CB8AC3E}">
        <p14:creationId xmlns:p14="http://schemas.microsoft.com/office/powerpoint/2010/main" val="2438843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txBox="1">
            <a:spLocks/>
          </p:cNvSpPr>
          <p:nvPr/>
        </p:nvSpPr>
        <p:spPr>
          <a:xfrm>
            <a:off x="837675" y="314233"/>
            <a:ext cx="10597597" cy="571501"/>
          </a:xfrm>
          <a:prstGeom prst="rect">
            <a:avLst/>
          </a:prstGeom>
        </p:spPr>
        <p:txBody>
          <a:bodyP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sz="3600" kern="0" dirty="0" smtClean="0">
                <a:latin typeface="Arial"/>
                <a:ea typeface="ＭＳ Ｐゴシック" pitchFamily="-65" charset="-128"/>
              </a:rPr>
              <a:t>LPE:</a:t>
            </a:r>
            <a:r>
              <a:rPr lang="en-US" altLang="zh-CN" sz="3600" kern="0" dirty="0">
                <a:latin typeface="Arial"/>
                <a:ea typeface="ＭＳ Ｐゴシック" pitchFamily="-65" charset="-128"/>
              </a:rPr>
              <a:t> Layout Parasitic </a:t>
            </a:r>
            <a:r>
              <a:rPr lang="en-US" altLang="zh-CN" sz="3600" kern="0" dirty="0" smtClean="0">
                <a:latin typeface="Arial"/>
                <a:ea typeface="ＭＳ Ｐゴシック" pitchFamily="-65" charset="-128"/>
              </a:rPr>
              <a:t>Extraction</a:t>
            </a:r>
            <a:endParaRPr lang="zh-CN" altLang="en-US" sz="3600" dirty="0">
              <a:latin typeface="PingFang SC"/>
            </a:endParaRPr>
          </a:p>
        </p:txBody>
      </p:sp>
      <p:sp>
        <p:nvSpPr>
          <p:cNvPr id="4" name="文本框 3"/>
          <p:cNvSpPr txBox="1"/>
          <p:nvPr/>
        </p:nvSpPr>
        <p:spPr>
          <a:xfrm>
            <a:off x="292998" y="885734"/>
            <a:ext cx="11412748" cy="3693319"/>
          </a:xfrm>
          <a:prstGeom prst="rect">
            <a:avLst/>
          </a:prstGeom>
          <a:noFill/>
        </p:spPr>
        <p:txBody>
          <a:bodyPr wrap="square" rtlCol="0">
            <a:spAutoFit/>
          </a:bodyPr>
          <a:lstStyle/>
          <a:p>
            <a:pPr marL="285750" indent="-285750">
              <a:buFont typeface="Wingdings" panose="05000000000000000000" pitchFamily="2" charset="2"/>
              <a:buChar char="u"/>
            </a:pPr>
            <a:r>
              <a:rPr lang="zh-CN" altLang="en-US" dirty="0" smtClean="0"/>
              <a:t>必要性：</a:t>
            </a:r>
            <a:endParaRPr lang="en-US" altLang="zh-CN" dirty="0" smtClean="0"/>
          </a:p>
          <a:p>
            <a:r>
              <a:rPr lang="zh-CN" altLang="en-US" dirty="0" smtClean="0"/>
              <a:t>随着</a:t>
            </a:r>
            <a:r>
              <a:rPr lang="zh-CN" altLang="en-US" dirty="0"/>
              <a:t>集成度的提高与器件尺寸的不断缩小，由版图寄生效应导致的芯片性能变差已经成为设计中所面临的一个</a:t>
            </a:r>
            <a:r>
              <a:rPr lang="zh-CN" altLang="en-US" dirty="0" smtClean="0"/>
              <a:t>主要问题；</a:t>
            </a:r>
            <a:endParaRPr lang="en-US" altLang="zh-CN" dirty="0" smtClean="0"/>
          </a:p>
          <a:p>
            <a:r>
              <a:rPr lang="zh-CN" altLang="en-US" dirty="0" smtClean="0"/>
              <a:t>实际</a:t>
            </a:r>
            <a:r>
              <a:rPr lang="zh-CN" altLang="en-US" dirty="0"/>
              <a:t>版图</a:t>
            </a:r>
            <a:r>
              <a:rPr lang="zh-CN" altLang="en-US" dirty="0" smtClean="0"/>
              <a:t>设计的的流程上，会在版图完成后进行</a:t>
            </a:r>
            <a:r>
              <a:rPr lang="en-US" altLang="zh-CN" dirty="0" smtClean="0"/>
              <a:t>DRC(</a:t>
            </a:r>
            <a:r>
              <a:rPr lang="en-US" altLang="zh-CN" dirty="0"/>
              <a:t>Design Rule Check</a:t>
            </a:r>
            <a:r>
              <a:rPr lang="en-US" altLang="zh-CN" dirty="0" smtClean="0"/>
              <a:t>),LVS(</a:t>
            </a:r>
            <a:r>
              <a:rPr lang="en-US" altLang="zh-CN" dirty="0"/>
              <a:t>Layout Versus Schematics</a:t>
            </a:r>
            <a:r>
              <a:rPr lang="en-US" altLang="zh-CN" dirty="0" smtClean="0"/>
              <a:t>),</a:t>
            </a:r>
            <a:r>
              <a:rPr lang="en-US" altLang="zh-CN" b="1" dirty="0" smtClean="0"/>
              <a:t>LPE</a:t>
            </a:r>
            <a:r>
              <a:rPr lang="en-US" altLang="zh-CN" dirty="0" smtClean="0"/>
              <a:t>(</a:t>
            </a:r>
            <a:r>
              <a:rPr lang="en-US" altLang="zh-CN" kern="0" dirty="0">
                <a:latin typeface="Arial"/>
                <a:ea typeface="ＭＳ Ｐゴシック" pitchFamily="-65" charset="-128"/>
              </a:rPr>
              <a:t>Layout Parasitic </a:t>
            </a:r>
            <a:r>
              <a:rPr lang="en-US" altLang="zh-CN" kern="0" dirty="0" smtClean="0">
                <a:latin typeface="Arial"/>
                <a:ea typeface="ＭＳ Ｐゴシック" pitchFamily="-65" charset="-128"/>
              </a:rPr>
              <a:t>Extraction</a:t>
            </a:r>
            <a:r>
              <a:rPr lang="en-US" altLang="zh-CN" dirty="0" smtClean="0"/>
              <a:t>)</a:t>
            </a:r>
            <a:r>
              <a:rPr lang="zh-CN" altLang="en-US" dirty="0" smtClean="0"/>
              <a:t>等检查，通过验证后才能送去制作掩模版并用于芯片制造；</a:t>
            </a:r>
            <a:endParaRPr lang="en-US" altLang="zh-CN" dirty="0" smtClean="0"/>
          </a:p>
          <a:p>
            <a:endParaRPr lang="en-US" altLang="zh-CN" dirty="0" smtClean="0"/>
          </a:p>
          <a:p>
            <a:pPr marL="285750" indent="-285750">
              <a:buFont typeface="Wingdings" panose="05000000000000000000" pitchFamily="2" charset="2"/>
              <a:buChar char="ü"/>
            </a:pPr>
            <a:r>
              <a:rPr lang="en-US" altLang="zh-CN" dirty="0" smtClean="0"/>
              <a:t>DRC :</a:t>
            </a:r>
            <a:r>
              <a:rPr lang="zh-CN" altLang="en-US" dirty="0"/>
              <a:t>设计规则检查是检查版图中各掩膜层图形的各种尺寸是否合乎设计规则的</a:t>
            </a:r>
            <a:r>
              <a:rPr lang="zh-CN" altLang="en-US" dirty="0" smtClean="0"/>
              <a:t>要求</a:t>
            </a:r>
            <a:r>
              <a:rPr lang="en-US" altLang="zh-CN" dirty="0" smtClean="0"/>
              <a:t>,</a:t>
            </a:r>
            <a:r>
              <a:rPr lang="zh-CN" altLang="en-US" dirty="0" smtClean="0"/>
              <a:t>检查</a:t>
            </a:r>
            <a:r>
              <a:rPr lang="zh-CN" altLang="en-US" dirty="0"/>
              <a:t>版图中各掩膜层图形的各种尺寸是否合乎设计规则的</a:t>
            </a:r>
            <a:r>
              <a:rPr lang="zh-CN" altLang="en-US" dirty="0" smtClean="0"/>
              <a:t>要求</a:t>
            </a:r>
            <a:r>
              <a:rPr lang="en-US" altLang="zh-CN" dirty="0" smtClean="0"/>
              <a:t>.</a:t>
            </a:r>
          </a:p>
          <a:p>
            <a:pPr marL="285750" indent="-285750">
              <a:buFont typeface="Wingdings" panose="05000000000000000000" pitchFamily="2" charset="2"/>
              <a:buChar char="ü"/>
            </a:pPr>
            <a:r>
              <a:rPr lang="zh-CN" altLang="en-US" dirty="0" smtClean="0"/>
              <a:t>设计规则检查主要涉及俩个方面：</a:t>
            </a:r>
            <a:endParaRPr lang="en-US" altLang="zh-CN" dirty="0" smtClean="0"/>
          </a:p>
          <a:p>
            <a:pPr marL="342900" indent="-342900">
              <a:buFont typeface="+mj-lt"/>
              <a:buAutoNum type="arabicPeriod"/>
            </a:pPr>
            <a:r>
              <a:rPr lang="zh-CN" altLang="en-US" dirty="0"/>
              <a:t>同一层的几何图形的宽度及</a:t>
            </a:r>
            <a:r>
              <a:rPr lang="zh-CN" altLang="en-US" dirty="0" smtClean="0"/>
              <a:t>间距</a:t>
            </a:r>
            <a:endParaRPr lang="en-US" altLang="zh-CN" dirty="0" smtClean="0"/>
          </a:p>
          <a:p>
            <a:pPr marL="342900" indent="-342900">
              <a:buFont typeface="+mj-lt"/>
              <a:buAutoNum type="arabicPeriod"/>
            </a:pPr>
            <a:r>
              <a:rPr lang="zh-CN" altLang="en-US" dirty="0"/>
              <a:t>不同层图形之间的间距</a:t>
            </a:r>
            <a:r>
              <a:rPr lang="zh-CN" altLang="en-US" dirty="0" smtClean="0"/>
              <a:t>及嵌套间距</a:t>
            </a:r>
            <a:endParaRPr lang="en-US" altLang="zh-CN" dirty="0" smtClean="0"/>
          </a:p>
          <a:p>
            <a:endParaRPr lang="en-US" altLang="zh-CN" dirty="0" smtClean="0"/>
          </a:p>
          <a:p>
            <a:endParaRPr lang="en-US" altLang="zh-CN" dirty="0" smtClean="0"/>
          </a:p>
        </p:txBody>
      </p:sp>
      <p:pic>
        <p:nvPicPr>
          <p:cNvPr id="1026" name="Picture 2" descr="https://img-blog.csdnimg.cn/13030a64fbe844ed9280fd75fb39e261.png?x-oss-process=image/watermark,type_d3F5LXplbmhlaQ,shadow_50,text_Q1NETiBAQ29pbl9BbnRob255,size_10,color_FFFFFF,t_70,g_se,x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897" y="4161158"/>
            <a:ext cx="3571875" cy="226695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93038" y="4903416"/>
            <a:ext cx="4925961" cy="1200329"/>
          </a:xfrm>
          <a:prstGeom prst="rect">
            <a:avLst/>
          </a:prstGeom>
          <a:noFill/>
        </p:spPr>
        <p:txBody>
          <a:bodyPr wrap="square" rtlCol="0">
            <a:spAutoFit/>
          </a:bodyPr>
          <a:lstStyle/>
          <a:p>
            <a:r>
              <a:rPr lang="zh-CN" altLang="en-US" dirty="0" smtClean="0"/>
              <a:t>同层检查只需检查最小尺寸和最小宽度检查，不同层则存在较为复杂的关系，如右图情况，分为</a:t>
            </a:r>
            <a:r>
              <a:rPr lang="zh-CN" altLang="en-US" dirty="0"/>
              <a:t>四种关系 </a:t>
            </a:r>
            <a:r>
              <a:rPr lang="en-US" altLang="zh-CN" dirty="0"/>
              <a:t>: </a:t>
            </a:r>
            <a:r>
              <a:rPr lang="zh-CN" altLang="en-US" dirty="0"/>
              <a:t>即</a:t>
            </a:r>
            <a:r>
              <a:rPr lang="zh-CN" altLang="en-US" b="1" dirty="0"/>
              <a:t>完全嵌套、相交、相切及完全相分离</a:t>
            </a:r>
            <a:endParaRPr lang="zh-CN" altLang="en-US" dirty="0"/>
          </a:p>
        </p:txBody>
      </p:sp>
    </p:spTree>
    <p:extLst>
      <p:ext uri="{BB962C8B-B14F-4D97-AF65-F5344CB8AC3E}">
        <p14:creationId xmlns:p14="http://schemas.microsoft.com/office/powerpoint/2010/main" val="3648100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txBox="1">
            <a:spLocks/>
          </p:cNvSpPr>
          <p:nvPr/>
        </p:nvSpPr>
        <p:spPr>
          <a:xfrm>
            <a:off x="837675" y="314233"/>
            <a:ext cx="10597597" cy="571501"/>
          </a:xfrm>
          <a:prstGeom prst="rect">
            <a:avLst/>
          </a:prstGeom>
        </p:spPr>
        <p:txBody>
          <a:bodyP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sz="3600" kern="0" dirty="0" smtClean="0">
                <a:latin typeface="Arial"/>
                <a:ea typeface="ＭＳ Ｐゴシック" pitchFamily="-65" charset="-128"/>
              </a:rPr>
              <a:t>LPE:</a:t>
            </a:r>
            <a:r>
              <a:rPr lang="en-US" altLang="zh-CN" sz="3600" kern="0" dirty="0">
                <a:latin typeface="Arial"/>
                <a:ea typeface="ＭＳ Ｐゴシック" pitchFamily="-65" charset="-128"/>
              </a:rPr>
              <a:t> Layout Parasitic </a:t>
            </a:r>
            <a:r>
              <a:rPr lang="en-US" altLang="zh-CN" sz="3600" kern="0" dirty="0" smtClean="0">
                <a:latin typeface="Arial"/>
                <a:ea typeface="ＭＳ Ｐゴシック" pitchFamily="-65" charset="-128"/>
              </a:rPr>
              <a:t>Extraction</a:t>
            </a:r>
            <a:endParaRPr lang="zh-CN" altLang="en-US" sz="3600" dirty="0">
              <a:latin typeface="PingFang SC"/>
            </a:endParaRPr>
          </a:p>
        </p:txBody>
      </p:sp>
      <p:sp>
        <p:nvSpPr>
          <p:cNvPr id="4" name="文本框 3"/>
          <p:cNvSpPr txBox="1"/>
          <p:nvPr/>
        </p:nvSpPr>
        <p:spPr>
          <a:xfrm>
            <a:off x="481782" y="1229032"/>
            <a:ext cx="11149780" cy="3416320"/>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smtClean="0"/>
              <a:t>LVS </a:t>
            </a:r>
            <a:r>
              <a:rPr lang="zh-CN" altLang="en-US" dirty="0" smtClean="0"/>
              <a:t>：</a:t>
            </a:r>
            <a:r>
              <a:rPr lang="zh-CN" altLang="en-US" dirty="0"/>
              <a:t>把从版图中根据对器件与节点识别提取出的电路网</a:t>
            </a:r>
            <a:r>
              <a:rPr lang="zh-CN" altLang="en-US" dirty="0" smtClean="0"/>
              <a:t>表，同</a:t>
            </a:r>
            <a:r>
              <a:rPr lang="zh-CN" altLang="en-US" dirty="0"/>
              <a:t>原设计的电路网表进行对比检查，要求二者的节点与器件皆能一一</a:t>
            </a:r>
            <a:r>
              <a:rPr lang="zh-CN" altLang="en-US" dirty="0" smtClean="0"/>
              <a:t>配对，如若存在差异，一般分为俩类：</a:t>
            </a:r>
            <a:endParaRPr lang="en-US" altLang="zh-CN" dirty="0" smtClean="0"/>
          </a:p>
          <a:p>
            <a:endParaRPr lang="en-US" altLang="zh-CN" dirty="0" smtClean="0"/>
          </a:p>
          <a:p>
            <a:pPr marL="342900" indent="-342900">
              <a:buFont typeface="+mj-lt"/>
              <a:buAutoNum type="arabicPeriod"/>
            </a:pPr>
            <a:r>
              <a:rPr lang="zh-CN" altLang="en-US" dirty="0" smtClean="0"/>
              <a:t>失配器件</a:t>
            </a:r>
            <a:endParaRPr lang="en-US" altLang="zh-CN" dirty="0" smtClean="0"/>
          </a:p>
          <a:p>
            <a:pPr marL="342900" indent="-342900">
              <a:buFont typeface="+mj-lt"/>
              <a:buAutoNum type="arabicPeriod"/>
            </a:pPr>
            <a:r>
              <a:rPr lang="zh-CN" altLang="en-US" dirty="0" smtClean="0"/>
              <a:t>节点</a:t>
            </a:r>
            <a:r>
              <a:rPr lang="zh-CN" altLang="en-US" dirty="0"/>
              <a:t>不一致和器件不一致</a:t>
            </a:r>
            <a:r>
              <a:rPr lang="zh-CN" altLang="en-US" dirty="0" smtClean="0"/>
              <a:t>。</a:t>
            </a:r>
            <a:endParaRPr lang="en-US" altLang="zh-CN" dirty="0" smtClean="0"/>
          </a:p>
          <a:p>
            <a:pPr marL="342900" indent="-342900">
              <a:buFont typeface="+mj-lt"/>
              <a:buAutoNum type="arabicPeriod"/>
            </a:pPr>
            <a:endParaRPr lang="en-US" altLang="zh-CN" dirty="0"/>
          </a:p>
          <a:p>
            <a:endParaRPr lang="en-US" altLang="zh-CN" dirty="0" smtClean="0"/>
          </a:p>
          <a:p>
            <a:pPr marL="285750" indent="-285750">
              <a:buFont typeface="Arial" panose="020B0604020202020204" pitchFamily="34" charset="0"/>
              <a:buChar char="•"/>
            </a:pPr>
            <a:r>
              <a:rPr lang="zh-CN" altLang="en-US" dirty="0"/>
              <a:t>节点不一致指版图与电路中各有一节点，这两个节点所连器件情况很相似，但又不完全相同。</a:t>
            </a:r>
            <a:br>
              <a:rPr lang="zh-CN" altLang="en-US" dirty="0"/>
            </a:br>
            <a:r>
              <a:rPr lang="zh-CN" altLang="en-US" dirty="0"/>
              <a:t>器件不一致是指版图与电路中各有一器件，这两个器件相同，所接节点情况很相似，但又不完全相同。</a:t>
            </a:r>
            <a:br>
              <a:rPr lang="zh-CN" altLang="en-US" dirty="0"/>
            </a:br>
            <a:r>
              <a:rPr lang="zh-CN" altLang="en-US" dirty="0"/>
              <a:t>失配器件是指有的器件在版图中有，但在原理图中没有，或在原理图中有而版图中</a:t>
            </a:r>
            <a:r>
              <a:rPr lang="zh-CN" altLang="en-US" dirty="0" smtClean="0"/>
              <a:t>没有</a:t>
            </a:r>
            <a:endParaRPr lang="en-US" altLang="zh-CN" dirty="0" smtClean="0"/>
          </a:p>
          <a:p>
            <a:endParaRPr lang="en-US" altLang="zh-CN" dirty="0" smtClean="0"/>
          </a:p>
          <a:p>
            <a:r>
              <a:rPr lang="en-US" altLang="zh-CN" dirty="0" smtClean="0"/>
              <a:t>LVS </a:t>
            </a:r>
            <a:r>
              <a:rPr lang="zh-CN" altLang="en-US" dirty="0" smtClean="0"/>
              <a:t>后必须要求版图和电路结构完全一致！！</a:t>
            </a:r>
            <a:endParaRPr lang="zh-CN" altLang="en-US" dirty="0"/>
          </a:p>
        </p:txBody>
      </p:sp>
      <p:pic>
        <p:nvPicPr>
          <p:cNvPr id="5" name="图片 4"/>
          <p:cNvPicPr>
            <a:picLocks noChangeAspect="1"/>
          </p:cNvPicPr>
          <p:nvPr/>
        </p:nvPicPr>
        <p:blipFill>
          <a:blip r:embed="rId2"/>
          <a:stretch>
            <a:fillRect/>
          </a:stretch>
        </p:blipFill>
        <p:spPr>
          <a:xfrm>
            <a:off x="9211568" y="4171199"/>
            <a:ext cx="2223704" cy="2310483"/>
          </a:xfrm>
          <a:prstGeom prst="rect">
            <a:avLst/>
          </a:prstGeom>
        </p:spPr>
      </p:pic>
      <p:pic>
        <p:nvPicPr>
          <p:cNvPr id="6" name="图片 5"/>
          <p:cNvPicPr>
            <a:picLocks noChangeAspect="1"/>
          </p:cNvPicPr>
          <p:nvPr/>
        </p:nvPicPr>
        <p:blipFill>
          <a:blip r:embed="rId3"/>
          <a:stretch>
            <a:fillRect/>
          </a:stretch>
        </p:blipFill>
        <p:spPr>
          <a:xfrm>
            <a:off x="5276866" y="4071461"/>
            <a:ext cx="2293517" cy="2420934"/>
          </a:xfrm>
          <a:prstGeom prst="rect">
            <a:avLst/>
          </a:prstGeom>
        </p:spPr>
      </p:pic>
      <p:sp>
        <p:nvSpPr>
          <p:cNvPr id="8" name="左右箭头 7"/>
          <p:cNvSpPr/>
          <p:nvPr/>
        </p:nvSpPr>
        <p:spPr>
          <a:xfrm>
            <a:off x="7796981" y="5211097"/>
            <a:ext cx="1120877" cy="3441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266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37675" y="314233"/>
            <a:ext cx="10597597" cy="571501"/>
          </a:xfrm>
          <a:prstGeom prst="rect">
            <a:avLst/>
          </a:prstGeom>
        </p:spPr>
        <p:txBody>
          <a:bodyP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sz="3600" kern="0" dirty="0" smtClean="0">
                <a:latin typeface="Arial"/>
                <a:ea typeface="ＭＳ Ｐゴシック" pitchFamily="-65" charset="-128"/>
              </a:rPr>
              <a:t>LPE:</a:t>
            </a:r>
            <a:r>
              <a:rPr lang="en-US" altLang="zh-CN" sz="3600" kern="0" dirty="0">
                <a:latin typeface="Arial"/>
                <a:ea typeface="ＭＳ Ｐゴシック" pitchFamily="-65" charset="-128"/>
              </a:rPr>
              <a:t> Layout Parasitic </a:t>
            </a:r>
            <a:r>
              <a:rPr lang="en-US" altLang="zh-CN" sz="3600" kern="0" dirty="0" smtClean="0">
                <a:latin typeface="Arial"/>
                <a:ea typeface="ＭＳ Ｐゴシック" pitchFamily="-65" charset="-128"/>
              </a:rPr>
              <a:t>Extraction</a:t>
            </a:r>
            <a:endParaRPr lang="zh-CN" altLang="en-US" sz="3600" dirty="0">
              <a:latin typeface="PingFang SC"/>
            </a:endParaRPr>
          </a:p>
        </p:txBody>
      </p:sp>
      <p:sp>
        <p:nvSpPr>
          <p:cNvPr id="3" name="矩形 2"/>
          <p:cNvSpPr/>
          <p:nvPr/>
        </p:nvSpPr>
        <p:spPr>
          <a:xfrm>
            <a:off x="422787" y="5276659"/>
            <a:ext cx="10677832" cy="1200329"/>
          </a:xfrm>
          <a:prstGeom prst="rect">
            <a:avLst/>
          </a:prstGeom>
        </p:spPr>
        <p:txBody>
          <a:bodyPr wrap="square">
            <a:spAutoFit/>
          </a:bodyPr>
          <a:lstStyle/>
          <a:p>
            <a:r>
              <a:rPr lang="zh-CN" altLang="en-US" dirty="0" smtClean="0"/>
              <a:t>实际应用：</a:t>
            </a:r>
            <a:endParaRPr lang="en-US" altLang="zh-CN" dirty="0" smtClean="0"/>
          </a:p>
          <a:p>
            <a:r>
              <a:rPr lang="en-US" altLang="zh-CN" dirty="0" smtClean="0"/>
              <a:t>LPE</a:t>
            </a:r>
            <a:r>
              <a:rPr lang="zh-CN" altLang="en-US" dirty="0"/>
              <a:t>功能</a:t>
            </a:r>
            <a:r>
              <a:rPr lang="zh-CN" altLang="en-US" dirty="0" smtClean="0"/>
              <a:t>在于把握版图</a:t>
            </a:r>
            <a:r>
              <a:rPr lang="zh-CN" altLang="en-US" dirty="0"/>
              <a:t>的一些寄生的</a:t>
            </a:r>
            <a:r>
              <a:rPr lang="en-US" altLang="zh-CN" dirty="0"/>
              <a:t>RC</a:t>
            </a:r>
            <a:r>
              <a:rPr lang="zh-CN" altLang="en-US" dirty="0"/>
              <a:t>对设计的电路的电性影响，常用来对比的</a:t>
            </a:r>
            <a:r>
              <a:rPr lang="en-US" altLang="zh-CN" dirty="0"/>
              <a:t>spice </a:t>
            </a:r>
            <a:r>
              <a:rPr lang="zh-CN" altLang="en-US" dirty="0"/>
              <a:t>仿真中的前仿和后仿的差异性，其中前仿一般不会提供后端</a:t>
            </a:r>
            <a:r>
              <a:rPr lang="en-US" altLang="zh-CN" dirty="0"/>
              <a:t>RC</a:t>
            </a:r>
            <a:r>
              <a:rPr lang="zh-CN" altLang="en-US" dirty="0"/>
              <a:t>，或者提供一定经验值，用于快速仿真</a:t>
            </a:r>
            <a:r>
              <a:rPr lang="zh-CN" altLang="en-US" dirty="0" smtClean="0"/>
              <a:t>电路；</a:t>
            </a:r>
            <a:r>
              <a:rPr lang="zh-CN" altLang="en-US" dirty="0"/>
              <a:t>后仿会在仿真过程引入</a:t>
            </a:r>
            <a:r>
              <a:rPr lang="zh-CN" altLang="en-US" dirty="0" smtClean="0"/>
              <a:t>版图效应，进行校准和精确仿真。</a:t>
            </a:r>
            <a:endParaRPr lang="zh-CN" altLang="en-US" dirty="0"/>
          </a:p>
        </p:txBody>
      </p:sp>
      <p:sp>
        <p:nvSpPr>
          <p:cNvPr id="4" name="矩形 3"/>
          <p:cNvSpPr/>
          <p:nvPr/>
        </p:nvSpPr>
        <p:spPr>
          <a:xfrm>
            <a:off x="837675" y="1033602"/>
            <a:ext cx="10262944" cy="646331"/>
          </a:xfrm>
          <a:prstGeom prst="rect">
            <a:avLst/>
          </a:prstGeom>
        </p:spPr>
        <p:txBody>
          <a:bodyPr wrap="square">
            <a:spAutoFit/>
          </a:bodyPr>
          <a:lstStyle/>
          <a:p>
            <a:r>
              <a:rPr lang="en-US" altLang="zh-CN" b="1" dirty="0" smtClean="0"/>
              <a:t>LPE</a:t>
            </a:r>
            <a:r>
              <a:rPr lang="en-US" altLang="zh-CN" dirty="0" smtClean="0"/>
              <a:t>:</a:t>
            </a:r>
            <a:r>
              <a:rPr lang="zh-CN" altLang="en-US" dirty="0" smtClean="0"/>
              <a:t>针对</a:t>
            </a:r>
            <a:r>
              <a:rPr lang="en-US" altLang="zh-CN" dirty="0" smtClean="0"/>
              <a:t>LVS </a:t>
            </a:r>
            <a:r>
              <a:rPr lang="zh-CN" altLang="en-US" dirty="0" smtClean="0"/>
              <a:t>校正后的版图，提取版图上因为互联产生的寄生电阻和电容，进行相应的寄生参数的提取，</a:t>
            </a:r>
            <a:r>
              <a:rPr lang="zh-CN" altLang="en-US" dirty="0"/>
              <a:t>从而补充创建一个关于</a:t>
            </a:r>
            <a:r>
              <a:rPr lang="zh-CN" altLang="en-US" dirty="0" smtClean="0"/>
              <a:t>电路更精准的模拟模型。</a:t>
            </a:r>
            <a:endParaRPr lang="zh-CN" altLang="en-US" dirty="0"/>
          </a:p>
        </p:txBody>
      </p:sp>
      <p:sp>
        <p:nvSpPr>
          <p:cNvPr id="8" name="矩形 7"/>
          <p:cNvSpPr/>
          <p:nvPr/>
        </p:nvSpPr>
        <p:spPr>
          <a:xfrm>
            <a:off x="6562580" y="4514777"/>
            <a:ext cx="3071290" cy="369332"/>
          </a:xfrm>
          <a:prstGeom prst="rect">
            <a:avLst/>
          </a:prstGeom>
        </p:spPr>
        <p:txBody>
          <a:bodyPr wrap="none">
            <a:spAutoFit/>
          </a:bodyPr>
          <a:lstStyle/>
          <a:p>
            <a:r>
              <a:rPr lang="en-US" altLang="zh-CN" dirty="0"/>
              <a:t>Area of the drain </a:t>
            </a:r>
            <a:r>
              <a:rPr lang="en-US" altLang="zh-CN" dirty="0" smtClean="0"/>
              <a:t>diode(AD)</a:t>
            </a:r>
            <a:endParaRPr lang="zh-CN" altLang="en-US" dirty="0"/>
          </a:p>
        </p:txBody>
      </p:sp>
      <p:sp>
        <p:nvSpPr>
          <p:cNvPr id="9" name="矩形 8"/>
          <p:cNvSpPr/>
          <p:nvPr/>
        </p:nvSpPr>
        <p:spPr>
          <a:xfrm>
            <a:off x="6562580" y="4197752"/>
            <a:ext cx="2929776" cy="369332"/>
          </a:xfrm>
          <a:prstGeom prst="rect">
            <a:avLst/>
          </a:prstGeom>
        </p:spPr>
        <p:txBody>
          <a:bodyPr wrap="none">
            <a:spAutoFit/>
          </a:bodyPr>
          <a:lstStyle/>
          <a:p>
            <a:r>
              <a:rPr lang="en-US" altLang="zh-CN" dirty="0">
                <a:solidFill>
                  <a:srgbClr val="000000"/>
                </a:solidFill>
                <a:latin typeface="+mn-ea"/>
              </a:rPr>
              <a:t>Drain diode </a:t>
            </a:r>
            <a:r>
              <a:rPr lang="en-US" altLang="zh-CN" dirty="0" smtClean="0">
                <a:solidFill>
                  <a:srgbClr val="000000"/>
                </a:solidFill>
                <a:latin typeface="+mn-ea"/>
              </a:rPr>
              <a:t>periphery(PD)</a:t>
            </a:r>
            <a:endParaRPr lang="zh-CN" altLang="en-US" dirty="0">
              <a:latin typeface="+mn-ea"/>
            </a:endParaRPr>
          </a:p>
        </p:txBody>
      </p:sp>
      <p:pic>
        <p:nvPicPr>
          <p:cNvPr id="11" name="图片 10"/>
          <p:cNvPicPr>
            <a:picLocks noChangeAspect="1"/>
          </p:cNvPicPr>
          <p:nvPr/>
        </p:nvPicPr>
        <p:blipFill>
          <a:blip r:embed="rId2"/>
          <a:stretch>
            <a:fillRect/>
          </a:stretch>
        </p:blipFill>
        <p:spPr>
          <a:xfrm>
            <a:off x="2473269" y="1881968"/>
            <a:ext cx="1898809" cy="2305976"/>
          </a:xfrm>
          <a:prstGeom prst="rect">
            <a:avLst/>
          </a:prstGeom>
        </p:spPr>
      </p:pic>
      <p:pic>
        <p:nvPicPr>
          <p:cNvPr id="12" name="图片 11"/>
          <p:cNvPicPr>
            <a:picLocks noChangeAspect="1"/>
          </p:cNvPicPr>
          <p:nvPr/>
        </p:nvPicPr>
        <p:blipFill>
          <a:blip r:embed="rId3"/>
          <a:stretch>
            <a:fillRect/>
          </a:stretch>
        </p:blipFill>
        <p:spPr>
          <a:xfrm>
            <a:off x="6562580" y="2013888"/>
            <a:ext cx="2862091" cy="2160737"/>
          </a:xfrm>
          <a:prstGeom prst="rect">
            <a:avLst/>
          </a:prstGeom>
        </p:spPr>
      </p:pic>
      <p:sp>
        <p:nvSpPr>
          <p:cNvPr id="13" name="右箭头 12"/>
          <p:cNvSpPr/>
          <p:nvPr/>
        </p:nvSpPr>
        <p:spPr>
          <a:xfrm>
            <a:off x="4377103" y="3044764"/>
            <a:ext cx="1888760" cy="31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31601" y="2990064"/>
            <a:ext cx="2106254" cy="369332"/>
          </a:xfrm>
          <a:prstGeom prst="rect">
            <a:avLst/>
          </a:prstGeom>
          <a:noFill/>
        </p:spPr>
        <p:txBody>
          <a:bodyPr wrap="square" rtlCol="0">
            <a:spAutoFit/>
          </a:bodyPr>
          <a:lstStyle/>
          <a:p>
            <a:r>
              <a:rPr lang="en-US" altLang="zh-CN" dirty="0" smtClean="0"/>
              <a:t>1.</a:t>
            </a:r>
            <a:r>
              <a:rPr lang="zh-CN" altLang="en-US" dirty="0" smtClean="0"/>
              <a:t>晶体管抽取</a:t>
            </a:r>
            <a:endParaRPr lang="zh-CN" altLang="en-US" dirty="0"/>
          </a:p>
        </p:txBody>
      </p:sp>
      <p:sp>
        <p:nvSpPr>
          <p:cNvPr id="15" name="文本框 14"/>
          <p:cNvSpPr txBox="1"/>
          <p:nvPr/>
        </p:nvSpPr>
        <p:spPr>
          <a:xfrm>
            <a:off x="4283463" y="2626328"/>
            <a:ext cx="1834223" cy="369332"/>
          </a:xfrm>
          <a:prstGeom prst="rect">
            <a:avLst/>
          </a:prstGeom>
          <a:noFill/>
        </p:spPr>
        <p:txBody>
          <a:bodyPr wrap="square" rtlCol="0">
            <a:spAutoFit/>
          </a:bodyPr>
          <a:lstStyle/>
          <a:p>
            <a:r>
              <a:rPr lang="en-US" altLang="zh-CN" dirty="0" smtClean="0"/>
              <a:t>Netlist </a:t>
            </a:r>
            <a:r>
              <a:rPr lang="zh-CN" altLang="en-US" dirty="0" smtClean="0"/>
              <a:t>新增参数</a:t>
            </a:r>
            <a:endParaRPr lang="zh-CN" altLang="en-US" dirty="0"/>
          </a:p>
        </p:txBody>
      </p:sp>
      <p:sp>
        <p:nvSpPr>
          <p:cNvPr id="16" name="文本框 15"/>
          <p:cNvSpPr txBox="1"/>
          <p:nvPr/>
        </p:nvSpPr>
        <p:spPr>
          <a:xfrm>
            <a:off x="9869565" y="2632591"/>
            <a:ext cx="1942916" cy="923330"/>
          </a:xfrm>
          <a:prstGeom prst="rect">
            <a:avLst/>
          </a:prstGeom>
          <a:noFill/>
        </p:spPr>
        <p:txBody>
          <a:bodyPr wrap="square" rtlCol="0">
            <a:spAutoFit/>
          </a:bodyPr>
          <a:lstStyle/>
          <a:p>
            <a:r>
              <a:rPr lang="zh-CN" altLang="en-US" dirty="0" smtClean="0"/>
              <a:t>物理计算公式参考半导体器件物理</a:t>
            </a:r>
            <a:endParaRPr lang="zh-CN" altLang="en-US" dirty="0"/>
          </a:p>
        </p:txBody>
      </p:sp>
      <p:sp>
        <p:nvSpPr>
          <p:cNvPr id="17" name="文本框 16"/>
          <p:cNvSpPr txBox="1"/>
          <p:nvPr/>
        </p:nvSpPr>
        <p:spPr>
          <a:xfrm>
            <a:off x="422787" y="4680719"/>
            <a:ext cx="7187381" cy="369332"/>
          </a:xfrm>
          <a:prstGeom prst="rect">
            <a:avLst/>
          </a:prstGeom>
          <a:noFill/>
        </p:spPr>
        <p:txBody>
          <a:bodyPr wrap="square" rtlCol="0">
            <a:spAutoFit/>
          </a:bodyPr>
          <a:lstStyle/>
          <a:p>
            <a:r>
              <a:rPr lang="en-US" altLang="zh-CN" dirty="0" smtClean="0"/>
              <a:t>2.</a:t>
            </a:r>
            <a:r>
              <a:rPr lang="zh-CN" altLang="en-US" dirty="0" smtClean="0"/>
              <a:t>对应电路方面也会出现新增的节点寄生电容等。</a:t>
            </a:r>
            <a:endParaRPr lang="zh-CN" altLang="en-US" dirty="0"/>
          </a:p>
        </p:txBody>
      </p:sp>
    </p:spTree>
    <p:extLst>
      <p:ext uri="{BB962C8B-B14F-4D97-AF65-F5344CB8AC3E}">
        <p14:creationId xmlns:p14="http://schemas.microsoft.com/office/powerpoint/2010/main" val="286982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txBox="1">
            <a:spLocks/>
          </p:cNvSpPr>
          <p:nvPr/>
        </p:nvSpPr>
        <p:spPr>
          <a:xfrm>
            <a:off x="837675" y="314233"/>
            <a:ext cx="10597597" cy="571501"/>
          </a:xfrm>
          <a:prstGeom prst="rect">
            <a:avLst/>
          </a:prstGeom>
        </p:spPr>
        <p:txBody>
          <a:bodyPr>
            <a:normAutofit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sz="3600" kern="0" dirty="0" smtClean="0">
                <a:latin typeface="Arial"/>
                <a:ea typeface="ＭＳ Ｐゴシック" pitchFamily="-65" charset="-128"/>
              </a:rPr>
              <a:t>LPE: Layout Parasitic Extraction</a:t>
            </a:r>
            <a:endParaRPr lang="zh-CN" altLang="en-US" dirty="0"/>
          </a:p>
        </p:txBody>
      </p:sp>
      <p:sp>
        <p:nvSpPr>
          <p:cNvPr id="6" name="文本框 5"/>
          <p:cNvSpPr txBox="1"/>
          <p:nvPr/>
        </p:nvSpPr>
        <p:spPr>
          <a:xfrm>
            <a:off x="181155" y="1121434"/>
            <a:ext cx="5374256" cy="3693319"/>
          </a:xfrm>
          <a:prstGeom prst="rect">
            <a:avLst/>
          </a:prstGeom>
          <a:noFill/>
        </p:spPr>
        <p:txBody>
          <a:bodyPr wrap="square" rtlCol="0">
            <a:spAutoFit/>
          </a:bodyPr>
          <a:lstStyle/>
          <a:p>
            <a:r>
              <a:rPr lang="en-US" altLang="zh-CN" dirty="0" smtClean="0"/>
              <a:t>LPE</a:t>
            </a:r>
            <a:r>
              <a:rPr lang="zh-CN" altLang="en-US" dirty="0" smtClean="0"/>
              <a:t>的关键特征：</a:t>
            </a:r>
            <a:endParaRPr lang="en-US" altLang="zh-CN" dirty="0" smtClean="0"/>
          </a:p>
          <a:p>
            <a:pPr marL="285750" indent="-285750">
              <a:buFont typeface="Wingdings" panose="05000000000000000000" pitchFamily="2" charset="2"/>
              <a:buChar char="Ø"/>
            </a:pPr>
            <a:r>
              <a:rPr lang="zh-CN" altLang="en-US" dirty="0" smtClean="0"/>
              <a:t>支持成熟</a:t>
            </a:r>
            <a:r>
              <a:rPr lang="en-US" altLang="zh-CN" dirty="0" smtClean="0"/>
              <a:t>/</a:t>
            </a:r>
            <a:r>
              <a:rPr lang="zh-CN" altLang="en-US" dirty="0" smtClean="0"/>
              <a:t>先进工艺（</a:t>
            </a:r>
            <a:r>
              <a:rPr lang="en-US" altLang="zh-CN" dirty="0" smtClean="0"/>
              <a:t>.18u/14n </a:t>
            </a:r>
            <a:r>
              <a:rPr lang="zh-CN" altLang="en-US" dirty="0" smtClean="0"/>
              <a:t>等）</a:t>
            </a:r>
            <a:endParaRPr lang="en-US" altLang="zh-CN" dirty="0" smtClean="0"/>
          </a:p>
          <a:p>
            <a:pPr marL="285750" indent="-285750">
              <a:buFont typeface="Wingdings" panose="05000000000000000000" pitchFamily="2" charset="2"/>
              <a:buChar char="Ø"/>
            </a:pPr>
            <a:r>
              <a:rPr lang="zh-CN" altLang="en-US" dirty="0"/>
              <a:t>精</a:t>
            </a:r>
            <a:r>
              <a:rPr lang="zh-CN" altLang="en-US" dirty="0" smtClean="0"/>
              <a:t>准的解析电容模型</a:t>
            </a:r>
            <a:endParaRPr lang="en-US" altLang="zh-CN" dirty="0" smtClean="0"/>
          </a:p>
          <a:p>
            <a:pPr marL="285750" indent="-285750">
              <a:buFont typeface="Wingdings" panose="05000000000000000000" pitchFamily="2" charset="2"/>
              <a:buChar char="Ø"/>
            </a:pPr>
            <a:r>
              <a:rPr lang="zh-CN" altLang="en-US" dirty="0" smtClean="0"/>
              <a:t>完全并行生成对应的</a:t>
            </a:r>
            <a:r>
              <a:rPr lang="en-US" altLang="zh-CN" dirty="0" smtClean="0"/>
              <a:t>RC </a:t>
            </a:r>
            <a:r>
              <a:rPr lang="zh-CN" altLang="en-US" dirty="0" smtClean="0"/>
              <a:t>模型</a:t>
            </a:r>
            <a:endParaRPr lang="en-US" altLang="zh-CN" dirty="0" smtClean="0"/>
          </a:p>
          <a:p>
            <a:pPr marL="285750" indent="-285750">
              <a:buFont typeface="Wingdings" panose="05000000000000000000" pitchFamily="2" charset="2"/>
              <a:buChar char="Ø"/>
            </a:pPr>
            <a:r>
              <a:rPr lang="zh-CN" altLang="en-US" dirty="0" smtClean="0"/>
              <a:t>拥有保护隐私数据的功能</a:t>
            </a:r>
            <a:endParaRPr lang="en-US" altLang="zh-CN" dirty="0" smtClean="0"/>
          </a:p>
          <a:p>
            <a:pPr marL="285750" indent="-285750">
              <a:buFont typeface="Wingdings" panose="05000000000000000000" pitchFamily="2" charset="2"/>
              <a:buChar char="Ø"/>
            </a:pPr>
            <a:r>
              <a:rPr lang="zh-CN" altLang="en-US" dirty="0" smtClean="0"/>
              <a:t>对统一的数据库有较高的访问速度</a:t>
            </a:r>
            <a:endParaRPr lang="en-US" altLang="zh-CN" dirty="0" smtClean="0"/>
          </a:p>
          <a:p>
            <a:pPr marL="285750" indent="-285750">
              <a:buFont typeface="Wingdings" panose="05000000000000000000" pitchFamily="2" charset="2"/>
              <a:buChar char="Ø"/>
            </a:pPr>
            <a:r>
              <a:rPr lang="zh-CN" altLang="en-US" dirty="0" smtClean="0"/>
              <a:t>多线程并行抽取</a:t>
            </a:r>
            <a:endParaRPr lang="en-US" altLang="zh-CN" dirty="0" smtClean="0"/>
          </a:p>
          <a:p>
            <a:pPr marL="285750" indent="-285750">
              <a:buFont typeface="Wingdings" panose="05000000000000000000" pitchFamily="2" charset="2"/>
              <a:buChar char="Ø"/>
            </a:pPr>
            <a:r>
              <a:rPr lang="zh-CN" altLang="en-US" dirty="0" smtClean="0"/>
              <a:t>精度方面满足对应签核</a:t>
            </a:r>
            <a:r>
              <a:rPr lang="en-US" altLang="zh-CN" dirty="0" smtClean="0"/>
              <a:t>RC </a:t>
            </a:r>
            <a:r>
              <a:rPr lang="zh-CN" altLang="en-US" dirty="0" smtClean="0"/>
              <a:t>的工具要求</a:t>
            </a:r>
            <a:endParaRPr lang="en-US" altLang="zh-CN" dirty="0" smtClean="0"/>
          </a:p>
          <a:p>
            <a:pPr marL="285750" indent="-285750">
              <a:buFont typeface="Wingdings" panose="05000000000000000000" pitchFamily="2" charset="2"/>
              <a:buChar char="Ø"/>
            </a:pPr>
            <a:r>
              <a:rPr lang="zh-CN" altLang="en-US" dirty="0" smtClean="0"/>
              <a:t>可以导入</a:t>
            </a:r>
            <a:r>
              <a:rPr lang="en-US" altLang="zh-CN" dirty="0" smtClean="0"/>
              <a:t>/</a:t>
            </a:r>
            <a:r>
              <a:rPr lang="zh-CN" altLang="en-US" dirty="0" smtClean="0"/>
              <a:t>导出标准格式的文档：</a:t>
            </a:r>
            <a:r>
              <a:rPr lang="en-US" altLang="zh-CN" dirty="0" smtClean="0"/>
              <a:t>SPEF,DSPF</a:t>
            </a:r>
          </a:p>
          <a:p>
            <a:pPr marL="285750" indent="-285750">
              <a:buFont typeface="Wingdings" panose="05000000000000000000" pitchFamily="2" charset="2"/>
              <a:buChar char="Ø"/>
            </a:pPr>
            <a:r>
              <a:rPr lang="en-US" altLang="zh-CN" dirty="0" smtClean="0"/>
              <a:t>……..</a:t>
            </a:r>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zh-CN" altLang="en-US" dirty="0"/>
          </a:p>
        </p:txBody>
      </p:sp>
      <p:grpSp>
        <p:nvGrpSpPr>
          <p:cNvPr id="7" name="组合 6"/>
          <p:cNvGrpSpPr/>
          <p:nvPr/>
        </p:nvGrpSpPr>
        <p:grpSpPr>
          <a:xfrm>
            <a:off x="6523709" y="885734"/>
            <a:ext cx="5285853" cy="3371208"/>
            <a:chOff x="8625798" y="1157660"/>
            <a:chExt cx="3483806" cy="2643669"/>
          </a:xfrm>
        </p:grpSpPr>
        <p:sp>
          <p:nvSpPr>
            <p:cNvPr id="8" name="矩形 7"/>
            <p:cNvSpPr/>
            <p:nvPr/>
          </p:nvSpPr>
          <p:spPr>
            <a:xfrm>
              <a:off x="8642790" y="1157660"/>
              <a:ext cx="3461203" cy="276999"/>
            </a:xfrm>
            <a:prstGeom prst="rect">
              <a:avLst/>
            </a:prstGeom>
          </p:spPr>
          <p:txBody>
            <a:bodyPr wrap="none">
              <a:spAutoFit/>
            </a:bodyPr>
            <a:lstStyle/>
            <a:p>
              <a:pPr algn="ctr"/>
              <a:r>
                <a:rPr lang="en-US" altLang="zh-CN" sz="1200" b="1" kern="0" dirty="0">
                  <a:solidFill>
                    <a:srgbClr val="4D4D4F"/>
                  </a:solidFill>
                  <a:latin typeface="Arial"/>
                  <a:ea typeface="ＭＳ Ｐゴシック" pitchFamily="-65" charset="-128"/>
                  <a:cs typeface="ＭＳ Ｐゴシック" pitchFamily="-65" charset="-128"/>
                </a:rPr>
                <a:t>Support Mature/Advanced Process Modeling</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798" y="1445479"/>
              <a:ext cx="3483806"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矩形 9"/>
          <p:cNvSpPr/>
          <p:nvPr/>
        </p:nvSpPr>
        <p:spPr>
          <a:xfrm>
            <a:off x="266359" y="5568815"/>
            <a:ext cx="1445199" cy="548970"/>
          </a:xfrm>
          <a:prstGeom prst="rect">
            <a:avLst/>
          </a:prstGeom>
          <a:solidFill>
            <a:schemeClr val="accent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rPr>
              <a:t>Field Solver based</a:t>
            </a:r>
          </a:p>
          <a:p>
            <a:pPr algn="ctr"/>
            <a:r>
              <a:rPr lang="en-US" altLang="zh-CN" sz="1100" b="1" dirty="0">
                <a:solidFill>
                  <a:schemeClr val="tx1"/>
                </a:solidFill>
              </a:rPr>
              <a:t> RC Model Generator</a:t>
            </a:r>
            <a:endParaRPr lang="zh-CN" altLang="en-US" sz="1100" b="1" dirty="0">
              <a:solidFill>
                <a:schemeClr val="tx1"/>
              </a:solidFill>
            </a:endParaRPr>
          </a:p>
        </p:txBody>
      </p:sp>
      <p:sp>
        <p:nvSpPr>
          <p:cNvPr id="11" name="流程图: 多文档 10"/>
          <p:cNvSpPr/>
          <p:nvPr/>
        </p:nvSpPr>
        <p:spPr>
          <a:xfrm>
            <a:off x="311383" y="4256942"/>
            <a:ext cx="1400175" cy="711747"/>
          </a:xfrm>
          <a:prstGeom prst="flowChartMultidocument">
            <a:avLst/>
          </a:prstGeom>
          <a:solidFill>
            <a:srgbClr val="92D05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rPr>
              <a:t>Foundry BEOL</a:t>
            </a:r>
          </a:p>
          <a:p>
            <a:pPr algn="ctr"/>
            <a:r>
              <a:rPr lang="en-US" altLang="zh-CN" sz="1100" b="1" dirty="0">
                <a:solidFill>
                  <a:schemeClr val="tx1"/>
                </a:solidFill>
              </a:rPr>
              <a:t>Tech File </a:t>
            </a:r>
            <a:endParaRPr lang="zh-CN" altLang="en-US" sz="1100" b="1" dirty="0">
              <a:solidFill>
                <a:schemeClr val="tx1"/>
              </a:solidFill>
            </a:endParaRPr>
          </a:p>
        </p:txBody>
      </p:sp>
      <p:sp>
        <p:nvSpPr>
          <p:cNvPr id="12" name="流程图: 磁盘 11"/>
          <p:cNvSpPr/>
          <p:nvPr/>
        </p:nvSpPr>
        <p:spPr>
          <a:xfrm>
            <a:off x="3117658" y="5734600"/>
            <a:ext cx="1040825" cy="217397"/>
          </a:xfrm>
          <a:prstGeom prst="flowChartMagneticDisk">
            <a:avLst/>
          </a:prstGeom>
          <a:solidFill>
            <a:srgbClr val="92D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rPr>
              <a:t>RC Models</a:t>
            </a:r>
            <a:endParaRPr lang="zh-CN" altLang="en-US" sz="900" b="1" dirty="0">
              <a:solidFill>
                <a:schemeClr val="tx1"/>
              </a:solidFill>
            </a:endParaRPr>
          </a:p>
        </p:txBody>
      </p:sp>
      <p:sp>
        <p:nvSpPr>
          <p:cNvPr id="13" name="矩形 12"/>
          <p:cNvSpPr/>
          <p:nvPr/>
        </p:nvSpPr>
        <p:spPr>
          <a:xfrm>
            <a:off x="5457796" y="5529956"/>
            <a:ext cx="1612106" cy="626686"/>
          </a:xfrm>
          <a:prstGeom prst="rect">
            <a:avLst/>
          </a:prstGeom>
          <a:solidFill>
            <a:schemeClr val="accent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rPr>
              <a:t>RC Extraction Engine</a:t>
            </a:r>
            <a:endParaRPr lang="zh-CN" altLang="en-US" sz="1100" b="1" dirty="0">
              <a:solidFill>
                <a:schemeClr val="tx1"/>
              </a:solidFill>
            </a:endParaRPr>
          </a:p>
        </p:txBody>
      </p:sp>
      <p:sp>
        <p:nvSpPr>
          <p:cNvPr id="14" name="矩形 13"/>
          <p:cNvSpPr/>
          <p:nvPr/>
        </p:nvSpPr>
        <p:spPr>
          <a:xfrm>
            <a:off x="8369216" y="5529956"/>
            <a:ext cx="1612106" cy="626686"/>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rPr>
              <a:t>P&amp;R Analysis Engines</a:t>
            </a:r>
          </a:p>
          <a:p>
            <a:pPr algn="ctr"/>
            <a:r>
              <a:rPr lang="en-US" altLang="zh-CN" sz="1100" b="1" dirty="0">
                <a:solidFill>
                  <a:schemeClr val="tx1"/>
                </a:solidFill>
              </a:rPr>
              <a:t>(</a:t>
            </a:r>
            <a:r>
              <a:rPr lang="en-US" altLang="zh-CN" sz="1100" b="1" dirty="0" smtClean="0">
                <a:solidFill>
                  <a:schemeClr val="tx1"/>
                </a:solidFill>
              </a:rPr>
              <a:t>Timing, </a:t>
            </a:r>
            <a:r>
              <a:rPr lang="en-US" altLang="zh-CN" sz="1100" b="1" dirty="0">
                <a:solidFill>
                  <a:schemeClr val="tx1"/>
                </a:solidFill>
              </a:rPr>
              <a:t>IR-Drop, …)</a:t>
            </a:r>
            <a:endParaRPr lang="zh-CN" altLang="en-US" sz="1100" b="1" dirty="0">
              <a:solidFill>
                <a:schemeClr val="tx1"/>
              </a:solidFill>
            </a:endParaRPr>
          </a:p>
        </p:txBody>
      </p:sp>
      <p:cxnSp>
        <p:nvCxnSpPr>
          <p:cNvPr id="16" name="直接箭头连接符 15"/>
          <p:cNvCxnSpPr/>
          <p:nvPr/>
        </p:nvCxnSpPr>
        <p:spPr>
          <a:xfrm>
            <a:off x="914400" y="4968689"/>
            <a:ext cx="0" cy="4832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081423" y="5839638"/>
            <a:ext cx="818072" cy="36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519823" y="5835978"/>
            <a:ext cx="818072" cy="36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7310523" y="5788957"/>
            <a:ext cx="818072" cy="36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897684" y="4900421"/>
            <a:ext cx="7001501" cy="627970"/>
            <a:chOff x="-990698" y="3651484"/>
            <a:chExt cx="7001491" cy="627970"/>
          </a:xfrm>
        </p:grpSpPr>
        <p:sp>
          <p:nvSpPr>
            <p:cNvPr id="25" name="TextBox 56"/>
            <p:cNvSpPr txBox="1"/>
            <p:nvPr/>
          </p:nvSpPr>
          <p:spPr>
            <a:xfrm>
              <a:off x="-990698" y="3961354"/>
              <a:ext cx="1361269" cy="318100"/>
            </a:xfrm>
            <a:prstGeom prst="rect">
              <a:avLst/>
            </a:prstGeom>
            <a:noFill/>
          </p:spPr>
          <p:txBody>
            <a:bodyPr wrap="none" rtlCol="0">
              <a:spAutoFit/>
            </a:bodyPr>
            <a:lstStyle/>
            <a:p>
              <a:r>
                <a:rPr lang="en-US" altLang="zh-CN" sz="1467" b="1" dirty="0"/>
                <a:t>Drawn Layout</a:t>
              </a:r>
            </a:p>
          </p:txBody>
        </p:sp>
        <p:sp>
          <p:nvSpPr>
            <p:cNvPr id="26" name="TextBox 62"/>
            <p:cNvSpPr txBox="1"/>
            <p:nvPr/>
          </p:nvSpPr>
          <p:spPr>
            <a:xfrm>
              <a:off x="1722078" y="3651484"/>
              <a:ext cx="1306767" cy="543867"/>
            </a:xfrm>
            <a:prstGeom prst="rect">
              <a:avLst/>
            </a:prstGeom>
            <a:noFill/>
          </p:spPr>
          <p:txBody>
            <a:bodyPr wrap="none" rtlCol="0">
              <a:spAutoFit/>
            </a:bodyPr>
            <a:lstStyle/>
            <a:p>
              <a:pPr algn="ctr"/>
              <a:r>
                <a:rPr lang="en-US" altLang="zh-CN" sz="1467" b="1" dirty="0"/>
                <a:t>Virtual </a:t>
              </a:r>
            </a:p>
            <a:p>
              <a:pPr algn="ctr"/>
              <a:r>
                <a:rPr lang="en-US" altLang="zh-CN" sz="1467" b="1" dirty="0"/>
                <a:t>Silicon Shape</a:t>
              </a:r>
              <a:endParaRPr lang="zh-CN" altLang="en-US" sz="1467" b="1" dirty="0"/>
            </a:p>
          </p:txBody>
        </p:sp>
        <p:sp>
          <p:nvSpPr>
            <p:cNvPr id="27" name="TextBox 67"/>
            <p:cNvSpPr txBox="1"/>
            <p:nvPr/>
          </p:nvSpPr>
          <p:spPr>
            <a:xfrm>
              <a:off x="4562962" y="3802304"/>
              <a:ext cx="1447831" cy="318100"/>
            </a:xfrm>
            <a:prstGeom prst="rect">
              <a:avLst/>
            </a:prstGeom>
            <a:noFill/>
          </p:spPr>
          <p:txBody>
            <a:bodyPr wrap="none" rtlCol="0">
              <a:spAutoFit/>
            </a:bodyPr>
            <a:lstStyle/>
            <a:p>
              <a:r>
                <a:rPr lang="en-US" altLang="zh-CN" sz="1467" b="1" dirty="0"/>
                <a:t>RC APIs/Netlist</a:t>
              </a:r>
              <a:endParaRPr lang="zh-CN" altLang="en-US" sz="1467" b="1" dirty="0"/>
            </a:p>
          </p:txBody>
        </p:sp>
      </p:grpSp>
    </p:spTree>
    <p:extLst>
      <p:ext uri="{BB962C8B-B14F-4D97-AF65-F5344CB8AC3E}">
        <p14:creationId xmlns:p14="http://schemas.microsoft.com/office/powerpoint/2010/main" val="1733155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00024" y="294569"/>
            <a:ext cx="10597597" cy="571501"/>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dirty="0" smtClean="0"/>
              <a:t>SPEF </a:t>
            </a:r>
            <a:r>
              <a:rPr lang="en-US" altLang="zh-CN" b="0" dirty="0" smtClean="0"/>
              <a:t>(Standard </a:t>
            </a:r>
            <a:r>
              <a:rPr lang="en-US" altLang="zh-CN" b="0" dirty="0"/>
              <a:t>Parasitic Extraction </a:t>
            </a:r>
            <a:r>
              <a:rPr lang="en-US" altLang="zh-CN" b="0" dirty="0" smtClean="0"/>
              <a:t>Format)</a:t>
            </a:r>
            <a:endParaRPr lang="zh-CN" altLang="en-US" dirty="0"/>
          </a:p>
        </p:txBody>
      </p:sp>
      <p:sp>
        <p:nvSpPr>
          <p:cNvPr id="3" name="矩形 2"/>
          <p:cNvSpPr/>
          <p:nvPr/>
        </p:nvSpPr>
        <p:spPr>
          <a:xfrm>
            <a:off x="540773" y="976133"/>
            <a:ext cx="11533239" cy="1477328"/>
          </a:xfrm>
          <a:prstGeom prst="rect">
            <a:avLst/>
          </a:prstGeom>
        </p:spPr>
        <p:txBody>
          <a:bodyPr wrap="square">
            <a:spAutoFit/>
          </a:bodyPr>
          <a:lstStyle/>
          <a:p>
            <a:r>
              <a:rPr lang="en-US" altLang="zh-CN" dirty="0" smtClean="0"/>
              <a:t>SPEF</a:t>
            </a:r>
            <a:r>
              <a:rPr lang="zh-CN" altLang="en-US" dirty="0" smtClean="0"/>
              <a:t>用于</a:t>
            </a:r>
            <a:r>
              <a:rPr lang="zh-CN" altLang="en-US" dirty="0"/>
              <a:t>描述芯片在</a:t>
            </a:r>
            <a:r>
              <a:rPr lang="en-US" altLang="zh-CN" dirty="0"/>
              <a:t>PR</a:t>
            </a:r>
            <a:r>
              <a:rPr lang="zh-CN" altLang="en-US" dirty="0"/>
              <a:t>之后实际电路中的 </a:t>
            </a:r>
            <a:r>
              <a:rPr lang="en-US" altLang="zh-CN" dirty="0"/>
              <a:t>R L C </a:t>
            </a:r>
            <a:r>
              <a:rPr lang="zh-CN" altLang="en-US" dirty="0"/>
              <a:t>的</a:t>
            </a:r>
            <a:r>
              <a:rPr lang="zh-CN" altLang="en-US" dirty="0" smtClean="0"/>
              <a:t>值。</a:t>
            </a:r>
            <a:r>
              <a:rPr lang="en-US" altLang="zh-CN" dirty="0" smtClean="0"/>
              <a:t>SPEF</a:t>
            </a:r>
            <a:r>
              <a:rPr lang="zh-CN" altLang="en-US" dirty="0"/>
              <a:t>支持分布式（</a:t>
            </a:r>
            <a:r>
              <a:rPr lang="en-US" altLang="zh-CN" dirty="0"/>
              <a:t>distributed</a:t>
            </a:r>
            <a:r>
              <a:rPr lang="zh-CN" altLang="en-US" dirty="0"/>
              <a:t>）网络模型、（</a:t>
            </a:r>
            <a:r>
              <a:rPr lang="en-US" altLang="zh-CN" dirty="0"/>
              <a:t>reduced</a:t>
            </a:r>
            <a:r>
              <a:rPr lang="zh-CN" altLang="en-US" dirty="0"/>
              <a:t>）简化网络模型和（</a:t>
            </a:r>
            <a:r>
              <a:rPr lang="en-US" altLang="zh-CN" dirty="0"/>
              <a:t>lumped</a:t>
            </a:r>
            <a:r>
              <a:rPr lang="zh-CN" altLang="en-US" dirty="0"/>
              <a:t>）集总电容模型。在</a:t>
            </a:r>
            <a:r>
              <a:rPr lang="zh-CN" altLang="en-US" b="1" dirty="0"/>
              <a:t>分布式网络模型</a:t>
            </a:r>
            <a:r>
              <a:rPr lang="zh-CN" altLang="en-US" dirty="0"/>
              <a:t>（</a:t>
            </a:r>
            <a:r>
              <a:rPr lang="en-US" altLang="zh-CN" dirty="0"/>
              <a:t>D_NET</a:t>
            </a:r>
            <a:r>
              <a:rPr lang="zh-CN" altLang="en-US" dirty="0"/>
              <a:t>）中，网络走线的每段都有其自己的</a:t>
            </a:r>
            <a:r>
              <a:rPr lang="en-US" altLang="zh-CN" dirty="0"/>
              <a:t>R</a:t>
            </a:r>
            <a:r>
              <a:rPr lang="zh-CN" altLang="en-US" dirty="0"/>
              <a:t>和</a:t>
            </a:r>
            <a:r>
              <a:rPr lang="en-US" altLang="zh-CN" dirty="0"/>
              <a:t>C</a:t>
            </a:r>
            <a:r>
              <a:rPr lang="zh-CN" altLang="en-US" dirty="0"/>
              <a:t>。在简化网络模型（</a:t>
            </a:r>
            <a:r>
              <a:rPr lang="en-US" altLang="zh-CN" dirty="0"/>
              <a:t>R_NET</a:t>
            </a:r>
            <a:r>
              <a:rPr lang="zh-CN" altLang="en-US" dirty="0"/>
              <a:t>）中，在网络的</a:t>
            </a:r>
            <a:r>
              <a:rPr lang="zh-CN" altLang="en-US" b="1" dirty="0"/>
              <a:t>负载引脚</a:t>
            </a:r>
            <a:r>
              <a:rPr lang="zh-CN" altLang="en-US" dirty="0"/>
              <a:t>上考虑一个简化的</a:t>
            </a:r>
            <a:r>
              <a:rPr lang="en-US" altLang="zh-CN" dirty="0"/>
              <a:t>R</a:t>
            </a:r>
            <a:r>
              <a:rPr lang="zh-CN" altLang="en-US" dirty="0"/>
              <a:t>和</a:t>
            </a:r>
            <a:r>
              <a:rPr lang="en-US" altLang="zh-CN" dirty="0"/>
              <a:t>C</a:t>
            </a:r>
            <a:r>
              <a:rPr lang="zh-CN" altLang="en-US" dirty="0"/>
              <a:t>，而在网络的</a:t>
            </a:r>
            <a:r>
              <a:rPr lang="zh-CN" altLang="en-US" b="1" dirty="0"/>
              <a:t>驱动引脚</a:t>
            </a:r>
            <a:r>
              <a:rPr lang="zh-CN" altLang="en-US" dirty="0"/>
              <a:t>上考虑一个</a:t>
            </a:r>
            <a:r>
              <a:rPr lang="en-US" altLang="zh-CN" b="1" dirty="0"/>
              <a:t>π</a:t>
            </a:r>
            <a:r>
              <a:rPr lang="zh-CN" altLang="en-US" b="1" dirty="0"/>
              <a:t>模型</a:t>
            </a:r>
            <a:r>
              <a:rPr lang="zh-CN" altLang="en-US" dirty="0"/>
              <a:t>（</a:t>
            </a:r>
            <a:r>
              <a:rPr lang="en-US" altLang="zh-CN" dirty="0" smtClean="0"/>
              <a:t>C-R-C</a:t>
            </a:r>
            <a:r>
              <a:rPr lang="zh-CN" altLang="en-US" dirty="0" smtClean="0"/>
              <a:t>）</a:t>
            </a:r>
            <a:r>
              <a:rPr lang="zh-CN" altLang="en-US" dirty="0"/>
              <a:t>。在集总电容模型中，仅为整个网络指定一个电容。图</a:t>
            </a:r>
            <a:r>
              <a:rPr lang="en-US" altLang="zh-CN" dirty="0"/>
              <a:t>C-2</a:t>
            </a:r>
            <a:r>
              <a:rPr lang="zh-CN" altLang="en-US" dirty="0"/>
              <a:t>显示了物理网络走线的一个示例，图</a:t>
            </a:r>
            <a:r>
              <a:rPr lang="en-US" altLang="zh-CN" dirty="0"/>
              <a:t>C-3</a:t>
            </a:r>
            <a:r>
              <a:rPr lang="zh-CN" altLang="en-US" dirty="0"/>
              <a:t>显示了分布式网络模型，图</a:t>
            </a:r>
            <a:r>
              <a:rPr lang="en-US" altLang="zh-CN" dirty="0"/>
              <a:t>C-4</a:t>
            </a:r>
            <a:r>
              <a:rPr lang="zh-CN" altLang="en-US" dirty="0"/>
              <a:t>显示了简化的网络模型，图</a:t>
            </a:r>
            <a:r>
              <a:rPr lang="en-US" altLang="zh-CN" dirty="0"/>
              <a:t>C-5</a:t>
            </a:r>
            <a:r>
              <a:rPr lang="zh-CN" altLang="en-US" dirty="0"/>
              <a:t>显示了集总电容模型</a:t>
            </a:r>
          </a:p>
        </p:txBody>
      </p:sp>
      <p:grpSp>
        <p:nvGrpSpPr>
          <p:cNvPr id="5" name="组合 4"/>
          <p:cNvGrpSpPr/>
          <p:nvPr/>
        </p:nvGrpSpPr>
        <p:grpSpPr>
          <a:xfrm>
            <a:off x="7712678" y="2563524"/>
            <a:ext cx="3004839" cy="3543215"/>
            <a:chOff x="5407584" y="660858"/>
            <a:chExt cx="3240360" cy="3794062"/>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660858"/>
              <a:ext cx="3101975" cy="140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584" y="2067694"/>
              <a:ext cx="324036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5160" y="3363701"/>
              <a:ext cx="3173982" cy="10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018" y="3350158"/>
            <a:ext cx="3991898" cy="222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右箭头 9"/>
          <p:cNvSpPr/>
          <p:nvPr/>
        </p:nvSpPr>
        <p:spPr>
          <a:xfrm>
            <a:off x="5702710" y="4257368"/>
            <a:ext cx="1514167" cy="46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6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700024" y="294569"/>
            <a:ext cx="10597597" cy="571501"/>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dirty="0" smtClean="0"/>
              <a:t>SPEF </a:t>
            </a:r>
            <a:r>
              <a:rPr lang="en-US" altLang="zh-CN" b="0" dirty="0" smtClean="0"/>
              <a:t>(Standard </a:t>
            </a:r>
            <a:r>
              <a:rPr lang="en-US" altLang="zh-CN" b="0" dirty="0"/>
              <a:t>Parasitic Extraction </a:t>
            </a:r>
            <a:r>
              <a:rPr lang="en-US" altLang="zh-CN" b="0" dirty="0" smtClean="0"/>
              <a:t>Format)</a:t>
            </a:r>
            <a:endParaRPr lang="zh-CN" altLang="en-US" dirty="0"/>
          </a:p>
        </p:txBody>
      </p:sp>
      <p:sp>
        <p:nvSpPr>
          <p:cNvPr id="3" name="文本框 2"/>
          <p:cNvSpPr txBox="1"/>
          <p:nvPr/>
        </p:nvSpPr>
        <p:spPr>
          <a:xfrm>
            <a:off x="589935" y="1091380"/>
            <a:ext cx="8416413"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smtClean="0"/>
              <a:t>SPEF:</a:t>
            </a:r>
            <a:r>
              <a:rPr lang="zh-CN" altLang="en-US" dirty="0"/>
              <a:t>是集成电路设计流程</a:t>
            </a:r>
            <a:r>
              <a:rPr lang="zh-CN" altLang="en-US" dirty="0" smtClean="0"/>
              <a:t>中，</a:t>
            </a:r>
            <a:r>
              <a:rPr lang="en-US" altLang="zh-CN" dirty="0" smtClean="0"/>
              <a:t>EDA</a:t>
            </a:r>
            <a:r>
              <a:rPr lang="zh-CN" altLang="en-US" dirty="0"/>
              <a:t>工具间传递互连线寄生参数的标准媒介</a:t>
            </a:r>
            <a:r>
              <a:rPr lang="zh-CN" altLang="en-US" dirty="0" smtClean="0"/>
              <a:t>文件</a:t>
            </a:r>
            <a:r>
              <a:rPr lang="en-US" altLang="zh-CN" dirty="0" smtClean="0"/>
              <a:t>.</a:t>
            </a:r>
            <a:endParaRPr lang="zh-CN" altLang="en-US" dirty="0"/>
          </a:p>
        </p:txBody>
      </p:sp>
      <p:pic>
        <p:nvPicPr>
          <p:cNvPr id="4" name="图片 3"/>
          <p:cNvPicPr>
            <a:picLocks noChangeAspect="1"/>
          </p:cNvPicPr>
          <p:nvPr/>
        </p:nvPicPr>
        <p:blipFill>
          <a:blip r:embed="rId2"/>
          <a:stretch>
            <a:fillRect/>
          </a:stretch>
        </p:blipFill>
        <p:spPr>
          <a:xfrm>
            <a:off x="886839" y="2943629"/>
            <a:ext cx="3753988" cy="2017399"/>
          </a:xfrm>
          <a:prstGeom prst="rect">
            <a:avLst/>
          </a:prstGeom>
        </p:spPr>
      </p:pic>
      <p:sp>
        <p:nvSpPr>
          <p:cNvPr id="6" name="矩形 5"/>
          <p:cNvSpPr/>
          <p:nvPr/>
        </p:nvSpPr>
        <p:spPr>
          <a:xfrm>
            <a:off x="788514" y="1871119"/>
            <a:ext cx="10371099" cy="923330"/>
          </a:xfrm>
          <a:prstGeom prst="rect">
            <a:avLst/>
          </a:prstGeom>
        </p:spPr>
        <p:txBody>
          <a:bodyPr wrap="square">
            <a:spAutoFit/>
          </a:bodyPr>
          <a:lstStyle/>
          <a:p>
            <a:r>
              <a:rPr lang="en-US" altLang="zh-CN" dirty="0" smtClean="0">
                <a:latin typeface="+mn-ea"/>
              </a:rPr>
              <a:t>1.</a:t>
            </a:r>
            <a:r>
              <a:rPr lang="en-US" altLang="zh-CN" b="1" dirty="0"/>
              <a:t> </a:t>
            </a:r>
            <a:r>
              <a:rPr lang="en-US" altLang="zh-CN" b="1" dirty="0" err="1" smtClean="0"/>
              <a:t>header_definition</a:t>
            </a:r>
            <a:r>
              <a:rPr lang="zh-CN" altLang="en-US" b="1" dirty="0"/>
              <a:t>，</a:t>
            </a:r>
            <a:r>
              <a:rPr lang="zh-CN" altLang="en-US" dirty="0" smtClean="0">
                <a:latin typeface="+mn-ea"/>
              </a:rPr>
              <a:t>文件</a:t>
            </a:r>
            <a:r>
              <a:rPr lang="zh-CN" altLang="en-US" dirty="0">
                <a:latin typeface="+mn-ea"/>
              </a:rPr>
              <a:t>及设计的基本属性定义。命令关键字皆以*开头</a:t>
            </a:r>
            <a:r>
              <a:rPr lang="zh-CN" altLang="en-US" dirty="0" smtClean="0">
                <a:latin typeface="+mn-ea"/>
              </a:rPr>
              <a:t>。</a:t>
            </a:r>
            <a:r>
              <a:rPr lang="en-US" altLang="zh-CN" dirty="0" smtClean="0">
                <a:latin typeface="+mn-ea"/>
              </a:rPr>
              <a:t>T</a:t>
            </a:r>
            <a:r>
              <a:rPr lang="zh-CN" altLang="en-US" dirty="0" smtClean="0">
                <a:latin typeface="+mn-ea"/>
              </a:rPr>
              <a:t>（时间）、</a:t>
            </a:r>
            <a:r>
              <a:rPr lang="en-US" altLang="zh-CN" dirty="0" smtClean="0">
                <a:latin typeface="+mn-ea"/>
              </a:rPr>
              <a:t>C</a:t>
            </a:r>
            <a:r>
              <a:rPr lang="zh-CN" altLang="en-US" dirty="0" smtClean="0">
                <a:latin typeface="+mn-ea"/>
              </a:rPr>
              <a:t>（电容）、</a:t>
            </a:r>
            <a:r>
              <a:rPr lang="en-US" altLang="zh-CN" dirty="0" smtClean="0">
                <a:latin typeface="+mn-ea"/>
              </a:rPr>
              <a:t>R</a:t>
            </a:r>
            <a:r>
              <a:rPr lang="zh-CN" altLang="en-US" dirty="0" smtClean="0">
                <a:latin typeface="+mn-ea"/>
              </a:rPr>
              <a:t>（电阻）、</a:t>
            </a:r>
            <a:r>
              <a:rPr lang="en-US" altLang="zh-CN" dirty="0" smtClean="0">
                <a:latin typeface="+mn-ea"/>
              </a:rPr>
              <a:t>L</a:t>
            </a:r>
            <a:r>
              <a:rPr lang="zh-CN" altLang="en-US" dirty="0" smtClean="0">
                <a:latin typeface="+mn-ea"/>
              </a:rPr>
              <a:t>（电感）基本单位</a:t>
            </a:r>
            <a:r>
              <a:rPr lang="zh-CN" altLang="en-US" dirty="0">
                <a:latin typeface="+mn-ea"/>
              </a:rPr>
              <a:t>的定义。</a:t>
            </a:r>
            <a:r>
              <a:rPr lang="zh-CN" altLang="en-US" dirty="0" smtClean="0">
                <a:latin typeface="+mn-ea"/>
              </a:rPr>
              <a:t>*</a:t>
            </a:r>
            <a:r>
              <a:rPr lang="en-US" altLang="zh-CN" dirty="0" smtClean="0">
                <a:latin typeface="+mn-ea"/>
              </a:rPr>
              <a:t>DESIGN_FLOW</a:t>
            </a:r>
            <a:r>
              <a:rPr lang="zh-CN" altLang="en-US" dirty="0">
                <a:latin typeface="+mn-ea"/>
              </a:rPr>
              <a:t>可以告诉我们</a:t>
            </a:r>
            <a:r>
              <a:rPr lang="en-US" altLang="zh-CN" dirty="0">
                <a:latin typeface="+mn-ea"/>
              </a:rPr>
              <a:t>SPEF</a:t>
            </a:r>
            <a:r>
              <a:rPr lang="zh-CN" altLang="en-US" dirty="0">
                <a:latin typeface="+mn-ea"/>
              </a:rPr>
              <a:t>文件是在流程的哪一阶段产生的</a:t>
            </a:r>
            <a:r>
              <a:rPr lang="zh-CN" altLang="en-US" dirty="0" smtClean="0">
                <a:latin typeface="+mn-ea"/>
              </a:rPr>
              <a:t>，可以</a:t>
            </a:r>
            <a:r>
              <a:rPr lang="zh-CN" altLang="en-US" dirty="0">
                <a:latin typeface="+mn-ea"/>
              </a:rPr>
              <a:t>使应用</a:t>
            </a:r>
            <a:r>
              <a:rPr lang="zh-CN" altLang="en-US" dirty="0" smtClean="0">
                <a:latin typeface="+mn-ea"/>
              </a:rPr>
              <a:t>工具</a:t>
            </a:r>
            <a:r>
              <a:rPr lang="zh-CN" altLang="en-US" dirty="0">
                <a:latin typeface="+mn-ea"/>
              </a:rPr>
              <a:t>正确的解释文件以决定其某些内容是否适合于当前设计阶段的使用。</a:t>
            </a:r>
          </a:p>
        </p:txBody>
      </p:sp>
      <p:sp>
        <p:nvSpPr>
          <p:cNvPr id="8" name="矩形 7"/>
          <p:cNvSpPr/>
          <p:nvPr/>
        </p:nvSpPr>
        <p:spPr>
          <a:xfrm>
            <a:off x="886839" y="5202030"/>
            <a:ext cx="8187369" cy="646331"/>
          </a:xfrm>
          <a:prstGeom prst="rect">
            <a:avLst/>
          </a:prstGeom>
        </p:spPr>
        <p:txBody>
          <a:bodyPr wrap="square">
            <a:spAutoFit/>
          </a:bodyPr>
          <a:lstStyle/>
          <a:p>
            <a:r>
              <a:rPr lang="en-US" altLang="zh-CN" dirty="0" smtClean="0"/>
              <a:t>2.</a:t>
            </a:r>
            <a:r>
              <a:rPr lang="en-US" altLang="zh-CN" b="1" dirty="0"/>
              <a:t>  power </a:t>
            </a:r>
            <a:r>
              <a:rPr lang="en-US" altLang="zh-CN" b="1" dirty="0" smtClean="0"/>
              <a:t>definition</a:t>
            </a:r>
            <a:r>
              <a:rPr lang="zh-CN" altLang="en-US" b="1" dirty="0" smtClean="0"/>
              <a:t>，</a:t>
            </a:r>
            <a:r>
              <a:rPr lang="zh-CN" altLang="en-US" dirty="0" smtClean="0"/>
              <a:t>电源</a:t>
            </a:r>
            <a:r>
              <a:rPr lang="zh-CN" altLang="en-US" dirty="0"/>
              <a:t>线与地线的定义：利用*</a:t>
            </a:r>
            <a:r>
              <a:rPr lang="en-US" altLang="zh-CN" dirty="0"/>
              <a:t>POWER_NET</a:t>
            </a:r>
            <a:r>
              <a:rPr lang="zh-CN" altLang="en-US" dirty="0"/>
              <a:t>和*</a:t>
            </a:r>
            <a:r>
              <a:rPr lang="en-US" altLang="zh-CN" dirty="0"/>
              <a:t>GROUND_NET</a:t>
            </a:r>
            <a:r>
              <a:rPr lang="zh-CN" altLang="en-US" dirty="0"/>
              <a:t>进行定义</a:t>
            </a:r>
          </a:p>
        </p:txBody>
      </p:sp>
      <p:pic>
        <p:nvPicPr>
          <p:cNvPr id="9" name="图片 8"/>
          <p:cNvPicPr>
            <a:picLocks noChangeAspect="1"/>
          </p:cNvPicPr>
          <p:nvPr/>
        </p:nvPicPr>
        <p:blipFill>
          <a:blip r:embed="rId3"/>
          <a:stretch>
            <a:fillRect/>
          </a:stretch>
        </p:blipFill>
        <p:spPr>
          <a:xfrm>
            <a:off x="993640" y="5812364"/>
            <a:ext cx="3343742" cy="428685"/>
          </a:xfrm>
          <a:prstGeom prst="rect">
            <a:avLst/>
          </a:prstGeom>
        </p:spPr>
      </p:pic>
      <p:sp>
        <p:nvSpPr>
          <p:cNvPr id="11" name="文本框 10"/>
          <p:cNvSpPr txBox="1"/>
          <p:nvPr/>
        </p:nvSpPr>
        <p:spPr>
          <a:xfrm>
            <a:off x="4980523" y="3683627"/>
            <a:ext cx="3205316" cy="369332"/>
          </a:xfrm>
          <a:prstGeom prst="rect">
            <a:avLst/>
          </a:prstGeom>
          <a:noFill/>
        </p:spPr>
        <p:txBody>
          <a:bodyPr wrap="square" rtlCol="0">
            <a:spAutoFit/>
          </a:bodyPr>
          <a:lstStyle/>
          <a:p>
            <a:r>
              <a:rPr lang="en-US" altLang="zh-CN"/>
              <a:t>SPEF</a:t>
            </a:r>
            <a:r>
              <a:rPr lang="zh-CN" altLang="en-US"/>
              <a:t>中存在逻辑网表连接。</a:t>
            </a:r>
            <a:endParaRPr lang="zh-CN" altLang="en-US" dirty="0"/>
          </a:p>
        </p:txBody>
      </p:sp>
      <p:cxnSp>
        <p:nvCxnSpPr>
          <p:cNvPr id="13" name="直接箭头连接符 12"/>
          <p:cNvCxnSpPr>
            <a:endCxn id="11" idx="1"/>
          </p:cNvCxnSpPr>
          <p:nvPr/>
        </p:nvCxnSpPr>
        <p:spPr>
          <a:xfrm>
            <a:off x="3431458" y="3868293"/>
            <a:ext cx="15490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956619" y="3795252"/>
            <a:ext cx="1386349" cy="157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6461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txBox="1">
            <a:spLocks/>
          </p:cNvSpPr>
          <p:nvPr/>
        </p:nvSpPr>
        <p:spPr>
          <a:xfrm>
            <a:off x="700024" y="294569"/>
            <a:ext cx="10597597" cy="571501"/>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ltLang="zh-CN" dirty="0" smtClean="0"/>
              <a:t>SPEF </a:t>
            </a:r>
            <a:r>
              <a:rPr lang="en-US" altLang="zh-CN" b="0" dirty="0" smtClean="0"/>
              <a:t>(Standard </a:t>
            </a:r>
            <a:r>
              <a:rPr lang="en-US" altLang="zh-CN" b="0" dirty="0"/>
              <a:t>Parasitic Extraction </a:t>
            </a:r>
            <a:r>
              <a:rPr lang="en-US" altLang="zh-CN" b="0" dirty="0" smtClean="0"/>
              <a:t>Format)</a:t>
            </a:r>
            <a:endParaRPr lang="zh-CN" altLang="en-US" dirty="0"/>
          </a:p>
        </p:txBody>
      </p:sp>
      <p:sp>
        <p:nvSpPr>
          <p:cNvPr id="4" name="矩形 3"/>
          <p:cNvSpPr/>
          <p:nvPr/>
        </p:nvSpPr>
        <p:spPr>
          <a:xfrm>
            <a:off x="629263" y="1285173"/>
            <a:ext cx="10668357" cy="646331"/>
          </a:xfrm>
          <a:prstGeom prst="rect">
            <a:avLst/>
          </a:prstGeom>
        </p:spPr>
        <p:txBody>
          <a:bodyPr wrap="square">
            <a:spAutoFit/>
          </a:bodyPr>
          <a:lstStyle/>
          <a:p>
            <a:r>
              <a:rPr lang="en-US" altLang="zh-CN" dirty="0" smtClean="0"/>
              <a:t>3.</a:t>
            </a:r>
            <a:r>
              <a:rPr lang="en-US" altLang="zh-CN" b="1" dirty="0"/>
              <a:t> name </a:t>
            </a:r>
            <a:r>
              <a:rPr lang="en-US" altLang="zh-CN" b="1" dirty="0" smtClean="0"/>
              <a:t>map</a:t>
            </a:r>
            <a:r>
              <a:rPr lang="zh-CN" altLang="en-US" b="1" dirty="0" smtClean="0"/>
              <a:t>，</a:t>
            </a:r>
            <a:r>
              <a:rPr lang="zh-CN" altLang="en-US" dirty="0" smtClean="0"/>
              <a:t>名称</a:t>
            </a:r>
            <a:r>
              <a:rPr lang="zh-CN" altLang="en-US" dirty="0"/>
              <a:t>映射定义。名称映射定义在</a:t>
            </a:r>
            <a:r>
              <a:rPr lang="en-US" altLang="zh-CN" dirty="0"/>
              <a:t>SPEF</a:t>
            </a:r>
            <a:r>
              <a:rPr lang="zh-CN" altLang="en-US" dirty="0"/>
              <a:t>中是可选的，它把文件中经常使用的名称用整数予以代替从而减少文件所占用的空间。*</a:t>
            </a:r>
            <a:r>
              <a:rPr lang="en-US" altLang="zh-CN" dirty="0"/>
              <a:t>1</a:t>
            </a:r>
            <a:r>
              <a:rPr lang="zh-CN" altLang="en-US" dirty="0"/>
              <a:t>与</a:t>
            </a:r>
            <a:r>
              <a:rPr lang="zh-CN" altLang="en-US" dirty="0" smtClean="0"/>
              <a:t>名称</a:t>
            </a:r>
            <a:r>
              <a:rPr lang="en-US" altLang="zh-CN" dirty="0" err="1" smtClean="0"/>
              <a:t>memclk</a:t>
            </a:r>
            <a:r>
              <a:rPr lang="zh-CN" altLang="en-US" dirty="0" smtClean="0"/>
              <a:t>对应</a:t>
            </a:r>
            <a:r>
              <a:rPr lang="zh-CN" altLang="en-US" dirty="0"/>
              <a:t>。</a:t>
            </a:r>
            <a:r>
              <a:rPr lang="zh-CN" altLang="en-US" dirty="0" smtClean="0"/>
              <a:t>*</a:t>
            </a:r>
            <a:r>
              <a:rPr lang="en-US" altLang="zh-CN" dirty="0" smtClean="0"/>
              <a:t>4</a:t>
            </a:r>
            <a:r>
              <a:rPr lang="zh-CN" altLang="en-US" dirty="0" smtClean="0"/>
              <a:t>与名称</a:t>
            </a:r>
            <a:r>
              <a:rPr lang="en-US" altLang="zh-CN" dirty="0" smtClean="0"/>
              <a:t>refresh</a:t>
            </a:r>
            <a:r>
              <a:rPr lang="zh-CN" altLang="en-US" dirty="0" smtClean="0"/>
              <a:t>对应</a:t>
            </a:r>
            <a:endParaRPr lang="zh-CN" altLang="en-US" dirty="0"/>
          </a:p>
        </p:txBody>
      </p:sp>
      <p:sp>
        <p:nvSpPr>
          <p:cNvPr id="6" name="矩形 5"/>
          <p:cNvSpPr/>
          <p:nvPr/>
        </p:nvSpPr>
        <p:spPr>
          <a:xfrm>
            <a:off x="629264" y="3797535"/>
            <a:ext cx="10333704" cy="923330"/>
          </a:xfrm>
          <a:prstGeom prst="rect">
            <a:avLst/>
          </a:prstGeom>
        </p:spPr>
        <p:txBody>
          <a:bodyPr wrap="square">
            <a:spAutoFit/>
          </a:bodyPr>
          <a:lstStyle/>
          <a:p>
            <a:r>
              <a:rPr lang="en-US" altLang="zh-CN" dirty="0"/>
              <a:t>4</a:t>
            </a:r>
            <a:r>
              <a:rPr lang="zh-CN" altLang="en-US" dirty="0" smtClean="0"/>
              <a:t>、</a:t>
            </a:r>
            <a:r>
              <a:rPr lang="en-US" altLang="zh-CN" b="1" dirty="0" err="1" smtClean="0"/>
              <a:t>external_definition</a:t>
            </a:r>
            <a:r>
              <a:rPr lang="en-US" altLang="zh-CN" dirty="0" smtClean="0"/>
              <a:t>,</a:t>
            </a:r>
            <a:r>
              <a:rPr lang="zh-CN" altLang="en-US" dirty="0" smtClean="0"/>
              <a:t>*</a:t>
            </a:r>
            <a:r>
              <a:rPr lang="en-US" altLang="zh-CN" dirty="0"/>
              <a:t>PORTS</a:t>
            </a:r>
            <a:r>
              <a:rPr lang="zh-CN" altLang="en-US" dirty="0"/>
              <a:t>电路端口定义</a:t>
            </a:r>
            <a:r>
              <a:rPr lang="zh-CN" altLang="en-US" dirty="0" smtClean="0"/>
              <a:t>，</a:t>
            </a:r>
            <a:r>
              <a:rPr lang="zh-CN" altLang="en-US" dirty="0">
                <a:solidFill>
                  <a:srgbClr val="121212"/>
                </a:solidFill>
                <a:latin typeface="-apple-system"/>
              </a:rPr>
              <a:t>形式为*正整数的端口索引。方向为</a:t>
            </a:r>
            <a:r>
              <a:rPr lang="en-US" altLang="zh-CN" b="1" dirty="0">
                <a:solidFill>
                  <a:srgbClr val="121212"/>
                </a:solidFill>
                <a:latin typeface="-apple-system"/>
              </a:rPr>
              <a:t>I</a:t>
            </a:r>
            <a:r>
              <a:rPr lang="zh-CN" altLang="en-US" dirty="0">
                <a:solidFill>
                  <a:srgbClr val="121212"/>
                </a:solidFill>
                <a:latin typeface="-apple-system"/>
              </a:rPr>
              <a:t>表示输入</a:t>
            </a:r>
            <a:r>
              <a:rPr lang="zh-CN" altLang="en-US" dirty="0" smtClean="0">
                <a:solidFill>
                  <a:srgbClr val="121212"/>
                </a:solidFill>
                <a:latin typeface="-apple-system"/>
              </a:rPr>
              <a:t>，</a:t>
            </a:r>
            <a:r>
              <a:rPr lang="en-US" altLang="zh-CN" b="1" dirty="0">
                <a:solidFill>
                  <a:srgbClr val="121212"/>
                </a:solidFill>
                <a:latin typeface="-apple-system"/>
              </a:rPr>
              <a:t>O</a:t>
            </a:r>
            <a:r>
              <a:rPr lang="zh-CN" altLang="en-US" dirty="0" smtClean="0">
                <a:solidFill>
                  <a:srgbClr val="121212"/>
                </a:solidFill>
                <a:latin typeface="-apple-system"/>
              </a:rPr>
              <a:t>表示</a:t>
            </a:r>
            <a:r>
              <a:rPr lang="zh-CN" altLang="en-US" dirty="0">
                <a:solidFill>
                  <a:srgbClr val="121212"/>
                </a:solidFill>
                <a:latin typeface="-apple-system"/>
              </a:rPr>
              <a:t>输出，</a:t>
            </a:r>
            <a:r>
              <a:rPr lang="en-US" altLang="zh-CN" dirty="0">
                <a:solidFill>
                  <a:srgbClr val="121212"/>
                </a:solidFill>
                <a:latin typeface="-apple-system"/>
              </a:rPr>
              <a:t>B</a:t>
            </a:r>
            <a:r>
              <a:rPr lang="zh-CN" altLang="en-US" dirty="0">
                <a:solidFill>
                  <a:srgbClr val="121212"/>
                </a:solidFill>
                <a:latin typeface="-apple-system"/>
              </a:rPr>
              <a:t>表示</a:t>
            </a:r>
            <a:r>
              <a:rPr lang="zh-CN" altLang="en-US" dirty="0" smtClean="0">
                <a:solidFill>
                  <a:srgbClr val="121212"/>
                </a:solidFill>
                <a:latin typeface="-apple-system"/>
              </a:rPr>
              <a:t>双向</a:t>
            </a:r>
            <a:r>
              <a:rPr lang="zh-CN" altLang="en-US" dirty="0" smtClean="0"/>
              <a:t>，</a:t>
            </a:r>
            <a:r>
              <a:rPr lang="zh-CN" altLang="en-US" dirty="0"/>
              <a:t>此外还可以包括端口的物理坐标（*</a:t>
            </a:r>
            <a:r>
              <a:rPr lang="en-US" altLang="zh-CN" dirty="0"/>
              <a:t>C</a:t>
            </a:r>
            <a:r>
              <a:rPr lang="zh-CN" altLang="en-US" dirty="0" smtClean="0"/>
              <a:t>），端口负载</a:t>
            </a:r>
            <a:r>
              <a:rPr lang="zh-CN" altLang="en-US" dirty="0"/>
              <a:t>大小（*</a:t>
            </a:r>
            <a:r>
              <a:rPr lang="en-US" altLang="zh-CN" dirty="0"/>
              <a:t>L</a:t>
            </a:r>
            <a:r>
              <a:rPr lang="zh-CN" altLang="en-US" dirty="0"/>
              <a:t>），信号翻转时间（*</a:t>
            </a:r>
            <a:r>
              <a:rPr lang="en-US" altLang="zh-CN" dirty="0"/>
              <a:t>S</a:t>
            </a:r>
            <a:r>
              <a:rPr lang="zh-CN" altLang="en-US" dirty="0"/>
              <a:t>），驱动单元（*</a:t>
            </a:r>
            <a:r>
              <a:rPr lang="en-US" altLang="zh-CN" dirty="0"/>
              <a:t>D</a:t>
            </a:r>
            <a:r>
              <a:rPr lang="zh-CN" altLang="en-US" dirty="0"/>
              <a:t>）</a:t>
            </a:r>
            <a:r>
              <a:rPr lang="en-US" altLang="zh-CN" dirty="0"/>
              <a:t>4</a:t>
            </a:r>
            <a:r>
              <a:rPr lang="zh-CN" altLang="en-US" dirty="0"/>
              <a:t>个可选内容</a:t>
            </a:r>
            <a:r>
              <a:rPr lang="zh-CN" altLang="en-US" dirty="0" smtClean="0"/>
              <a:t>。</a:t>
            </a:r>
            <a:endParaRPr lang="zh-CN" altLang="en-US" dirty="0"/>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593" y="1945169"/>
            <a:ext cx="1388336" cy="9910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10"/>
          <p:cNvPicPr>
            <a:picLocks noChangeAspect="1"/>
          </p:cNvPicPr>
          <p:nvPr/>
        </p:nvPicPr>
        <p:blipFill>
          <a:blip r:embed="rId3"/>
          <a:stretch>
            <a:fillRect/>
          </a:stretch>
        </p:blipFill>
        <p:spPr>
          <a:xfrm>
            <a:off x="10962968" y="3254477"/>
            <a:ext cx="855406" cy="3293801"/>
          </a:xfrm>
          <a:prstGeom prst="rect">
            <a:avLst/>
          </a:prstGeom>
        </p:spPr>
      </p:pic>
    </p:spTree>
    <p:extLst>
      <p:ext uri="{BB962C8B-B14F-4D97-AF65-F5344CB8AC3E}">
        <p14:creationId xmlns:p14="http://schemas.microsoft.com/office/powerpoint/2010/main" val="254196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鸿芯微纳母版1">
  <a:themeElements>
    <a:clrScheme name="自定义 2">
      <a:dk1>
        <a:srgbClr val="000000"/>
      </a:dk1>
      <a:lt1>
        <a:srgbClr val="FFFFFF"/>
      </a:lt1>
      <a:dk2>
        <a:srgbClr val="BFBFBF"/>
      </a:dk2>
      <a:lt2>
        <a:srgbClr val="FFFFFF"/>
      </a:lt2>
      <a:accent1>
        <a:srgbClr val="C00000"/>
      </a:accent1>
      <a:accent2>
        <a:srgbClr val="7F7F7F"/>
      </a:accent2>
      <a:accent3>
        <a:srgbClr val="A5A5A5"/>
      </a:accent3>
      <a:accent4>
        <a:srgbClr val="BFBFBF"/>
      </a:accent4>
      <a:accent5>
        <a:srgbClr val="D8D8D8"/>
      </a:accent5>
      <a:accent6>
        <a:srgbClr val="F2F2F2"/>
      </a:accent6>
      <a:hlink>
        <a:srgbClr val="000000"/>
      </a:hlink>
      <a:folHlink>
        <a:srgbClr val="7F7F7F"/>
      </a:folHlink>
    </a:clrScheme>
    <a:fontScheme name="鸿芯ppt字体">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鸿芯PPT封面结尾页母版​​">
  <a:themeElements>
    <a:clrScheme name="自定义 1">
      <a:dk1>
        <a:srgbClr val="000000"/>
      </a:dk1>
      <a:lt1>
        <a:srgbClr val="FFFFFF"/>
      </a:lt1>
      <a:dk2>
        <a:srgbClr val="D5001C"/>
      </a:dk2>
      <a:lt2>
        <a:srgbClr val="EAEAEA"/>
      </a:lt2>
      <a:accent1>
        <a:srgbClr val="D5001C"/>
      </a:accent1>
      <a:accent2>
        <a:srgbClr val="000000"/>
      </a:accent2>
      <a:accent3>
        <a:srgbClr val="5E5E5E"/>
      </a:accent3>
      <a:accent4>
        <a:srgbClr val="919191"/>
      </a:accent4>
      <a:accent5>
        <a:srgbClr val="A9A9A9"/>
      </a:accent5>
      <a:accent6>
        <a:srgbClr val="EAEAEA"/>
      </a:accent6>
      <a:hlink>
        <a:srgbClr val="D5001C"/>
      </a:hlink>
      <a:folHlink>
        <a:srgbClr val="000000"/>
      </a:folHlink>
    </a:clrScheme>
    <a:fontScheme name="鸿芯ppt字体">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122573</TotalTime>
  <Words>1519</Words>
  <Application>Microsoft Office PowerPoint</Application>
  <PresentationFormat>宽屏</PresentationFormat>
  <Paragraphs>95</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12</vt:i4>
      </vt:variant>
    </vt:vector>
  </HeadingPairs>
  <TitlesOfParts>
    <vt:vector size="24" baseType="lpstr">
      <vt:lpstr>-apple-system</vt:lpstr>
      <vt:lpstr>ＭＳ Ｐゴシック</vt:lpstr>
      <vt:lpstr>PingFang SC</vt:lpstr>
      <vt:lpstr>等线</vt:lpstr>
      <vt:lpstr>宋体</vt:lpstr>
      <vt:lpstr>微软雅黑</vt:lpstr>
      <vt:lpstr>微软雅黑 Light</vt:lpstr>
      <vt:lpstr>Arial</vt:lpstr>
      <vt:lpstr>Calibri</vt:lpstr>
      <vt:lpstr>Wingdings</vt:lpstr>
      <vt:lpstr>鸿芯微纳母版1</vt:lpstr>
      <vt:lpstr>鸿芯PPT封面结尾页母版​​</vt:lpstr>
      <vt:lpstr>PowerPoint 演示文稿</vt:lpstr>
      <vt:lpstr>Parasitic Extraction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HX00713</cp:lastModifiedBy>
  <cp:revision>340</cp:revision>
  <cp:lastPrinted>2023-01-18T11:27:22Z</cp:lastPrinted>
  <dcterms:created xsi:type="dcterms:W3CDTF">2023-01-18T11:27:22Z</dcterms:created>
  <dcterms:modified xsi:type="dcterms:W3CDTF">2023-05-29T07:39:58Z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58481BEDE7387F1AF16CFB6260E9CCC2</vt:lpwstr>
  </property>
  <property fmtid="{D5CDD505-2E9C-101B-9397-08002B2CF9AE}" pid="3" name="KSOProductBuildVer">
    <vt:lpwstr>2052-0.0.0.0</vt:lpwstr>
  </property>
</Properties>
</file>