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5" r:id="rId2"/>
  </p:sldMasterIdLst>
  <p:notesMasterIdLst>
    <p:notesMasterId r:id="rId18"/>
  </p:notesMasterIdLst>
  <p:handoutMasterIdLst>
    <p:handoutMasterId r:id="rId19"/>
  </p:handoutMasterIdLst>
  <p:sldIdLst>
    <p:sldId id="4200" r:id="rId3"/>
    <p:sldId id="4202" r:id="rId4"/>
    <p:sldId id="4203" r:id="rId5"/>
    <p:sldId id="4213" r:id="rId6"/>
    <p:sldId id="4227" r:id="rId7"/>
    <p:sldId id="4228" r:id="rId8"/>
    <p:sldId id="4229" r:id="rId9"/>
    <p:sldId id="4231" r:id="rId10"/>
    <p:sldId id="4230" r:id="rId11"/>
    <p:sldId id="4232" r:id="rId12"/>
    <p:sldId id="4233" r:id="rId13"/>
    <p:sldId id="4214" r:id="rId14"/>
    <p:sldId id="4225" r:id="rId15"/>
    <p:sldId id="4226" r:id="rId16"/>
    <p:sldId id="4207" r:id="rId17"/>
  </p:sldIdLst>
  <p:sldSz cx="12192000" cy="6858000"/>
  <p:notesSz cx="6797675" cy="9926638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66EA312-7410-4920-903A-6E5E4522D302}">
          <p14:sldIdLst>
            <p14:sldId id="4200"/>
            <p14:sldId id="4202"/>
            <p14:sldId id="4203"/>
            <p14:sldId id="4213"/>
            <p14:sldId id="4227"/>
            <p14:sldId id="4228"/>
            <p14:sldId id="4229"/>
            <p14:sldId id="4231"/>
            <p14:sldId id="4230"/>
            <p14:sldId id="4232"/>
            <p14:sldId id="4233"/>
            <p14:sldId id="4214"/>
            <p14:sldId id="4225"/>
            <p14:sldId id="4226"/>
            <p14:sldId id="4207"/>
          </p14:sldIdLst>
        </p14:section>
        <p14:section name="素材" id="{19216A86-3025-4F1B-8DDD-D3471A026D1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3772" userDrawn="1">
          <p15:clr>
            <a:srgbClr val="A4A3A4"/>
          </p15:clr>
        </p15:guide>
        <p15:guide id="3" pos="5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1C"/>
    <a:srgbClr val="7F7F7F"/>
    <a:srgbClr val="0A3F78"/>
    <a:srgbClr val="C70F22"/>
    <a:srgbClr val="17479E"/>
    <a:srgbClr val="14B5C7"/>
    <a:srgbClr val="94EBF4"/>
    <a:srgbClr val="52F3FF"/>
    <a:srgbClr val="EB6206"/>
    <a:srgbClr val="B9A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00" autoAdjust="0"/>
    <p:restoredTop sz="89602" autoAdjust="0"/>
  </p:normalViewPr>
  <p:slideViewPr>
    <p:cSldViewPr snapToGrid="0" showGuides="1">
      <p:cViewPr varScale="1">
        <p:scale>
          <a:sx n="111" d="100"/>
          <a:sy n="111" d="100"/>
        </p:scale>
        <p:origin x="138" y="564"/>
      </p:cViewPr>
      <p:guideLst>
        <p:guide orient="horz" pos="822"/>
        <p:guide pos="3772"/>
        <p:guide pos="5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92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7CA5A5A-9347-B24F-AD12-821C747D58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A64D98-8704-EB45-B1DF-C1F7B6148A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C3F34-A983-4045-B8E2-6F0E52DDF499}" type="datetimeFigureOut">
              <a:rPr kumimoji="1" lang="zh-CN" altLang="en-US" smtClean="0"/>
              <a:t>2023/5/30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F3831DD-7E0C-5B49-9B6D-7BE581A003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26F2342-C5D3-A54B-B03F-506D167E19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EC993-8D6A-B54F-9693-658E95B924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9849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86DB9-917E-4FFA-8DB0-4E1857BF1AFF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0F710-22A0-4DED-B4DE-5740793DA3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95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575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72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492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61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3480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标题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A9300BA-12B9-835D-414E-B051616D2C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22FBCD8-1889-507F-F8B8-043FC039E5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5599C58-3130-79B8-92DC-877F0D1D49C0}"/>
              </a:ext>
            </a:extLst>
          </p:cNvPr>
          <p:cNvSpPr/>
          <p:nvPr userDrawn="1"/>
        </p:nvSpPr>
        <p:spPr>
          <a:xfrm>
            <a:off x="1" y="6635931"/>
            <a:ext cx="10829108" cy="222069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91DF88E-1D8B-FBE9-6FC8-A8AAE8008DC2}"/>
              </a:ext>
            </a:extLst>
          </p:cNvPr>
          <p:cNvSpPr/>
          <p:nvPr userDrawn="1"/>
        </p:nvSpPr>
        <p:spPr>
          <a:xfrm>
            <a:off x="10528662" y="6635931"/>
            <a:ext cx="1663337" cy="222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完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47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770995" y="1612437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3770995" y="2722137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3459837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919729" y="1205114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idx="1"/>
          </p:nvPr>
        </p:nvSpPr>
        <p:spPr>
          <a:xfrm>
            <a:off x="919729" y="2314814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1653462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77516" y="0"/>
            <a:ext cx="601448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97525" y="1424428"/>
            <a:ext cx="5321631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3" name="文本占位符 2"/>
          <p:cNvSpPr>
            <a:spLocks noGrp="1"/>
          </p:cNvSpPr>
          <p:nvPr>
            <p:ph idx="1"/>
          </p:nvPr>
        </p:nvSpPr>
        <p:spPr>
          <a:xfrm>
            <a:off x="397524" y="2648531"/>
            <a:ext cx="5321632" cy="1765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4" name="文本占位符 2"/>
          <p:cNvSpPr>
            <a:spLocks noGrp="1"/>
          </p:cNvSpPr>
          <p:nvPr>
            <p:ph idx="18"/>
          </p:nvPr>
        </p:nvSpPr>
        <p:spPr>
          <a:xfrm>
            <a:off x="6523942" y="4823481"/>
            <a:ext cx="5321632" cy="1400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800317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967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B4F262C-C20F-13B9-A4FF-DD6B3772A988}"/>
              </a:ext>
            </a:extLst>
          </p:cNvPr>
          <p:cNvSpPr/>
          <p:nvPr/>
        </p:nvSpPr>
        <p:spPr>
          <a:xfrm>
            <a:off x="1164800" y="1020233"/>
            <a:ext cx="5112000" cy="477943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2AF31AE-B499-9213-32CC-1B883DED15BA}"/>
              </a:ext>
            </a:extLst>
          </p:cNvPr>
          <p:cNvSpPr/>
          <p:nvPr/>
        </p:nvSpPr>
        <p:spPr>
          <a:xfrm>
            <a:off x="4809067" y="2294467"/>
            <a:ext cx="1467733" cy="4563533"/>
          </a:xfrm>
          <a:prstGeom prst="rect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36BAF25-F379-B7CF-73A5-1EA29A544040}"/>
              </a:ext>
            </a:extLst>
          </p:cNvPr>
          <p:cNvSpPr/>
          <p:nvPr/>
        </p:nvSpPr>
        <p:spPr>
          <a:xfrm>
            <a:off x="6276800" y="2294467"/>
            <a:ext cx="5915200" cy="45635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6663823" y="1020233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6663823" y="2698689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2050971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1A9B-17E9-440D-A3FB-339E84F619F3}" type="datetime1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idx="1"/>
          </p:nvPr>
        </p:nvSpPr>
        <p:spPr>
          <a:xfrm>
            <a:off x="834097" y="1230748"/>
            <a:ext cx="10515600" cy="446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9FC1866-42D7-44A7-D0DA-E715E45870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7E01ED9-1DDB-4BB8-610C-EAC3DD6FBD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20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40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7E38106-3C83-20B2-8194-FDAB3016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D779558-DC9F-8A51-AA56-994EBD54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75D8045-3A6B-213C-02A1-226484FE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03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idx="1"/>
          </p:nvPr>
        </p:nvSpPr>
        <p:spPr>
          <a:xfrm>
            <a:off x="834097" y="1230748"/>
            <a:ext cx="10515600" cy="446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663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11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18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7475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92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65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5B5DC4-4F86-8CDF-C898-3615C2DD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DD8B8B2-5D2F-EEB8-3774-A2ED254C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F7BFF0-AE34-8436-1E9E-E82361CF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5E6838C-348E-9A34-3AA5-29ACBB6EE9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4549"/>
            <a:ext cx="1356801" cy="50855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487A0BF-C417-0D09-ACDE-B7F6BDE179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7934" y="-707439"/>
            <a:ext cx="4360096" cy="24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5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4097" y="1230748"/>
            <a:ext cx="10515600" cy="494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31371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18415-1B45-4373-ACD1-24A935B9E1C6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2238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7429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" y="6635931"/>
            <a:ext cx="10829108" cy="222069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528662" y="6635931"/>
            <a:ext cx="1663337" cy="222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平行四边形 8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6A92E5B-F8AD-3FAF-BC3E-4E2147A02F1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406BD0D-1754-5C39-0706-81526F39274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1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2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n"/>
        <a:defRPr sz="24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31371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667B5-ED61-425F-8601-8CEF2B153ADB}" type="datetime1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2238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7429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5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8" r:id="rId2"/>
    <p:sldLayoutId id="2147483701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4" r:id="rId9"/>
    <p:sldLayoutId id="214748370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3">
            <a:extLst>
              <a:ext uri="{FF2B5EF4-FFF2-40B4-BE49-F238E27FC236}">
                <a16:creationId xmlns:a16="http://schemas.microsoft.com/office/drawing/2014/main" id="{55237020-875B-527F-B6FE-3CC26C132E3C}"/>
              </a:ext>
            </a:extLst>
          </p:cNvPr>
          <p:cNvSpPr txBox="1">
            <a:spLocks/>
          </p:cNvSpPr>
          <p:nvPr/>
        </p:nvSpPr>
        <p:spPr>
          <a:xfrm>
            <a:off x="9290883" y="5989412"/>
            <a:ext cx="2445051" cy="1125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思源黑体 Light" panose="020B0300000000000000" charset="-122"/>
              </a:rPr>
              <a:t>打造完整的国产芯片数字EDA平台</a:t>
            </a:r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094CC457-129F-75C2-B25A-1CA604B79BD0}"/>
              </a:ext>
            </a:extLst>
          </p:cNvPr>
          <p:cNvSpPr txBox="1">
            <a:spLocks/>
          </p:cNvSpPr>
          <p:nvPr/>
        </p:nvSpPr>
        <p:spPr>
          <a:xfrm>
            <a:off x="510047" y="1786019"/>
            <a:ext cx="5995988" cy="86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400" dirty="0">
                <a:solidFill>
                  <a:srgbClr val="D6001C"/>
                </a:solidFill>
                <a:latin typeface="Helvetica 65 Medium" panose="020B0500000000000000" charset="0"/>
                <a:cs typeface="Helvetica 65 Medium" panose="020B0500000000000000" charset="0"/>
              </a:rPr>
              <a:t>电源</a:t>
            </a:r>
            <a:r>
              <a:rPr lang="zh-CN" altLang="en-US" sz="4400" dirty="0">
                <a:latin typeface="Helvetica 65 Medium" panose="020B0500000000000000" charset="0"/>
                <a:cs typeface="Helvetica 65 Medium" panose="020B0500000000000000" charset="0"/>
              </a:rPr>
              <a:t>完整性分析</a:t>
            </a:r>
            <a:endParaRPr lang="en-US" altLang="zh-CN" sz="4400" dirty="0">
              <a:latin typeface="Helvetica 65 Medium" panose="020B0500000000000000" charset="0"/>
              <a:cs typeface="Helvetica 65 Medium" panose="020B0500000000000000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6AB9CB4-F191-E4C5-E530-7BA387DB4EBD}"/>
              </a:ext>
            </a:extLst>
          </p:cNvPr>
          <p:cNvSpPr txBox="1"/>
          <p:nvPr/>
        </p:nvSpPr>
        <p:spPr>
          <a:xfrm>
            <a:off x="510046" y="818876"/>
            <a:ext cx="63565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5400" b="1" dirty="0">
                <a:latin typeface="Helvetica 65 Medium" panose="020B0500000000000000" charset="0"/>
                <a:ea typeface="微软雅黑" panose="020B0503020204020204" pitchFamily="34" charset="-122"/>
              </a:rPr>
              <a:t>Chip Power Model</a:t>
            </a:r>
            <a:endParaRPr lang="zh-CN" altLang="en-US" sz="5400" b="1" dirty="0">
              <a:latin typeface="Helvetica 65 Medium" panose="020B0500000000000000" charset="0"/>
              <a:ea typeface="微软雅黑" panose="020B0503020204020204" pitchFamily="34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82E21D8-51E5-E239-E6A7-E070B9854D5A}"/>
              </a:ext>
            </a:extLst>
          </p:cNvPr>
          <p:cNvGrpSpPr/>
          <p:nvPr/>
        </p:nvGrpSpPr>
        <p:grpSpPr>
          <a:xfrm>
            <a:off x="736930" y="6279057"/>
            <a:ext cx="1054585" cy="201033"/>
            <a:chOff x="686082" y="6264067"/>
            <a:chExt cx="1054585" cy="201033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89438DBD-A0B8-1DAA-F659-B4269F635658}"/>
                </a:ext>
              </a:extLst>
            </p:cNvPr>
            <p:cNvSpPr/>
            <p:nvPr/>
          </p:nvSpPr>
          <p:spPr>
            <a:xfrm>
              <a:off x="686082" y="6264067"/>
              <a:ext cx="201033" cy="2010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D1050710-F62A-946D-B81F-C334EB0CF3A4}"/>
                </a:ext>
              </a:extLst>
            </p:cNvPr>
            <p:cNvSpPr/>
            <p:nvPr/>
          </p:nvSpPr>
          <p:spPr>
            <a:xfrm>
              <a:off x="970599" y="6264067"/>
              <a:ext cx="201033" cy="20103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6CCC8C77-F6BB-5261-1C95-E78BDAE7EA8E}"/>
                </a:ext>
              </a:extLst>
            </p:cNvPr>
            <p:cNvSpPr/>
            <p:nvPr/>
          </p:nvSpPr>
          <p:spPr>
            <a:xfrm>
              <a:off x="1255116" y="6264067"/>
              <a:ext cx="201033" cy="201033"/>
            </a:xfrm>
            <a:prstGeom prst="ellipse">
              <a:avLst/>
            </a:prstGeom>
            <a:solidFill>
              <a:srgbClr val="FF70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BCF661CC-57FE-0B74-07F2-C74C7BF9D7D3}"/>
                </a:ext>
              </a:extLst>
            </p:cNvPr>
            <p:cNvSpPr/>
            <p:nvPr/>
          </p:nvSpPr>
          <p:spPr>
            <a:xfrm>
              <a:off x="1539634" y="6264067"/>
              <a:ext cx="201033" cy="20103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0" name="图片 9" descr="黑暗中的灯光&#10;&#10;描述已自动生成">
            <a:extLst>
              <a:ext uri="{FF2B5EF4-FFF2-40B4-BE49-F238E27FC236}">
                <a16:creationId xmlns:a16="http://schemas.microsoft.com/office/drawing/2014/main" id="{DBC29ED9-C954-C880-DFCC-E578BE51D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298" y="-1015474"/>
            <a:ext cx="5727151" cy="322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6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164F74C-0BEF-4599-8698-DF1E72F2D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060" y="1070859"/>
            <a:ext cx="6534150" cy="515302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CPM</a:t>
            </a:r>
            <a:r>
              <a:rPr lang="zh-CN" altLang="en-US" dirty="0"/>
              <a:t>简化模型</a:t>
            </a:r>
            <a:endParaRPr lang="en-US" altLang="zh-CN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8B50CD0-FC16-BA7B-357C-E959C2ABD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05" y="1568880"/>
            <a:ext cx="10515600" cy="4465121"/>
          </a:xfrm>
        </p:spPr>
        <p:txBody>
          <a:bodyPr/>
          <a:lstStyle/>
          <a:p>
            <a:r>
              <a:rPr lang="zh-CN" altLang="en-US" dirty="0"/>
              <a:t>分块、降阶</a:t>
            </a:r>
            <a:endParaRPr lang="en-US" altLang="zh-CN" dirty="0"/>
          </a:p>
          <a:p>
            <a:pPr lvl="1"/>
            <a:r>
              <a:rPr lang="zh-CN" altLang="en-US" dirty="0"/>
              <a:t>无源</a:t>
            </a:r>
            <a:r>
              <a:rPr lang="en-US" altLang="zh-CN" dirty="0"/>
              <a:t>RC</a:t>
            </a:r>
            <a:r>
              <a:rPr lang="zh-CN" altLang="en-US" dirty="0"/>
              <a:t>电路</a:t>
            </a:r>
            <a:endParaRPr lang="en-US" altLang="zh-CN" dirty="0"/>
          </a:p>
          <a:p>
            <a:pPr lvl="1"/>
            <a:r>
              <a:rPr lang="en-US" altLang="zh-CN" dirty="0"/>
              <a:t>Multiple Order -&gt; Lumped</a:t>
            </a:r>
          </a:p>
          <a:p>
            <a:pPr lvl="1"/>
            <a:r>
              <a:rPr lang="zh-CN" altLang="en-US" dirty="0"/>
              <a:t>略损失高频准确性简化计算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Switching instance</a:t>
            </a:r>
          </a:p>
          <a:p>
            <a:pPr lvl="1"/>
            <a:r>
              <a:rPr lang="zh-CN" altLang="en-US" dirty="0"/>
              <a:t>压控电流源</a:t>
            </a:r>
            <a:endParaRPr lang="en-US" altLang="zh-CN" dirty="0"/>
          </a:p>
          <a:p>
            <a:pPr lvl="1"/>
            <a:r>
              <a:rPr lang="zh-CN" altLang="en-US" dirty="0"/>
              <a:t>中低频调节</a:t>
            </a:r>
            <a:r>
              <a:rPr lang="en-US" altLang="zh-CN" dirty="0"/>
              <a:t>PKG</a:t>
            </a:r>
            <a:r>
              <a:rPr lang="zh-CN" altLang="en-US" dirty="0"/>
              <a:t>和</a:t>
            </a:r>
            <a:r>
              <a:rPr lang="en-US" altLang="zh-CN" dirty="0"/>
              <a:t>PCB De-Cap</a:t>
            </a:r>
            <a:r>
              <a:rPr lang="zh-CN" altLang="en-US" dirty="0"/>
              <a:t>降噪</a:t>
            </a:r>
            <a:endParaRPr lang="en-US" altLang="zh-CN" dirty="0"/>
          </a:p>
          <a:p>
            <a:pPr lvl="1"/>
            <a:r>
              <a:rPr lang="zh-CN" altLang="en-US" dirty="0"/>
              <a:t>高频优化</a:t>
            </a:r>
            <a:r>
              <a:rPr lang="en-US" altLang="zh-CN" dirty="0"/>
              <a:t>Die</a:t>
            </a:r>
            <a:r>
              <a:rPr lang="zh-CN" altLang="en-US" dirty="0"/>
              <a:t>的供电网络和</a:t>
            </a:r>
            <a:r>
              <a:rPr lang="en-US" altLang="zh-CN" dirty="0"/>
              <a:t>Die De-Cap</a:t>
            </a:r>
            <a:r>
              <a:rPr lang="zh-CN" altLang="en-US" dirty="0"/>
              <a:t>降噪</a:t>
            </a:r>
            <a:endParaRPr lang="en-US" altLang="zh-CN" dirty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8118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DF02EE-110E-794A-B16D-AF0FFACE8D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74274" y="5944846"/>
            <a:ext cx="2250128" cy="355794"/>
          </a:xfrm>
          <a:prstGeom prst="rect">
            <a:avLst/>
          </a:prstGeom>
        </p:spPr>
      </p:pic>
      <p:grpSp>
        <p:nvGrpSpPr>
          <p:cNvPr id="5" name="iŝľiḍê">
            <a:extLst>
              <a:ext uri="{FF2B5EF4-FFF2-40B4-BE49-F238E27FC236}">
                <a16:creationId xmlns:a16="http://schemas.microsoft.com/office/drawing/2014/main" id="{39A0CD3F-82ED-B40F-6E76-1E74AB5CC0A3}"/>
              </a:ext>
            </a:extLst>
          </p:cNvPr>
          <p:cNvGrpSpPr/>
          <p:nvPr/>
        </p:nvGrpSpPr>
        <p:grpSpPr>
          <a:xfrm>
            <a:off x="4870000" y="3069313"/>
            <a:ext cx="3996909" cy="2133785"/>
            <a:chOff x="756398" y="2870422"/>
            <a:chExt cx="2406703" cy="2860914"/>
          </a:xfrm>
        </p:grpSpPr>
        <p:sp>
          <p:nvSpPr>
            <p:cNvPr id="6" name="îŝḷîdê">
              <a:extLst>
                <a:ext uri="{FF2B5EF4-FFF2-40B4-BE49-F238E27FC236}">
                  <a16:creationId xmlns:a16="http://schemas.microsoft.com/office/drawing/2014/main" id="{1091DF8E-930C-AD5E-DA67-39340852A830}"/>
                </a:ext>
              </a:extLst>
            </p:cNvPr>
            <p:cNvSpPr txBox="1"/>
            <p:nvPr/>
          </p:nvSpPr>
          <p:spPr>
            <a:xfrm>
              <a:off x="756398" y="2870422"/>
              <a:ext cx="962123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6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03.</a:t>
              </a:r>
              <a:endPara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išlíďe">
              <a:extLst>
                <a:ext uri="{FF2B5EF4-FFF2-40B4-BE49-F238E27FC236}">
                  <a16:creationId xmlns:a16="http://schemas.microsoft.com/office/drawing/2014/main" id="{2F09F0F6-0DEB-D89B-FB29-06E7D50958A2}"/>
                </a:ext>
              </a:extLst>
            </p:cNvPr>
            <p:cNvSpPr/>
            <p:nvPr/>
          </p:nvSpPr>
          <p:spPr>
            <a:xfrm flipH="1">
              <a:off x="1718521" y="3224365"/>
              <a:ext cx="1444580" cy="2506971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buSzPct val="25000"/>
              </a:pPr>
              <a:r>
                <a:rPr lang="en-US" altLang="zh-CN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SPICE</a:t>
              </a: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电路实验</a:t>
              </a:r>
              <a:endPara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903A9174-EBAC-14D4-3C28-920A39A6DD21}"/>
              </a:ext>
            </a:extLst>
          </p:cNvPr>
          <p:cNvSpPr/>
          <p:nvPr/>
        </p:nvSpPr>
        <p:spPr>
          <a:xfrm>
            <a:off x="3879430" y="2953766"/>
            <a:ext cx="990570" cy="1050446"/>
          </a:xfrm>
          <a:prstGeom prst="parallelogram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790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板级电源设计案例 </a:t>
            </a:r>
            <a:r>
              <a:rPr lang="en-US" altLang="zh-CN" dirty="0"/>
              <a:t>- </a:t>
            </a:r>
            <a:r>
              <a:rPr lang="zh-CN" altLang="en-US" dirty="0"/>
              <a:t>去耦电容</a:t>
            </a:r>
            <a:r>
              <a:rPr lang="en-US" altLang="zh-CN" dirty="0"/>
              <a:t>(</a:t>
            </a:r>
            <a:r>
              <a:rPr lang="en-US" altLang="zh-CN" dirty="0" err="1"/>
              <a:t>Decap</a:t>
            </a:r>
            <a:r>
              <a:rPr lang="en-US" altLang="zh-CN" dirty="0"/>
              <a:t>) 1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8B50CD0-FC16-BA7B-357C-E959C2ABD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电源稳压模块</a:t>
            </a:r>
            <a:r>
              <a:rPr lang="en-US" altLang="zh-CN" dirty="0"/>
              <a:t>(Voltage Regulator Module</a:t>
            </a:r>
            <a:r>
              <a:rPr lang="zh-CN" altLang="en-US" dirty="0"/>
              <a:t>，</a:t>
            </a:r>
            <a:r>
              <a:rPr lang="en-US" altLang="zh-CN" dirty="0"/>
              <a:t>VRM)</a:t>
            </a:r>
          </a:p>
          <a:p>
            <a:pPr lvl="1"/>
            <a:r>
              <a:rPr lang="zh-CN" altLang="en-US" dirty="0"/>
              <a:t>在一定频率范围内，无论输出电流大小多少，输出电压基本不变</a:t>
            </a:r>
            <a:endParaRPr lang="en-US" altLang="zh-CN" dirty="0"/>
          </a:p>
          <a:p>
            <a:r>
              <a:rPr lang="zh-CN" altLang="en-US" dirty="0"/>
              <a:t>去耦电容</a:t>
            </a:r>
            <a:endParaRPr lang="en-US" altLang="zh-CN" dirty="0"/>
          </a:p>
          <a:p>
            <a:pPr lvl="1"/>
            <a:r>
              <a:rPr lang="zh-CN" altLang="en-US" dirty="0"/>
              <a:t>利用电容的储能特性，吸收对</a:t>
            </a:r>
            <a:r>
              <a:rPr lang="en-US" altLang="zh-CN" dirty="0"/>
              <a:t>VRM</a:t>
            </a:r>
            <a:r>
              <a:rPr lang="zh-CN" altLang="en-US" dirty="0"/>
              <a:t>过度的电流倒灌，或者补偿对</a:t>
            </a:r>
            <a:r>
              <a:rPr lang="en-US" altLang="zh-CN" dirty="0"/>
              <a:t>VRM</a:t>
            </a:r>
            <a:r>
              <a:rPr lang="zh-CN" altLang="en-US" dirty="0"/>
              <a:t>过度的电流索取</a:t>
            </a:r>
            <a:endParaRPr lang="en-US" altLang="zh-CN" dirty="0"/>
          </a:p>
          <a:p>
            <a:pPr lvl="1"/>
            <a:r>
              <a:rPr lang="zh-CN" altLang="en-US" dirty="0"/>
              <a:t>在设计需求频率范围内，</a:t>
            </a:r>
            <a:r>
              <a:rPr lang="zh-CN" altLang="en-US" b="1" dirty="0"/>
              <a:t>电源等效阻抗越小，稳压效果越好</a:t>
            </a:r>
            <a:endParaRPr lang="en-US" altLang="zh-CN" b="1" dirty="0"/>
          </a:p>
        </p:txBody>
      </p:sp>
      <p:grpSp>
        <p:nvGrpSpPr>
          <p:cNvPr id="19" name="组合 18"/>
          <p:cNvGrpSpPr/>
          <p:nvPr/>
        </p:nvGrpSpPr>
        <p:grpSpPr>
          <a:xfrm>
            <a:off x="2147993" y="3292877"/>
            <a:ext cx="6994260" cy="2666999"/>
            <a:chOff x="2174626" y="3071754"/>
            <a:chExt cx="6994260" cy="266699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4626" y="3241367"/>
              <a:ext cx="6994260" cy="2497386"/>
            </a:xfrm>
            <a:prstGeom prst="rect">
              <a:avLst/>
            </a:prstGeom>
          </p:spPr>
        </p:pic>
        <p:sp>
          <p:nvSpPr>
            <p:cNvPr id="11" name="左弧形箭头 10"/>
            <p:cNvSpPr/>
            <p:nvPr/>
          </p:nvSpPr>
          <p:spPr>
            <a:xfrm>
              <a:off x="6383045" y="3941684"/>
              <a:ext cx="488264" cy="884256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右弧形箭头 11"/>
            <p:cNvSpPr/>
            <p:nvPr/>
          </p:nvSpPr>
          <p:spPr>
            <a:xfrm>
              <a:off x="7266617" y="3941684"/>
              <a:ext cx="502320" cy="884256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294268" y="3463308"/>
              <a:ext cx="0" cy="1934315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虚尾箭头 16"/>
            <p:cNvSpPr/>
            <p:nvPr/>
          </p:nvSpPr>
          <p:spPr>
            <a:xfrm rot="10800000">
              <a:off x="6501102" y="3071754"/>
              <a:ext cx="1133696" cy="674621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Z</a:t>
              </a:r>
              <a:endParaRPr lang="zh-CN" altLang="en-US" b="1" dirty="0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BFE00E0-B412-4463-B88E-F95EBCF4B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001" y="3967497"/>
            <a:ext cx="2236004" cy="1337423"/>
          </a:xfrm>
          <a:prstGeom prst="rect">
            <a:avLst/>
          </a:prstGeom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94AF34F4-1997-482E-9DF6-E54DB7014C30}"/>
              </a:ext>
            </a:extLst>
          </p:cNvPr>
          <p:cNvCxnSpPr/>
          <p:nvPr/>
        </p:nvCxnSpPr>
        <p:spPr>
          <a:xfrm flipH="1">
            <a:off x="4323426" y="2796466"/>
            <a:ext cx="381739" cy="346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14C03E2C-4265-4A2F-9410-63772A702918}"/>
              </a:ext>
            </a:extLst>
          </p:cNvPr>
          <p:cNvCxnSpPr/>
          <p:nvPr/>
        </p:nvCxnSpPr>
        <p:spPr>
          <a:xfrm flipH="1">
            <a:off x="4475826" y="2948866"/>
            <a:ext cx="381739" cy="346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030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3294965-FD02-4DE9-B0F1-D22E86994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089" y="4501446"/>
            <a:ext cx="7686675" cy="190500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2399316" y="2429062"/>
            <a:ext cx="1100831" cy="24413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板级电源设计案例 </a:t>
            </a:r>
            <a:r>
              <a:rPr lang="en-US" altLang="zh-CN" dirty="0"/>
              <a:t>- </a:t>
            </a:r>
            <a:r>
              <a:rPr lang="zh-CN" altLang="en-US" dirty="0"/>
              <a:t>去耦电容</a:t>
            </a:r>
            <a:r>
              <a:rPr lang="en-US" altLang="zh-CN" dirty="0"/>
              <a:t>(</a:t>
            </a:r>
            <a:r>
              <a:rPr lang="en-US" altLang="zh-CN" dirty="0" err="1"/>
              <a:t>Decap</a:t>
            </a:r>
            <a:r>
              <a:rPr lang="en-US" altLang="zh-CN" dirty="0"/>
              <a:t>) 2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8B50CD0-FC16-BA7B-357C-E959C2ABD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实际电容模型：</a:t>
            </a:r>
            <a:r>
              <a:rPr lang="en-US" altLang="zh-CN" dirty="0"/>
              <a:t>C = ESR+ESL+ESC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35" y="1766838"/>
            <a:ext cx="2381250" cy="3324323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4219238" y="3059376"/>
            <a:ext cx="1127464" cy="878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151" y="2860612"/>
            <a:ext cx="1225613" cy="127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8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FA8A3DD-FBE9-418B-8A32-8AABC13A1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3" y="1759148"/>
            <a:ext cx="9342408" cy="499080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板级电源设计案例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8B50CD0-FC16-BA7B-357C-E959C2ABD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97" y="1142151"/>
            <a:ext cx="10515600" cy="4465121"/>
          </a:xfrm>
        </p:spPr>
        <p:txBody>
          <a:bodyPr/>
          <a:lstStyle/>
          <a:p>
            <a:r>
              <a:rPr lang="en-US" altLang="zh-CN" dirty="0"/>
              <a:t>SPICE</a:t>
            </a:r>
            <a:r>
              <a:rPr lang="zh-CN" altLang="en-US" dirty="0"/>
              <a:t>演示（</a:t>
            </a:r>
            <a:r>
              <a:rPr lang="en-US" altLang="zh-CN" dirty="0" err="1"/>
              <a:t>LTspice</a:t>
            </a:r>
            <a:r>
              <a:rPr lang="zh-CN" altLang="en-US" dirty="0"/>
              <a:t>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61578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62044" y="2613392"/>
            <a:ext cx="8467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0" b="1" i="1" dirty="0">
                <a:latin typeface="Microsoft YaHei" panose="020B0503020204020204" pitchFamily="34" charset="-122"/>
                <a:ea typeface="Microsoft YaHei" panose="020B0503020204020204" pitchFamily="34" charset="-122"/>
                <a:cs typeface="Helvetica 65 Medium" panose="020B0500000000000000" charset="0"/>
                <a:sym typeface="+mn-ea"/>
              </a:rPr>
              <a:t>THANK YOU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0284B5F-5539-7F09-5FB8-FC9E4160E9B8}"/>
              </a:ext>
            </a:extLst>
          </p:cNvPr>
          <p:cNvSpPr/>
          <p:nvPr/>
        </p:nvSpPr>
        <p:spPr>
          <a:xfrm>
            <a:off x="4178595" y="-8572"/>
            <a:ext cx="3264196" cy="1199420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48685FF-F872-35C9-2600-F456D569A9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825" y="-1656075"/>
            <a:ext cx="8467275" cy="4762842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8EC548D0-729E-315E-90C5-55E845A09624}"/>
              </a:ext>
            </a:extLst>
          </p:cNvPr>
          <p:cNvGrpSpPr/>
          <p:nvPr/>
        </p:nvGrpSpPr>
        <p:grpSpPr>
          <a:xfrm>
            <a:off x="523875" y="6048375"/>
            <a:ext cx="11180445" cy="316071"/>
            <a:chOff x="523875" y="6048375"/>
            <a:chExt cx="11180445" cy="316071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0075F61-931B-F093-A3A1-D70CE5CA03C4}"/>
                </a:ext>
              </a:extLst>
            </p:cNvPr>
            <p:cNvSpPr txBox="1"/>
            <p:nvPr/>
          </p:nvSpPr>
          <p:spPr>
            <a:xfrm>
              <a:off x="523875" y="6109335"/>
              <a:ext cx="1457325" cy="245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00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WWW.GIGA-DA.COM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E49F1A2-353D-606D-F8BB-7C78115F4493}"/>
                </a:ext>
              </a:extLst>
            </p:cNvPr>
            <p:cNvSpPr txBox="1"/>
            <p:nvPr/>
          </p:nvSpPr>
          <p:spPr>
            <a:xfrm>
              <a:off x="4964430" y="6118225"/>
              <a:ext cx="1570355" cy="245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电话：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0755-61018899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E8ED29F-8F34-1DA6-F0C9-1F1B5CC5F8DF}"/>
                </a:ext>
              </a:extLst>
            </p:cNvPr>
            <p:cNvSpPr txBox="1"/>
            <p:nvPr/>
          </p:nvSpPr>
          <p:spPr>
            <a:xfrm>
              <a:off x="8957310" y="6118225"/>
              <a:ext cx="182054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思源黑体 Medium" panose="020B0600000000000000" charset="-122"/>
                  <a:ea typeface="思源黑体 Medium" panose="020B0600000000000000" charset="-122"/>
                  <a:cs typeface="Helvetica 65 Medium" panose="020B0500000000000000" charset="0"/>
                </a:rPr>
                <a:t>邮箱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：</a:t>
              </a:r>
              <a:r>
                <a:rPr lang="en-US" altLang="zh-CN" sz="1000" dirty="0" err="1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info@GIGA-DA.COM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Helvetica 65 Medium" panose="020B0500000000000000" charset="0"/>
                <a:cs typeface="Helvetica 65 Medium" panose="020B0500000000000000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4509961-7F31-3D61-C11D-F7B5BE2CAD62}"/>
                </a:ext>
              </a:extLst>
            </p:cNvPr>
            <p:cNvSpPr txBox="1"/>
            <p:nvPr/>
          </p:nvSpPr>
          <p:spPr>
            <a:xfrm>
              <a:off x="10679430" y="6109335"/>
              <a:ext cx="1024890" cy="245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思源黑体 Medium" panose="020B0600000000000000" charset="-122"/>
                  <a:ea typeface="思源黑体 Medium" panose="020B0600000000000000" charset="-122"/>
                  <a:cs typeface="Helvetica 65 Medium" panose="020B0500000000000000" charset="0"/>
                </a:rPr>
                <a:t>邮编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：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518000</a:t>
              </a:r>
            </a:p>
          </p:txBody>
        </p:sp>
        <p:cxnSp>
          <p:nvCxnSpPr>
            <p:cNvPr id="19" name="直接连接符 9">
              <a:extLst>
                <a:ext uri="{FF2B5EF4-FFF2-40B4-BE49-F238E27FC236}">
                  <a16:creationId xmlns:a16="http://schemas.microsoft.com/office/drawing/2014/main" id="{A45AD996-6A8E-2511-73B6-633E82C199D3}"/>
                </a:ext>
              </a:extLst>
            </p:cNvPr>
            <p:cNvCxnSpPr/>
            <p:nvPr/>
          </p:nvCxnSpPr>
          <p:spPr>
            <a:xfrm>
              <a:off x="623570" y="6048375"/>
              <a:ext cx="10944225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0">
              <a:extLst>
                <a:ext uri="{FF2B5EF4-FFF2-40B4-BE49-F238E27FC236}">
                  <a16:creationId xmlns:a16="http://schemas.microsoft.com/office/drawing/2014/main" id="{39F03A33-D92A-1E0D-B384-6D0786A77457}"/>
                </a:ext>
              </a:extLst>
            </p:cNvPr>
            <p:cNvCxnSpPr/>
            <p:nvPr/>
          </p:nvCxnSpPr>
          <p:spPr>
            <a:xfrm>
              <a:off x="3267075" y="6113780"/>
              <a:ext cx="0" cy="166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11">
              <a:extLst>
                <a:ext uri="{FF2B5EF4-FFF2-40B4-BE49-F238E27FC236}">
                  <a16:creationId xmlns:a16="http://schemas.microsoft.com/office/drawing/2014/main" id="{719FA994-2F24-F81B-5D6B-CBD8F20355E1}"/>
                </a:ext>
              </a:extLst>
            </p:cNvPr>
            <p:cNvCxnSpPr/>
            <p:nvPr/>
          </p:nvCxnSpPr>
          <p:spPr>
            <a:xfrm flipH="1">
              <a:off x="8232140" y="6118225"/>
              <a:ext cx="5080" cy="1619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3974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主要内容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8B50CD0-FC16-BA7B-357C-E959C2ABD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电源完整性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CPM</a:t>
            </a:r>
            <a:r>
              <a:rPr lang="zh-CN" altLang="en-US" dirty="0"/>
              <a:t>简化模型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SPICE</a:t>
            </a:r>
            <a:r>
              <a:rPr lang="zh-CN" altLang="en-US" dirty="0"/>
              <a:t>电路实验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9481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DF02EE-110E-794A-B16D-AF0FFACE8D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74274" y="5944846"/>
            <a:ext cx="2250128" cy="355794"/>
          </a:xfrm>
          <a:prstGeom prst="rect">
            <a:avLst/>
          </a:prstGeom>
        </p:spPr>
      </p:pic>
      <p:grpSp>
        <p:nvGrpSpPr>
          <p:cNvPr id="5" name="iŝľiḍê">
            <a:extLst>
              <a:ext uri="{FF2B5EF4-FFF2-40B4-BE49-F238E27FC236}">
                <a16:creationId xmlns:a16="http://schemas.microsoft.com/office/drawing/2014/main" id="{39A0CD3F-82ED-B40F-6E76-1E74AB5CC0A3}"/>
              </a:ext>
            </a:extLst>
          </p:cNvPr>
          <p:cNvGrpSpPr/>
          <p:nvPr/>
        </p:nvGrpSpPr>
        <p:grpSpPr>
          <a:xfrm>
            <a:off x="4870000" y="3069313"/>
            <a:ext cx="3996909" cy="2133785"/>
            <a:chOff x="756398" y="2870422"/>
            <a:chExt cx="2406703" cy="2860914"/>
          </a:xfrm>
        </p:grpSpPr>
        <p:sp>
          <p:nvSpPr>
            <p:cNvPr id="6" name="îŝḷîdê">
              <a:extLst>
                <a:ext uri="{FF2B5EF4-FFF2-40B4-BE49-F238E27FC236}">
                  <a16:creationId xmlns:a16="http://schemas.microsoft.com/office/drawing/2014/main" id="{1091DF8E-930C-AD5E-DA67-39340852A830}"/>
                </a:ext>
              </a:extLst>
            </p:cNvPr>
            <p:cNvSpPr txBox="1"/>
            <p:nvPr/>
          </p:nvSpPr>
          <p:spPr>
            <a:xfrm>
              <a:off x="756398" y="2870422"/>
              <a:ext cx="962123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6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01.</a:t>
              </a:r>
              <a:endPara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išlíďe">
              <a:extLst>
                <a:ext uri="{FF2B5EF4-FFF2-40B4-BE49-F238E27FC236}">
                  <a16:creationId xmlns:a16="http://schemas.microsoft.com/office/drawing/2014/main" id="{2F09F0F6-0DEB-D89B-FB29-06E7D50958A2}"/>
                </a:ext>
              </a:extLst>
            </p:cNvPr>
            <p:cNvSpPr/>
            <p:nvPr/>
          </p:nvSpPr>
          <p:spPr>
            <a:xfrm flipH="1">
              <a:off x="1718521" y="3224365"/>
              <a:ext cx="1444580" cy="2506971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buSzPct val="25000"/>
              </a:pP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电源完整性</a:t>
              </a:r>
              <a:endPara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903A9174-EBAC-14D4-3C28-920A39A6DD21}"/>
              </a:ext>
            </a:extLst>
          </p:cNvPr>
          <p:cNvSpPr/>
          <p:nvPr/>
        </p:nvSpPr>
        <p:spPr>
          <a:xfrm>
            <a:off x="3879430" y="2953766"/>
            <a:ext cx="990570" cy="1050446"/>
          </a:xfrm>
          <a:prstGeom prst="parallelogram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94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参考资料</a:t>
            </a:r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CDA62BD-A31A-4B03-AD0E-C87392A0B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03" y="879008"/>
            <a:ext cx="8906752" cy="541827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B3F12A8-3803-4D3F-B1E6-1B0D474193B7}"/>
              </a:ext>
            </a:extLst>
          </p:cNvPr>
          <p:cNvSpPr txBox="1"/>
          <p:nvPr/>
        </p:nvSpPr>
        <p:spPr>
          <a:xfrm>
            <a:off x="606006" y="6404343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https://sci-hub.se/10.1109/isemc.2019.8825256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3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FE57A4A-F663-4691-99BA-7BA284BDE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188" y="1689095"/>
            <a:ext cx="8035509" cy="4899914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电源完整性</a:t>
            </a:r>
            <a:endParaRPr lang="en-US" altLang="zh-CN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CDF0499-D302-4FC7-B321-0FD1EE399102}"/>
              </a:ext>
            </a:extLst>
          </p:cNvPr>
          <p:cNvSpPr txBox="1"/>
          <p:nvPr/>
        </p:nvSpPr>
        <p:spPr>
          <a:xfrm>
            <a:off x="343616" y="995510"/>
            <a:ext cx="108707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2000" kern="100" dirty="0">
                <a:latin typeface="+mj-ea"/>
                <a:ea typeface="+mj-ea"/>
                <a:cs typeface="Times New Roman" panose="02020603050405020304" pitchFamily="18" charset="0"/>
              </a:rPr>
              <a:t>国际半导体技术蓝图</a:t>
            </a:r>
            <a:r>
              <a:rPr lang="en-US" altLang="zh-CN" sz="2000" kern="100" dirty="0">
                <a:latin typeface="+mj-ea"/>
                <a:ea typeface="+mj-ea"/>
                <a:cs typeface="Times New Roman" panose="02020603050405020304" pitchFamily="18" charset="0"/>
              </a:rPr>
              <a:t>(ITRS)2015</a:t>
            </a:r>
            <a:r>
              <a:rPr lang="zh-CN" altLang="en-US" sz="2000" kern="100" dirty="0">
                <a:latin typeface="+mj-ea"/>
                <a:ea typeface="+mj-ea"/>
                <a:cs typeface="Times New Roman" panose="02020603050405020304" pitchFamily="18" charset="0"/>
              </a:rPr>
              <a:t>的报告中预测</a:t>
            </a:r>
            <a:r>
              <a:rPr lang="en-US" altLang="zh-CN" sz="2000" kern="100" dirty="0">
                <a:latin typeface="+mj-ea"/>
                <a:ea typeface="+mj-ea"/>
                <a:cs typeface="Times New Roman" panose="02020603050405020304" pitchFamily="18" charset="0"/>
              </a:rPr>
              <a:t>, </a:t>
            </a:r>
            <a:r>
              <a:rPr lang="zh-CN" altLang="en-US" sz="2000" kern="100" dirty="0">
                <a:latin typeface="+mj-ea"/>
                <a:ea typeface="+mj-ea"/>
                <a:cs typeface="Times New Roman" panose="02020603050405020304" pitchFamily="18" charset="0"/>
              </a:rPr>
              <a:t>最低供电电压在</a:t>
            </a:r>
            <a:r>
              <a:rPr lang="en-US" altLang="zh-CN" sz="2000" kern="100" dirty="0">
                <a:latin typeface="+mj-ea"/>
                <a:ea typeface="+mj-ea"/>
                <a:cs typeface="Times New Roman" panose="02020603050405020304" pitchFamily="18" charset="0"/>
              </a:rPr>
              <a:t>2023</a:t>
            </a:r>
            <a:r>
              <a:rPr lang="zh-CN" altLang="en-US" sz="2000" kern="100" dirty="0">
                <a:latin typeface="+mj-ea"/>
                <a:ea typeface="+mj-ea"/>
                <a:cs typeface="Times New Roman" panose="02020603050405020304" pitchFamily="18" charset="0"/>
              </a:rPr>
              <a:t>年将会降到</a:t>
            </a:r>
            <a:r>
              <a:rPr lang="en-US" altLang="zh-CN" sz="2000" kern="100" dirty="0">
                <a:latin typeface="+mj-ea"/>
                <a:ea typeface="+mj-ea"/>
                <a:cs typeface="Times New Roman" panose="02020603050405020304" pitchFamily="18" charset="0"/>
              </a:rPr>
              <a:t>0.65V,</a:t>
            </a:r>
            <a:r>
              <a:rPr lang="zh-CN" altLang="en-US" sz="2000" kern="100" dirty="0">
                <a:latin typeface="+mj-ea"/>
                <a:ea typeface="+mj-ea"/>
                <a:cs typeface="Times New Roman" panose="02020603050405020304" pitchFamily="18" charset="0"/>
              </a:rPr>
              <a:t> 相应的需要降低供电电路自身的阻抗来保证芯片正常工作，所以带</a:t>
            </a:r>
            <a:r>
              <a:rPr lang="en-US" altLang="zh-CN" sz="2000" kern="100" dirty="0">
                <a:latin typeface="+mj-ea"/>
                <a:ea typeface="+mj-ea"/>
                <a:cs typeface="Times New Roman" panose="02020603050405020304" pitchFamily="18" charset="0"/>
              </a:rPr>
              <a:t>PCB</a:t>
            </a:r>
            <a:r>
              <a:rPr lang="zh-CN" altLang="en-US" sz="2000" kern="100" dirty="0">
                <a:latin typeface="+mj-ea"/>
                <a:ea typeface="+mj-ea"/>
                <a:cs typeface="Times New Roman" panose="02020603050405020304" pitchFamily="18" charset="0"/>
              </a:rPr>
              <a:t>和封装的供电网络分析尤为重要。</a:t>
            </a:r>
            <a:endParaRPr lang="zh-CN" altLang="zh-CN" sz="2000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8EC9303-A981-4F0E-891B-01206943DDAF}"/>
              </a:ext>
            </a:extLst>
          </p:cNvPr>
          <p:cNvSpPr txBox="1"/>
          <p:nvPr/>
        </p:nvSpPr>
        <p:spPr>
          <a:xfrm>
            <a:off x="343616" y="2236351"/>
            <a:ext cx="60945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PCB-Package-Chip </a:t>
            </a:r>
          </a:p>
          <a:p>
            <a:pPr algn="just"/>
            <a:endParaRPr lang="en-US" altLang="zh-CN" sz="1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Power Delivery Network</a:t>
            </a:r>
            <a:endParaRPr lang="zh-CN" altLang="zh-CN" sz="2000" kern="1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83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C840597-D142-42FA-A007-569A33F3F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544" y="1778613"/>
            <a:ext cx="6854799" cy="5079387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电源完整性</a:t>
            </a:r>
            <a:endParaRPr lang="en-US" altLang="zh-CN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8B50CD0-FC16-BA7B-357C-E959C2ABD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84" y="1133524"/>
            <a:ext cx="10515600" cy="4465121"/>
          </a:xfrm>
        </p:spPr>
        <p:txBody>
          <a:bodyPr/>
          <a:lstStyle/>
          <a:p>
            <a:r>
              <a:rPr lang="zh-CN" altLang="en-US" dirty="0"/>
              <a:t>基本概念</a:t>
            </a:r>
            <a:endParaRPr lang="en-US" altLang="zh-CN" dirty="0"/>
          </a:p>
          <a:p>
            <a:pPr lvl="1"/>
            <a:r>
              <a:rPr lang="zh-CN" altLang="en-US" dirty="0"/>
              <a:t>供电电压经过电源网络后，目标工作点的电压是否能让器件正常工作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关注点</a:t>
            </a:r>
            <a:endParaRPr lang="en-US" altLang="zh-CN" dirty="0"/>
          </a:p>
          <a:p>
            <a:pPr lvl="1"/>
            <a:r>
              <a:rPr lang="en-US" altLang="zh-CN" dirty="0"/>
              <a:t>IR drop</a:t>
            </a:r>
          </a:p>
          <a:p>
            <a:pPr lvl="1"/>
            <a:r>
              <a:rPr lang="zh-CN" altLang="en-US" dirty="0"/>
              <a:t>同步开关噪声</a:t>
            </a:r>
            <a:endParaRPr lang="en-US" altLang="zh-CN" dirty="0"/>
          </a:p>
          <a:p>
            <a:pPr lvl="1"/>
            <a:r>
              <a:rPr lang="zh-CN" altLang="en-US" dirty="0"/>
              <a:t>电磁辐射噪声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53745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A727950-99D0-47A6-920E-132335B3D7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81867" y="873359"/>
            <a:ext cx="5315552" cy="579486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电源完整性</a:t>
            </a:r>
            <a:endParaRPr lang="en-US" altLang="zh-CN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8B50CD0-FC16-BA7B-357C-E959C2ABD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84" y="1133524"/>
            <a:ext cx="10515600" cy="4465121"/>
          </a:xfrm>
        </p:spPr>
        <p:txBody>
          <a:bodyPr/>
          <a:lstStyle/>
          <a:p>
            <a:r>
              <a:rPr lang="zh-CN" altLang="en-US" dirty="0"/>
              <a:t>供电网络阻抗</a:t>
            </a:r>
            <a:r>
              <a:rPr lang="en-US" altLang="zh-CN" dirty="0"/>
              <a:t>-</a:t>
            </a:r>
            <a:r>
              <a:rPr lang="zh-CN" altLang="en-US" dirty="0"/>
              <a:t>频域图</a:t>
            </a:r>
            <a:endParaRPr lang="en-US" altLang="zh-CN" dirty="0"/>
          </a:p>
          <a:p>
            <a:pPr lvl="1"/>
            <a:r>
              <a:rPr lang="zh-CN" altLang="en-US" dirty="0"/>
              <a:t>封装的电容、寄生电感</a:t>
            </a:r>
            <a:endParaRPr lang="en-US" altLang="zh-CN" dirty="0"/>
          </a:p>
          <a:p>
            <a:pPr lvl="1"/>
            <a:r>
              <a:rPr lang="zh-CN" altLang="en-US" dirty="0"/>
              <a:t>裸片电容</a:t>
            </a:r>
            <a:endParaRPr lang="en-US" altLang="zh-CN" dirty="0"/>
          </a:p>
          <a:p>
            <a:pPr lvl="1"/>
            <a:r>
              <a:rPr lang="en-US" altLang="zh-CN" dirty="0"/>
              <a:t>1E8Hz</a:t>
            </a:r>
            <a:r>
              <a:rPr lang="zh-CN" altLang="en-US" dirty="0"/>
              <a:t>频率附近芯片失效风险较高</a:t>
            </a: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裸片电压</a:t>
            </a:r>
            <a:r>
              <a:rPr lang="en-US" altLang="zh-CN" dirty="0"/>
              <a:t>-</a:t>
            </a:r>
            <a:r>
              <a:rPr lang="zh-CN" altLang="en-US" dirty="0"/>
              <a:t>时域图</a:t>
            </a:r>
            <a:endParaRPr lang="en-US" altLang="zh-CN" dirty="0"/>
          </a:p>
          <a:p>
            <a:pPr lvl="1"/>
            <a:r>
              <a:rPr lang="en-US" altLang="zh-CN" dirty="0"/>
              <a:t>R</a:t>
            </a:r>
            <a:r>
              <a:rPr lang="en-US" altLang="zh-CN" sz="1800" kern="100" baseline="-250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VRM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en-US" altLang="zh-CN" dirty="0"/>
              <a:t>R</a:t>
            </a:r>
            <a:r>
              <a:rPr lang="en-US" altLang="zh-CN" sz="1800" kern="100" baseline="-250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PCB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en-US" altLang="zh-CN" dirty="0"/>
              <a:t>R</a:t>
            </a:r>
            <a:r>
              <a:rPr lang="en-US" altLang="zh-CN" sz="1800" kern="100" baseline="-250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PKG    </a:t>
            </a:r>
            <a:r>
              <a:rPr lang="en-US" altLang="zh-CN" dirty="0"/>
              <a:t>-&gt;</a:t>
            </a:r>
            <a:r>
              <a:rPr lang="en-US" altLang="zh-CN" sz="1800" dirty="0"/>
              <a:t> </a:t>
            </a:r>
            <a:r>
              <a:rPr lang="en-US" altLang="zh-CN" dirty="0"/>
              <a:t>DC Drop</a:t>
            </a:r>
          </a:p>
          <a:p>
            <a:pPr lvl="1"/>
            <a:r>
              <a:rPr lang="en-US" altLang="zh-CN" dirty="0"/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PKG</a:t>
            </a:r>
            <a:r>
              <a:rPr lang="en-US" altLang="zh-CN" sz="2000" kern="100" baseline="-250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kern="100" baseline="-25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dirty="0"/>
              <a:t>L</a:t>
            </a:r>
            <a:r>
              <a:rPr lang="en-US" altLang="zh-CN" sz="2000" kern="100" baseline="-250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PKG </a:t>
            </a:r>
            <a:r>
              <a:rPr lang="zh-CN" altLang="en-US" kern="100" baseline="-25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dirty="0"/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DIE    </a:t>
            </a:r>
            <a:r>
              <a:rPr lang="en-US" altLang="zh-CN" sz="2000" dirty="0"/>
              <a:t>-&gt; AC Noise</a:t>
            </a:r>
            <a:endParaRPr lang="en-US" altLang="zh-CN" dirty="0"/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19151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DF02EE-110E-794A-B16D-AF0FFACE8D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74274" y="5944846"/>
            <a:ext cx="2250128" cy="355794"/>
          </a:xfrm>
          <a:prstGeom prst="rect">
            <a:avLst/>
          </a:prstGeom>
        </p:spPr>
      </p:pic>
      <p:grpSp>
        <p:nvGrpSpPr>
          <p:cNvPr id="5" name="iŝľiḍê">
            <a:extLst>
              <a:ext uri="{FF2B5EF4-FFF2-40B4-BE49-F238E27FC236}">
                <a16:creationId xmlns:a16="http://schemas.microsoft.com/office/drawing/2014/main" id="{39A0CD3F-82ED-B40F-6E76-1E74AB5CC0A3}"/>
              </a:ext>
            </a:extLst>
          </p:cNvPr>
          <p:cNvGrpSpPr/>
          <p:nvPr/>
        </p:nvGrpSpPr>
        <p:grpSpPr>
          <a:xfrm>
            <a:off x="4870000" y="3069313"/>
            <a:ext cx="3996909" cy="2133785"/>
            <a:chOff x="756398" y="2870422"/>
            <a:chExt cx="2406703" cy="2860914"/>
          </a:xfrm>
        </p:grpSpPr>
        <p:sp>
          <p:nvSpPr>
            <p:cNvPr id="6" name="îŝḷîdê">
              <a:extLst>
                <a:ext uri="{FF2B5EF4-FFF2-40B4-BE49-F238E27FC236}">
                  <a16:creationId xmlns:a16="http://schemas.microsoft.com/office/drawing/2014/main" id="{1091DF8E-930C-AD5E-DA67-39340852A830}"/>
                </a:ext>
              </a:extLst>
            </p:cNvPr>
            <p:cNvSpPr txBox="1"/>
            <p:nvPr/>
          </p:nvSpPr>
          <p:spPr>
            <a:xfrm>
              <a:off x="756398" y="2870422"/>
              <a:ext cx="962123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6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02.</a:t>
              </a:r>
              <a:endPara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išlíďe">
              <a:extLst>
                <a:ext uri="{FF2B5EF4-FFF2-40B4-BE49-F238E27FC236}">
                  <a16:creationId xmlns:a16="http://schemas.microsoft.com/office/drawing/2014/main" id="{2F09F0F6-0DEB-D89B-FB29-06E7D50958A2}"/>
                </a:ext>
              </a:extLst>
            </p:cNvPr>
            <p:cNvSpPr/>
            <p:nvPr/>
          </p:nvSpPr>
          <p:spPr>
            <a:xfrm flipH="1">
              <a:off x="1718521" y="3224365"/>
              <a:ext cx="1444580" cy="2506971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buSzPct val="25000"/>
              </a:pPr>
              <a:r>
                <a:rPr lang="en-US" altLang="zh-CN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CPM</a:t>
              </a: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简化模型</a:t>
              </a:r>
              <a:endPara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903A9174-EBAC-14D4-3C28-920A39A6DD21}"/>
              </a:ext>
            </a:extLst>
          </p:cNvPr>
          <p:cNvSpPr/>
          <p:nvPr/>
        </p:nvSpPr>
        <p:spPr>
          <a:xfrm>
            <a:off x="3879430" y="2953766"/>
            <a:ext cx="990570" cy="1050446"/>
          </a:xfrm>
          <a:prstGeom prst="parallelogram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500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F38541A-0D6B-4E46-A703-6DCDD2DAB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891" y="823999"/>
            <a:ext cx="8051816" cy="4237144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CPM</a:t>
            </a:r>
            <a:r>
              <a:rPr lang="zh-CN" altLang="en-US" dirty="0"/>
              <a:t>简化模型</a:t>
            </a:r>
            <a:endParaRPr lang="en-US" altLang="zh-CN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8B50CD0-FC16-BA7B-357C-E959C2ABD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05" y="1568880"/>
            <a:ext cx="10515600" cy="4465121"/>
          </a:xfrm>
        </p:spPr>
        <p:txBody>
          <a:bodyPr/>
          <a:lstStyle/>
          <a:p>
            <a:r>
              <a:rPr lang="zh-CN" altLang="en-US" dirty="0"/>
              <a:t>分块、降阶</a:t>
            </a:r>
            <a:endParaRPr lang="en-US" altLang="zh-CN" dirty="0"/>
          </a:p>
          <a:p>
            <a:pPr lvl="1"/>
            <a:r>
              <a:rPr lang="zh-CN" altLang="en-US" dirty="0"/>
              <a:t>无源</a:t>
            </a:r>
            <a:r>
              <a:rPr lang="en-US" altLang="zh-CN" dirty="0"/>
              <a:t>RC</a:t>
            </a:r>
            <a:r>
              <a:rPr lang="zh-CN" altLang="en-US" dirty="0"/>
              <a:t>电路</a:t>
            </a:r>
            <a:endParaRPr lang="en-US" altLang="zh-CN" dirty="0"/>
          </a:p>
          <a:p>
            <a:pPr lvl="1"/>
            <a:r>
              <a:rPr lang="en-US" altLang="zh-CN" dirty="0"/>
              <a:t>Multiple Order -&gt; Lumped</a:t>
            </a:r>
          </a:p>
          <a:p>
            <a:pPr lvl="1"/>
            <a:r>
              <a:rPr lang="zh-CN" altLang="en-US" dirty="0"/>
              <a:t>略损失高频准确性简化计算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Switching instance</a:t>
            </a:r>
          </a:p>
          <a:p>
            <a:pPr lvl="1"/>
            <a:r>
              <a:rPr lang="zh-CN" altLang="en-US" dirty="0"/>
              <a:t>压控电流源</a:t>
            </a:r>
            <a:endParaRPr lang="en-US" altLang="zh-CN" dirty="0"/>
          </a:p>
          <a:p>
            <a:pPr lvl="1"/>
            <a:r>
              <a:rPr lang="zh-CN" altLang="en-US" dirty="0"/>
              <a:t>中低频调节</a:t>
            </a:r>
            <a:r>
              <a:rPr lang="en-US" altLang="zh-CN" dirty="0"/>
              <a:t>PKG</a:t>
            </a:r>
            <a:r>
              <a:rPr lang="zh-CN" altLang="en-US" dirty="0"/>
              <a:t>和</a:t>
            </a:r>
            <a:r>
              <a:rPr lang="en-US" altLang="zh-CN" dirty="0"/>
              <a:t>PCB De-Cap</a:t>
            </a:r>
            <a:r>
              <a:rPr lang="zh-CN" altLang="en-US" dirty="0"/>
              <a:t>降噪</a:t>
            </a:r>
            <a:endParaRPr lang="en-US" altLang="zh-CN" dirty="0"/>
          </a:p>
          <a:p>
            <a:pPr lvl="1"/>
            <a:r>
              <a:rPr lang="zh-CN" altLang="en-US" dirty="0"/>
              <a:t>高频优化</a:t>
            </a:r>
            <a:r>
              <a:rPr lang="en-US" altLang="zh-CN" dirty="0"/>
              <a:t>Die</a:t>
            </a:r>
            <a:r>
              <a:rPr lang="zh-CN" altLang="en-US" dirty="0"/>
              <a:t>的供电网络和</a:t>
            </a:r>
            <a:r>
              <a:rPr lang="en-US" altLang="zh-CN" dirty="0"/>
              <a:t>Die De-Cap</a:t>
            </a:r>
            <a:r>
              <a:rPr lang="zh-CN" altLang="en-US" dirty="0"/>
              <a:t>降噪</a:t>
            </a:r>
            <a:endParaRPr lang="en-US" altLang="zh-CN" dirty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535507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SCORM_RATE_SLIDES" val="0"/>
  <p:tag name="ISPRING_SCORM_PASSING_SCORE" val="0.000000"/>
  <p:tag name="ISPRING_ULTRA_SCORM_COURSE_ID" val="66C221A4-F9EE-4029-8F78-3C30536C915A"/>
  <p:tag name="ISPRINGONLINEFOLDERID" val="0"/>
  <p:tag name="ISPRINGONLINEFOLDERPATH" val="内容列表"/>
  <p:tag name="ISPRINGCLOUDFOLDERID" val="0"/>
  <p:tag name="ISPRINGCLOUDFOLDERPATH" val="系统信息库"/>
  <p:tag name="ISPRING_OUTPUT_FOLDER" val="G:\第十一批待发作品\365286"/>
  <p:tag name="ISPRING_FIRST_PUBLISH" val="1"/>
  <p:tag name="ISPRING_PLAYERS_CUSTOMIZATION" val="UEsDBBQAAgAIAJaxbk8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CWsW5P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Jaxbk+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lrFuT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lrFuT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q4sqU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q4sqUHL80YFnAAAAawAAABwAAAB1bml2ZXJzYWwvbG9jYWxfc2V0dGluZ3MueG1sDcw7CsNADEXR3qsQ6p1P58JjdymDIc4ChP0IBo0UZkRIdp/pbnG44/zNSh+Uerglvp4uTLDN98NeiZ/rrR+Yaojtom5IbM40T92ovok+ENFgpbfKD2VFbhG4S25yKaiwkGhnPk/dH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CriypQsIcj9GwBAAD3AgAAKQAAAHVuaXZlcnNhbC9za2luX2N1c3RvbWl6YXRpb25fc2V0dGluZ3MueG1sjVLbSiQxEH33K4I/MEkqt4Z2ILeWeVHRAZ+b6ezSrKaXTsRlycebdncYR0c09VR1Tp2iKqdNv8Zon1KeHse/fR6neBdyHuPPtD5DqN1ND9N8M4cUclodKvdjHKbnTfwxLbVaTbmPQz8PdkHTGqPu9SEltXKqZswwiiTz1CvkPLcVa8A1YCvmKLHt6p3EP9057ELMp1Xb1RH6sWETU5jzJg7hzxqO2W+h4w0u534YKy+tBVui7KcWx5ZAjHDJfaEaAASy3BGHi5SN1AR5zDiGYhQFCohwThpRiKQcatY1oqow3wjEJGPUFepp7UZaG0dtkdAQous0rxpbus5IjBEhBJgrXEBnMKpsqBoa1HJAcGBAFG00UYA625mOFe+8sBwp6gXGhRkDGB+Oe9ju7bkO1W+vsz/nF4Inv+AkunhrdcJc7e5pnit5Gx5/P/Q5oHG4OL+59Xf+aqu3m+ur8/++fPXwnrWYtW79qbdfAFBLAwQUAAIACACriypQSnLKSHENAAAnIgAAFwAAAHVuaXZlcnNhbC91bml2ZXJzYWwucG5n7ZppVFNZtoCv5QTigO0r0WJqtQWrBBkiBCQkhTJoFYI1CDIYQCZFSAgISIBgQbWIAynhCcEAWVV2Y9cLczAhgRAVZTAJKZoKUwJBGSKEEMMlCYEEOoGqWr1W/+ufb+XHHc757jl377PP3mffu07hhQC/XTs+2QEAwK5zZ72/BoAt/gCwGWO0TVezetrOT3fZlPq132mgrtdiRlfYEu913gsAGvEmmqiturJx8tmQVADY3aE/NnWh/xEDAIfaznl7fXsTKR09f88uY/TWW7BcA+AAWp4J5shw4fsvtm71OfqXE3/ZcfqC0exnP915Z3Mncv9nX5kePmTq7e/adyuy6V6n2bQcCv9YIlTzvuRVnOtdDN9q5vmU/H+tZEZWwODoRRdVQHoHEd2euTBLrq9q0yywnyKz5T46eW49aVbgrx3q91Z2CF5M8nJXwZQ4fXVr5Ei3a8W2ksGI3Bz3Q7qa55edH0yeJLQpBsLYxroyMP/TtaOqabdK/tn156+G9jBFa6sq9kM9zOhrLs4i712/LY/8SHcxzdO3+tzIRl93iKA/f28ABmAABmAABmAABmAABmAABmAABmAABmAABmAA/7/BKyZLK0Xb6m81+P+22+AdNug2eWcPhAdLXZgsCayCKYeibUlqTrzVKbBlWs6dqOhqDd2t/2tZqlXOJYQtUAldCNziE2vLZq5Hfy9MoCEL2u2n5aJJ17UXLyafDSI91C/N2huyG/aQM9vAlmD2ZgB4PvrhzfF6WHPEckRXItjbVFuaia6mJwnAMifeTGzp2oXt20ueknBYNWCdrm+SehmhebsnsLaTL4ar6CVlETi15eDabDDrlLoT2o6Z9RCpez06U1ORN9/+lTaoDcxd7l/plJLKylEIFLqKksRgaaYcVA8Edaw5EDtwfdJL2OXT77m6NCE+IU6TfrmavxT4BhkDABZX2r0RnZea1Eoaixk+zyyPc5E5EcRKL9kxTLIjvdYlwUqVkFkX7QoTqdpVlajv6zoHj+BhC0USGypHQcHA4R++21OBTD+F6qxZMT5K6UWoewLbLc/bfJHIe730SwH8RtzcY/V0ynTlDBUDMghGThNUkgqsq0Ee2fMO3ktElaahcpFsCA4hyk/pz6rmJgnu7QRuUThmiYEw+asFyqRTiP3KWEJVtDNPnq9xVoxHNmEv0F7rZEpwdYzvSDsRv/mGC3csMbHeNS4en6f1nRUOxKLwEqKiHb+HkvHau1hN/yrq3RAsGAS966Tugjy262ibFdWzyObzOdW2zLUVEev+CSIFeSSYiQ+5LRWD1cTYMSQP+rH/2APPflSCgzMAoFjDxzMVBxeGakpz0C68xnIx9tlc8CFCeF/6+5exm7sSk2VQLO/KnpIMHsw2Z97GjhN7ZkDTJtU6fRVtsn+fFfVapxJLONDH9JkWiT1p8UzfOqw1CLYFODxGmdiuSKyaM6J5zcQhveoCdG9S47Lm5v0gNov2WDzESX+Rf4pUGJlyXtApSRCOZeez1m7nxrr+k8Y80JJJFqNMbB5sB1OfdAxVixJp9MerP/0ZozM4Q4UZnjmBzR5sxCLGvufnbAaSM7hvD3ZljxWH1uYz+bCuq7u5IfZrP24puT7iigyeUDJeMKDmPRCkXWZGbVWryplQg8o1simjMdC6qV8XDe+ZeZNgOVc77R4EPi0Jloyb5vW4JJnXkzFEd867mms2pRz6kSBx3XgcN8pl5ewzREFPOMsyHaIUOw4TZ2hnQjvTcQ/pqNZabqbY0V3mkjK60jJ3Q++WXZN0cVUYLg4WR1Y06FQmeK5pQLYiOUQW4jiTPIwZbAytkjD8HcsPpAyQrlc++CCNIRJR3SmQOM9At6EqYuYJ6jFnrytVZcahYb+OfPQmHBUVheAJe+He/n8b4vVfbczouz75mcqpnn3Git2x3x+npJDs6xGyjJez7ZuAlizUcv1JeE2Q5IrOtE6t8xH9/+Nfd80VTtvVR1lMvsNNPxZw+UYWzI1SJ/6hrHFrcZLQ+26ScI7feJmFmJHs/4Y6o+SN7odOL9NhDr4csJ2BC1fAp11pRqnlXSnIZnodf0VuB34pxedqJsplWkqdNXllGzA+T+8lmVY5zM+2irTzgglxKogTBuIWSkrQOJBoG7EyMniirVKuleWuSQUEncvcp9cehJZZZjzkM4bCuKkPM+0o91ck1C43ttNa1RQht56zFJILgjjPIvooHUfdpAR/vTjwevqUGLLX/5Y5DYuo4zi8hIqywTWRWqZhNrDCQ0ahAJDBrmi9ogiRN/V+Qr3qSArhfYLMlr82Qce3W1TIBeKxeWPwKUI7s7hs72tx5RlcGQSGx5gr+64c7lxlSE14fMcJWxuuI7vNXvaq5CBVgRlzVEH7w/kXefGHCQAUpcAJK6A3GNqpN+tj7YHEzvx9SvzqDKch6RXe+KhOgcgm0R1Si3xZUk9Csv5adFBJ+0Yf1QOfDsuYTmCvY18MQhpbO9CjiwH3EjvsROmjIS9izFlNXAjbsy/GxHfXGcGyJ3r08us21yDJJCzPOHkiSNbFzexwxaXRm9Ynb9F2eTAm7n3nMnWwS9O2w2bCjLX0ekYR5k142/ZgNan+Xo7F8DvO7IVK9qXaEp1rmA3vEThHHCXcT/JE9WdYFhF32IAjOgQa2Tx/EMa0hop3CZb4v6sURNq7x6UjcYh3e2XodPfcXqcJlfki5QXiFDfdgxxlbUxlfk0FSYlePxbMhA8kVOo8iN69k1IDDsWp4/A/UPLOFfji7f/EbRBFx8qq83o23iNe6rBeTV6oRedIFrc2Qge5LXzYc4/aMTwRvJ2kmU2JTRMBgNCSzLtTcOr6UMAlRtIv6Mbo28bGqavFw0ihqDccYb6atcL0o/7iXAaR7UztfuO6eoGc1qTzr8MQzsRYaVYpWBPZFNHrxH7GqtX+6KYLwagjBI1fAbuotYi/UOO/s9xMYguXF5bUZ08dt41YWx6Uge+f4Kuy56KtPSp93b679x/i4D2VQwup7w7FDcmimny+41K9WNJPm17nd3538MTIexFpZ5qHxdPcc9OmvwuSyG6szIhd9eygoqi5MnFY+ZBzx36iUoweTpSovLaXZCbVDPRkbilZkkSsYRd+DsyZPXmXY6KwC/RU/DpzEiLlUBj246x1e595Koioq5k3B261TgzHky7jAmCvdoqTaqCE+9ILj1cfVbATF2Wqb90ljo/YoRtmLo8KK9JaHYZY/Mk/jvf4YNxIzrGR3X4jwm8dywc7Eyor/BwLh/MnKSTtnHNxDacZwpul3loLZVoHU0+xdq1gBCwa+9F6ZKXB1JMlbN7dMpeOTHMJObLJMgDSsX9v3CXL4n7BmNKu/Mesny0SfvOe29roKul40lXHYYeJuLzuGlKIWTSuKpM6VTXUPKpsKYx0ri/kL7fciWwCX5o4VFgl9B9LeYjPnjxii1iV4wNxqlYRhq0Z345w81y8S+E6tPBXpkzJqomQabPJoNrgCR4DtzEMUw+gYy0L577pSvwHyezENCj372fFQDZF1olOv9Fkl2qz95lSJTRC8kWyolFvDbCFAZ/+pYKOE3jEdKLZFyDcmhI1vWA8kQYR8AVpgmUmCjbCuR6F3EdWYPa+iIkP0EUXu2um5baqMl268bOaPqHPOkjZ8nsR4agfwA9hPh/N07AsiysKHIyn+ZoYUUzGiLUBl9bjDu9LB2azpu3m3EbgbcxaVYvLJO+cxyiRC8hL9ryxLp26/WiayilmxyVog5ihPUnJ4hXo0qIM/y5pw44tQrQC5/5qVntzX5Bqly7BWuRAeHYIiBWFj9UHSE4VbnlmCtti9yJG/NDPiu7w/X3+NuX7G9a6oSvrl38I2/qHcG3GGxEZ+67QtpRkjuf/vs4FY+qwx3p9HYf3+s9XX/zzOI6sYh/SzTZiw8aiOIjMkoaKIfSkIEmkXgfs1KPg0vWVsXf2hwr3+HPQhiyrfQWTQhT58+faIFnZmTbztXPcnA37JPVG/dtCf8BTJUxlTyH+N7IJkmt1M+2fg6Q1jRiNDufxLBG2OZUIhzaRkVh56XexiyzDmbbWf5NYkYyA53IsFI6H7wxit+tTBli3NC8/vydptHLGWQTXOS4LPuqWaErv9kMs95XIcmRZ7AcYKxRLzUWP7d3eItIH+CndJIIyj08KlcIufVyL5DzcROYVd13pHW4M3cgLGwnim8+EwWn6vDB2vunRDKiTsOcJHs7YeeT4b76YO33gJXEpMAEFelnoBcN4KMHy8DiiiqBqphc6fLVntw1N7pPefTdLwQ8O5MUu/N0h59rBs67/7tC6VNvKCvQROPmWsFGg1fWTj2MZG00nqts/bTcOViszP+qu4MXs9iGwO4vrcQry04LPOG6NWwBgXNlyXkApw7x3lV2OWD0T/ilB+DEPvjLXM4FH4JbFt1XTjIO0x9t1r2jRbtmn331g6q//GDjtuEl3vpOVq8sHy478sUdB53C5dn767wShT/8X89oV0RqyaIu+9b3qR0IPNS/SYb2TtfnLzh3XHMvf6m2WcvqPXRBtlv5xS4Os1bSFgTC0fby+Izff/tPVhRq0m7saUd7OYX6yy0u/8wM45xPgXXc6Mu9fUEsDBBQAAgAIAKuLKlCV7pF+SwAAAGsAAAAbAAAAdW5pdmVyc2FsL3VuaXZlcnNhbC5wbmcueG1ss7GvyM1RKEstKs7Mz7NVMtQzULK34+WyKShKLctMLVeoAIoBBSFASaESyDVCcMszU0oygEIG5mYIwYzUzPSMElslCwNzuKA+0EwAUEsBAgAAFAACAAgAlrFuTxUOrShkBAAABxEAAB0AAAAAAAAAAQAAAAAAAAAAAHVuaXZlcnNhbC9jb21tb25fbWVzc2FnZXMubG5nUEsBAgAAFAACAAgAlrFuTwh+CyMpAwAAhgwAACcAAAAAAAAAAQAAAAAAnwQAAHVuaXZlcnNhbC9mbGFzaF9wdWJsaXNoaW5nX3NldHRpbmdzLnhtbFBLAQIAABQAAgAIAJaxbk+1/AlkugIAAFUKAAAhAAAAAAAAAAEAAAAAAA0IAAB1bml2ZXJzYWwvZmxhc2hfc2tpbl9zZXR0aW5ncy54bWxQSwECAAAUAAIACACWsW5PKpYPZ/4CAACXCwAAJgAAAAAAAAABAAAAAAAGCwAAdW5pdmVyc2FsL2h0bWxfcHVibGlzaGluZ19zZXR0aW5ncy54bWxQSwECAAAUAAIACACWsW5PaHFSkZoBAAAfBgAAHwAAAAAAAAABAAAAAABIDgAAdW5pdmVyc2FsL2h0bWxfc2tpbl9zZXR0aW5ncy5qc1BLAQIAABQAAgAIAKuLKlA9PC/RwQAAAOUBAAAaAAAAAAAAAAEAAAAAAB8QAAB1bml2ZXJzYWwvaTE4bl9wcmVzZXRzLnhtbFBLAQIAABQAAgAIAKuLKlBy/NGBZwAAAGsAAAAcAAAAAAAAAAEAAAAAABgRAAB1bml2ZXJzYWwvbG9jYWxfc2V0dGluZ3MueG1sUEsBAgAAFAACAAgARJRXRyO0Tvv7AgAAsAgAABQAAAAAAAAAAQAAAAAAuREAAHVuaXZlcnNhbC9wbGF5ZXIueG1sUEsBAgAAFAACAAgAq4sqULCHI/RsAQAA9wIAACkAAAAAAAAAAQAAAAAA5hQAAHVuaXZlcnNhbC9za2luX2N1c3RvbWl6YXRpb25fc2V0dGluZ3MueG1sUEsBAgAAFAACAAgAq4sqUEpyykhxDQAAJyIAABcAAAAAAAAAAAAAAAAAmRYAAHVuaXZlcnNhbC91bml2ZXJzYWwucG5nUEsBAgAAFAACAAgAq4sqUJXukX5LAAAAawAAABsAAAAAAAAAAQAAAAAAPyQAAHVuaXZlcnNhbC91bml2ZXJzYWwucG5nLnhtbFBLBQYAAAAACwALAEkDAADDJA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鸿芯微纳母版1">
  <a:themeElements>
    <a:clrScheme name="自定义 2">
      <a:dk1>
        <a:srgbClr val="000000"/>
      </a:dk1>
      <a:lt1>
        <a:srgbClr val="FFFFFF"/>
      </a:lt1>
      <a:dk2>
        <a:srgbClr val="BFBFBF"/>
      </a:dk2>
      <a:lt2>
        <a:srgbClr val="FFFFFF"/>
      </a:lt2>
      <a:accent1>
        <a:srgbClr val="C00000"/>
      </a:accent1>
      <a:accent2>
        <a:srgbClr val="7F7F7F"/>
      </a:accent2>
      <a:accent3>
        <a:srgbClr val="A5A5A5"/>
      </a:accent3>
      <a:accent4>
        <a:srgbClr val="BFBFBF"/>
      </a:accent4>
      <a:accent5>
        <a:srgbClr val="D8D8D8"/>
      </a:accent5>
      <a:accent6>
        <a:srgbClr val="F2F2F2"/>
      </a:accent6>
      <a:hlink>
        <a:srgbClr val="000000"/>
      </a:hlink>
      <a:folHlink>
        <a:srgbClr val="7F7F7F"/>
      </a:folHlink>
    </a:clrScheme>
    <a:fontScheme name="鸿芯ppt字体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鸿芯微纳ppt模版01" id="{0677A83D-2E45-AC43-9474-9A2ACB971069}" vid="{864FBF20-D3C4-C14B-9A8C-5DB880947EF3}"/>
    </a:ext>
  </a:extLst>
</a:theme>
</file>

<file path=ppt/theme/theme2.xml><?xml version="1.0" encoding="utf-8"?>
<a:theme xmlns:a="http://schemas.openxmlformats.org/drawingml/2006/main" name="鸿芯PPT封面结尾页母版​​">
  <a:themeElements>
    <a:clrScheme name="自定义 1">
      <a:dk1>
        <a:srgbClr val="000000"/>
      </a:dk1>
      <a:lt1>
        <a:srgbClr val="FFFFFF"/>
      </a:lt1>
      <a:dk2>
        <a:srgbClr val="D5001C"/>
      </a:dk2>
      <a:lt2>
        <a:srgbClr val="EAEAEA"/>
      </a:lt2>
      <a:accent1>
        <a:srgbClr val="D5001C"/>
      </a:accent1>
      <a:accent2>
        <a:srgbClr val="000000"/>
      </a:accent2>
      <a:accent3>
        <a:srgbClr val="5E5E5E"/>
      </a:accent3>
      <a:accent4>
        <a:srgbClr val="919191"/>
      </a:accent4>
      <a:accent5>
        <a:srgbClr val="A9A9A9"/>
      </a:accent5>
      <a:accent6>
        <a:srgbClr val="EAEAEA"/>
      </a:accent6>
      <a:hlink>
        <a:srgbClr val="D5001C"/>
      </a:hlink>
      <a:folHlink>
        <a:srgbClr val="000000"/>
      </a:folHlink>
    </a:clrScheme>
    <a:fontScheme name="鸿芯ppt字体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鸿芯微纳ppt模版01" id="{0677A83D-2E45-AC43-9474-9A2ACB971069}" vid="{81267DF1-E9BF-2940-B55C-192AB2F758E2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13492</TotalTime>
  <Words>420</Words>
  <Application>Microsoft Office PowerPoint</Application>
  <PresentationFormat>宽屏</PresentationFormat>
  <Paragraphs>100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Helvetica 65 Medium</vt:lpstr>
      <vt:lpstr>等线</vt:lpstr>
      <vt:lpstr>思源黑体 Medium</vt:lpstr>
      <vt:lpstr>微软雅黑</vt:lpstr>
      <vt:lpstr>微软雅黑</vt:lpstr>
      <vt:lpstr>微软雅黑 Light</vt:lpstr>
      <vt:lpstr>Arial</vt:lpstr>
      <vt:lpstr>Calibri</vt:lpstr>
      <vt:lpstr>Times New Roman</vt:lpstr>
      <vt:lpstr>Wingdings</vt:lpstr>
      <vt:lpstr>鸿芯微纳母版1</vt:lpstr>
      <vt:lpstr>鸿芯PPT封面结尾页母版​​</vt:lpstr>
      <vt:lpstr>PowerPoint 演示文稿</vt:lpstr>
      <vt:lpstr>主要内容</vt:lpstr>
      <vt:lpstr>PowerPoint 演示文稿</vt:lpstr>
      <vt:lpstr>参考资料</vt:lpstr>
      <vt:lpstr>电源完整性</vt:lpstr>
      <vt:lpstr>电源完整性</vt:lpstr>
      <vt:lpstr>电源完整性</vt:lpstr>
      <vt:lpstr>PowerPoint 演示文稿</vt:lpstr>
      <vt:lpstr>CPM简化模型</vt:lpstr>
      <vt:lpstr>CPM简化模型</vt:lpstr>
      <vt:lpstr>PowerPoint 演示文稿</vt:lpstr>
      <vt:lpstr>板级电源设计案例 - 去耦电容(Decap) 1</vt:lpstr>
      <vt:lpstr>板级电源设计案例 - 去耦电容(Decap) 2</vt:lpstr>
      <vt:lpstr>板级电源设计案例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熊 汪洋</cp:lastModifiedBy>
  <cp:revision>797</cp:revision>
  <cp:lastPrinted>2021-11-16T04:20:28Z</cp:lastPrinted>
  <dcterms:created xsi:type="dcterms:W3CDTF">2015-11-30T12:05:22Z</dcterms:created>
  <dcterms:modified xsi:type="dcterms:W3CDTF">2023-05-30T10:44:53Z</dcterms:modified>
</cp:coreProperties>
</file>