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7" r:id="rId10"/>
    <p:sldId id="265" r:id="rId11"/>
    <p:sldId id="266" r:id="rId12"/>
    <p:sldId id="268" r:id="rId13"/>
    <p:sldId id="269" r:id="rId14"/>
    <p:sldId id="270" r:id="rId15"/>
    <p:sldId id="260" r:id="rId1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7" autoAdjust="0"/>
    <p:restoredTop sz="94660"/>
  </p:normalViewPr>
  <p:slideViewPr>
    <p:cSldViewPr snapToGrid="0">
      <p:cViewPr varScale="1">
        <p:scale>
          <a:sx n="79" d="100"/>
          <a:sy n="79" d="100"/>
        </p:scale>
        <p:origin x="114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B1BE5-EBFA-460C-A301-FFEFAD8B4791}" type="datetimeFigureOut">
              <a:rPr lang="zh-CN" altLang="en-US" smtClean="0"/>
              <a:t>2022/10/26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432A5-1BDC-47F9-A379-B520BBECC28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1210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B1BE5-EBFA-460C-A301-FFEFAD8B4791}" type="datetimeFigureOut">
              <a:rPr lang="zh-CN" altLang="en-US" smtClean="0"/>
              <a:t>2022/10/26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432A5-1BDC-47F9-A379-B520BBECC28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9912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B1BE5-EBFA-460C-A301-FFEFAD8B4791}" type="datetimeFigureOut">
              <a:rPr lang="zh-CN" altLang="en-US" smtClean="0"/>
              <a:t>2022/10/26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432A5-1BDC-47F9-A379-B520BBECC28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3317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B1BE5-EBFA-460C-A301-FFEFAD8B4791}" type="datetimeFigureOut">
              <a:rPr lang="zh-CN" altLang="en-US" smtClean="0"/>
              <a:t>2022/10/26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432A5-1BDC-47F9-A379-B520BBECC28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445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B1BE5-EBFA-460C-A301-FFEFAD8B4791}" type="datetimeFigureOut">
              <a:rPr lang="zh-CN" altLang="en-US" smtClean="0"/>
              <a:t>2022/10/26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432A5-1BDC-47F9-A379-B520BBECC28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1764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B1BE5-EBFA-460C-A301-FFEFAD8B4791}" type="datetimeFigureOut">
              <a:rPr lang="zh-CN" altLang="en-US" smtClean="0"/>
              <a:t>2022/10/26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432A5-1BDC-47F9-A379-B520BBECC28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0879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B1BE5-EBFA-460C-A301-FFEFAD8B4791}" type="datetimeFigureOut">
              <a:rPr lang="zh-CN" altLang="en-US" smtClean="0"/>
              <a:t>2022/10/26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432A5-1BDC-47F9-A379-B520BBECC28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2842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B1BE5-EBFA-460C-A301-FFEFAD8B4791}" type="datetimeFigureOut">
              <a:rPr lang="zh-CN" altLang="en-US" smtClean="0"/>
              <a:t>2022/10/26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432A5-1BDC-47F9-A379-B520BBECC28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6464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B1BE5-EBFA-460C-A301-FFEFAD8B4791}" type="datetimeFigureOut">
              <a:rPr lang="zh-CN" altLang="en-US" smtClean="0"/>
              <a:t>2022/10/26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432A5-1BDC-47F9-A379-B520BBECC28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2706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B1BE5-EBFA-460C-A301-FFEFAD8B4791}" type="datetimeFigureOut">
              <a:rPr lang="zh-CN" altLang="en-US" smtClean="0"/>
              <a:t>2022/10/26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432A5-1BDC-47F9-A379-B520BBECC28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7641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B1BE5-EBFA-460C-A301-FFEFAD8B4791}" type="datetimeFigureOut">
              <a:rPr lang="zh-CN" altLang="en-US" smtClean="0"/>
              <a:t>2022/10/26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432A5-1BDC-47F9-A379-B520BBECC28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3983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CB1BE5-EBFA-460C-A301-FFEFAD8B4791}" type="datetimeFigureOut">
              <a:rPr lang="zh-CN" altLang="en-US" smtClean="0"/>
              <a:t>2022/10/26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3432A5-1BDC-47F9-A379-B520BBECC28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7144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 smtClean="0"/>
              <a:t>基于模型降阶的宏模型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王佳敏</a:t>
            </a:r>
            <a:endParaRPr lang="en-US" altLang="zh-CN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dirty="0" smtClean="0">
                <a:latin typeface="楷体" panose="02010609060101010101" pitchFamily="49" charset="-122"/>
                <a:ea typeface="楷体" panose="02010609060101010101" pitchFamily="49" charset="-122"/>
              </a:rPr>
              <a:t>jmwang@giga-da.com</a:t>
            </a:r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446217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zh-CN" altLang="en-US" dirty="0" smtClean="0"/>
                  <a:t>特别地，取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zh-CN" altLang="en-US" dirty="0" smtClean="0"/>
                  <a:t>且</a:t>
                </a:r>
                <a14:m>
                  <m:oMath xmlns:m="http://schemas.openxmlformats.org/officeDocument/2006/math"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𝑖𝑚</m:t>
                    </m:r>
                    <m:d>
                      <m:d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sub>
                        </m:sSub>
                      </m:e>
                    </m:d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𝑠𝑝𝑎𝑛</m:t>
                    </m:r>
                    <m:d>
                      <m:dPr>
                        <m:begChr m:val="{"/>
                        <m:endChr m:val="}"/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altLang="zh-CN" b="0" i="0" dirty="0" smtClean="0">
                            <a:latin typeface="Cambria Math" panose="02040503050406030204" pitchFamily="18" charset="0"/>
                          </a:rPr>
                          <m:t>Λ</m:t>
                        </m:r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,⋯,</m:t>
                        </m:r>
                        <m:sSup>
                          <m:sSupPr>
                            <m:ctrlP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CN" dirty="0">
                                <a:latin typeface="Cambria Math" panose="02040503050406030204" pitchFamily="18" charset="0"/>
                              </a:rPr>
                              <m:t>Λ</m:t>
                            </m:r>
                          </m:e>
                          <m:sup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d>
                    <m:r>
                      <a:rPr lang="en-US" altLang="zh-CN" b="0" i="0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altLang="zh-CN" dirty="0">
                        <a:latin typeface="Cambria Math" panose="02040503050406030204" pitchFamily="18" charset="0"/>
                      </a:rPr>
                      <m:t>Λ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dirty="0" smtClean="0"/>
                  <a:t>即</a:t>
                </a:r>
                <a:r>
                  <a:rPr lang="en-US" altLang="zh-CN" dirty="0" err="1" smtClean="0"/>
                  <a:t>V_q</a:t>
                </a:r>
                <a:r>
                  <a:rPr lang="en-US" altLang="zh-CN" dirty="0" smtClean="0"/>
                  <a:t> </a:t>
                </a:r>
                <a:r>
                  <a:rPr lang="zh-CN" altLang="en-US" dirty="0" smtClean="0"/>
                  <a:t>是这个</a:t>
                </a:r>
                <a:r>
                  <a:rPr lang="en-US" altLang="zh-CN" dirty="0" err="1" smtClean="0"/>
                  <a:t>Krylov</a:t>
                </a:r>
                <a:r>
                  <a:rPr lang="zh-CN" altLang="en-US" dirty="0" smtClean="0"/>
                  <a:t>空间的标准正交基底</a:t>
                </a:r>
                <a:endParaRPr lang="en-US" altLang="zh-CN" dirty="0" smtClean="0"/>
              </a:p>
              <a:p>
                <a:pPr marL="0" indent="0" algn="ctr">
                  <a:buNone/>
                </a:pPr>
                <a:r>
                  <a:rPr lang="en-US" altLang="zh-CN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̇"/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sub>
                              </m:s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d>
                                <m:d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mr>
                          <m:m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d>
                                <m:d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mr>
                        </m:m>
                      </m:e>
                    </m:d>
                  </m:oMath>
                </a14:m>
                <a:endParaRPr lang="en-US" altLang="zh-CN" dirty="0"/>
              </a:p>
              <a:p>
                <a:pPr marL="0" indent="0">
                  <a:buNone/>
                </a:pPr>
                <a:r>
                  <a:rPr lang="zh-CN" altLang="en-US" dirty="0"/>
                  <a:t>此处，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bSup>
                    <m:r>
                      <a:rPr lang="en-US" altLang="zh-CN" i="1">
                        <a:latin typeface="Cambria Math" panose="02040503050406030204" pitchFamily="18" charset="0"/>
                      </a:rPr>
                      <m:t>𝐴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bSup>
                    <m:r>
                      <a:rPr lang="en-US" altLang="zh-CN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altLang="zh-CN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𝐶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zh-CN" altLang="en-US" dirty="0" smtClean="0"/>
                  <a:t>。降阶系统的分块矩为</a:t>
                </a:r>
                <a:endParaRPr lang="en-US" altLang="zh-CN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  <m:sSubSup>
                        <m:sSub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𝛬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bSup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</m:oMath>
                  </m:oMathPara>
                </a14:m>
                <a:endParaRPr lang="en-US" altLang="zh-CN" b="0" dirty="0" smtClean="0"/>
              </a:p>
              <a:p>
                <a:pPr marL="0" indent="0">
                  <a:buNone/>
                </a:pPr>
                <a:r>
                  <a:rPr lang="zh-CN" altLang="en-US" b="0" dirty="0" smtClean="0"/>
                  <a:t>由</a:t>
                </a:r>
                <a:r>
                  <a:rPr lang="en-US" altLang="zh-CN" dirty="0" err="1" smtClean="0"/>
                  <a:t>V_q</a:t>
                </a:r>
                <a:r>
                  <a:rPr lang="en-US" altLang="zh-CN" dirty="0" smtClean="0"/>
                  <a:t> </a:t>
                </a:r>
                <a:r>
                  <a:rPr lang="zh-CN" altLang="en-US" dirty="0" smtClean="0"/>
                  <a:t>的选取方式</a:t>
                </a:r>
                <a:endParaRPr lang="en-US" altLang="zh-CN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altLang="zh-CN" dirty="0">
                              <a:latin typeface="Cambria Math" panose="02040503050406030204" pitchFamily="18" charset="0"/>
                            </a:rPr>
                            <m:t>Λ</m:t>
                          </m:r>
                        </m:e>
                        <m:sup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altLang="zh-CN" i="1" dirty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altLang="zh-CN" i="1" dirty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𝑠𝑝𝑎𝑛</m:t>
                      </m:r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sub>
                          </m:sSub>
                        </m:e>
                      </m:d>
                      <m:r>
                        <a:rPr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⟺∃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  <m:r>
                        <a:rPr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en-US" altLang="zh-CN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altLang="zh-CN" dirty="0">
                              <a:latin typeface="Cambria Math" panose="02040503050406030204" pitchFamily="18" charset="0"/>
                            </a:rPr>
                            <m:t>Λ</m:t>
                          </m:r>
                        </m:e>
                        <m:sup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altLang="zh-CN" i="1" dirty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altLang="zh-CN" i="1" dirty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0≤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𝑞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US" altLang="zh-CN" dirty="0"/>
              </a:p>
              <a:p>
                <a:pPr marL="0" indent="0">
                  <a:buNone/>
                </a:pPr>
                <a:endParaRPr lang="zh-CN" altLang="en-US" dirty="0"/>
              </a:p>
            </p:txBody>
          </p:sp>
        </mc:Choice>
        <mc:Fallback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15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15045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3718560"/>
                <a:ext cx="10515600" cy="2519363"/>
              </a:xfrm>
            </p:spPr>
            <p:txBody>
              <a:bodyPr>
                <a:normAutofit fontScale="70000" lnSpcReduction="20000"/>
              </a:bodyPr>
              <a:lstStyle/>
              <a:p>
                <a:pPr marL="0" indent="0">
                  <a:buNone/>
                </a:pPr>
                <a:r>
                  <a:rPr lang="zh-CN" altLang="en-US" dirty="0" smtClean="0"/>
                  <a:t>这就证明了降阶系统的前</a:t>
                </a:r>
                <a:r>
                  <a:rPr lang="en-US" altLang="zh-CN" dirty="0" smtClean="0"/>
                  <a:t>q</a:t>
                </a:r>
                <a:r>
                  <a:rPr lang="zh-CN" altLang="en-US" dirty="0" smtClean="0"/>
                  <a:t>阶矩和原系统的一样。</a:t>
                </a:r>
                <a:endParaRPr lang="en-US" altLang="zh-CN" dirty="0" smtClean="0"/>
              </a:p>
              <a:p>
                <a:pPr marL="0" indent="0">
                  <a:buNone/>
                </a:pPr>
                <a:r>
                  <a:rPr lang="en-US" altLang="zh-CN" dirty="0" smtClean="0"/>
                  <a:t>PRIMA</a:t>
                </a:r>
                <a:r>
                  <a:rPr lang="zh-CN" altLang="en-US" dirty="0" smtClean="0"/>
                  <a:t>方法作用于原电路系统，生成一个降阶模型。</a:t>
                </a:r>
                <a:endParaRPr lang="en-US" altLang="zh-CN" dirty="0" smtClean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b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𝐺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b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𝐶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bSup>
                    <m:r>
                      <a:rPr lang="en-US" altLang="zh-CN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altLang="zh-CN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b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endParaRPr lang="en-US" altLang="zh-CN" dirty="0" smtClean="0"/>
              </a:p>
              <a:p>
                <a:pPr marL="0" indent="0">
                  <a:buNone/>
                </a:pPr>
                <a:r>
                  <a:rPr lang="en-US" altLang="zh-CN" dirty="0" err="1" smtClean="0"/>
                  <a:t>V_q</a:t>
                </a:r>
                <a:r>
                  <a:rPr lang="en-US" altLang="zh-CN" dirty="0" smtClean="0"/>
                  <a:t> </a:t>
                </a:r>
                <a:r>
                  <a:rPr lang="zh-CN" altLang="en-US" dirty="0" smtClean="0"/>
                  <a:t>是下面这个</a:t>
                </a:r>
                <a:r>
                  <a:rPr lang="en-US" altLang="zh-CN" dirty="0" err="1" smtClean="0"/>
                  <a:t>Krylov</a:t>
                </a:r>
                <a:r>
                  <a:rPr lang="zh-CN" altLang="en-US" dirty="0" smtClean="0"/>
                  <a:t>空间的基底</a:t>
                </a:r>
                <a:endParaRPr lang="en-US" altLang="zh-CN" dirty="0" smtClean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 dirty="0">
                          <a:latin typeface="Cambria Math" panose="02040503050406030204" pitchFamily="18" charset="0"/>
                        </a:rPr>
                        <m:t>𝑖𝑚</m:t>
                      </m:r>
                      <m:d>
                        <m:dPr>
                          <m:ctrlPr>
                            <a:rPr lang="en-US" altLang="zh-CN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 dirty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zh-CN" i="1" dirty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sub>
                          </m:sSub>
                        </m:e>
                      </m:d>
                      <m:r>
                        <a:rPr lang="en-US" altLang="zh-CN" dirty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 dirty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altLang="zh-CN" i="1" dirty="0"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  <m:d>
                        <m:dPr>
                          <m:ctrlPr>
                            <a:rPr lang="en-US" altLang="zh-CN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zh-CN" dirty="0">
                              <a:latin typeface="Cambria Math" panose="02040503050406030204" pitchFamily="18" charset="0"/>
                            </a:rPr>
                            <m:t>Λ</m:t>
                          </m:r>
                          <m:r>
                            <a:rPr lang="en-US" altLang="zh-CN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i="1" dirty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</m:d>
                      <m:r>
                        <a:rPr lang="en-US" altLang="zh-CN" b="0" i="0" dirty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sty m:val="p"/>
                        </m:rPr>
                        <a:rPr lang="en-US" altLang="zh-CN" dirty="0">
                          <a:latin typeface="Cambria Math" panose="02040503050406030204" pitchFamily="18" charset="0"/>
                        </a:rPr>
                        <m:t>Λ</m:t>
                      </m:r>
                      <m:r>
                        <a:rPr lang="en-US" altLang="zh-CN" b="0" i="1" dirty="0" smtClean="0">
                          <a:latin typeface="Cambria Math" panose="02040503050406030204" pitchFamily="18" charset="0"/>
                        </a:rPr>
                        <m:t>=−</m:t>
                      </m:r>
                      <m:sSup>
                        <m:sSupPr>
                          <m:ctrlP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p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altLang="zh-CN" b="0" i="1" dirty="0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altLang="zh-CN" i="1" dirty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CN" i="1" dirty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altLang="zh-CN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i="1" dirty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p>
                          <m:r>
                            <a:rPr lang="en-US" altLang="zh-CN" i="1" dirty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altLang="zh-CN" b="0" i="1" dirty="0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altLang="zh-CN" dirty="0" smtClean="0"/>
              </a:p>
              <a:p>
                <a:pPr marL="0" indent="0">
                  <a:buNone/>
                </a:pPr>
                <a:r>
                  <a:rPr lang="zh-CN" altLang="en-US" dirty="0" smtClean="0"/>
                  <a:t>几乎相同地，可以证明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</m:acc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bSup>
                    <m:sSubSup>
                      <m:sSubSup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dirty="0">
                            <a:latin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  <m:sup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bSup>
                    <m:sSub>
                      <m:sSub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sSup>
                      <m:sSup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dirty="0">
                            <a:latin typeface="Cambria Math" panose="02040503050406030204" pitchFamily="18" charset="0"/>
                          </a:rPr>
                          <m:t>Λ</m:t>
                        </m:r>
                      </m:e>
                      <m:sup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=0,1,⋯,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zh-CN" altLang="en-US" dirty="0" smtClean="0"/>
                  <a:t>。</a:t>
                </a:r>
                <a:endParaRPr lang="en-US" altLang="zh-CN" dirty="0" smtClean="0"/>
              </a:p>
              <a:p>
                <a:pPr marL="0" indent="0">
                  <a:buNone/>
                </a:pPr>
                <a:r>
                  <a:rPr lang="zh-CN" altLang="en-US" dirty="0" smtClean="0"/>
                  <a:t>如果原电路是无源的，那么通过</a:t>
                </a:r>
                <a:r>
                  <a:rPr lang="en-US" altLang="zh-CN" dirty="0" smtClean="0"/>
                  <a:t>PRIMA</a:t>
                </a:r>
                <a:r>
                  <a:rPr lang="zh-CN" altLang="en-US" dirty="0" smtClean="0"/>
                  <a:t>降阶出来的电路仍然是无源的。</a:t>
                </a:r>
                <a:r>
                  <a:rPr lang="en-US" altLang="zh-CN" dirty="0" smtClean="0"/>
                  <a:t> 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3718560"/>
                <a:ext cx="10515600" cy="2519363"/>
              </a:xfrm>
              <a:blipFill>
                <a:blip r:embed="rId2"/>
                <a:stretch>
                  <a:fillRect l="-638" t="-43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1800" y="800672"/>
            <a:ext cx="6248400" cy="2809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1537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zh-CN" altLang="en-US" dirty="0" smtClean="0"/>
                  <a:t>对于传输函数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𝑠𝐴</m:t>
                            </m:r>
                          </m:e>
                        </m:d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zh-CN" altLang="en-US" dirty="0" smtClean="0"/>
                  <a:t>，如果取</a:t>
                </a:r>
                <a14:m>
                  <m:oMath xmlns:m="http://schemas.openxmlformats.org/officeDocument/2006/math"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𝑖𝑚</m:t>
                    </m:r>
                    <m:d>
                      <m:d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 dirty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altLang="zh-CN" i="1" dirty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sub>
                        </m:sSub>
                      </m:e>
                    </m:d>
                    <m:r>
                      <a:rPr lang="en-US" altLang="zh-CN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𝑠𝑝𝑎𝑛</m:t>
                    </m:r>
                    <m:d>
                      <m:dPr>
                        <m:begChr m:val="{"/>
                        <m:endChr m:val="}"/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altLang="zh-CN" b="0" i="0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CN" dirty="0">
                                <a:latin typeface="Cambria Math" panose="02040503050406030204" pitchFamily="18" charset="0"/>
                              </a:rPr>
                              <m:t>Λ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 altLang="zh-CN" b="0" i="0" dirty="0" smtClean="0">
                                <a:latin typeface="Cambria Math" panose="02040503050406030204" pitchFamily="18" charset="0"/>
                              </a:rPr>
                              <m:t>T</m:t>
                            </m:r>
                          </m:sup>
                        </m:sSup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,⋯,</m:t>
                        </m:r>
                        <m:sSup>
                          <m:sSupPr>
                            <m:ctrlPr>
                              <a:rPr lang="en-US" altLang="zh-CN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（"/>
                                <m:endChr m:val="）"/>
                                <m:ctrlPr>
                                  <a:rPr lang="zh-CN" alt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altLang="zh-CN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dirty="0">
                                        <a:latin typeface="Cambria Math" panose="02040503050406030204" pitchFamily="18" charset="0"/>
                                      </a:rPr>
                                      <m:t>Λ</m:t>
                                    </m:r>
                                  </m:e>
                                  <m:sup>
                                    <m:r>
                                      <a:rPr lang="en-US" altLang="zh-CN" b="0" i="1" dirty="0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p>
                              </m:e>
                            </m:d>
                          </m:e>
                          <m:sup>
                            <m:r>
                              <a:rPr lang="en-US" altLang="zh-CN" i="1" dirty="0">
                                <a:latin typeface="Cambria Math" panose="02040503050406030204" pitchFamily="18" charset="0"/>
                              </a:rPr>
                              <m:t>𝑞</m:t>
                            </m:r>
                            <m:r>
                              <a:rPr lang="en-US" altLang="zh-CN" i="1" dirty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d>
                    <m:r>
                      <a:rPr lang="en-US" altLang="zh-CN" dirty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  <m:r>
                      <a:rPr lang="en-US" altLang="zh-CN" i="1" dirty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zh-CN" b="0" i="0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dirty="0">
                            <a:latin typeface="Cambria Math" panose="02040503050406030204" pitchFamily="18" charset="0"/>
                          </a:rPr>
                          <m:t>Λ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zh-CN" b="0" i="0" dirty="0" smtClean="0">
                            <a:latin typeface="Cambria Math" panose="02040503050406030204" pitchFamily="18" charset="0"/>
                          </a:rPr>
                          <m:t>T</m:t>
                        </m:r>
                      </m:sup>
                    </m:sSup>
                    <m:r>
                      <a:rPr lang="en-US" altLang="zh-CN" i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dirty="0" smtClean="0"/>
                  <a:t>和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𝑖𝑚</m:t>
                    </m:r>
                    <m:d>
                      <m:d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 dirty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zh-CN" i="1" dirty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sub>
                        </m:sSub>
                      </m:e>
                    </m:d>
                    <m:r>
                      <a:rPr lang="en-US" altLang="zh-CN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𝑠𝑝𝑎𝑛</m:t>
                    </m:r>
                    <m:d>
                      <m:dPr>
                        <m:begChr m:val="{"/>
                        <m:endChr m:val="}"/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altLang="zh-CN" dirty="0">
                            <a:latin typeface="Cambria Math" panose="02040503050406030204" pitchFamily="18" charset="0"/>
                          </a:rPr>
                          <m:t>Λ</m:t>
                        </m:r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,⋯,</m:t>
                        </m:r>
                        <m:sSup>
                          <m:sSupPr>
                            <m:ctrlPr>
                              <a:rPr lang="en-US" altLang="zh-CN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CN" dirty="0">
                                <a:latin typeface="Cambria Math" panose="02040503050406030204" pitchFamily="18" charset="0"/>
                              </a:rPr>
                              <m:t>Λ</m:t>
                            </m:r>
                          </m:e>
                          <m:sup>
                            <m:r>
                              <a:rPr lang="en-US" altLang="zh-CN" i="1" dirty="0">
                                <a:latin typeface="Cambria Math" panose="02040503050406030204" pitchFamily="18" charset="0"/>
                              </a:rPr>
                              <m:t>𝑞</m:t>
                            </m:r>
                            <m:r>
                              <a:rPr lang="en-US" altLang="zh-CN" i="1" dirty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d>
                    <m:r>
                      <a:rPr lang="en-US" altLang="zh-CN" dirty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  <m:r>
                      <a:rPr lang="en-US" altLang="zh-CN" i="1" dirty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altLang="zh-CN" dirty="0">
                        <a:latin typeface="Cambria Math" panose="02040503050406030204" pitchFamily="18" charset="0"/>
                      </a:rPr>
                      <m:t>Λ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dirty="0" smtClean="0"/>
                  <a:t>，</a:t>
                </a:r>
                <a:r>
                  <a:rPr lang="en-US" altLang="zh-CN" dirty="0" smtClean="0"/>
                  <a:t>W_q</a:t>
                </a:r>
                <a:r>
                  <a:rPr lang="zh-CN" altLang="en-US" dirty="0" smtClean="0"/>
                  <a:t>和</a:t>
                </a:r>
                <a:r>
                  <a:rPr lang="en-US" altLang="zh-CN" dirty="0" err="1" smtClean="0"/>
                  <a:t>V_q</a:t>
                </a:r>
                <a:r>
                  <a:rPr lang="en-US" altLang="zh-CN" dirty="0" smtClean="0"/>
                  <a:t> </a:t>
                </a:r>
                <a:r>
                  <a:rPr lang="zh-CN" altLang="en-US" dirty="0"/>
                  <a:t>是</a:t>
                </a:r>
                <a:r>
                  <a:rPr lang="zh-CN" altLang="en-US" dirty="0" smtClean="0"/>
                  <a:t>这两个</a:t>
                </a:r>
                <a:r>
                  <a:rPr lang="en-US" altLang="zh-CN" dirty="0" err="1"/>
                  <a:t>Krylov</a:t>
                </a:r>
                <a:r>
                  <a:rPr lang="zh-CN" altLang="en-US" dirty="0"/>
                  <a:t>空间</a:t>
                </a:r>
                <a:r>
                  <a:rPr lang="zh-CN" altLang="en-US" dirty="0" smtClean="0"/>
                  <a:t>的双正交基底，</a:t>
                </a:r>
                <a:endParaRPr lang="en-US" altLang="zh-CN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𝐼</m:t>
                      </m:r>
                    </m:oMath>
                  </m:oMathPara>
                </a14:m>
                <a:endParaRPr lang="en-US" altLang="zh-CN" b="0" dirty="0" smtClean="0"/>
              </a:p>
              <a:p>
                <a:pPr marL="0" indent="0">
                  <a:buNone/>
                </a:pPr>
                <a:r>
                  <a:rPr lang="zh-CN" altLang="en-US" dirty="0" smtClean="0"/>
                  <a:t>降阶之后的线性系统为</a:t>
                </a:r>
                <a:endParaRPr lang="en-US" altLang="zh-CN" dirty="0"/>
              </a:p>
              <a:p>
                <a:pPr marL="0" indent="0" algn="ctr">
                  <a:buNone/>
                </a:pPr>
                <a:r>
                  <a:rPr lang="en-US" altLang="zh-CN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𝛬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̇"/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sub>
                              </m:s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d>
                                <m:d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mr>
                          <m:m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d>
                                <m:d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Sup>
                                <m:sSubSup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sub>
                                <m:sup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mr>
                        </m:m>
                      </m:e>
                    </m:d>
                  </m:oMath>
                </a14:m>
                <a:endParaRPr lang="en-US" altLang="zh-CN" dirty="0" smtClean="0"/>
              </a:p>
              <a:p>
                <a:pPr marL="0" indent="0">
                  <a:buNone/>
                </a:pPr>
                <a:endParaRPr lang="zh-CN" altLang="en-US" dirty="0"/>
              </a:p>
            </p:txBody>
          </p:sp>
        </mc:Choice>
        <mc:Fallback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1541" r="-87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888813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zh-CN" altLang="en-US" dirty="0" smtClean="0"/>
                  <a:t>类似之前的，可以证明降阶系统和原始系统传输函数的前 </a:t>
                </a:r>
                <a:r>
                  <a:rPr lang="en-US" altLang="zh-CN" dirty="0" smtClean="0"/>
                  <a:t>2q </a:t>
                </a:r>
                <a:r>
                  <a:rPr lang="zh-CN" altLang="en-US" dirty="0" smtClean="0"/>
                  <a:t>阶矩是相同的</a:t>
                </a:r>
                <a:endParaRPr lang="en-US" altLang="zh-CN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</m:acc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sSubSup>
                        <m:sSubSupPr>
                          <m:ctrlPr>
                            <a:rPr lang="en-US" altLang="zh-CN" i="1" dirty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altLang="zh-CN" dirty="0">
                              <a:latin typeface="Cambria Math" panose="02040503050406030204" pitchFamily="18" charset="0"/>
                            </a:rPr>
                            <m:t>Λ</m:t>
                          </m:r>
                        </m:e>
                        <m:sub>
                          <m:r>
                            <a:rPr lang="en-US" altLang="zh-CN" i="1" dirty="0"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  <m:sup>
                          <m:r>
                            <a:rPr lang="en-US" altLang="zh-CN" i="1" dirty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bSup>
                      <m:sSub>
                        <m:sSubPr>
                          <m:ctrlPr>
                            <a:rPr lang="en-US" altLang="zh-CN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 dirty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altLang="zh-CN" i="1" dirty="0"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p>
                        <m:sSupPr>
                          <m:ctrlPr>
                            <a:rPr lang="en-US" altLang="zh-CN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altLang="zh-CN" dirty="0">
                              <a:latin typeface="Cambria Math" panose="02040503050406030204" pitchFamily="18" charset="0"/>
                            </a:rPr>
                            <m:t>Λ</m:t>
                          </m:r>
                        </m:e>
                        <m:sup>
                          <m:r>
                            <a:rPr lang="en-US" altLang="zh-CN" i="1" dirty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  <m:r>
                        <a:rPr lang="en-US" altLang="zh-CN" i="1" dirty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altLang="zh-CN" i="1" dirty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altLang="zh-CN" i="1" dirty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altLang="zh-CN" i="1" dirty="0">
                          <a:latin typeface="Cambria Math" panose="02040503050406030204" pitchFamily="18" charset="0"/>
                        </a:rPr>
                        <m:t>=0,1,⋯,2</m:t>
                      </m:r>
                      <m:r>
                        <a:rPr lang="en-US" altLang="zh-CN" i="1" dirty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altLang="zh-CN" i="1" dirty="0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US" altLang="zh-CN" dirty="0" smtClean="0"/>
              </a:p>
              <a:p>
                <a:pPr marL="0" indent="0">
                  <a:buNone/>
                </a:pPr>
                <a:r>
                  <a:rPr lang="zh-CN" altLang="en-US" dirty="0" smtClean="0"/>
                  <a:t>评注：</a:t>
                </a:r>
                <a:endParaRPr lang="en-US" altLang="zh-CN" dirty="0" smtClean="0"/>
              </a:p>
              <a:p>
                <a:r>
                  <a:rPr lang="zh-CN" altLang="en-US" dirty="0" smtClean="0"/>
                  <a:t>和</a:t>
                </a:r>
                <a:r>
                  <a:rPr lang="en-US" altLang="zh-CN" dirty="0" err="1" smtClean="0"/>
                  <a:t>Arnoldi</a:t>
                </a:r>
                <a:r>
                  <a:rPr lang="zh-CN" altLang="en-US" dirty="0" smtClean="0"/>
                  <a:t>过程不同的是，</a:t>
                </a:r>
                <a:r>
                  <a:rPr lang="en-US" altLang="zh-CN" dirty="0" err="1" smtClean="0"/>
                  <a:t>Lanczos</a:t>
                </a:r>
                <a:r>
                  <a:rPr lang="zh-CN" altLang="en-US" dirty="0" smtClean="0"/>
                  <a:t>双正交化过程可能出现数值不稳定性。第</a:t>
                </a:r>
                <a:r>
                  <a:rPr lang="en-US" altLang="zh-CN" dirty="0" smtClean="0"/>
                  <a:t>5</a:t>
                </a:r>
                <a:r>
                  <a:rPr lang="zh-CN" altLang="en-US" dirty="0" smtClean="0"/>
                  <a:t>行中，如果两个新的向量</a:t>
                </a:r>
                <a:r>
                  <a:rPr lang="en-US" altLang="zh-CN" dirty="0" smtClean="0"/>
                  <a:t>w</a:t>
                </a:r>
                <a:r>
                  <a:rPr lang="zh-CN" altLang="en-US" dirty="0" smtClean="0"/>
                  <a:t>和</a:t>
                </a:r>
                <a:r>
                  <a:rPr lang="en-US" altLang="zh-CN" dirty="0" smtClean="0"/>
                  <a:t>v</a:t>
                </a:r>
                <a:r>
                  <a:rPr lang="zh-CN" altLang="en-US" dirty="0" smtClean="0"/>
                  <a:t>之间（近似）垂直，但是他们各自的范数非零，那么算法中断，且没有找到准确解。可以通过向前看（</a:t>
                </a:r>
                <a:r>
                  <a:rPr lang="en-US" altLang="zh-CN" dirty="0" smtClean="0"/>
                  <a:t>look-ahead</a:t>
                </a:r>
                <a:r>
                  <a:rPr lang="zh-CN" altLang="en-US" dirty="0" smtClean="0"/>
                  <a:t>）技术部分解决。</a:t>
                </a:r>
                <a:endParaRPr lang="en-US" altLang="zh-CN" dirty="0" smtClean="0"/>
              </a:p>
              <a:p>
                <a:r>
                  <a:rPr lang="zh-CN" altLang="en-US" dirty="0" smtClean="0"/>
                  <a:t>即使原始系统是无源的，通过</a:t>
                </a:r>
                <a:r>
                  <a:rPr lang="en-US" altLang="zh-CN" dirty="0" smtClean="0"/>
                  <a:t>PVL</a:t>
                </a:r>
                <a:r>
                  <a:rPr lang="zh-CN" altLang="en-US" dirty="0" smtClean="0"/>
                  <a:t>降阶的系统也不能保证无源性。</a:t>
                </a:r>
                <a:endParaRPr lang="en-US" altLang="zh-CN" dirty="0" smtClean="0"/>
              </a:p>
              <a:p>
                <a:pPr marL="0" indent="0">
                  <a:buNone/>
                </a:pPr>
                <a:endParaRPr lang="zh-CN" altLang="en-US" dirty="0"/>
              </a:p>
            </p:txBody>
          </p:sp>
        </mc:Choice>
        <mc:Fallback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521" r="-191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339959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/>
              <a:t>Lanczos</a:t>
            </a:r>
            <a:r>
              <a:rPr lang="zh-CN" altLang="en-US" dirty="0" smtClean="0"/>
              <a:t>双正交化过程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6354" y="1690688"/>
            <a:ext cx="8039291" cy="4893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0188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索引文献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altLang="zh-CN" dirty="0" smtClean="0"/>
              <a:t>A. C. </a:t>
            </a:r>
            <a:r>
              <a:rPr lang="en-US" altLang="zh-CN" dirty="0" err="1" smtClean="0"/>
              <a:t>Antoulas</a:t>
            </a:r>
            <a:r>
              <a:rPr lang="en-US" altLang="zh-CN" dirty="0" smtClean="0"/>
              <a:t>, </a:t>
            </a:r>
            <a:r>
              <a:rPr lang="en-US" altLang="zh-CN" i="1" dirty="0" smtClean="0"/>
              <a:t>Approximation of Large-Scale Dynamical Systems</a:t>
            </a:r>
            <a:r>
              <a:rPr lang="en-US" altLang="zh-CN" dirty="0" smtClean="0"/>
              <a:t>, SIAM, 2005.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CN" dirty="0" smtClean="0"/>
              <a:t>S. Grivet-</a:t>
            </a:r>
            <a:r>
              <a:rPr lang="en-US" altLang="zh-CN" dirty="0" err="1" smtClean="0"/>
              <a:t>Talocia</a:t>
            </a:r>
            <a:r>
              <a:rPr lang="en-US" altLang="zh-CN" smtClean="0"/>
              <a:t>, Bjorn </a:t>
            </a:r>
            <a:r>
              <a:rPr lang="en-US" altLang="zh-CN" dirty="0" err="1" smtClean="0"/>
              <a:t>Gustavsen</a:t>
            </a:r>
            <a:r>
              <a:rPr lang="en-US" altLang="zh-CN" dirty="0" smtClean="0"/>
              <a:t>, </a:t>
            </a:r>
            <a:r>
              <a:rPr lang="en-US" altLang="zh-CN" i="1" dirty="0" smtClean="0"/>
              <a:t>Passive </a:t>
            </a:r>
            <a:r>
              <a:rPr lang="en-US" altLang="zh-CN" i="1" dirty="0" err="1" smtClean="0"/>
              <a:t>Macromodeling</a:t>
            </a:r>
            <a:r>
              <a:rPr lang="en-US" altLang="zh-CN" i="1" dirty="0" smtClean="0"/>
              <a:t>, theory and applications</a:t>
            </a:r>
            <a:r>
              <a:rPr lang="en-US" altLang="zh-CN" dirty="0" smtClean="0"/>
              <a:t>, WILEY, 2016.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589776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目录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流程图</a:t>
            </a:r>
            <a:endParaRPr lang="en-US" altLang="zh-CN" dirty="0" smtClean="0"/>
          </a:p>
          <a:p>
            <a:r>
              <a:rPr lang="zh-CN" altLang="en-US" dirty="0" smtClean="0"/>
              <a:t>模型降阶</a:t>
            </a:r>
            <a:endParaRPr lang="en-US" altLang="zh-CN" dirty="0"/>
          </a:p>
          <a:p>
            <a:r>
              <a:rPr lang="zh-CN" altLang="en-US" dirty="0" smtClean="0"/>
              <a:t>矩匹配</a:t>
            </a:r>
            <a:endParaRPr lang="en-US" altLang="zh-CN" dirty="0" smtClean="0"/>
          </a:p>
          <a:p>
            <a:r>
              <a:rPr lang="zh-CN" altLang="en-US" dirty="0" smtClean="0"/>
              <a:t>投影</a:t>
            </a:r>
            <a:endParaRPr lang="en-US" altLang="zh-CN" dirty="0" smtClean="0"/>
          </a:p>
          <a:p>
            <a:r>
              <a:rPr lang="zh-CN" altLang="en-US" dirty="0" smtClean="0"/>
              <a:t>索引文献</a:t>
            </a:r>
            <a:endParaRPr lang="en-US" altLang="zh-CN" dirty="0" smtClean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353606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基于模型降阶的宏模型流程图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1637" y="1353485"/>
            <a:ext cx="8848725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5622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模型降阶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acc>
                                <m:accPr>
                                  <m:chr m:val="̇"/>
                                  <m:ctrlPr>
                                    <a:rPr lang="en-US" altLang="zh-CN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  <m:d>
                                <m:d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𝐴𝑥</m:t>
                              </m:r>
                              <m:d>
                                <m:d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𝐵𝑢</m:t>
                              </m:r>
                              <m:d>
                                <m:d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mr>
                          <m:m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d>
                                <m:d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𝐶𝑥</m:t>
                              </m:r>
                              <m:d>
                                <m:d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𝐷𝑢</m:t>
                              </m:r>
                              <m:d>
                                <m:d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mr>
                        </m:m>
                      </m:e>
                    </m:d>
                  </m:oMath>
                </a14:m>
                <a:r>
                  <a:rPr lang="en-US" altLang="zh-CN" dirty="0" smtClean="0"/>
                  <a:t>            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̇"/>
                                      <m:ctrlPr>
                                        <a:rPr lang="en-US" altLang="zh-CN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sub>
                              </m:s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d>
                                <m:d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sub>
                              </m:s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d>
                                <m:d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mr>
                        </m:m>
                      </m:e>
                    </m:d>
                  </m:oMath>
                </a14:m>
                <a:endParaRPr lang="en-US" altLang="zh-CN" dirty="0" smtClean="0"/>
              </a:p>
              <a:p>
                <a:pPr marL="0" indent="0">
                  <a:buNone/>
                </a:pPr>
                <a:r>
                  <a:rPr lang="zh-CN" altLang="en-US" dirty="0" smtClean="0"/>
                  <a:t>这里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sup>
                    </m:sSup>
                  </m:oMath>
                </a14:m>
                <a:r>
                  <a:rPr lang="zh-CN" altLang="en-US" dirty="0" smtClean="0"/>
                  <a:t>为原系统矩阵的大小，</a:t>
                </a:r>
                <a:r>
                  <a:rPr lang="en-US" altLang="zh-CN" dirty="0" smtClean="0"/>
                  <a:t>N </a:t>
                </a:r>
                <a:r>
                  <a:rPr lang="zh-CN" altLang="en-US" dirty="0" smtClean="0"/>
                  <a:t>是内部节点数目，</a:t>
                </a:r>
                <a:r>
                  <a:rPr lang="en-US" altLang="zh-CN" dirty="0" smtClean="0"/>
                  <a:t>P </a:t>
                </a:r>
                <a:r>
                  <a:rPr lang="zh-CN" altLang="en-US" dirty="0" smtClean="0"/>
                  <a:t>是输入输出端口数目（不妨假定输入和输出端口数目相同）。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sup>
                    </m:sSup>
                  </m:oMath>
                </a14:m>
                <a:r>
                  <a:rPr lang="zh-CN" altLang="en-US" dirty="0" smtClean="0"/>
                  <a:t>是模型降阶后系统方程的矩阵。一般要求</a:t>
                </a:r>
                <a:endParaRPr lang="en-US" altLang="zh-CN" dirty="0"/>
              </a:p>
              <a:p>
                <a:r>
                  <a:rPr lang="zh-CN" altLang="en-US" dirty="0" smtClean="0"/>
                  <a:t>降阶后的系统规模要远小于原系统，即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≪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zh-CN" altLang="en-US" dirty="0" smtClean="0"/>
                  <a:t>；</a:t>
                </a:r>
                <a:endParaRPr lang="en-US" altLang="zh-CN" dirty="0" smtClean="0"/>
              </a:p>
              <a:p>
                <a:r>
                  <a:rPr lang="zh-CN" altLang="en-US" dirty="0" smtClean="0"/>
                  <a:t>降阶系统的传输函数要和原系统的接近，至少在某种意义下，即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zh-CN" altLang="en-US" dirty="0" smtClean="0"/>
                  <a:t>。</a:t>
                </a:r>
                <a:endParaRPr lang="en-US" altLang="zh-CN" dirty="0" smtClean="0"/>
              </a:p>
              <a:p>
                <a:pPr marL="0" indent="0">
                  <a:buNone/>
                </a:pPr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直接箭头连接符 4"/>
          <p:cNvCxnSpPr/>
          <p:nvPr/>
        </p:nvCxnSpPr>
        <p:spPr>
          <a:xfrm>
            <a:off x="4413469" y="2345540"/>
            <a:ext cx="756459" cy="8313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27351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zh-CN" altLang="en-US" dirty="0" smtClean="0"/>
                  <a:t>模型降阶的目的是用一个很小的系统，在保证某种精度的前提下，替换掉原先非常大的系统，从而提高后续的仿真速度。</a:t>
                </a:r>
                <a:endParaRPr lang="en-US" altLang="zh-CN" dirty="0" smtClean="0"/>
              </a:p>
              <a:p>
                <a:r>
                  <a:rPr lang="zh-CN" altLang="en-US" dirty="0" smtClean="0"/>
                  <a:t>由于在推导降阶模型中直连项不重要，可以设置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zh-CN" altLang="en-US" dirty="0" smtClean="0"/>
                  <a:t>而不影响系统的复杂性，所以后续直接忽略掉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zh-CN" altLang="en-US" dirty="0" smtClean="0"/>
                  <a:t>。</a:t>
                </a:r>
                <a:endParaRPr lang="en-US" altLang="zh-CN" dirty="0" smtClean="0"/>
              </a:p>
              <a:p>
                <a:r>
                  <a:rPr lang="zh-CN" altLang="en-US" dirty="0"/>
                  <a:t>上一</a:t>
                </a:r>
                <a:r>
                  <a:rPr lang="zh-CN" altLang="en-US" dirty="0" smtClean="0"/>
                  <a:t>页的推导是基于状态空间系统的，这些都是可以推广到其他的系统，例如 </a:t>
                </a:r>
                <a:r>
                  <a:rPr lang="en-US" altLang="zh-CN" dirty="0" smtClean="0"/>
                  <a:t>MNA </a:t>
                </a:r>
                <a:r>
                  <a:rPr lang="zh-CN" altLang="en-US" dirty="0" smtClean="0"/>
                  <a:t>（改进节点分析）系统。</a:t>
                </a:r>
                <a:endParaRPr lang="en-US" altLang="zh-CN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d>
                                  <m:dPr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</m:d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acc>
                                  <m:accPr>
                                    <m:chr m:val="̇"/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acc>
                                <m:d>
                                  <m:dPr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</m:d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𝐵𝑢</m:t>
                                </m:r>
                                <m:d>
                                  <m:dPr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</m:d>
                              </m:e>
                            </m:mr>
                            <m:m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d>
                                  <m:dPr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</m:d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e>
                                  <m:sup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p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d>
                                  <m:dPr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</m:d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521" r="-318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766417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矩匹配</a:t>
            </a:r>
            <a:r>
              <a:rPr lang="en-US" altLang="zh-CN" dirty="0" smtClean="0"/>
              <a:t>—</a:t>
            </a:r>
            <a:r>
              <a:rPr lang="zh-CN" altLang="en-US" sz="3200" dirty="0" smtClean="0"/>
              <a:t>矩</a:t>
            </a:r>
            <a:endParaRPr lang="zh-CN" alt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4709287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zh-CN" altLang="en-US" dirty="0" smtClean="0"/>
                  <a:t>传输函数的矩</a:t>
                </a:r>
                <a:endParaRPr lang="en-US" altLang="zh-CN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+⋯</m:t>
                      </m:r>
                    </m:oMath>
                  </m:oMathPara>
                </a14:m>
                <a:endParaRPr lang="en-US" altLang="zh-CN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zh-CN" altLang="en-US" dirty="0" smtClean="0"/>
                  <a:t>叫做第 </a:t>
                </a:r>
                <a:r>
                  <a:rPr lang="en-US" altLang="zh-CN" dirty="0" smtClean="0"/>
                  <a:t>k </a:t>
                </a:r>
                <a:r>
                  <a:rPr lang="zh-CN" altLang="en-US" dirty="0" smtClean="0"/>
                  <a:t>阶矩。</a:t>
                </a:r>
                <a:endParaRPr lang="en-US" altLang="zh-CN" dirty="0" smtClean="0"/>
              </a:p>
              <a:p>
                <a:pPr marL="0" indent="0">
                  <a:buNone/>
                </a:pPr>
                <a:r>
                  <a:rPr lang="zh-CN" altLang="en-US" dirty="0" smtClean="0"/>
                  <a:t>在原点附近，传输函数的局部行为可以用前</a:t>
                </a:r>
                <a:r>
                  <a:rPr lang="en-US" altLang="zh-CN" dirty="0" smtClean="0"/>
                  <a:t>q</a:t>
                </a:r>
                <a:r>
                  <a:rPr lang="zh-CN" altLang="en-US" dirty="0" smtClean="0"/>
                  <a:t>项</a:t>
                </a:r>
                <a:endParaRPr lang="en-US" altLang="zh-CN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≈</m:t>
                      </m:r>
                      <m:sSubSup>
                        <m:sSub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altLang="zh-CN" b="0" i="0" smtClean="0"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bSup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</m:oMath>
                  </m:oMathPara>
                </a14:m>
                <a:endParaRPr lang="en-US" altLang="zh-CN" dirty="0"/>
              </a:p>
              <a:p>
                <a:pPr marL="0" indent="0">
                  <a:buNone/>
                </a:pPr>
                <a:r>
                  <a:rPr lang="zh-CN" altLang="en-US" dirty="0" smtClean="0"/>
                  <a:t>来近似。</a:t>
                </a:r>
                <a:endParaRPr lang="en-US" altLang="zh-CN" dirty="0" smtClean="0"/>
              </a:p>
              <a:p>
                <a:pPr marL="0" indent="0">
                  <a:buNone/>
                </a:pPr>
                <a:r>
                  <a:rPr lang="zh-CN" altLang="en-US" dirty="0" smtClean="0"/>
                  <a:t>矩匹配技术的原理就是通过限制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zh-CN" altLang="en-US" dirty="0" smtClean="0"/>
                  <a:t>和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zh-CN" altLang="en-US" dirty="0"/>
                  <a:t>的前 </a:t>
                </a:r>
                <a:r>
                  <a:rPr lang="en-US" altLang="zh-CN" dirty="0"/>
                  <a:t>q </a:t>
                </a:r>
                <a:r>
                  <a:rPr lang="zh-CN" altLang="en-US" dirty="0"/>
                  <a:t>阶</a:t>
                </a:r>
                <a:r>
                  <a:rPr lang="zh-CN" altLang="en-US" dirty="0" smtClean="0"/>
                  <a:t>矩一模一样，来建立一个降阶模型。</a:t>
                </a:r>
                <a:endParaRPr lang="en-US" altLang="zh-CN" dirty="0" smtClean="0"/>
              </a:p>
              <a:p>
                <a:pPr marL="0" indent="0">
                  <a:buNone/>
                </a:pPr>
                <a:r>
                  <a:rPr lang="zh-CN" altLang="en-US" dirty="0" smtClean="0"/>
                  <a:t>例如，定义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Λ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zh-CN" altLang="en-US" dirty="0" smtClean="0"/>
                  <a:t>，则有</a:t>
                </a:r>
                <a:endParaRPr lang="en-US" altLang="zh-CN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 altLang="zh-CN">
                                  <a:latin typeface="Cambria Math" panose="02040503050406030204" pitchFamily="18" charset="0"/>
                                </a:rPr>
                                <m:t>Σ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sub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sup>
                          </m:sSubSup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altLang="zh-CN">
                                  <a:latin typeface="Cambria Math" panose="02040503050406030204" pitchFamily="18" charset="0"/>
                                </a:rPr>
                                <m:t>Λ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p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altLang="zh-CN"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</m:sSubSup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𝛬</m:t>
                              </m:r>
                            </m:e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</m:d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</m:oMath>
                  </m:oMathPara>
                </a14:m>
                <a:endParaRPr lang="en-US" altLang="zh-CN" dirty="0" smtClean="0"/>
              </a:p>
              <a:p>
                <a:pPr marL="0" indent="0">
                  <a:buNone/>
                </a:pPr>
                <a:r>
                  <a:rPr lang="zh-CN" altLang="en-US" dirty="0" smtClean="0"/>
                  <a:t>那么，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𝛬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altLang="zh-CN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zh-CN" altLang="en-US" dirty="0" smtClean="0"/>
                  <a:t>。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4709287"/>
              </a:xfrm>
              <a:blipFill>
                <a:blip r:embed="rId2"/>
                <a:stretch>
                  <a:fillRect l="-1043" t="-2587" b="-129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876221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矩匹配</a:t>
            </a:r>
            <a:r>
              <a:rPr lang="en-US" altLang="zh-CN" dirty="0" smtClean="0"/>
              <a:t>—</a:t>
            </a:r>
            <a:r>
              <a:rPr lang="en-US" altLang="zh-CN" sz="3200" dirty="0" err="1" smtClean="0"/>
              <a:t>Pade</a:t>
            </a:r>
            <a:r>
              <a:rPr lang="zh-CN" altLang="en-US" sz="3200" dirty="0" smtClean="0"/>
              <a:t>逼近和</a:t>
            </a:r>
            <a:r>
              <a:rPr lang="en-US" altLang="zh-CN" sz="3200" dirty="0" smtClean="0"/>
              <a:t>AWE</a:t>
            </a:r>
            <a:endParaRPr lang="zh-CN" alt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02080"/>
                <a:ext cx="10515600" cy="4774883"/>
              </a:xfrm>
            </p:spPr>
            <p:txBody>
              <a:bodyPr>
                <a:normAutofit fontScale="85000" lnSpcReduction="10000"/>
              </a:bodyPr>
              <a:lstStyle/>
              <a:p>
                <a:pPr marL="0" indent="0">
                  <a:buNone/>
                </a:pPr>
                <a:r>
                  <a:rPr lang="zh-CN" altLang="en-US" dirty="0" smtClean="0"/>
                  <a:t>假定已知一个标量传输函数 </a:t>
                </a:r>
                <a:r>
                  <a:rPr lang="en-US" altLang="zh-CN" dirty="0" smtClean="0"/>
                  <a:t>H(s) </a:t>
                </a:r>
                <a:r>
                  <a:rPr lang="zh-CN" altLang="en-US" dirty="0" smtClean="0"/>
                  <a:t>的 </a:t>
                </a:r>
                <a:r>
                  <a:rPr lang="en-US" altLang="zh-CN" dirty="0" smtClean="0"/>
                  <a:t>k </a:t>
                </a:r>
                <a:r>
                  <a:rPr lang="zh-CN" altLang="en-US" dirty="0" smtClean="0"/>
                  <a:t>阶矩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zh-CN" altLang="en-US" dirty="0" smtClean="0"/>
                  <a:t>，下面通过直接匹配前 </a:t>
                </a:r>
                <a:r>
                  <a:rPr lang="en-US" altLang="zh-CN" dirty="0" smtClean="0"/>
                  <a:t>q </a:t>
                </a:r>
                <a:r>
                  <a:rPr lang="zh-CN" altLang="en-US" dirty="0" smtClean="0"/>
                  <a:t>阶矩来计算降阶模型的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  <m:d>
                      <m:dPr>
                        <m:ctrlPr>
                          <a:rPr lang="en-US" altLang="zh-CN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zh-CN" altLang="en-US" dirty="0" smtClean="0"/>
                  <a:t>。</a:t>
                </a:r>
                <a:endParaRPr lang="en-US" altLang="zh-CN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+⋯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p>
                          </m:sSup>
                        </m:num>
                        <m:den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+⋯+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den>
                      </m:f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≈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i="1">
                          <a:latin typeface="Cambria Math" panose="02040503050406030204" pitchFamily="18" charset="0"/>
                        </a:rPr>
                        <m:t>+⋯+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sup>
                      </m:sSup>
                    </m:oMath>
                  </m:oMathPara>
                </a14:m>
                <a:endParaRPr lang="en-US" altLang="zh-CN" dirty="0" smtClean="0"/>
              </a:p>
              <a:p>
                <a:pPr marL="0" indent="0">
                  <a:buNone/>
                </a:pPr>
                <a:r>
                  <a:rPr lang="zh-CN" altLang="en-US" dirty="0" smtClean="0"/>
                  <a:t>此处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−1, 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zh-CN" altLang="en-US" dirty="0" smtClean="0"/>
                  <a:t>，更加高次项全部忽略。这个过程叫做函数 </a:t>
                </a:r>
                <a:r>
                  <a:rPr lang="en-US" altLang="zh-CN" dirty="0" smtClean="0"/>
                  <a:t>H(s) </a:t>
                </a:r>
                <a:r>
                  <a:rPr lang="zh-CN" altLang="en-US" dirty="0" smtClean="0"/>
                  <a:t>的</a:t>
                </a:r>
                <a:r>
                  <a:rPr lang="en-US" altLang="zh-CN" dirty="0" err="1"/>
                  <a:t>Pade</a:t>
                </a:r>
                <a:r>
                  <a:rPr lang="zh-CN" altLang="en-US" dirty="0" smtClean="0"/>
                  <a:t>逼近。约等式两端同乘以分母然后比较同幂次项的系数，就有</a:t>
                </a:r>
                <a:endParaRPr lang="en-US" altLang="zh-CN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altLang="zh-CN" b="0" i="0" smtClean="0"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func>
                            <m:func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CN" b="0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</m:d>
                            </m:e>
                          </m:func>
                        </m:sup>
                      </m:sSubSup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altLang="zh-CN" dirty="0" smtClean="0"/>
              </a:p>
              <a:p>
                <a:pPr marL="0" indent="0">
                  <a:buNone/>
                </a:pPr>
                <a:r>
                  <a:rPr lang="zh-CN" altLang="en-US" dirty="0"/>
                  <a:t>以及</a:t>
                </a:r>
                <a:endParaRPr lang="en-US" altLang="zh-CN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𝑙</m:t>
                                    </m:r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+1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  <m:t>𝑙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  <m:t>𝑙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  <m:t>𝑙</m:t>
                                    </m:r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  <m:t>+1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=−</m:t>
                      </m:r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𝑙</m:t>
                                    </m:r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+1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𝑙</m:t>
                                    </m:r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altLang="zh-CN" dirty="0" smtClean="0"/>
              </a:p>
              <a:p>
                <a:pPr marL="0" indent="0">
                  <a:buNone/>
                </a:pPr>
                <a:r>
                  <a:rPr lang="zh-CN" altLang="en-US" dirty="0"/>
                  <a:t>先</a:t>
                </a:r>
                <a:r>
                  <a:rPr lang="zh-CN" altLang="en-US" dirty="0" smtClean="0"/>
                  <a:t>计算下面这个矩阵方程得到分母的系数，然后代入上面的式子得到分子的系数。这个过程叫做渐进波形估计（</a:t>
                </a:r>
                <a:r>
                  <a:rPr lang="en-US" altLang="zh-CN" dirty="0" smtClean="0"/>
                  <a:t>Asymptotic Waveform Evaluation</a:t>
                </a:r>
                <a:r>
                  <a:rPr lang="zh-CN" altLang="en-US" dirty="0" smtClean="0"/>
                  <a:t>）。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02080"/>
                <a:ext cx="10515600" cy="4774883"/>
              </a:xfrm>
              <a:blipFill>
                <a:blip r:embed="rId2"/>
                <a:stretch>
                  <a:fillRect l="-928" t="-2299" r="-34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391009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投影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zh-CN" altLang="en-US" dirty="0" smtClean="0"/>
                  <a:t>未知函数的投影</a:t>
                </a:r>
                <a:endParaRPr lang="en-US" altLang="zh-CN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𝑠𝑝𝑎𝑛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sub>
                          </m:sSub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⟺∃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  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</m:oMath>
                  </m:oMathPara>
                </a14:m>
                <a:endParaRPr lang="en-US" altLang="zh-CN" dirty="0" smtClean="0"/>
              </a:p>
              <a:p>
                <a:r>
                  <a:rPr lang="zh-CN" altLang="en-US" dirty="0" smtClean="0"/>
                  <a:t>状态空间方程的投影</a:t>
                </a:r>
                <a:endParaRPr lang="en-US" altLang="zh-CN" dirty="0" smtClean="0"/>
              </a:p>
              <a:p>
                <a:pPr marL="0" indent="0" algn="ctr">
                  <a:buNone/>
                </a:pPr>
                <a:r>
                  <a:rPr lang="en-US" altLang="zh-CN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̇"/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sub>
                              </m:s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d>
                                <m:d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mr>
                          <m:m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d>
                                <m:d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mr>
                        </m:m>
                      </m:e>
                    </m:d>
                  </m:oMath>
                </a14:m>
                <a:endParaRPr lang="en-US" altLang="zh-CN" dirty="0" smtClean="0"/>
              </a:p>
              <a:p>
                <a:pPr marL="0" indent="0">
                  <a:buNone/>
                </a:pPr>
                <a:r>
                  <a:rPr lang="zh-CN" altLang="en-US" dirty="0" smtClean="0"/>
                  <a:t>此处，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b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𝐴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b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altLang="zh-CN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𝐶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dirty="0" smtClean="0"/>
                  <a:t>W</a:t>
                </a:r>
                <a:r>
                  <a:rPr lang="zh-CN" altLang="en-US" dirty="0" smtClean="0"/>
                  <a:t>和</a:t>
                </a:r>
                <a:r>
                  <a:rPr lang="en-US" altLang="zh-CN" dirty="0" smtClean="0"/>
                  <a:t>V</a:t>
                </a:r>
                <a:r>
                  <a:rPr lang="zh-CN" altLang="en-US" dirty="0" smtClean="0"/>
                  <a:t>叫做投影矩阵。</a:t>
                </a:r>
                <a:endParaRPr lang="en-US" altLang="zh-CN" dirty="0" smtClean="0"/>
              </a:p>
              <a:p>
                <a:pPr marL="0" indent="0">
                  <a:buNone/>
                </a:pPr>
                <a:endParaRPr lang="en-US" altLang="zh-CN" dirty="0" smtClean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52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0239406"/>
              </p:ext>
            </p:extLst>
          </p:nvPr>
        </p:nvGraphicFramePr>
        <p:xfrm>
          <a:off x="2032000" y="4950290"/>
          <a:ext cx="8127999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3806110311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818599143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2537202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W=V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W!=V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14651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投影类型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垂直投影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斜投影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78562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正交化方法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err="1" smtClean="0"/>
                        <a:t>Arnoldi</a:t>
                      </a:r>
                      <a:r>
                        <a:rPr lang="en-US" altLang="zh-CN" dirty="0" smtClean="0"/>
                        <a:t> </a:t>
                      </a:r>
                      <a:r>
                        <a:rPr lang="zh-CN" altLang="en-US" dirty="0" smtClean="0"/>
                        <a:t>正交化过程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err="1" smtClean="0"/>
                        <a:t>Lanczos</a:t>
                      </a:r>
                      <a:r>
                        <a:rPr lang="en-US" altLang="zh-CN" baseline="0" dirty="0" smtClean="0"/>
                        <a:t> </a:t>
                      </a:r>
                      <a:r>
                        <a:rPr lang="zh-CN" altLang="en-US" baseline="0" dirty="0" smtClean="0"/>
                        <a:t>双正交化过程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3774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典型的模型降阶方法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PRIMA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PVL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74305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77300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算法： 分块的</a:t>
            </a:r>
            <a:r>
              <a:rPr lang="en-US" altLang="zh-CN" dirty="0" err="1" smtClean="0"/>
              <a:t>Arnodi</a:t>
            </a:r>
            <a:r>
              <a:rPr lang="zh-CN" altLang="en-US" dirty="0" smtClean="0"/>
              <a:t>迭代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5632703"/>
                <a:ext cx="10515600" cy="946595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𝛬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</m:oMath>
                  </m:oMathPara>
                </a14:m>
                <a:endParaRPr lang="en-US" altLang="zh-CN" b="0" i="1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𝛬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sub>
                          </m:s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+1,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0,⋯,0, 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</m:d>
                    </m:oMath>
                  </m:oMathPara>
                </a14:m>
                <a:endParaRPr lang="zh-CN" altLang="en-US" i="1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5632703"/>
                <a:ext cx="10515600" cy="946595"/>
              </a:xfrm>
              <a:blipFill>
                <a:blip r:embed="rId2"/>
                <a:stretch>
                  <a:fillRect b="-387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1612" y="1359598"/>
            <a:ext cx="9248775" cy="433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4118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1134</TotalTime>
  <Words>237</Words>
  <Application>Microsoft Office PowerPoint</Application>
  <PresentationFormat>宽屏</PresentationFormat>
  <Paragraphs>84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1" baseType="lpstr">
      <vt:lpstr>等线</vt:lpstr>
      <vt:lpstr>等线 Light</vt:lpstr>
      <vt:lpstr>楷体</vt:lpstr>
      <vt:lpstr>Arial</vt:lpstr>
      <vt:lpstr>Cambria Math</vt:lpstr>
      <vt:lpstr>Office 主题​​</vt:lpstr>
      <vt:lpstr>基于模型降阶的宏模型</vt:lpstr>
      <vt:lpstr>目录</vt:lpstr>
      <vt:lpstr>基于模型降阶的宏模型流程图</vt:lpstr>
      <vt:lpstr>模型降阶</vt:lpstr>
      <vt:lpstr>PowerPoint 演示文稿</vt:lpstr>
      <vt:lpstr>矩匹配—矩</vt:lpstr>
      <vt:lpstr>矩匹配—Pade逼近和AWE</vt:lpstr>
      <vt:lpstr>投影</vt:lpstr>
      <vt:lpstr>算法： 分块的Arnodi迭代</vt:lpstr>
      <vt:lpstr>PowerPoint 演示文稿</vt:lpstr>
      <vt:lpstr>PowerPoint 演示文稿</vt:lpstr>
      <vt:lpstr>PowerPoint 演示文稿</vt:lpstr>
      <vt:lpstr>PowerPoint 演示文稿</vt:lpstr>
      <vt:lpstr>Lanczos双正交化过程</vt:lpstr>
      <vt:lpstr>索引文献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user</dc:creator>
  <cp:lastModifiedBy>user</cp:lastModifiedBy>
  <cp:revision>47</cp:revision>
  <dcterms:created xsi:type="dcterms:W3CDTF">2022-10-24T01:50:42Z</dcterms:created>
  <dcterms:modified xsi:type="dcterms:W3CDTF">2022-10-26T01:23:17Z</dcterms:modified>
</cp:coreProperties>
</file>