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1"/>
    <p:sldMasterId id="2147483695" r:id="rId2"/>
  </p:sldMasterIdLst>
  <p:notesMasterIdLst>
    <p:notesMasterId r:id="rId27"/>
  </p:notesMasterIdLst>
  <p:handoutMasterIdLst>
    <p:handoutMasterId r:id="rId28"/>
  </p:handoutMasterIdLst>
  <p:sldIdLst>
    <p:sldId id="4200" r:id="rId3"/>
    <p:sldId id="260" r:id="rId4"/>
    <p:sldId id="259" r:id="rId5"/>
    <p:sldId id="4208" r:id="rId6"/>
    <p:sldId id="4220" r:id="rId7"/>
    <p:sldId id="4209" r:id="rId8"/>
    <p:sldId id="4210" r:id="rId9"/>
    <p:sldId id="4211" r:id="rId10"/>
    <p:sldId id="4213" r:id="rId11"/>
    <p:sldId id="4214" r:id="rId12"/>
    <p:sldId id="4221" r:id="rId13"/>
    <p:sldId id="4204" r:id="rId14"/>
    <p:sldId id="4206" r:id="rId15"/>
    <p:sldId id="4215" r:id="rId16"/>
    <p:sldId id="4216" r:id="rId17"/>
    <p:sldId id="4224" r:id="rId18"/>
    <p:sldId id="4225" r:id="rId19"/>
    <p:sldId id="4226" r:id="rId20"/>
    <p:sldId id="4227" r:id="rId21"/>
    <p:sldId id="4228" r:id="rId22"/>
    <p:sldId id="4229" r:id="rId23"/>
    <p:sldId id="4205" r:id="rId24"/>
    <p:sldId id="4222" r:id="rId25"/>
    <p:sldId id="4223" r:id="rId26"/>
  </p:sldIdLst>
  <p:sldSz cx="12192000" cy="6858000"/>
  <p:notesSz cx="6797675" cy="9926638"/>
  <p:custDataLst>
    <p:tags r:id="rId2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22" userDrawn="1">
          <p15:clr>
            <a:srgbClr val="A4A3A4"/>
          </p15:clr>
        </p15:guide>
        <p15:guide id="2" pos="3772" userDrawn="1">
          <p15:clr>
            <a:srgbClr val="A4A3A4"/>
          </p15:clr>
        </p15:guide>
        <p15:guide id="3" pos="55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01C"/>
    <a:srgbClr val="7F7F7F"/>
    <a:srgbClr val="0A3F78"/>
    <a:srgbClr val="C70F22"/>
    <a:srgbClr val="17479E"/>
    <a:srgbClr val="14B5C7"/>
    <a:srgbClr val="94EBF4"/>
    <a:srgbClr val="52F3FF"/>
    <a:srgbClr val="EB6206"/>
    <a:srgbClr val="B9A0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浅色样式 2 - 强调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ABFCF23-3B69-468F-B69F-88F6DE6A72F2}" styleName="中度样式 1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574" autoAdjust="0"/>
    <p:restoredTop sz="89602" autoAdjust="0"/>
  </p:normalViewPr>
  <p:slideViewPr>
    <p:cSldViewPr snapToGrid="0" showGuides="1">
      <p:cViewPr varScale="1">
        <p:scale>
          <a:sx n="72" d="100"/>
          <a:sy n="72" d="100"/>
        </p:scale>
        <p:origin x="60" y="462"/>
      </p:cViewPr>
      <p:guideLst>
        <p:guide orient="horz" pos="822"/>
        <p:guide pos="3772"/>
        <p:guide pos="55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6" d="100"/>
          <a:sy n="86" d="100"/>
        </p:scale>
        <p:origin x="3928" y="21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87CA5A5A-9347-B24F-AD12-821C747D589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28A64D98-8704-EB45-B1DF-C1F7B6148A5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8C3F34-A983-4045-B8E2-6F0E52DDF499}" type="datetimeFigureOut">
              <a:rPr kumimoji="1" lang="zh-CN" altLang="en-US" smtClean="0"/>
              <a:t>2023/6/2</a:t>
            </a:fld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9F3831DD-7E0C-5B49-9B6D-7BE581A0030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426F2342-C5D3-A54B-B03F-506D167E19B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2EC993-8D6A-B54F-9693-658E95B9244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99984953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386DB9-917E-4FFA-8DB0-4E1857BF1AFF}" type="datetimeFigureOut">
              <a:rPr lang="zh-CN" altLang="en-US" smtClean="0"/>
              <a:t>2023/6/2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70F710-22A0-4DED-B4DE-5740793DA37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495888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70F710-22A0-4DED-B4DE-5740793DA374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0070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70F710-22A0-4DED-B4DE-5740793DA374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12568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70F710-22A0-4DED-B4DE-5740793DA374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07696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70F710-22A0-4DED-B4DE-5740793DA374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30001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18415-1B45-4373-ACD1-24A935B9E1C6}" type="datetimeFigureOut">
              <a:rPr lang="zh-CN" altLang="en-US" smtClean="0"/>
              <a:t>2023/6/2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11774-E2B8-474C-A30B-EED024AE0F0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平行四边形 7">
            <a:extLst>
              <a:ext uri="{FF2B5EF4-FFF2-40B4-BE49-F238E27FC236}">
                <a16:creationId xmlns:a16="http://schemas.microsoft.com/office/drawing/2014/main" id="{C0044DC2-7D2A-871D-851F-AA0600D9446F}"/>
              </a:ext>
            </a:extLst>
          </p:cNvPr>
          <p:cNvSpPr/>
          <p:nvPr/>
        </p:nvSpPr>
        <p:spPr>
          <a:xfrm>
            <a:off x="296125" y="326168"/>
            <a:ext cx="313475" cy="376565"/>
          </a:xfrm>
          <a:prstGeom prst="parallelogram">
            <a:avLst/>
          </a:prstGeom>
          <a:solidFill>
            <a:srgbClr val="D600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标题 1"/>
          <p:cNvSpPr>
            <a:spLocks noGrp="1"/>
          </p:cNvSpPr>
          <p:nvPr>
            <p:ph type="title"/>
          </p:nvPr>
        </p:nvSpPr>
        <p:spPr>
          <a:xfrm>
            <a:off x="834097" y="-137699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934804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完全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667B5-ED61-425F-8601-8CEF2B153ADB}" type="datetime1">
              <a:rPr lang="zh-CN" altLang="en-US" smtClean="0"/>
              <a:t>2023/6/2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32AF4-A8FD-4977-867F-0E5C904E2B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6923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无底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D5B5DC4-4F86-8CDF-C898-3615C2DD1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667B5-ED61-425F-8601-8CEF2B153ADB}" type="datetime1">
              <a:rPr lang="zh-CN" altLang="en-US" smtClean="0"/>
              <a:t>2023/6/2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DD8B8B2-5D2F-EEB8-3774-A2ED254C7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95F7BFF0-AE34-8436-1E9E-E82361CFB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32AF4-A8FD-4977-867F-0E5C904E2B2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E5E6838C-348E-9A34-3AA5-29ACBB6EE97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7330" y="244549"/>
            <a:ext cx="1356801" cy="508553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487A0BF-C417-0D09-ACDE-B7F6BDE1791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57934" y="-707439"/>
            <a:ext cx="4360096" cy="2455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5575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空白标题无底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E3E34-8C99-43C6-BFBB-86E352EB8502}" type="datetime1">
              <a:rPr lang="zh-CN" altLang="en-US" smtClean="0"/>
              <a:t>2023/6/2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32AF4-A8FD-4977-867F-0E5C904E2B2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平行四边形 7">
            <a:extLst>
              <a:ext uri="{FF2B5EF4-FFF2-40B4-BE49-F238E27FC236}">
                <a16:creationId xmlns:a16="http://schemas.microsoft.com/office/drawing/2014/main" id="{C0044DC2-7D2A-871D-851F-AA0600D9446F}"/>
              </a:ext>
            </a:extLst>
          </p:cNvPr>
          <p:cNvSpPr/>
          <p:nvPr/>
        </p:nvSpPr>
        <p:spPr>
          <a:xfrm>
            <a:off x="296125" y="326168"/>
            <a:ext cx="313475" cy="376565"/>
          </a:xfrm>
          <a:prstGeom prst="parallelogram">
            <a:avLst/>
          </a:prstGeom>
          <a:solidFill>
            <a:srgbClr val="D600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标题 1"/>
          <p:cNvSpPr>
            <a:spLocks noGrp="1"/>
          </p:cNvSpPr>
          <p:nvPr>
            <p:ph type="title"/>
          </p:nvPr>
        </p:nvSpPr>
        <p:spPr>
          <a:xfrm>
            <a:off x="834097" y="-137699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2A9300BA-12B9-835D-414E-B051616D2CF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7330" y="245068"/>
            <a:ext cx="1356801" cy="508034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922FBCD8-1889-507F-F8B8-043FC039E5D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4202" y="-701195"/>
            <a:ext cx="4360096" cy="2452554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A5599C58-3130-79B8-92DC-877F0D1D49C0}"/>
              </a:ext>
            </a:extLst>
          </p:cNvPr>
          <p:cNvSpPr/>
          <p:nvPr userDrawn="1"/>
        </p:nvSpPr>
        <p:spPr>
          <a:xfrm>
            <a:off x="1" y="6635931"/>
            <a:ext cx="10829108" cy="222069"/>
          </a:xfrm>
          <a:prstGeom prst="rect">
            <a:avLst/>
          </a:prstGeom>
          <a:solidFill>
            <a:srgbClr val="D600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291DF88E-1D8B-FBE9-6FC8-A8AAE8008DC2}"/>
              </a:ext>
            </a:extLst>
          </p:cNvPr>
          <p:cNvSpPr/>
          <p:nvPr userDrawn="1"/>
        </p:nvSpPr>
        <p:spPr>
          <a:xfrm>
            <a:off x="10528662" y="6635931"/>
            <a:ext cx="1663337" cy="22206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937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完全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667B5-ED61-425F-8601-8CEF2B153ADB}" type="datetime1">
              <a:rPr lang="zh-CN" altLang="en-US" smtClean="0"/>
              <a:t>2023/6/2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32AF4-A8FD-4977-867F-0E5C904E2B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6474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E3E34-8C99-43C6-BFBB-86E352EB8502}" type="datetime1">
              <a:rPr lang="zh-CN" altLang="en-US" smtClean="0"/>
              <a:t>2023/6/2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32AF4-A8FD-4977-867F-0E5C904E2B2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4" name="文本占位符 3"/>
          <p:cNvSpPr>
            <a:spLocks noGrp="1"/>
          </p:cNvSpPr>
          <p:nvPr>
            <p:ph type="body" sz="half" idx="17" hasCustomPrompt="1"/>
          </p:nvPr>
        </p:nvSpPr>
        <p:spPr>
          <a:xfrm>
            <a:off x="3770995" y="1612437"/>
            <a:ext cx="3932237" cy="10453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dirty="0"/>
              <a:t>TEXT HERE</a:t>
            </a:r>
            <a:endParaRPr lang="zh-CN" altLang="en-US" dirty="0"/>
          </a:p>
        </p:txBody>
      </p:sp>
      <p:sp>
        <p:nvSpPr>
          <p:cNvPr id="10" name="文本占位符 2"/>
          <p:cNvSpPr>
            <a:spLocks noGrp="1"/>
          </p:cNvSpPr>
          <p:nvPr>
            <p:ph idx="1"/>
          </p:nvPr>
        </p:nvSpPr>
        <p:spPr>
          <a:xfrm>
            <a:off x="3770995" y="2722137"/>
            <a:ext cx="3932237" cy="30291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600" b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  <a:lvl2pPr marL="457200" indent="0">
              <a:buNone/>
              <a:defRPr sz="140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2pPr>
            <a:lvl3pPr marL="91440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+mn-lt"/>
              </a:defRPr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</p:spTree>
    <p:extLst>
      <p:ext uri="{BB962C8B-B14F-4D97-AF65-F5344CB8AC3E}">
        <p14:creationId xmlns:p14="http://schemas.microsoft.com/office/powerpoint/2010/main" val="34598379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自定义版式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667B5-ED61-425F-8601-8CEF2B153ADB}" type="datetime1">
              <a:rPr lang="zh-CN" altLang="en-US" smtClean="0"/>
              <a:t>2023/6/2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32AF4-A8FD-4977-867F-0E5C904E2B2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文本占位符 3"/>
          <p:cNvSpPr>
            <a:spLocks noGrp="1"/>
          </p:cNvSpPr>
          <p:nvPr>
            <p:ph type="body" sz="half" idx="17" hasCustomPrompt="1"/>
          </p:nvPr>
        </p:nvSpPr>
        <p:spPr>
          <a:xfrm>
            <a:off x="919729" y="1205114"/>
            <a:ext cx="3932237" cy="10453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dirty="0"/>
              <a:t>TEXT HERE</a:t>
            </a:r>
            <a:endParaRPr lang="zh-CN" altLang="en-US" dirty="0"/>
          </a:p>
        </p:txBody>
      </p:sp>
      <p:sp>
        <p:nvSpPr>
          <p:cNvPr id="8" name="文本占位符 2"/>
          <p:cNvSpPr>
            <a:spLocks noGrp="1"/>
          </p:cNvSpPr>
          <p:nvPr>
            <p:ph idx="1"/>
          </p:nvPr>
        </p:nvSpPr>
        <p:spPr>
          <a:xfrm>
            <a:off x="919729" y="2314814"/>
            <a:ext cx="3932237" cy="30291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600" b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  <a:lvl2pPr marL="457200" indent="0">
              <a:buNone/>
              <a:defRPr sz="140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2pPr>
            <a:lvl3pPr marL="91440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+mn-lt"/>
              </a:defRPr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</p:spTree>
    <p:extLst>
      <p:ext uri="{BB962C8B-B14F-4D97-AF65-F5344CB8AC3E}">
        <p14:creationId xmlns:p14="http://schemas.microsoft.com/office/powerpoint/2010/main" val="16534626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自定义版式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6177516" y="0"/>
            <a:ext cx="6014484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667B5-ED61-425F-8601-8CEF2B153ADB}" type="datetime1">
              <a:rPr lang="zh-CN" altLang="en-US" smtClean="0"/>
              <a:t>2023/6/2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32AF4-A8FD-4977-867F-0E5C904E2B2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文本占位符 3"/>
          <p:cNvSpPr>
            <a:spLocks noGrp="1"/>
          </p:cNvSpPr>
          <p:nvPr>
            <p:ph type="body" sz="half" idx="17" hasCustomPrompt="1"/>
          </p:nvPr>
        </p:nvSpPr>
        <p:spPr>
          <a:xfrm>
            <a:off x="397525" y="1424428"/>
            <a:ext cx="5321631" cy="10453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dirty="0"/>
              <a:t>TEXT HERE</a:t>
            </a:r>
            <a:endParaRPr lang="zh-CN" altLang="en-US" dirty="0"/>
          </a:p>
        </p:txBody>
      </p:sp>
      <p:sp>
        <p:nvSpPr>
          <p:cNvPr id="13" name="文本占位符 2"/>
          <p:cNvSpPr>
            <a:spLocks noGrp="1"/>
          </p:cNvSpPr>
          <p:nvPr>
            <p:ph idx="1"/>
          </p:nvPr>
        </p:nvSpPr>
        <p:spPr>
          <a:xfrm>
            <a:off x="397524" y="2648531"/>
            <a:ext cx="5321632" cy="17655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600" b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  <a:lvl2pPr marL="457200" indent="0">
              <a:buNone/>
              <a:defRPr sz="140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2pPr>
            <a:lvl3pPr marL="91440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+mn-lt"/>
              </a:defRPr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  <p:sp>
        <p:nvSpPr>
          <p:cNvPr id="14" name="文本占位符 2"/>
          <p:cNvSpPr>
            <a:spLocks noGrp="1"/>
          </p:cNvSpPr>
          <p:nvPr>
            <p:ph idx="18"/>
          </p:nvPr>
        </p:nvSpPr>
        <p:spPr>
          <a:xfrm>
            <a:off x="6523942" y="4823481"/>
            <a:ext cx="5321632" cy="14004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600" b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  <a:lvl2pPr marL="457200" indent="0">
              <a:buNone/>
              <a:defRPr sz="140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2pPr>
            <a:lvl3pPr marL="91440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+mn-lt"/>
              </a:defRPr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</p:spTree>
    <p:extLst>
      <p:ext uri="{BB962C8B-B14F-4D97-AF65-F5344CB8AC3E}">
        <p14:creationId xmlns:p14="http://schemas.microsoft.com/office/powerpoint/2010/main" val="8003171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自定义版式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667B5-ED61-425F-8601-8CEF2B153ADB}" type="datetime1">
              <a:rPr lang="zh-CN" altLang="en-US" smtClean="0"/>
              <a:t>2023/6/2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32AF4-A8FD-4977-867F-0E5C904E2B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29671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6B4F262C-C20F-13B9-A4FF-DD6B3772A988}"/>
              </a:ext>
            </a:extLst>
          </p:cNvPr>
          <p:cNvSpPr/>
          <p:nvPr/>
        </p:nvSpPr>
        <p:spPr>
          <a:xfrm>
            <a:off x="1164800" y="1020233"/>
            <a:ext cx="5112000" cy="4779434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72AF31AE-B499-9213-32CC-1B883DED15BA}"/>
              </a:ext>
            </a:extLst>
          </p:cNvPr>
          <p:cNvSpPr/>
          <p:nvPr/>
        </p:nvSpPr>
        <p:spPr>
          <a:xfrm>
            <a:off x="4809067" y="2294467"/>
            <a:ext cx="1467733" cy="4563533"/>
          </a:xfrm>
          <a:prstGeom prst="rect">
            <a:avLst/>
          </a:prstGeom>
          <a:solidFill>
            <a:srgbClr val="CD1F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B36BAF25-F379-B7CF-73A5-1EA29A544040}"/>
              </a:ext>
            </a:extLst>
          </p:cNvPr>
          <p:cNvSpPr/>
          <p:nvPr/>
        </p:nvSpPr>
        <p:spPr>
          <a:xfrm>
            <a:off x="6276800" y="2294467"/>
            <a:ext cx="5915200" cy="456353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667B5-ED61-425F-8601-8CEF2B153ADB}" type="datetime1">
              <a:rPr lang="zh-CN" altLang="en-US" smtClean="0"/>
              <a:t>2023/6/2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32AF4-A8FD-4977-867F-0E5C904E2B2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文本占位符 3"/>
          <p:cNvSpPr>
            <a:spLocks noGrp="1"/>
          </p:cNvSpPr>
          <p:nvPr>
            <p:ph type="body" sz="half" idx="17" hasCustomPrompt="1"/>
          </p:nvPr>
        </p:nvSpPr>
        <p:spPr>
          <a:xfrm>
            <a:off x="6663823" y="1020233"/>
            <a:ext cx="3932237" cy="10453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dirty="0"/>
              <a:t>TEXT HERE</a:t>
            </a:r>
            <a:endParaRPr lang="zh-CN" altLang="en-US" dirty="0"/>
          </a:p>
        </p:txBody>
      </p:sp>
      <p:sp>
        <p:nvSpPr>
          <p:cNvPr id="10" name="文本占位符 2"/>
          <p:cNvSpPr>
            <a:spLocks noGrp="1"/>
          </p:cNvSpPr>
          <p:nvPr>
            <p:ph idx="1"/>
          </p:nvPr>
        </p:nvSpPr>
        <p:spPr>
          <a:xfrm>
            <a:off x="6663823" y="2698689"/>
            <a:ext cx="3932237" cy="30291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600" b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  <a:lvl2pPr marL="457200" indent="0">
              <a:buNone/>
              <a:defRPr sz="140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2pPr>
            <a:lvl3pPr marL="914400" indent="0">
              <a:buNone/>
              <a:defRPr sz="1200">
                <a:solidFill>
                  <a:schemeClr val="bg1">
                    <a:lumMod val="50000"/>
                  </a:schemeClr>
                </a:solidFill>
                <a:latin typeface="+mn-lt"/>
              </a:defRPr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</p:txBody>
      </p:sp>
    </p:spTree>
    <p:extLst>
      <p:ext uri="{BB962C8B-B14F-4D97-AF65-F5344CB8AC3E}">
        <p14:creationId xmlns:p14="http://schemas.microsoft.com/office/powerpoint/2010/main" val="20509714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81A9B-17E9-440D-A3FB-339E84F619F3}" type="datetime1">
              <a:rPr lang="zh-CN" altLang="en-US" smtClean="0"/>
              <a:t>2023/6/2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32AF4-A8FD-4977-867F-0E5C904E2B2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平行四边形 6">
            <a:extLst>
              <a:ext uri="{FF2B5EF4-FFF2-40B4-BE49-F238E27FC236}">
                <a16:creationId xmlns:a16="http://schemas.microsoft.com/office/drawing/2014/main" id="{C0044DC2-7D2A-871D-851F-AA0600D9446F}"/>
              </a:ext>
            </a:extLst>
          </p:cNvPr>
          <p:cNvSpPr/>
          <p:nvPr/>
        </p:nvSpPr>
        <p:spPr>
          <a:xfrm>
            <a:off x="296125" y="326168"/>
            <a:ext cx="313475" cy="376565"/>
          </a:xfrm>
          <a:prstGeom prst="parallelogram">
            <a:avLst/>
          </a:prstGeom>
          <a:solidFill>
            <a:srgbClr val="D600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834097" y="-137699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11" name="文本占位符 2"/>
          <p:cNvSpPr>
            <a:spLocks noGrp="1"/>
          </p:cNvSpPr>
          <p:nvPr>
            <p:ph idx="1"/>
          </p:nvPr>
        </p:nvSpPr>
        <p:spPr>
          <a:xfrm>
            <a:off x="834097" y="1230748"/>
            <a:ext cx="10515600" cy="44651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zh-CN" altLang="en-US" dirty="0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49FC1866-42D7-44A7-D0DA-E715E45870C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7330" y="245068"/>
            <a:ext cx="1356801" cy="508034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97E01ED9-1DDB-4BB8-610C-EAC3DD6FBDC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4202" y="-701195"/>
            <a:ext cx="4360096" cy="2452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720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7E38106-3C83-20B2-8194-FDAB3016F5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18415-1B45-4373-ACD1-24A935B9E1C6}" type="datetimeFigureOut">
              <a:rPr lang="zh-CN" altLang="en-US" smtClean="0"/>
              <a:t>2023/6/2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9D779558-DC9F-8A51-AA56-994EBD54B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75D8045-3A6B-213C-02A1-226484FE23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11774-E2B8-474C-A30B-EED024AE0F0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7035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5407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18415-1B45-4373-ACD1-24A935B9E1C6}" type="datetimeFigureOut">
              <a:rPr lang="zh-CN" altLang="en-US" smtClean="0"/>
              <a:t>2023/6/2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11774-E2B8-474C-A30B-EED024AE0F0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平行四边形 6">
            <a:extLst>
              <a:ext uri="{FF2B5EF4-FFF2-40B4-BE49-F238E27FC236}">
                <a16:creationId xmlns:a16="http://schemas.microsoft.com/office/drawing/2014/main" id="{C0044DC2-7D2A-871D-851F-AA0600D9446F}"/>
              </a:ext>
            </a:extLst>
          </p:cNvPr>
          <p:cNvSpPr/>
          <p:nvPr/>
        </p:nvSpPr>
        <p:spPr>
          <a:xfrm>
            <a:off x="296125" y="326168"/>
            <a:ext cx="313475" cy="376565"/>
          </a:xfrm>
          <a:prstGeom prst="parallelogram">
            <a:avLst/>
          </a:prstGeom>
          <a:solidFill>
            <a:srgbClr val="D600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834097" y="-137699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11" name="文本占位符 2"/>
          <p:cNvSpPr>
            <a:spLocks noGrp="1"/>
          </p:cNvSpPr>
          <p:nvPr>
            <p:ph idx="1"/>
          </p:nvPr>
        </p:nvSpPr>
        <p:spPr>
          <a:xfrm>
            <a:off x="834097" y="1230748"/>
            <a:ext cx="10515600" cy="44651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26636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18415-1B45-4373-ACD1-24A935B9E1C6}" type="datetimeFigureOut">
              <a:rPr lang="zh-CN" altLang="en-US" smtClean="0"/>
              <a:t>2023/6/2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11774-E2B8-474C-A30B-EED024AE0F0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1113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18415-1B45-4373-ACD1-24A935B9E1C6}" type="datetimeFigureOut">
              <a:rPr lang="zh-CN" altLang="en-US" smtClean="0"/>
              <a:t>2023/6/2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11774-E2B8-474C-A30B-EED024AE0F0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4184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18415-1B45-4373-ACD1-24A935B9E1C6}" type="datetimeFigureOut">
              <a:rPr lang="zh-CN" altLang="en-US" smtClean="0"/>
              <a:t>2023/6/2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11774-E2B8-474C-A30B-EED024AE0F0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834097" y="-137699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774753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18415-1B45-4373-ACD1-24A935B9E1C6}" type="datetimeFigureOut">
              <a:rPr lang="zh-CN" altLang="en-US" smtClean="0"/>
              <a:t>2023/6/2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11774-E2B8-474C-A30B-EED024AE0F0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9929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18415-1B45-4373-ACD1-24A935B9E1C6}" type="datetimeFigureOut">
              <a:rPr lang="zh-CN" altLang="en-US" smtClean="0"/>
              <a:t>2023/6/2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11774-E2B8-474C-A30B-EED024AE0F0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6657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无底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D5B5DC4-4F86-8CDF-C898-3615C2DD1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667B5-ED61-425F-8601-8CEF2B153ADB}" type="datetime1">
              <a:rPr lang="zh-CN" altLang="en-US" smtClean="0"/>
              <a:t>2023/6/2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DD8B8B2-5D2F-EEB8-3774-A2ED254C7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95F7BFF0-AE34-8436-1E9E-E82361CFB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32AF4-A8FD-4977-867F-0E5C904E2B2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E5E6838C-348E-9A34-3AA5-29ACBB6EE97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7330" y="244549"/>
            <a:ext cx="1356801" cy="508553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487A0BF-C417-0D09-ACDE-B7F6BDE1791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57934" y="-707439"/>
            <a:ext cx="4360096" cy="2455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6658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4097" y="-13769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4097" y="1230748"/>
            <a:ext cx="10515600" cy="49462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231371" y="62238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418415-1B45-4373-ACD1-24A935B9E1C6}" type="datetimeFigureOut">
              <a:rPr lang="zh-CN" altLang="en-US" smtClean="0"/>
              <a:t>2023/6/2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22388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217429" y="62238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B11774-E2B8-474C-A30B-EED024AE0F0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1" y="6635931"/>
            <a:ext cx="10829108" cy="222069"/>
          </a:xfrm>
          <a:prstGeom prst="rect">
            <a:avLst/>
          </a:prstGeom>
          <a:solidFill>
            <a:srgbClr val="D600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10528662" y="6635931"/>
            <a:ext cx="1663337" cy="22206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9" name="平行四边形 8">
            <a:extLst>
              <a:ext uri="{FF2B5EF4-FFF2-40B4-BE49-F238E27FC236}">
                <a16:creationId xmlns:a16="http://schemas.microsoft.com/office/drawing/2014/main" id="{C0044DC2-7D2A-871D-851F-AA0600D9446F}"/>
              </a:ext>
            </a:extLst>
          </p:cNvPr>
          <p:cNvSpPr/>
          <p:nvPr/>
        </p:nvSpPr>
        <p:spPr>
          <a:xfrm>
            <a:off x="296125" y="326168"/>
            <a:ext cx="313475" cy="376565"/>
          </a:xfrm>
          <a:prstGeom prst="parallelogram">
            <a:avLst/>
          </a:prstGeom>
          <a:solidFill>
            <a:srgbClr val="D600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C6A92E5B-F8AD-3FAF-BC3E-4E2147A02F12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7330" y="245068"/>
            <a:ext cx="1356801" cy="50803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6406BD0D-1754-5C39-0706-81526F392742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4202" y="-701195"/>
            <a:ext cx="4360096" cy="2452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117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702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709" r:id="rId9"/>
    <p:sldLayoutId id="2147483710" r:id="rId10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n"/>
        <a:defRPr sz="2400" b="1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n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n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n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231371" y="62238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1667B5-ED61-425F-8601-8CEF2B153ADB}" type="datetime1">
              <a:rPr lang="zh-CN" altLang="en-US" smtClean="0"/>
              <a:t>2023/6/2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22388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217429" y="62238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E32AF4-A8FD-4977-867F-0E5C904E2B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754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8" r:id="rId2"/>
    <p:sldLayoutId id="2147483701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4" r:id="rId9"/>
    <p:sldLayoutId id="2147483707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2.xml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内容占位符 3">
            <a:extLst>
              <a:ext uri="{FF2B5EF4-FFF2-40B4-BE49-F238E27FC236}">
                <a16:creationId xmlns:a16="http://schemas.microsoft.com/office/drawing/2014/main" id="{55237020-875B-527F-B6FE-3CC26C132E3C}"/>
              </a:ext>
            </a:extLst>
          </p:cNvPr>
          <p:cNvSpPr txBox="1">
            <a:spLocks/>
          </p:cNvSpPr>
          <p:nvPr/>
        </p:nvSpPr>
        <p:spPr>
          <a:xfrm>
            <a:off x="9290883" y="5989412"/>
            <a:ext cx="2445051" cy="11255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zh-CN" altLang="en-US" sz="16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思源黑体 Light" panose="020B0300000000000000" charset="-122"/>
              </a:rPr>
              <a:t>打造完整的国产芯片数字EDA平台</a:t>
            </a:r>
          </a:p>
        </p:txBody>
      </p:sp>
      <p:sp>
        <p:nvSpPr>
          <p:cNvPr id="12" name="文本占位符 2">
            <a:extLst>
              <a:ext uri="{FF2B5EF4-FFF2-40B4-BE49-F238E27FC236}">
                <a16:creationId xmlns:a16="http://schemas.microsoft.com/office/drawing/2014/main" id="{094CC457-129F-75C2-B25A-1CA604B79BD0}"/>
              </a:ext>
            </a:extLst>
          </p:cNvPr>
          <p:cNvSpPr txBox="1">
            <a:spLocks/>
          </p:cNvSpPr>
          <p:nvPr/>
        </p:nvSpPr>
        <p:spPr>
          <a:xfrm>
            <a:off x="510047" y="1786019"/>
            <a:ext cx="5995988" cy="863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zh-CN" altLang="en-US" sz="4400">
                <a:solidFill>
                  <a:srgbClr val="D6001C"/>
                </a:solidFill>
                <a:latin typeface="Helvetica 65 Medium" panose="020B0500000000000000" charset="0"/>
                <a:cs typeface="Helvetica 65 Medium" panose="020B0500000000000000" charset="0"/>
              </a:rPr>
              <a:t>芯</a:t>
            </a:r>
            <a:r>
              <a:rPr lang="zh-CN" altLang="en-US" sz="4400">
                <a:latin typeface="Helvetica 65 Medium" panose="020B0500000000000000" charset="0"/>
                <a:cs typeface="Helvetica 65 Medium" panose="020B0500000000000000" charset="0"/>
              </a:rPr>
              <a:t>之所至  皆有</a:t>
            </a:r>
            <a:r>
              <a:rPr lang="zh-CN" altLang="en-US" sz="4400">
                <a:solidFill>
                  <a:srgbClr val="D6001C"/>
                </a:solidFill>
                <a:latin typeface="Helvetica 65 Medium" panose="020B0500000000000000" charset="0"/>
                <a:cs typeface="Helvetica 65 Medium" panose="020B0500000000000000" charset="0"/>
              </a:rPr>
              <a:t>鸿芯</a:t>
            </a:r>
            <a:endParaRPr lang="en-US" altLang="zh-CN" sz="4400" dirty="0">
              <a:solidFill>
                <a:srgbClr val="D6001C"/>
              </a:solidFill>
              <a:latin typeface="Helvetica 65 Medium" panose="020B0500000000000000" charset="0"/>
              <a:cs typeface="Helvetica 65 Medium" panose="020B0500000000000000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56AB9CB4-F191-E4C5-E530-7BA387DB4EBD}"/>
              </a:ext>
            </a:extLst>
          </p:cNvPr>
          <p:cNvSpPr txBox="1"/>
          <p:nvPr/>
        </p:nvSpPr>
        <p:spPr>
          <a:xfrm>
            <a:off x="510047" y="818876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zh-CN" altLang="en-US" sz="5400" b="1" dirty="0" smtClean="0">
                <a:latin typeface="Helvetica 65 Medium" panose="020B0500000000000000" charset="0"/>
                <a:ea typeface="微软雅黑" panose="020B0503020204020204" pitchFamily="34" charset="-122"/>
              </a:rPr>
              <a:t>模型降阶</a:t>
            </a:r>
            <a:endParaRPr lang="zh-CN" altLang="en-US" sz="5400" b="1" dirty="0">
              <a:latin typeface="Helvetica 65 Medium" panose="020B0500000000000000" charset="0"/>
              <a:ea typeface="微软雅黑" panose="020B0503020204020204" pitchFamily="34" charset="-122"/>
            </a:endParaRPr>
          </a:p>
        </p:txBody>
      </p: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082E21D8-51E5-E239-E6A7-E070B9854D5A}"/>
              </a:ext>
            </a:extLst>
          </p:cNvPr>
          <p:cNvGrpSpPr/>
          <p:nvPr/>
        </p:nvGrpSpPr>
        <p:grpSpPr>
          <a:xfrm>
            <a:off x="736930" y="6279057"/>
            <a:ext cx="1054585" cy="201033"/>
            <a:chOff x="686082" y="6264067"/>
            <a:chExt cx="1054585" cy="201033"/>
          </a:xfrm>
        </p:grpSpPr>
        <p:sp>
          <p:nvSpPr>
            <p:cNvPr id="23" name="椭圆 22">
              <a:extLst>
                <a:ext uri="{FF2B5EF4-FFF2-40B4-BE49-F238E27FC236}">
                  <a16:creationId xmlns:a16="http://schemas.microsoft.com/office/drawing/2014/main" id="{89438DBD-A0B8-1DAA-F659-B4269F635658}"/>
                </a:ext>
              </a:extLst>
            </p:cNvPr>
            <p:cNvSpPr/>
            <p:nvPr/>
          </p:nvSpPr>
          <p:spPr>
            <a:xfrm>
              <a:off x="686082" y="6264067"/>
              <a:ext cx="201033" cy="2010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4" name="椭圆 23">
              <a:extLst>
                <a:ext uri="{FF2B5EF4-FFF2-40B4-BE49-F238E27FC236}">
                  <a16:creationId xmlns:a16="http://schemas.microsoft.com/office/drawing/2014/main" id="{D1050710-F62A-946D-B81F-C334EB0CF3A4}"/>
                </a:ext>
              </a:extLst>
            </p:cNvPr>
            <p:cNvSpPr/>
            <p:nvPr/>
          </p:nvSpPr>
          <p:spPr>
            <a:xfrm>
              <a:off x="970599" y="6264067"/>
              <a:ext cx="201033" cy="20103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5" name="椭圆 24">
              <a:extLst>
                <a:ext uri="{FF2B5EF4-FFF2-40B4-BE49-F238E27FC236}">
                  <a16:creationId xmlns:a16="http://schemas.microsoft.com/office/drawing/2014/main" id="{6CCC8C77-F6BB-5261-1C95-E78BDAE7EA8E}"/>
                </a:ext>
              </a:extLst>
            </p:cNvPr>
            <p:cNvSpPr/>
            <p:nvPr/>
          </p:nvSpPr>
          <p:spPr>
            <a:xfrm>
              <a:off x="1255116" y="6264067"/>
              <a:ext cx="201033" cy="201033"/>
            </a:xfrm>
            <a:prstGeom prst="ellipse">
              <a:avLst/>
            </a:prstGeom>
            <a:solidFill>
              <a:srgbClr val="FF707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6" name="椭圆 25">
              <a:extLst>
                <a:ext uri="{FF2B5EF4-FFF2-40B4-BE49-F238E27FC236}">
                  <a16:creationId xmlns:a16="http://schemas.microsoft.com/office/drawing/2014/main" id="{BCF661CC-57FE-0B74-07F2-C74C7BF9D7D3}"/>
                </a:ext>
              </a:extLst>
            </p:cNvPr>
            <p:cNvSpPr/>
            <p:nvPr/>
          </p:nvSpPr>
          <p:spPr>
            <a:xfrm>
              <a:off x="1539634" y="6264067"/>
              <a:ext cx="201033" cy="20103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pic>
        <p:nvPicPr>
          <p:cNvPr id="10" name="图片 9" descr="黑暗中的灯光&#10;&#10;描述已自动生成">
            <a:extLst>
              <a:ext uri="{FF2B5EF4-FFF2-40B4-BE49-F238E27FC236}">
                <a16:creationId xmlns:a16="http://schemas.microsoft.com/office/drawing/2014/main" id="{DBC29ED9-C954-C880-DFCC-E578BE51D7E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9298" y="-1015474"/>
            <a:ext cx="5727151" cy="3221522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757697" y="2514600"/>
            <a:ext cx="18229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王佳敏</a:t>
            </a:r>
            <a:endParaRPr lang="en-US" altLang="zh-CN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dirty="0" smtClean="0">
                <a:ea typeface="楷体" panose="02010609060101010101" pitchFamily="49" charset="-122"/>
              </a:rPr>
              <a:t>2023</a:t>
            </a:r>
            <a:r>
              <a:rPr lang="zh-CN" altLang="en-US" dirty="0" smtClean="0">
                <a:ea typeface="楷体" panose="02010609060101010101" pitchFamily="49" charset="-122"/>
              </a:rPr>
              <a:t>年</a:t>
            </a:r>
            <a:r>
              <a:rPr lang="en-US" altLang="zh-CN" dirty="0" smtClean="0">
                <a:ea typeface="楷体" panose="02010609060101010101" pitchFamily="49" charset="-122"/>
              </a:rPr>
              <a:t>05</a:t>
            </a:r>
            <a:r>
              <a:rPr lang="zh-CN" altLang="en-US" dirty="0" smtClean="0">
                <a:ea typeface="楷体" panose="02010609060101010101" pitchFamily="49" charset="-122"/>
              </a:rPr>
              <a:t>月</a:t>
            </a:r>
            <a:r>
              <a:rPr lang="en-US" altLang="zh-CN" dirty="0" smtClean="0">
                <a:ea typeface="楷体" panose="02010609060101010101" pitchFamily="49" charset="-122"/>
              </a:rPr>
              <a:t>11</a:t>
            </a:r>
            <a:r>
              <a:rPr lang="zh-CN" altLang="en-US" dirty="0" smtClean="0">
                <a:ea typeface="楷体" panose="02010609060101010101" pitchFamily="49" charset="-122"/>
              </a:rPr>
              <a:t>日</a:t>
            </a:r>
            <a:endParaRPr lang="zh-CN" altLang="en-US" dirty="0"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07765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32AF4-A8FD-4977-867F-0E5C904E2B23}" type="slidenum">
              <a:rPr lang="zh-CN" altLang="en-US" smtClean="0"/>
              <a:t>10</a:t>
            </a:fld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投影逼近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内容占位符 3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zh-CN" altLang="en-US" b="0" dirty="0" smtClean="0"/>
                  <a:t>逼近论中重要的方法：投影。</a:t>
                </a:r>
                <a:r>
                  <a:rPr lang="zh-CN" altLang="en-US" b="0" dirty="0"/>
                  <a:t>降</a:t>
                </a:r>
                <a:r>
                  <a:rPr lang="zh-CN" altLang="en-US" b="0" dirty="0" smtClean="0"/>
                  <a:t>阶算法中把原始问题解向量以一定精度，在一些恰当的基底上投影。</a:t>
                </a:r>
                <a:endParaRPr lang="en-US" altLang="zh-CN" b="0" dirty="0" smtClean="0"/>
              </a:p>
              <a:p>
                <a:r>
                  <a:rPr lang="zh-CN" altLang="en-US" b="0" dirty="0" smtClean="0"/>
                  <a:t>变化</a:t>
                </a:r>
                <a:r>
                  <a:rPr lang="en-US" altLang="zh-CN" b="0" dirty="0" smtClean="0"/>
                  <a:t>T</a:t>
                </a:r>
                <a:r>
                  <a:rPr lang="zh-CN" altLang="en-US" b="0" dirty="0" smtClean="0"/>
                  <a:t>把原始的</a:t>
                </a:r>
                <a:r>
                  <a:rPr lang="en-US" altLang="zh-CN" b="0" dirty="0" smtClean="0"/>
                  <a:t>n</a:t>
                </a:r>
                <a:r>
                  <a:rPr lang="zh-CN" altLang="en-US" b="0" dirty="0" smtClean="0"/>
                  <a:t>维状态空间向量</a:t>
                </a:r>
                <a:r>
                  <a:rPr lang="en-US" altLang="zh-CN" b="0" dirty="0" smtClean="0"/>
                  <a:t>x</a:t>
                </a:r>
                <a:r>
                  <a:rPr lang="zh-CN" altLang="en-US" b="0" dirty="0" smtClean="0"/>
                  <a:t>投影到</a:t>
                </a:r>
                <a:endParaRPr lang="en-US" altLang="zh-CN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=(</m:t>
                      </m:r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acc>
                              <m:accPr>
                                <m:chr m:val="̂"/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</m:mr>
                        <m:mr>
                          <m:e>
                            <m:acc>
                              <m:accPr>
                                <m:chr m:val="̃"/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</m:mr>
                      </m:m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zh-CN" b="0" dirty="0"/>
              </a:p>
              <a:p>
                <a:r>
                  <a:rPr lang="zh-CN" altLang="en-US" b="0" dirty="0" smtClean="0"/>
                  <a:t>戴帽子的</a:t>
                </a:r>
                <a:r>
                  <a:rPr lang="en-US" altLang="zh-CN" b="0" dirty="0" smtClean="0"/>
                  <a:t>x</a:t>
                </a:r>
                <a:r>
                  <a:rPr lang="zh-CN" altLang="en-US" b="0" dirty="0" smtClean="0"/>
                  <a:t>是</a:t>
                </a:r>
                <a:r>
                  <a:rPr lang="en-US" altLang="zh-CN" b="0" dirty="0" smtClean="0"/>
                  <a:t>k</a:t>
                </a:r>
                <a:r>
                  <a:rPr lang="zh-CN" altLang="en-US" b="0" dirty="0" smtClean="0"/>
                  <a:t>维的。线性变换</a:t>
                </a:r>
                <a:r>
                  <a:rPr lang="en-US" altLang="zh-CN" b="0" dirty="0" smtClean="0"/>
                  <a:t>T</a:t>
                </a:r>
                <a:r>
                  <a:rPr lang="zh-CN" altLang="en-US" b="0" dirty="0" smtClean="0"/>
                  <a:t>及其逆变换可以写成</a:t>
                </a:r>
                <a:endParaRPr lang="en-US" altLang="zh-CN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  <m:sup>
                                    <m:r>
                                      <m:rPr>
                                        <m:brk m:alnAt="7"/>
                                      </m:r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p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bSup>
                              </m:e>
                            </m:mr>
                          </m:m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zh-CN" b="0" i="1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altLang="zh-CN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0" i="1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altLang="zh-CN" b="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</m:m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n-US" altLang="zh-CN" b="0" dirty="0" smtClean="0"/>
              </a:p>
              <a:p>
                <a:r>
                  <a:rPr lang="zh-CN" altLang="en-US" b="0" dirty="0" smtClean="0"/>
                  <a:t>因为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p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b="0" i="1" dirty="0" err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dirty="0" err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zh-CN" b="0" i="1" dirty="0" err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altLang="zh-CN" b="0" dirty="0" smtClean="0"/>
                  <a:t>,</a:t>
                </a:r>
                <a:r>
                  <a:rPr lang="zh-CN" altLang="en-US" b="0" dirty="0" smtClean="0"/>
                  <a:t>有以下结论</a:t>
                </a:r>
                <a:r>
                  <a:rPr lang="en-US" altLang="zh-CN" b="0" dirty="0" smtClean="0"/>
                  <a:t>,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Π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𝑉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zh-CN" altLang="en-US" b="0" dirty="0" smtClean="0"/>
                  <a:t>是沿着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p>
                        <m:r>
                          <a:rPr lang="en-US" altLang="zh-CN" b="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zh-CN" altLang="en-US" b="0" dirty="0" smtClean="0"/>
                  <a:t>核空间，向着由</a:t>
                </a:r>
                <a14:m>
                  <m:oMath xmlns:m="http://schemas.openxmlformats.org/officeDocument/2006/math">
                    <m:r>
                      <a:rPr lang="en-US" altLang="zh-CN" b="0" i="1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zh-CN" altLang="en-US" b="0" dirty="0" smtClean="0"/>
                  <a:t>张成子空间的斜投影。</a:t>
                </a:r>
                <a:endParaRPr lang="en-US" altLang="zh-CN" b="0" dirty="0" smtClean="0"/>
              </a:p>
            </p:txBody>
          </p:sp>
        </mc:Choice>
        <mc:Fallback xmlns="">
          <p:sp>
            <p:nvSpPr>
              <p:cNvPr id="4" name="内容占位符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45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320430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32AF4-A8FD-4977-867F-0E5C904E2B23}" type="slidenum">
              <a:rPr lang="zh-CN" altLang="en-US" smtClean="0"/>
              <a:t>11</a:t>
            </a:fld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内容占位符 3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zh-CN" altLang="en-US" b="0" dirty="0" smtClean="0"/>
                  <a:t>如果把投影带入到动力系统中，方程的第一部分为</a:t>
                </a:r>
                <a:endParaRPr lang="en-US" altLang="zh-CN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b="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>
                              <a:latin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̂"/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num>
                        <m:den>
                          <m:r>
                            <a:rPr lang="en-US" altLang="zh-CN" b="0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altLang="zh-CN" b="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acc>
                        <m:accPr>
                          <m:chr m:val="̂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acc>
                      <m:d>
                        <m:dPr>
                          <m:ctrlPr>
                            <a:rPr lang="en-US" altLang="zh-CN" b="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  <m:acc>
                            <m:accPr>
                              <m:chr m:val="̂"/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b="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acc>
                            <m:accPr>
                              <m:chr m:val="̃"/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  <m:r>
                            <a:rPr lang="en-US" altLang="zh-CN" b="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b="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d>
                    </m:oMath>
                  </m:oMathPara>
                </a14:m>
                <a:endParaRPr lang="en-US" altLang="zh-CN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</m:acc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𝑉</m:t>
                      </m:r>
                      <m:acc>
                        <m:accPr>
                          <m:chr m:val="̂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altLang="zh-CN" b="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acc>
                        <m:accPr>
                          <m:chr m:val="̃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zh-CN" b="0" dirty="0"/>
              </a:p>
              <a:p>
                <a:r>
                  <a:rPr lang="zh-CN" altLang="en-US" b="0" dirty="0"/>
                  <a:t>这</a:t>
                </a:r>
                <a:r>
                  <a:rPr lang="zh-CN" altLang="en-US" b="0" dirty="0" smtClean="0"/>
                  <a:t>是一个准确的推导。近似方法就是扔掉右端带波浪的部分</a:t>
                </a:r>
                <a:endParaRPr lang="en-US" altLang="zh-CN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b="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>
                              <a:latin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̂"/>
                              <m:ctrlPr>
                                <a:rPr lang="en-US" altLang="zh-CN" b="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b="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num>
                        <m:den>
                          <m:r>
                            <a:rPr lang="en-US" altLang="zh-CN" b="0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altLang="zh-CN" b="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b="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lang="en-US" altLang="zh-CN" b="0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acc>
                        <m:accPr>
                          <m:chr m:val="̂"/>
                          <m:ctrlPr>
                            <a:rPr lang="en-US" altLang="zh-CN" b="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b="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acc>
                      <m:d>
                        <m:dPr>
                          <m:ctrlPr>
                            <a:rPr lang="en-US" altLang="zh-CN" b="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>
                              <a:latin typeface="Cambria Math" panose="02040503050406030204" pitchFamily="18" charset="0"/>
                            </a:rPr>
                            <m:t>𝑉</m:t>
                          </m:r>
                          <m:acc>
                            <m:accPr>
                              <m:chr m:val="̂"/>
                              <m:ctrlPr>
                                <a:rPr lang="en-US" altLang="zh-CN" b="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b="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  <m:r>
                            <a:rPr lang="en-US" altLang="zh-CN" b="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b="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d>
                    </m:oMath>
                  </m:oMathPara>
                </a14:m>
                <a:endParaRPr lang="en-US" altLang="zh-CN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zh-CN" b="0" i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altLang="zh-CN" b="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b="0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</m:acc>
                      <m:r>
                        <a:rPr lang="en-US" altLang="zh-CN" b="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b="0" i="1">
                          <a:latin typeface="Cambria Math" panose="02040503050406030204" pitchFamily="18" charset="0"/>
                        </a:rPr>
                        <m:t>𝑉</m:t>
                      </m:r>
                      <m:acc>
                        <m:accPr>
                          <m:chr m:val="̂"/>
                          <m:ctrlPr>
                            <a:rPr lang="en-US" altLang="zh-CN" b="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b="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n-US" altLang="zh-CN" b="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CN" b="0" i="1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altLang="zh-CN" b="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zh-CN" b="0" dirty="0"/>
              </a:p>
              <a:p>
                <a:r>
                  <a:rPr lang="zh-CN" altLang="en-US" b="0" dirty="0" smtClean="0"/>
                  <a:t>上式想要对原系统逼近的好，扔掉的部分就要充分的小。这就要求投影算子恰当的选取。</a:t>
                </a:r>
                <a:endParaRPr lang="zh-CN" altLang="en-US" b="0" dirty="0"/>
              </a:p>
            </p:txBody>
          </p:sp>
        </mc:Choice>
        <mc:Fallback xmlns="">
          <p:sp>
            <p:nvSpPr>
              <p:cNvPr id="4" name="内容占位符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45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823879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32AF4-A8FD-4977-867F-0E5C904E2B23}" type="slidenum">
              <a:rPr lang="zh-CN" altLang="en-US" smtClean="0"/>
              <a:t>12</a:t>
            </a:fld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EDF02EE-110E-794A-B16D-AF0FFACE8D9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474274" y="5944846"/>
            <a:ext cx="2250128" cy="355794"/>
          </a:xfrm>
          <a:prstGeom prst="rect">
            <a:avLst/>
          </a:prstGeom>
        </p:spPr>
      </p:pic>
      <p:grpSp>
        <p:nvGrpSpPr>
          <p:cNvPr id="5" name="iŝľiḍê">
            <a:extLst>
              <a:ext uri="{FF2B5EF4-FFF2-40B4-BE49-F238E27FC236}">
                <a16:creationId xmlns:a16="http://schemas.microsoft.com/office/drawing/2014/main" id="{39A0CD3F-82ED-B40F-6E76-1E74AB5CC0A3}"/>
              </a:ext>
            </a:extLst>
          </p:cNvPr>
          <p:cNvGrpSpPr/>
          <p:nvPr/>
        </p:nvGrpSpPr>
        <p:grpSpPr>
          <a:xfrm>
            <a:off x="4870000" y="3069313"/>
            <a:ext cx="3571355" cy="2133785"/>
            <a:chOff x="756398" y="2870422"/>
            <a:chExt cx="2406703" cy="2860914"/>
          </a:xfrm>
        </p:grpSpPr>
        <p:sp>
          <p:nvSpPr>
            <p:cNvPr id="6" name="îŝḷîdê">
              <a:extLst>
                <a:ext uri="{FF2B5EF4-FFF2-40B4-BE49-F238E27FC236}">
                  <a16:creationId xmlns:a16="http://schemas.microsoft.com/office/drawing/2014/main" id="{1091DF8E-930C-AD5E-DA67-39340852A830}"/>
                </a:ext>
              </a:extLst>
            </p:cNvPr>
            <p:cNvSpPr txBox="1"/>
            <p:nvPr/>
          </p:nvSpPr>
          <p:spPr>
            <a:xfrm>
              <a:off x="756398" y="2870422"/>
              <a:ext cx="962123" cy="707886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r>
                <a:rPr lang="en-US" altLang="zh-CN" sz="6600" b="1" dirty="0" smtClean="0"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02.</a:t>
              </a:r>
              <a:endParaRPr lang="zh-CN" altLang="en-US" sz="6600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7" name="išlíďe">
              <a:extLst>
                <a:ext uri="{FF2B5EF4-FFF2-40B4-BE49-F238E27FC236}">
                  <a16:creationId xmlns:a16="http://schemas.microsoft.com/office/drawing/2014/main" id="{2F09F0F6-0DEB-D89B-FB29-06E7D50958A2}"/>
                </a:ext>
              </a:extLst>
            </p:cNvPr>
            <p:cNvSpPr/>
            <p:nvPr/>
          </p:nvSpPr>
          <p:spPr>
            <a:xfrm flipH="1">
              <a:off x="1718521" y="3224365"/>
              <a:ext cx="1444580" cy="2506971"/>
            </a:xfrm>
            <a:prstGeom prst="rect">
              <a:avLst/>
            </a:prstGeom>
            <a:ln>
              <a:noFill/>
            </a:ln>
          </p:spPr>
          <p:txBody>
            <a:bodyPr wrap="square" lIns="91440" tIns="45720" rIns="91440" bIns="45720" anchor="t">
              <a:noAutofit/>
            </a:bodyPr>
            <a:lstStyle/>
            <a:p>
              <a:pPr>
                <a:buSzPct val="25000"/>
              </a:pPr>
              <a:r>
                <a:rPr lang="zh-CN" altLang="en-US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传输函数，稳定性和无源性</a:t>
              </a:r>
              <a:r>
                <a:rPr lang="en-US" altLang="zh-CN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.</a:t>
              </a:r>
              <a:endParaRPr lang="en-US" altLang="zh-CN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8" name="平行四边形 7">
            <a:extLst>
              <a:ext uri="{FF2B5EF4-FFF2-40B4-BE49-F238E27FC236}">
                <a16:creationId xmlns:a16="http://schemas.microsoft.com/office/drawing/2014/main" id="{903A9174-EBAC-14D4-3C28-920A39A6DD21}"/>
              </a:ext>
            </a:extLst>
          </p:cNvPr>
          <p:cNvSpPr/>
          <p:nvPr/>
        </p:nvSpPr>
        <p:spPr>
          <a:xfrm>
            <a:off x="3879430" y="2953766"/>
            <a:ext cx="990570" cy="1050446"/>
          </a:xfrm>
          <a:prstGeom prst="parallelogram">
            <a:avLst/>
          </a:prstGeom>
          <a:solidFill>
            <a:srgbClr val="CD1F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69803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传输函数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zh-CN" altLang="en-US" b="0" dirty="0" smtClean="0"/>
                  <a:t>考虑如下线性时不变系统</a:t>
                </a:r>
                <a:endParaRPr lang="en-US" altLang="zh-CN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b="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num>
                        <m:den>
                          <m:r>
                            <a:rPr lang="en-US" altLang="zh-CN" b="0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altLang="zh-CN" b="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b="0" i="1">
                          <a:latin typeface="Cambria Math" panose="02040503050406030204" pitchFamily="18" charset="0"/>
                        </a:rPr>
                        <m:t>𝐴𝑥</m:t>
                      </m:r>
                      <m:r>
                        <a:rPr lang="en-US" altLang="zh-CN" b="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CN" b="0" i="1">
                          <a:latin typeface="Cambria Math" panose="02040503050406030204" pitchFamily="18" charset="0"/>
                        </a:rPr>
                        <m:t>𝐵𝑢</m:t>
                      </m:r>
                    </m:oMath>
                  </m:oMathPara>
                </a14:m>
                <a:endParaRPr lang="en-US" altLang="zh-CN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zh-CN" b="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b="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p>
                          <m:r>
                            <a:rPr lang="en-US" altLang="zh-CN" b="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altLang="zh-CN" b="0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altLang="zh-CN" b="0" dirty="0"/>
              </a:p>
              <a:p>
                <a:r>
                  <a:rPr lang="zh-CN" altLang="en-US" b="0" dirty="0" smtClean="0"/>
                  <a:t>利用</a:t>
                </a:r>
                <a:r>
                  <a:rPr lang="en-US" altLang="zh-CN" b="0" dirty="0" smtClean="0"/>
                  <a:t>Laplace</a:t>
                </a:r>
                <a:r>
                  <a:rPr lang="zh-CN" altLang="en-US" b="0" dirty="0" smtClean="0"/>
                  <a:t>变换，将上述系统变为频率域的</a:t>
                </a:r>
                <a:endParaRPr lang="en-US" altLang="zh-CN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  <m:t>𝑠𝐴</m:t>
                          </m:r>
                        </m:e>
                      </m:d>
                      <m:r>
                        <a:rPr lang="en-US" altLang="zh-CN" b="0" i="1" dirty="0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altLang="zh-CN" b="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b="0" i="1">
                          <a:latin typeface="Cambria Math" panose="02040503050406030204" pitchFamily="18" charset="0"/>
                        </a:rPr>
                        <m:t>𝐵𝑈</m:t>
                      </m:r>
                    </m:oMath>
                  </m:oMathPara>
                </a14:m>
                <a:endParaRPr lang="en-US" altLang="zh-CN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altLang="zh-CN" b="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b="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p>
                          <m:r>
                            <a:rPr lang="en-US" altLang="zh-CN" b="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en-US" altLang="zh-CN" b="0" dirty="0"/>
              </a:p>
              <a:p>
                <a:r>
                  <a:rPr lang="zh-CN" altLang="en-US" b="0" dirty="0" smtClean="0"/>
                  <a:t>大写字母表示</a:t>
                </a:r>
                <a:r>
                  <a:rPr lang="en-US" altLang="zh-CN" b="0" dirty="0" smtClean="0"/>
                  <a:t>Laplace</a:t>
                </a:r>
                <a:r>
                  <a:rPr lang="zh-CN" altLang="en-US" b="0" dirty="0" smtClean="0"/>
                  <a:t>变换后的物理量。马上就能得到输入输出之间的关系</a:t>
                </a:r>
                <a:endParaRPr lang="en-US" altLang="zh-CN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𝑠𝐴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𝐵𝑋</m:t>
                      </m:r>
                    </m:oMath>
                  </m:oMathPara>
                </a14:m>
                <a:endParaRPr lang="en-US" altLang="zh-CN" b="0" dirty="0" smtClean="0"/>
              </a:p>
              <a:p>
                <a:r>
                  <a:rPr lang="zh-CN" altLang="en-US" b="0" dirty="0" smtClean="0"/>
                  <a:t>定义传输函数为</a:t>
                </a:r>
                <a:endParaRPr lang="en-US" altLang="zh-CN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altLang="zh-CN" b="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b="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p>
                          <m:r>
                            <a:rPr lang="en-US" altLang="zh-CN" b="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d>
                        <m:dPr>
                          <m:ctrlPr>
                            <a:rPr lang="en-US" altLang="zh-CN" b="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en-US" altLang="zh-CN" b="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b="0" i="1">
                              <a:latin typeface="Cambria Math" panose="02040503050406030204" pitchFamily="18" charset="0"/>
                            </a:rPr>
                            <m:t>𝑠𝐴</m:t>
                          </m:r>
                        </m:e>
                      </m:d>
                      <m:r>
                        <a:rPr lang="en-US" altLang="zh-CN" b="0" i="1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zh-CN" altLang="en-US" b="0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12" t="-191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629888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矩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zh-CN" altLang="en-US" b="0" dirty="0" smtClean="0"/>
                  <a:t>传输函数是频率</a:t>
                </a:r>
                <a:r>
                  <a:rPr lang="en-US" altLang="zh-CN" b="0" dirty="0" smtClean="0"/>
                  <a:t>s</a:t>
                </a:r>
                <a:r>
                  <a:rPr lang="zh-CN" altLang="en-US" b="0" dirty="0" smtClean="0"/>
                  <a:t>的函数，可以写围绕某一点的展开式</a:t>
                </a:r>
                <a:endParaRPr lang="en-US" altLang="zh-CN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+⋯</m:t>
                      </m:r>
                    </m:oMath>
                  </m:oMathPara>
                </a14:m>
                <a:endParaRPr lang="en-US" altLang="zh-CN" b="0" dirty="0"/>
              </a:p>
              <a:p>
                <a:r>
                  <a:rPr lang="zh-CN" altLang="en-US" b="0" dirty="0" smtClean="0"/>
                  <a:t>这里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altLang="zh-CN" b="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zh-CN" b="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altLang="zh-CN" b="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b="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altLang="zh-CN" b="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zh-CN" altLang="en-US" b="0" dirty="0" smtClean="0"/>
                  <a:t>叫做传输函数的矩。电学中，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altLang="zh-CN" b="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zh-CN" altLang="en-US" b="0" dirty="0" smtClean="0"/>
                  <a:t>对应的是直流解。此时电感是短路，电容是断路。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zh-CN" altLang="en-US" b="0" dirty="0" smtClean="0"/>
                  <a:t>对应的是</a:t>
                </a:r>
                <a:r>
                  <a:rPr lang="en-US" altLang="zh-CN" b="0" dirty="0" smtClean="0"/>
                  <a:t>Elmore</a:t>
                </a:r>
                <a:r>
                  <a:rPr lang="zh-CN" altLang="en-US" b="0" dirty="0" smtClean="0"/>
                  <a:t>时延，代表了信号从输入端口到达输出端口的时间。</a:t>
                </a:r>
                <a:r>
                  <a:rPr lang="en-US" altLang="zh-CN" b="0" dirty="0"/>
                  <a:t> Elmore</a:t>
                </a:r>
                <a:r>
                  <a:rPr lang="zh-CN" altLang="en-US" b="0" dirty="0" smtClean="0"/>
                  <a:t>时延定义如下</a:t>
                </a:r>
                <a:endParaRPr lang="en-US" altLang="zh-CN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𝑒𝑙𝑚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𝑡h</m:t>
                          </m:r>
                          <m:d>
                            <m:d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en-US" altLang="zh-CN" b="0" dirty="0" smtClean="0"/>
              </a:p>
              <a:p>
                <a14:m>
                  <m:oMath xmlns:m="http://schemas.openxmlformats.org/officeDocument/2006/math">
                    <m:r>
                      <a:rPr lang="en-US" altLang="zh-CN" b="0" i="1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altLang="zh-CN" b="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zh-CN" altLang="en-US" b="0" dirty="0"/>
                  <a:t>是脉冲响应</a:t>
                </a:r>
                <a:r>
                  <a:rPr lang="zh-CN" altLang="en-US" b="0" dirty="0" smtClean="0"/>
                  <a:t>函数。当然传输函数也可以在任意非零点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zh-CN" altLang="en-US" b="0" dirty="0" smtClean="0"/>
                  <a:t>处展开，此时在这个展开点附近有更高的精度。</a:t>
                </a:r>
                <a:endParaRPr lang="zh-CN" altLang="en-US" b="0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12" t="-191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74714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极点和留数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altLang="zh-CN" b="0" dirty="0" smtClean="0"/>
                  <a:t>LTI</a:t>
                </a:r>
                <a:r>
                  <a:rPr lang="zh-CN" altLang="en-US" b="0" dirty="0"/>
                  <a:t>的传输函数可以展开为</a:t>
                </a:r>
                <a:endParaRPr lang="en-US" altLang="zh-CN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altLang="zh-CN" b="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altLang="zh-CN" b="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altLang="zh-CN" b="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CN" b="0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altLang="zh-CN" b="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CN" b="0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f>
                            <m:fPr>
                              <m:ctrlPr>
                                <a:rPr lang="en-US" altLang="zh-CN" b="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altLang="zh-CN" b="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altLang="zh-CN" b="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altLang="zh-CN" b="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altLang="zh-CN" b="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zh-CN" b="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altLang="zh-CN" b="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den>
                          </m:f>
                        </m:e>
                      </m:nary>
                    </m:oMath>
                  </m:oMathPara>
                </a14:m>
                <a:endParaRPr lang="en-US" altLang="zh-CN" b="0" dirty="0"/>
              </a:p>
              <a:p>
                <a:r>
                  <a:rPr lang="zh-CN" altLang="en-US" b="0" dirty="0"/>
                  <a:t>这里</a:t>
                </a:r>
                <a:r>
                  <a:rPr lang="en-US" altLang="zh-CN" b="0" dirty="0"/>
                  <a:t>p</a:t>
                </a:r>
                <a:r>
                  <a:rPr lang="zh-CN" altLang="en-US" b="0" dirty="0"/>
                  <a:t>是极点，</a:t>
                </a:r>
                <a:r>
                  <a:rPr lang="en-US" altLang="zh-CN" b="0" dirty="0"/>
                  <a:t>R</a:t>
                </a:r>
                <a:r>
                  <a:rPr lang="zh-CN" altLang="en-US" b="0" dirty="0"/>
                  <a:t>是对应的</a:t>
                </a:r>
                <a:r>
                  <a:rPr lang="zh-CN" altLang="en-US" b="0" dirty="0" smtClean="0"/>
                  <a:t>留数。极点是矩阵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zh-CN" altLang="en-US" b="0" i="1">
                        <a:latin typeface="Cambria Math" panose="02040503050406030204" pitchFamily="18" charset="0"/>
                      </a:rPr>
                      <m:t>的</m:t>
                    </m:r>
                  </m:oMath>
                </a14:m>
                <a:r>
                  <a:rPr lang="zh-CN" altLang="en-US" b="0" dirty="0" smtClean="0"/>
                  <a:t>特征值。如果其特征向量组成的矩阵</a:t>
                </a:r>
                <a:r>
                  <a:rPr lang="en-US" altLang="zh-CN" b="0" dirty="0" smtClean="0"/>
                  <a:t>E</a:t>
                </a:r>
                <a:r>
                  <a:rPr lang="zh-CN" altLang="en-US" b="0" dirty="0" smtClean="0"/>
                  <a:t>是非奇异的，那么有特征分解</a:t>
                </a:r>
                <a:endParaRPr lang="zh-CN" altLang="en-US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altLang="zh-CN" b="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altLang="zh-CN" b="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altLang="zh-CN" b="1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 panose="02040503050406030204" pitchFamily="18" charset="0"/>
                        </a:rPr>
                        <m:t>Λ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altLang="zh-CN" b="0" dirty="0" smtClean="0"/>
              </a:p>
              <a:p>
                <a:r>
                  <a:rPr lang="zh-CN" altLang="en-US" b="0" dirty="0" smtClean="0"/>
                  <a:t>再代入传输函数的表达式中</a:t>
                </a:r>
                <a:endParaRPr lang="en-US" altLang="zh-CN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altLang="zh-CN" b="0" i="1">
                          <a:latin typeface="Cambria Math" panose="02040503050406030204" pitchFamily="18" charset="0"/>
                        </a:rPr>
                        <m:t>=−</m:t>
                      </m:r>
                      <m:sSup>
                        <m:sSupPr>
                          <m:ctrlPr>
                            <a:rPr lang="en-US" altLang="zh-CN" b="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p>
                          <m:r>
                            <a:rPr lang="en-US" altLang="zh-CN" b="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US" altLang="zh-CN" b="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CN" b="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m:rPr>
                              <m:sty m:val="p"/>
                            </m:rPr>
                            <a:rPr lang="en-US" altLang="zh-CN" b="0">
                              <a:latin typeface="Cambria Math" panose="02040503050406030204" pitchFamily="18" charset="0"/>
                            </a:rPr>
                            <m:t>Λ</m:t>
                          </m:r>
                        </m:e>
                      </m:d>
                      <m:sSup>
                        <m:sSupPr>
                          <m:ctrlPr>
                            <a:rPr lang="en-US" altLang="zh-CN" b="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p>
                          <m:r>
                            <a:rPr lang="en-US" altLang="zh-CN" b="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sSup>
                        <m:sSupPr>
                          <m:ctrlPr>
                            <a:rPr lang="en-US" altLang="zh-CN" b="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altLang="zh-CN" b="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altLang="zh-CN" b="0" i="1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zh-CN" altLang="en-US" b="0" dirty="0"/>
              </a:p>
              <a:p>
                <a:r>
                  <a:rPr lang="zh-CN" altLang="en-US" b="0" dirty="0" smtClean="0"/>
                  <a:t>如果</a:t>
                </a:r>
                <a:r>
                  <a:rPr lang="en-US" altLang="zh-CN" b="0" dirty="0" smtClean="0"/>
                  <a:t>B</a:t>
                </a:r>
                <a:r>
                  <a:rPr lang="zh-CN" altLang="en-US" b="0" dirty="0"/>
                  <a:t>和</a:t>
                </a:r>
                <a:r>
                  <a:rPr lang="en-US" altLang="zh-CN" b="0" dirty="0" smtClean="0"/>
                  <a:t>C</a:t>
                </a:r>
                <a:r>
                  <a:rPr lang="zh-CN" altLang="en-US" b="0" dirty="0" smtClean="0"/>
                  <a:t>只有一列，对应的是单输入单输出系统</a:t>
                </a:r>
                <a:r>
                  <a:rPr lang="en-US" altLang="zh-CN" b="0" dirty="0" smtClean="0"/>
                  <a:t>(SISO)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altLang="zh-CN" b="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altLang="zh-CN" b="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altLang="zh-CN" b="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CN" b="0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altLang="zh-CN" b="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CN" b="0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f>
                            <m:fPr>
                              <m:ctrlPr>
                                <a:rPr lang="en-US" altLang="zh-CN" b="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e>
                                <m:sub>
                                  <m:r>
                                    <a:rPr lang="en-US" altLang="zh-CN" b="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  <m:sup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sSub>
                                <m:sSubPr>
                                  <m:ctrlPr>
                                    <a:rPr lang="en-US" altLang="zh-CN" b="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altLang="zh-CN" b="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den>
                          </m:f>
                        </m:e>
                      </m:nary>
                    </m:oMath>
                  </m:oMathPara>
                </a14:m>
                <a:endParaRPr lang="zh-CN" altLang="en-US" b="0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38" t="-163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108102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稳定性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zh-CN" altLang="en-US" b="0" dirty="0" smtClean="0"/>
                  <a:t>系统的极点和特征值与稳定性紧密相关。稳定性是说，一个系统的输出信号在时间域内是有限的；</a:t>
                </a:r>
                <a:endParaRPr lang="en-US" altLang="zh-CN" b="0" dirty="0" smtClean="0"/>
              </a:p>
              <a:p>
                <a:r>
                  <a:rPr lang="zh-CN" altLang="en-US" b="0" dirty="0" smtClean="0"/>
                  <a:t>回到一个动力系统，它是稳定的当且仅当所有的特征值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Re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≤0</m:t>
                    </m:r>
                  </m:oMath>
                </a14:m>
                <a:r>
                  <a:rPr lang="en-US" altLang="zh-CN" b="0" dirty="0" smtClean="0"/>
                  <a:t>, </a:t>
                </a:r>
                <a:r>
                  <a:rPr lang="zh-CN" altLang="en-US" b="0" dirty="0" smtClean="0"/>
                  <a:t>且所有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>
                        <a:latin typeface="Cambria Math" panose="02040503050406030204" pitchFamily="18" charset="0"/>
                      </a:rPr>
                      <m:t>Re</m:t>
                    </m:r>
                    <m:d>
                      <m:dPr>
                        <m:ctrlPr>
                          <a:rPr lang="en-US" altLang="zh-CN" b="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b="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altLang="zh-CN" b="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zh-CN" altLang="en-US" b="0" dirty="0" smtClean="0"/>
                  <a:t>的特征值是单的。这种情况下，对应的矩阵</a:t>
                </a:r>
                <a:r>
                  <a:rPr lang="en-US" altLang="zh-CN" b="0" dirty="0" smtClean="0"/>
                  <a:t>A</a:t>
                </a:r>
                <a:r>
                  <a:rPr lang="zh-CN" altLang="en-US" b="0" dirty="0" smtClean="0"/>
                  <a:t>也称为稳定的；</a:t>
                </a:r>
                <a:endParaRPr lang="en-US" altLang="zh-CN" b="0" dirty="0" smtClean="0"/>
              </a:p>
              <a:p>
                <a:r>
                  <a:rPr lang="zh-CN" altLang="en-US" b="0" dirty="0" smtClean="0"/>
                  <a:t>如果</a:t>
                </a:r>
                <a:r>
                  <a:rPr lang="en-US" altLang="zh-CN" b="0" dirty="0" smtClean="0"/>
                  <a:t>A</a:t>
                </a:r>
                <a:r>
                  <a:rPr lang="zh-CN" altLang="en-US" b="0" dirty="0" smtClean="0"/>
                  <a:t>是稳定的，那么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zh-CN" altLang="en-US" b="0" dirty="0" smtClean="0"/>
                  <a:t>也是稳定的，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zh-CN" altLang="en-US" b="0" dirty="0" smtClean="0"/>
                  <a:t>和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zh-CN" altLang="en-US" b="0" dirty="0" smtClean="0"/>
                  <a:t>也是。最后，如果乘积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1" dirty="0">
                        <a:latin typeface="Cambria Math" panose="02040503050406030204" pitchFamily="18" charset="0"/>
                      </a:rPr>
                      <m:t>AB</m:t>
                    </m:r>
                  </m:oMath>
                </a14:m>
                <a:r>
                  <a:rPr lang="zh-CN" altLang="en-US" b="0" dirty="0" smtClean="0"/>
                  <a:t>是稳定的，那么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1" dirty="0">
                        <a:latin typeface="Cambria Math" panose="02040503050406030204" pitchFamily="18" charset="0"/>
                      </a:rPr>
                      <m:t>BA</m:t>
                    </m:r>
                  </m:oMath>
                </a14:m>
                <a:r>
                  <a:rPr lang="zh-CN" altLang="en-US" b="0" dirty="0" smtClean="0"/>
                  <a:t>也是。同时根据矩阵</a:t>
                </a:r>
                <a:r>
                  <a:rPr lang="en-US" altLang="zh-CN" b="0" dirty="0" smtClean="0"/>
                  <a:t>A</a:t>
                </a:r>
                <a:r>
                  <a:rPr lang="zh-CN" altLang="en-US" b="0" dirty="0" smtClean="0"/>
                  <a:t>特征值和传输函数极点的关系，也</a:t>
                </a:r>
                <a:r>
                  <a:rPr lang="zh-CN" altLang="en-US" b="0" dirty="0"/>
                  <a:t>容易推广无源</a:t>
                </a:r>
                <a:r>
                  <a:rPr lang="zh-CN" altLang="en-US" b="0" dirty="0" smtClean="0"/>
                  <a:t>性由</a:t>
                </a:r>
                <a:r>
                  <a:rPr lang="en-US" altLang="zh-CN" b="0" dirty="0" smtClean="0"/>
                  <a:t>H(s)</a:t>
                </a:r>
                <a:r>
                  <a:rPr lang="zh-CN" altLang="en-US" b="0" dirty="0" smtClean="0"/>
                  <a:t>的极点定义；</a:t>
                </a:r>
                <a:endParaRPr lang="en-US" altLang="zh-CN" b="0" dirty="0" smtClean="0"/>
              </a:p>
              <a:p>
                <a:r>
                  <a:rPr lang="zh-CN" altLang="en-US" b="0" dirty="0" smtClean="0"/>
                  <a:t>对于更一般的线性动力系统</a:t>
                </a:r>
                <a:endParaRPr lang="en-US" altLang="zh-CN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𝑄</m:t>
                      </m:r>
                      <m:f>
                        <m:fPr>
                          <m:ctrlPr>
                            <a:rPr lang="en-US" altLang="zh-CN" b="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num>
                        <m:den>
                          <m:r>
                            <a:rPr lang="en-US" altLang="zh-CN" b="0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altLang="zh-CN" b="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b="0" i="1">
                          <a:latin typeface="Cambria Math" panose="02040503050406030204" pitchFamily="18" charset="0"/>
                        </a:rPr>
                        <m:t>𝐴𝑥</m:t>
                      </m:r>
                      <m:r>
                        <a:rPr lang="en-US" altLang="zh-CN" b="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CN" b="0" i="1">
                          <a:latin typeface="Cambria Math" panose="02040503050406030204" pitchFamily="18" charset="0"/>
                        </a:rPr>
                        <m:t>𝐵𝑢</m:t>
                      </m:r>
                    </m:oMath>
                  </m:oMathPara>
                </a14:m>
                <a:endParaRPr lang="en-US" altLang="zh-CN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zh-CN" b="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b="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p>
                          <m:r>
                            <a:rPr lang="en-US" altLang="zh-CN" b="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altLang="zh-CN" b="0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altLang="zh-CN" b="0" dirty="0"/>
              </a:p>
              <a:p>
                <a:endParaRPr lang="en-US" altLang="zh-CN" b="0" dirty="0"/>
              </a:p>
              <a:p>
                <a:endParaRPr lang="zh-CN" altLang="en-US" b="0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12" t="-1913" r="-46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49234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zh-CN" altLang="en-US" b="0" dirty="0" smtClean="0"/>
                  <a:t>这个系统是稳定的当且仅当其广义特征值满足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>
                        <a:latin typeface="Cambria Math" panose="02040503050406030204" pitchFamily="18" charset="0"/>
                      </a:rPr>
                      <m:t>Re</m:t>
                    </m:r>
                    <m:d>
                      <m:dPr>
                        <m:ctrlPr>
                          <a:rPr lang="en-US" altLang="zh-CN" b="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b="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altLang="zh-CN" b="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en-US" altLang="zh-CN" b="0" i="1">
                        <a:latin typeface="Cambria Math" panose="02040503050406030204" pitchFamily="18" charset="0"/>
                      </a:rPr>
                      <m:t>≤0</m:t>
                    </m:r>
                  </m:oMath>
                </a14:m>
                <a:r>
                  <a:rPr lang="zh-CN" altLang="en-US" b="0" dirty="0" smtClean="0"/>
                  <a:t>且取得等号的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>
                        <a:latin typeface="Cambria Math" panose="02040503050406030204" pitchFamily="18" charset="0"/>
                      </a:rPr>
                      <m:t>Re</m:t>
                    </m:r>
                    <m:d>
                      <m:dPr>
                        <m:ctrlPr>
                          <a:rPr lang="en-US" altLang="zh-CN" b="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b="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altLang="zh-CN" b="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altLang="zh-CN" b="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b="0" i="1">
                            <a:latin typeface="Cambria Math" panose="02040503050406030204" pitchFamily="18" charset="0"/>
                          </a:rPr>
                          <m:t>𝑄</m:t>
                        </m:r>
                        <m:r>
                          <a:rPr lang="en-US" altLang="zh-CN" b="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b="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altLang="zh-CN" b="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zh-CN" altLang="en-US" b="0" dirty="0" smtClean="0"/>
                  <a:t>特征值是单根。广义特征值集合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b="0" dirty="0" smtClean="0"/>
                  <a:t>是下面这个问题的特征值组成的群体</a:t>
                </a:r>
                <a:endParaRPr lang="en-US" altLang="zh-CN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𝑄𝑥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𝐴𝑥</m:t>
                      </m:r>
                    </m:oMath>
                  </m:oMathPara>
                </a14:m>
                <a:endParaRPr lang="en-US" altLang="zh-CN" b="0" dirty="0"/>
              </a:p>
              <a:p>
                <a:r>
                  <a:rPr lang="zh-CN" altLang="en-US" b="0" dirty="0" smtClean="0"/>
                  <a:t>这对矩阵</a:t>
                </a:r>
                <a14:m>
                  <m:oMath xmlns:m="http://schemas.openxmlformats.org/officeDocument/2006/math">
                    <m:r>
                      <a:rPr lang="en-US" altLang="zh-CN" b="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0" i="1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altLang="zh-CN" b="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b="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zh-CN" b="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b="0" dirty="0" smtClean="0"/>
                  <a:t>叫做矩阵束</a:t>
                </a:r>
                <a:r>
                  <a:rPr lang="en-US" altLang="zh-CN" b="0" dirty="0" smtClean="0"/>
                  <a:t>(matrix pencil)</a:t>
                </a:r>
                <a:r>
                  <a:rPr lang="zh-CN" altLang="en-US" b="0" dirty="0" smtClean="0"/>
                  <a:t>。这个矩阵束被称为正则的，如果存在至少一个特征值</a:t>
                </a:r>
                <a14:m>
                  <m:oMath xmlns:m="http://schemas.openxmlformats.org/officeDocument/2006/math">
                    <m:r>
                      <a:rPr lang="en-US" altLang="zh-CN" b="0" i="1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zh-CN" altLang="en-US" b="0" dirty="0" smtClean="0"/>
                  <a:t> 使得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b="0" i="1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zh-CN" altLang="en-US" b="0" dirty="0" smtClean="0"/>
                  <a:t>是正则的（</a:t>
                </a:r>
                <a:r>
                  <a:rPr lang="en-US" altLang="zh-CN" b="0" dirty="0" smtClean="0"/>
                  <a:t>regular</a:t>
                </a:r>
                <a:r>
                  <a:rPr lang="zh-CN" altLang="en-US" b="0" dirty="0" smtClean="0"/>
                  <a:t>）。同理也可以定义这类系统</a:t>
                </a:r>
                <a:r>
                  <a:rPr lang="zh-CN" altLang="en-US" b="0" dirty="0"/>
                  <a:t>传输函数</a:t>
                </a:r>
                <a:r>
                  <a:rPr lang="zh-CN" altLang="en-US" b="0" dirty="0" smtClean="0"/>
                  <a:t>的稳定性。</a:t>
                </a:r>
                <a:endParaRPr lang="en-US" altLang="zh-CN" b="0" dirty="0" smtClean="0"/>
              </a:p>
              <a:p>
                <a:endParaRPr lang="zh-CN" altLang="en-US" b="0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12" t="-123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5496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正实矩阵（</a:t>
            </a:r>
            <a:r>
              <a:rPr lang="en-US" altLang="zh-CN" dirty="0" smtClean="0"/>
              <a:t>positive real matrices</a:t>
            </a:r>
            <a:r>
              <a:rPr lang="zh-CN" altLang="en-US" dirty="0" smtClean="0"/>
              <a:t>）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zh-CN" altLang="en-US" b="0" dirty="0" smtClean="0"/>
                  <a:t>如果对于所有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ℂ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zh-CN" altLang="en-US" b="0" dirty="0" smtClean="0"/>
                  <a:t>有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>
                        <a:latin typeface="Cambria Math" panose="02040503050406030204" pitchFamily="18" charset="0"/>
                      </a:rPr>
                      <m:t>Re</m:t>
                    </m:r>
                    <m:d>
                      <m:dPr>
                        <m:ctrlPr>
                          <a:rPr lang="en-US" altLang="zh-CN" b="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𝐴𝑥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altLang="zh-CN" b="0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zh-CN" altLang="en-US" b="0" dirty="0" smtClean="0"/>
                  <a:t>，那么矩阵</a:t>
                </a:r>
                <a:r>
                  <a:rPr lang="en-US" altLang="zh-CN" b="0" dirty="0" smtClean="0"/>
                  <a:t>A</a:t>
                </a:r>
                <a:r>
                  <a:rPr lang="zh-CN" altLang="en-US" b="0" dirty="0" smtClean="0"/>
                  <a:t>全部特征值的实部都是正的。具有这种性质的矩阵称为正实的；</a:t>
                </a:r>
                <a:endParaRPr lang="en-US" altLang="zh-CN" b="0" dirty="0" smtClean="0"/>
              </a:p>
              <a:p>
                <a:r>
                  <a:rPr lang="zh-CN" altLang="en-US" b="0" dirty="0" smtClean="0"/>
                  <a:t>一些性质：如果</a:t>
                </a:r>
                <a:r>
                  <a:rPr lang="en-US" altLang="zh-CN" b="0" dirty="0" smtClean="0"/>
                  <a:t>A</a:t>
                </a:r>
                <a:r>
                  <a:rPr lang="zh-CN" altLang="en-US" b="0" dirty="0" smtClean="0"/>
                  <a:t>是</a:t>
                </a:r>
                <a:r>
                  <a:rPr lang="zh-CN" altLang="en-US" b="0" dirty="0"/>
                  <a:t>正实</a:t>
                </a:r>
                <a:r>
                  <a:rPr lang="zh-CN" altLang="en-US" b="0" dirty="0" smtClean="0"/>
                  <a:t>的，那么其逆矩阵（如果存在）也是；</a:t>
                </a:r>
                <a:r>
                  <a:rPr lang="en-US" altLang="zh-CN" b="0" dirty="0" smtClean="0"/>
                  <a:t>A</a:t>
                </a:r>
                <a:r>
                  <a:rPr lang="zh-CN" altLang="en-US" b="0" dirty="0" smtClean="0"/>
                  <a:t>是正实的当且仅当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A</m:t>
                        </m:r>
                      </m:e>
                      <m:sup>
                        <m:r>
                          <a:rPr lang="en-US" altLang="zh-CN" b="0" i="0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zh-CN" altLang="en-US" b="0" dirty="0" smtClean="0"/>
                  <a:t>也是；如果两个矩阵</a:t>
                </a:r>
                <a:r>
                  <a:rPr lang="en-US" altLang="zh-CN" b="0" dirty="0" smtClean="0"/>
                  <a:t>A</a:t>
                </a:r>
                <a:r>
                  <a:rPr lang="zh-CN" altLang="en-US" b="0" dirty="0" smtClean="0"/>
                  <a:t>和</a:t>
                </a:r>
                <a:r>
                  <a:rPr lang="en-US" altLang="zh-CN" b="0" dirty="0" smtClean="0"/>
                  <a:t>B</a:t>
                </a:r>
                <a:r>
                  <a:rPr lang="zh-CN" altLang="en-US" b="0" dirty="0" smtClean="0"/>
                  <a:t>是正实的，它们的线性组合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zh-CN" altLang="en-US" b="0" dirty="0" smtClean="0"/>
                  <a:t>也是，其中</a:t>
                </a:r>
                <a14:m>
                  <m:oMath xmlns:m="http://schemas.openxmlformats.org/officeDocument/2006/math">
                    <m:r>
                      <a:rPr lang="en-US" altLang="zh-CN" b="0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b="0" i="1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zh-CN" altLang="en-US" b="0" dirty="0" smtClean="0"/>
                  <a:t>的实部都是正数；</a:t>
                </a:r>
                <a:endParaRPr lang="en-US" altLang="zh-CN" b="0" dirty="0" smtClean="0"/>
              </a:p>
              <a:p>
                <a:r>
                  <a:rPr lang="zh-CN" altLang="en-US" b="0" dirty="0" smtClean="0"/>
                  <a:t>正实矩阵和正定矩阵的关系：正定矩阵当然是正实矩阵的子集，另一方面，一个矩阵</a:t>
                </a:r>
                <a:r>
                  <a:rPr lang="en-US" altLang="zh-CN" b="0" dirty="0" smtClean="0"/>
                  <a:t>A</a:t>
                </a:r>
                <a:r>
                  <a:rPr lang="zh-CN" altLang="en-US" b="0" dirty="0" smtClean="0"/>
                  <a:t>是正实的，当且仅当其埃尔米特部分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b="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latin typeface="Cambria Math" panose="02040503050406030204" pitchFamily="18" charset="0"/>
                              </a:rPr>
                              <m:t>A</m:t>
                            </m:r>
                            <m:r>
                              <a:rPr lang="en-US" altLang="zh-CN" b="0" i="0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m:rPr>
                                <m:sty m:val="p"/>
                              </m:rPr>
                              <a:rPr lang="en-US" altLang="zh-CN" b="0">
                                <a:latin typeface="Cambria Math" panose="02040503050406030204" pitchFamily="18" charset="0"/>
                              </a:rPr>
                              <m:t>A</m:t>
                            </m:r>
                          </m:e>
                          <m:sup>
                            <m:r>
                              <a:rPr lang="en-US" altLang="zh-CN" b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/2</m:t>
                    </m:r>
                  </m:oMath>
                </a14:m>
                <a:r>
                  <a:rPr lang="zh-CN" altLang="en-US" b="0" dirty="0" smtClean="0"/>
                  <a:t>是对称正定的</a:t>
                </a:r>
                <a:r>
                  <a:rPr lang="zh-CN" altLang="en-US" b="0" dirty="0"/>
                  <a:t>。</a:t>
                </a:r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53" t="-1771" r="-463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53894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无源性</a:t>
            </a:r>
            <a:r>
              <a:rPr lang="en-US" altLang="zh-CN" dirty="0" smtClean="0"/>
              <a:t>(passivity)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zh-CN" altLang="en-US" b="0" dirty="0" smtClean="0"/>
                  <a:t>无源性是指系统内不能产生能量。</a:t>
                </a:r>
                <a:endParaRPr lang="en-US" altLang="zh-CN" b="0" dirty="0" smtClean="0"/>
              </a:p>
              <a:p>
                <a:r>
                  <a:rPr lang="zh-CN" altLang="en-US" b="0" dirty="0" smtClean="0"/>
                  <a:t>考虑具有</a:t>
                </a:r>
                <a:r>
                  <a:rPr lang="en-US" altLang="zh-CN" b="0" dirty="0" smtClean="0"/>
                  <a:t>N</a:t>
                </a:r>
                <a:r>
                  <a:rPr lang="zh-CN" altLang="en-US" b="0" dirty="0" smtClean="0"/>
                  <a:t>个端口的系统，被这</a:t>
                </a:r>
                <a:r>
                  <a:rPr lang="en-US" altLang="zh-CN" b="0" dirty="0" smtClean="0"/>
                  <a:t>N</a:t>
                </a:r>
                <a:r>
                  <a:rPr lang="zh-CN" altLang="en-US" b="0" dirty="0" smtClean="0"/>
                  <a:t>个端口吸收总的瞬态功耗为</a:t>
                </a:r>
                <a:endParaRPr lang="en-US" altLang="zh-CN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𝑖𝑛𝑠𝑡</m:t>
                          </m:r>
                        </m:sub>
                      </m:sSub>
                      <m:r>
                        <a:rPr lang="en-US" altLang="zh-CN" b="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b="0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altLang="zh-CN" b="0" i="1">
                          <a:latin typeface="Cambria Math" panose="02040503050406030204" pitchFamily="18" charset="0"/>
                        </a:rPr>
                        <m:t>)=</m:t>
                      </m:r>
                      <m:sSubSup>
                        <m:sSub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altLang="zh-CN" b="0" i="0" smtClean="0"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a:rPr lang="en-US" altLang="zh-CN" b="0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altLang="zh-CN" b="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</m:sSubSup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zh-CN" b="0" dirty="0" smtClean="0"/>
              </a:p>
              <a:p>
                <a:r>
                  <a:rPr lang="zh-CN" altLang="en-US" b="0" dirty="0"/>
                  <a:t>这里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CN" b="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d>
                      <m:dPr>
                        <m:ctrlPr>
                          <a:rPr lang="en-US" altLang="zh-CN" b="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zh-CN" b="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altLang="zh-CN" b="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altLang="zh-CN" b="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zh-CN" b="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b="0" dirty="0" smtClean="0"/>
                  <a:t>分别是第</a:t>
                </a:r>
                <a:r>
                  <a:rPr lang="en-US" altLang="zh-CN" b="0" dirty="0" smtClean="0"/>
                  <a:t>j</a:t>
                </a:r>
                <a:r>
                  <a:rPr lang="zh-CN" altLang="en-US" b="0" dirty="0" smtClean="0"/>
                  <a:t>个端口的瞬态电压和电流。假定这个系统储存的能量为</a:t>
                </a:r>
                <a14:m>
                  <m:oMath xmlns:m="http://schemas.openxmlformats.org/officeDocument/2006/math"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b="0" dirty="0" smtClean="0"/>
                  <a:t>，耗散能量的速率为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zh-CN" altLang="en-US" b="0" dirty="0" smtClean="0"/>
                  <a:t>，电源供给能量</a:t>
                </a:r>
                <a:r>
                  <a:rPr lang="zh-CN" altLang="en-US" b="0" dirty="0"/>
                  <a:t>的速率为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d>
                      <m:dPr>
                        <m:ctrlPr>
                          <a:rPr lang="en-US" altLang="zh-CN" b="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zh-CN" altLang="en-US" b="0" dirty="0" smtClean="0"/>
                  <a:t>，那么经过时间段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zh-CN" altLang="en-US" b="0" dirty="0" smtClean="0"/>
                  <a:t>该系统的能量变化情况为</a:t>
                </a:r>
                <a:endParaRPr lang="en-US" altLang="zh-CN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altLang="zh-CN" b="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CN" b="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en-US" altLang="zh-CN" b="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CN" b="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zh-CN" b="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altLang="zh-CN" b="0" i="1">
                                  <a:latin typeface="Cambria Math" panose="02040503050406030204" pitchFamily="18" charset="0"/>
                                </a:rPr>
                                <m:t>𝑖𝑛𝑠𝑡</m:t>
                              </m:r>
                            </m:sub>
                          </m:s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CN" b="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altLang="zh-CN" b="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CN" b="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altLang="zh-CN" b="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𝑑𝑡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b="0" i="1" dirty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US" altLang="zh-CN" b="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CN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altLang="zh-CN" b="0" i="1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CN" b="0" i="1" dirty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altLang="zh-CN" b="0" i="1" dirty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b="0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zh-CN" b="0" dirty="0"/>
              </a:p>
              <a:p>
                <a:r>
                  <a:rPr lang="zh-CN" altLang="en-US" b="0" dirty="0" smtClean="0"/>
                  <a:t>这个</a:t>
                </a:r>
                <a:r>
                  <a:rPr lang="en-US" altLang="zh-CN" b="0" dirty="0" smtClean="0"/>
                  <a:t>N</a:t>
                </a:r>
                <a:r>
                  <a:rPr lang="zh-CN" altLang="en-US" b="0" dirty="0" smtClean="0"/>
                  <a:t>端口的称为无源的，如果对于任意的</a:t>
                </a:r>
                <a:r>
                  <a:rPr lang="zh-CN" altLang="en-US" b="0" dirty="0"/>
                  <a:t>时间段</a:t>
                </a:r>
                <a14:m>
                  <m:oMath xmlns:m="http://schemas.openxmlformats.org/officeDocument/2006/math">
                    <m:r>
                      <a:rPr lang="en-US" altLang="zh-CN" b="0" i="1"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US" altLang="zh-CN" b="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zh-CN" b="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b="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b="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zh-CN" b="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b="0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zh-CN" altLang="en-US" b="0" dirty="0" smtClean="0"/>
                  <a:t>有</a:t>
                </a:r>
                <a:endParaRPr lang="en-US" altLang="zh-CN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altLang="zh-CN" b="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altLang="zh-CN" b="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CN" b="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en-US" altLang="zh-CN" b="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CN" b="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  <m:e>
                          <m:sSub>
                            <m:sSubPr>
                              <m:ctrlPr>
                                <a:rPr lang="en-US" altLang="zh-CN" b="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altLang="zh-CN" b="0" i="1">
                                  <a:latin typeface="Cambria Math" panose="02040503050406030204" pitchFamily="18" charset="0"/>
                                </a:rPr>
                                <m:t>𝑖𝑛𝑠𝑡</m:t>
                              </m:r>
                            </m:sub>
                          </m:sSub>
                        </m:e>
                      </m:nary>
                      <m:r>
                        <a:rPr lang="en-US" altLang="zh-CN" b="0" i="1">
                          <a:latin typeface="Cambria Math" panose="02040503050406030204" pitchFamily="18" charset="0"/>
                        </a:rPr>
                        <m:t>𝑑𝑡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altLang="zh-CN" b="0" i="1" dirty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US" altLang="zh-CN" b="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b="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CN" b="0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altLang="zh-CN" b="0" i="1" dirty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CN" b="0" i="1" dirty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altLang="zh-CN" b="0" i="1" dirty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b="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altLang="zh-CN" b="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b="0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zh-CN" b="0" dirty="0"/>
              </a:p>
              <a:p>
                <a:pPr marL="0" indent="0">
                  <a:buNone/>
                </a:pPr>
                <a:endParaRPr lang="zh-CN" altLang="en-US" b="0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12" t="-191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06453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32AF4-A8FD-4977-867F-0E5C904E2B23}" type="slidenum">
              <a:rPr lang="zh-CN" altLang="en-US" smtClean="0"/>
              <a:t>2</a:t>
            </a:fld>
            <a:endParaRPr lang="zh-CN" altLang="en-US"/>
          </a:p>
        </p:txBody>
      </p:sp>
      <p:grpSp>
        <p:nvGrpSpPr>
          <p:cNvPr id="4" name="iŝľiḍê">
            <a:extLst>
              <a:ext uri="{FF2B5EF4-FFF2-40B4-BE49-F238E27FC236}">
                <a16:creationId xmlns:a16="http://schemas.microsoft.com/office/drawing/2014/main" id="{283CF7F6-3EE5-97F9-1DFB-9156975284AF}"/>
              </a:ext>
            </a:extLst>
          </p:cNvPr>
          <p:cNvGrpSpPr/>
          <p:nvPr/>
        </p:nvGrpSpPr>
        <p:grpSpPr>
          <a:xfrm>
            <a:off x="1599338" y="3079659"/>
            <a:ext cx="2645402" cy="1261335"/>
            <a:chOff x="660400" y="2867847"/>
            <a:chExt cx="2645402" cy="2509545"/>
          </a:xfrm>
        </p:grpSpPr>
        <p:sp>
          <p:nvSpPr>
            <p:cNvPr id="5" name="îŝḷîdê">
              <a:extLst>
                <a:ext uri="{FF2B5EF4-FFF2-40B4-BE49-F238E27FC236}">
                  <a16:creationId xmlns:a16="http://schemas.microsoft.com/office/drawing/2014/main" id="{957E22D1-81DD-7CC5-1D92-81611910E4DD}"/>
                </a:ext>
              </a:extLst>
            </p:cNvPr>
            <p:cNvSpPr txBox="1"/>
            <p:nvPr/>
          </p:nvSpPr>
          <p:spPr>
            <a:xfrm>
              <a:off x="660400" y="2867847"/>
              <a:ext cx="962123" cy="707886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r>
                <a:rPr lang="en-US" altLang="zh-CN" sz="40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01.</a:t>
              </a:r>
              <a:endParaRPr lang="zh-CN" altLang="en-US" sz="4000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6" name="išlíďe">
              <a:extLst>
                <a:ext uri="{FF2B5EF4-FFF2-40B4-BE49-F238E27FC236}">
                  <a16:creationId xmlns:a16="http://schemas.microsoft.com/office/drawing/2014/main" id="{93B2B540-F935-58FE-6125-05AFC93FB01C}"/>
                </a:ext>
              </a:extLst>
            </p:cNvPr>
            <p:cNvSpPr/>
            <p:nvPr/>
          </p:nvSpPr>
          <p:spPr>
            <a:xfrm flipH="1">
              <a:off x="1718521" y="2870421"/>
              <a:ext cx="1587281" cy="2506971"/>
            </a:xfrm>
            <a:prstGeom prst="rect">
              <a:avLst/>
            </a:prstGeom>
            <a:ln>
              <a:noFill/>
            </a:ln>
          </p:spPr>
          <p:txBody>
            <a:bodyPr wrap="square" lIns="91440" tIns="45720" rIns="91440" bIns="45720" anchor="t">
              <a:noAutofit/>
            </a:bodyPr>
            <a:lstStyle/>
            <a:p>
              <a:pPr>
                <a:buSzPct val="25000"/>
              </a:pPr>
              <a:r>
                <a:rPr lang="zh-CN" altLang="en-US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引言</a:t>
              </a:r>
              <a:r>
                <a:rPr lang="en-US" altLang="zh-CN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.</a:t>
              </a:r>
              <a:endParaRPr lang="en-US" altLang="zh-CN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7" name="平行四边形 6">
            <a:extLst>
              <a:ext uri="{FF2B5EF4-FFF2-40B4-BE49-F238E27FC236}">
                <a16:creationId xmlns:a16="http://schemas.microsoft.com/office/drawing/2014/main" id="{6C869687-268F-5940-D20A-8F017A9042DF}"/>
              </a:ext>
            </a:extLst>
          </p:cNvPr>
          <p:cNvSpPr/>
          <p:nvPr/>
        </p:nvSpPr>
        <p:spPr>
          <a:xfrm>
            <a:off x="1046622" y="2976398"/>
            <a:ext cx="667536" cy="707886"/>
          </a:xfrm>
          <a:prstGeom prst="parallelogram">
            <a:avLst/>
          </a:prstGeom>
          <a:solidFill>
            <a:srgbClr val="CD1F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" name="iŝľiḍê">
            <a:extLst>
              <a:ext uri="{FF2B5EF4-FFF2-40B4-BE49-F238E27FC236}">
                <a16:creationId xmlns:a16="http://schemas.microsoft.com/office/drawing/2014/main" id="{EF2C452C-72CA-AA3F-3190-0D6F050E5673}"/>
              </a:ext>
            </a:extLst>
          </p:cNvPr>
          <p:cNvGrpSpPr/>
          <p:nvPr/>
        </p:nvGrpSpPr>
        <p:grpSpPr>
          <a:xfrm>
            <a:off x="5085890" y="3079659"/>
            <a:ext cx="2645402" cy="1261335"/>
            <a:chOff x="660400" y="2867847"/>
            <a:chExt cx="2645402" cy="2509545"/>
          </a:xfrm>
        </p:grpSpPr>
        <p:sp>
          <p:nvSpPr>
            <p:cNvPr id="9" name="îŝḷîdê">
              <a:extLst>
                <a:ext uri="{FF2B5EF4-FFF2-40B4-BE49-F238E27FC236}">
                  <a16:creationId xmlns:a16="http://schemas.microsoft.com/office/drawing/2014/main" id="{8D99202A-ECCD-C79D-A0EA-7F44EFF2BD91}"/>
                </a:ext>
              </a:extLst>
            </p:cNvPr>
            <p:cNvSpPr txBox="1"/>
            <p:nvPr/>
          </p:nvSpPr>
          <p:spPr>
            <a:xfrm>
              <a:off x="660400" y="2867847"/>
              <a:ext cx="962123" cy="707886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r>
                <a:rPr lang="en-US" altLang="zh-CN" sz="40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02.</a:t>
              </a:r>
              <a:endParaRPr lang="zh-CN" altLang="en-US" sz="4000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0" name="išlíďe">
              <a:extLst>
                <a:ext uri="{FF2B5EF4-FFF2-40B4-BE49-F238E27FC236}">
                  <a16:creationId xmlns:a16="http://schemas.microsoft.com/office/drawing/2014/main" id="{4BA8499D-8B6C-0717-F81F-A1DEF117E5F1}"/>
                </a:ext>
              </a:extLst>
            </p:cNvPr>
            <p:cNvSpPr/>
            <p:nvPr/>
          </p:nvSpPr>
          <p:spPr>
            <a:xfrm flipH="1">
              <a:off x="1718521" y="2870421"/>
              <a:ext cx="1587281" cy="2506971"/>
            </a:xfrm>
            <a:prstGeom prst="rect">
              <a:avLst/>
            </a:prstGeom>
            <a:ln>
              <a:noFill/>
            </a:ln>
          </p:spPr>
          <p:txBody>
            <a:bodyPr wrap="square" lIns="91440" tIns="45720" rIns="91440" bIns="45720" anchor="t">
              <a:noAutofit/>
            </a:bodyPr>
            <a:lstStyle/>
            <a:p>
              <a:pPr>
                <a:buSzPct val="25000"/>
              </a:pPr>
              <a:r>
                <a:rPr lang="zh-CN" altLang="en-US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传输函数，稳定性和无源性</a:t>
              </a:r>
              <a:r>
                <a:rPr lang="en-US" altLang="zh-CN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.</a:t>
              </a:r>
              <a:endParaRPr lang="en-US" altLang="zh-CN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1" name="平行四边形 10">
            <a:extLst>
              <a:ext uri="{FF2B5EF4-FFF2-40B4-BE49-F238E27FC236}">
                <a16:creationId xmlns:a16="http://schemas.microsoft.com/office/drawing/2014/main" id="{94EACB1D-D9FD-81FE-49C3-7A359F59EF3D}"/>
              </a:ext>
            </a:extLst>
          </p:cNvPr>
          <p:cNvSpPr/>
          <p:nvPr/>
        </p:nvSpPr>
        <p:spPr>
          <a:xfrm>
            <a:off x="4507728" y="2976398"/>
            <a:ext cx="667536" cy="707886"/>
          </a:xfrm>
          <a:prstGeom prst="parallelogram">
            <a:avLst/>
          </a:prstGeom>
          <a:solidFill>
            <a:srgbClr val="CD1F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2" name="iŝľiḍê">
            <a:extLst>
              <a:ext uri="{FF2B5EF4-FFF2-40B4-BE49-F238E27FC236}">
                <a16:creationId xmlns:a16="http://schemas.microsoft.com/office/drawing/2014/main" id="{91B2B655-DD6E-7001-009D-69799139D43C}"/>
              </a:ext>
            </a:extLst>
          </p:cNvPr>
          <p:cNvGrpSpPr/>
          <p:nvPr/>
        </p:nvGrpSpPr>
        <p:grpSpPr>
          <a:xfrm>
            <a:off x="8547104" y="3057026"/>
            <a:ext cx="2645402" cy="1261335"/>
            <a:chOff x="660400" y="2867847"/>
            <a:chExt cx="2645402" cy="2509545"/>
          </a:xfrm>
        </p:grpSpPr>
        <p:sp>
          <p:nvSpPr>
            <p:cNvPr id="13" name="îŝḷîdê">
              <a:extLst>
                <a:ext uri="{FF2B5EF4-FFF2-40B4-BE49-F238E27FC236}">
                  <a16:creationId xmlns:a16="http://schemas.microsoft.com/office/drawing/2014/main" id="{9A4D3049-B6C4-F228-87C1-DF715DAE3F0C}"/>
                </a:ext>
              </a:extLst>
            </p:cNvPr>
            <p:cNvSpPr txBox="1"/>
            <p:nvPr/>
          </p:nvSpPr>
          <p:spPr>
            <a:xfrm>
              <a:off x="660400" y="2867847"/>
              <a:ext cx="962123" cy="707886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r>
                <a:rPr lang="en-US" altLang="zh-CN" sz="40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03.</a:t>
              </a:r>
              <a:endParaRPr lang="zh-CN" altLang="en-US" sz="4000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4" name="išlíďe">
              <a:extLst>
                <a:ext uri="{FF2B5EF4-FFF2-40B4-BE49-F238E27FC236}">
                  <a16:creationId xmlns:a16="http://schemas.microsoft.com/office/drawing/2014/main" id="{A59C6964-5A46-C6A1-6F93-C50F856611BF}"/>
                </a:ext>
              </a:extLst>
            </p:cNvPr>
            <p:cNvSpPr/>
            <p:nvPr/>
          </p:nvSpPr>
          <p:spPr>
            <a:xfrm flipH="1">
              <a:off x="1718521" y="2870421"/>
              <a:ext cx="1587281" cy="2506971"/>
            </a:xfrm>
            <a:prstGeom prst="rect">
              <a:avLst/>
            </a:prstGeom>
            <a:ln>
              <a:noFill/>
            </a:ln>
          </p:spPr>
          <p:txBody>
            <a:bodyPr wrap="square" lIns="91440" tIns="45720" rIns="91440" bIns="45720" anchor="t">
              <a:noAutofit/>
            </a:bodyPr>
            <a:lstStyle/>
            <a:p>
              <a:pPr>
                <a:buSzPct val="25000"/>
              </a:pPr>
              <a:r>
                <a:rPr lang="zh-CN" altLang="en-US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模型降阶常用技术</a:t>
              </a:r>
              <a:r>
                <a:rPr lang="en-US" altLang="zh-CN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.</a:t>
              </a:r>
              <a:endParaRPr lang="en-US" altLang="zh-CN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5" name="平行四边形 14">
            <a:extLst>
              <a:ext uri="{FF2B5EF4-FFF2-40B4-BE49-F238E27FC236}">
                <a16:creationId xmlns:a16="http://schemas.microsoft.com/office/drawing/2014/main" id="{34504D0D-EC2B-5FA3-F35C-1D8EA4C0FC2A}"/>
              </a:ext>
            </a:extLst>
          </p:cNvPr>
          <p:cNvSpPr/>
          <p:nvPr/>
        </p:nvSpPr>
        <p:spPr>
          <a:xfrm>
            <a:off x="7994388" y="2953765"/>
            <a:ext cx="667536" cy="707886"/>
          </a:xfrm>
          <a:prstGeom prst="parallelogram">
            <a:avLst/>
          </a:prstGeom>
          <a:solidFill>
            <a:srgbClr val="CD1F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2EDF02EE-110E-794A-B16D-AF0FFACE8D9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474274" y="5944846"/>
            <a:ext cx="2250128" cy="355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1447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zh-CN" altLang="en-US" b="0" dirty="0" smtClean="0"/>
                  <a:t>上面这个式子说明，系统内储存的能量的增量必须少于等于通过端口送入的。如果上式在任何时间段内始终取等号，则称这个系统为无损的</a:t>
                </a:r>
                <a:r>
                  <a:rPr lang="en-US" altLang="zh-CN" b="0" dirty="0" smtClean="0"/>
                  <a:t>(Lossless)</a:t>
                </a:r>
                <a:r>
                  <a:rPr lang="zh-CN" altLang="en-US" b="0" dirty="0" smtClean="0"/>
                  <a:t>。下面假定所有端口的物理量都是简谐的，复数频率为</a:t>
                </a:r>
                <a:r>
                  <a:rPr lang="en-US" altLang="zh-CN" b="0" dirty="0" smtClean="0"/>
                  <a:t>s</a:t>
                </a:r>
                <a:r>
                  <a:rPr lang="zh-CN" altLang="en-US" b="0" dirty="0" smtClean="0"/>
                  <a:t>，时间上就是纯指数的</a:t>
                </a:r>
                <a:endParaRPr lang="en-US" altLang="zh-CN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𝑣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  <m:func>
                        <m:func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 b="0" i="0" smtClean="0"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𝑖𝑡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𝑖</m:t>
                      </m:r>
                      <m:d>
                        <m:dPr>
                          <m:ctrlPr>
                            <a:rPr lang="en-US" altLang="zh-CN" b="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CN" b="0" i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altLang="zh-CN" b="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acc>
                      <m:func>
                        <m:funcPr>
                          <m:ctrlPr>
                            <a:rPr lang="en-US" altLang="zh-CN" b="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 b="0"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r>
                            <a:rPr lang="en-US" altLang="zh-CN" b="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b="0" i="1">
                              <a:latin typeface="Cambria Math" panose="02040503050406030204" pitchFamily="18" charset="0"/>
                            </a:rPr>
                            <m:t>𝑖𝑡</m:t>
                          </m:r>
                          <m:r>
                            <a:rPr lang="en-US" altLang="zh-CN" b="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altLang="zh-CN" b="0" dirty="0"/>
              </a:p>
              <a:p>
                <a:r>
                  <a:rPr lang="zh-CN" altLang="en-US" b="0" dirty="0" smtClean="0"/>
                  <a:t>这里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CN" b="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b="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̂"/>
                        <m:ctrlPr>
                          <a:rPr lang="en-US" altLang="zh-CN" b="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b="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acc>
                  </m:oMath>
                </a14:m>
                <a:r>
                  <a:rPr lang="zh-CN" altLang="en-US" b="0" dirty="0" smtClean="0"/>
                  <a:t>分别是电压、电流的复数幅度。下面定义复数吸收功率为电流和电压的内积</a:t>
                </a:r>
                <a:endParaRPr lang="en-US" altLang="zh-CN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dirty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altLang="zh-CN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altLang="zh-CN" b="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b="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∗</m:t>
                      </m:r>
                      <m:acc>
                        <m:accPr>
                          <m:chr m:val="̂"/>
                          <m:ctrlPr>
                            <a:rPr lang="en-US" altLang="zh-CN" b="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b="0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acc>
                    </m:oMath>
                  </m:oMathPara>
                </a14:m>
                <a:endParaRPr lang="en-US" altLang="zh-CN" b="0" dirty="0" smtClean="0"/>
              </a:p>
              <a:p>
                <a:r>
                  <a:rPr lang="zh-CN" altLang="en-US" b="0" dirty="0" smtClean="0"/>
                  <a:t>平均</a:t>
                </a:r>
                <a:r>
                  <a:rPr lang="en-US" altLang="zh-CN" b="0" dirty="0" smtClean="0"/>
                  <a:t>/</a:t>
                </a:r>
                <a:r>
                  <a:rPr lang="zh-CN" altLang="en-US" b="0" dirty="0" smtClean="0"/>
                  <a:t>活动功率为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zh-CN" b="0" i="1">
                            <a:latin typeface="Cambria Math" panose="02040503050406030204" pitchFamily="18" charset="0"/>
                          </a:rPr>
                          <m:t>w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𝑅𝑒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b="0" dirty="0" smtClean="0"/>
                  <a:t>。对于一个由阻抗关系式定义的</a:t>
                </a:r>
                <a:r>
                  <a:rPr lang="en-US" altLang="zh-CN" b="0" dirty="0" smtClean="0"/>
                  <a:t>N</a:t>
                </a:r>
                <a:r>
                  <a:rPr lang="zh-CN" altLang="en-US" b="0" dirty="0" smtClean="0"/>
                  <a:t>端口系统，平均功率可以通过电压电流的幅度写出</a:t>
                </a:r>
                <a:endParaRPr lang="en-US" altLang="zh-CN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altLang="zh-CN" b="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zh-CN" b="0" i="1">
                              <a:latin typeface="Cambria Math" panose="02040503050406030204" pitchFamily="18" charset="0"/>
                            </a:rPr>
                            <m:t>w</m:t>
                          </m:r>
                        </m:e>
                      </m:d>
                      <m:r>
                        <a:rPr lang="en-US" altLang="zh-CN" b="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en-US" altLang="zh-CN" b="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b="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  <m:r>
                            <a:rPr lang="en-US" altLang="zh-CN" b="0" i="1">
                              <a:latin typeface="Cambria Math" panose="02040503050406030204" pitchFamily="18" charset="0"/>
                            </a:rPr>
                            <m:t>∗</m:t>
                          </m:r>
                          <m:acc>
                            <m:accPr>
                              <m:chr m:val="̂"/>
                              <m:ctrlPr>
                                <a:rPr lang="en-US" altLang="zh-CN" b="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b="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acc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acc>
                            <m:accPr>
                              <m:chr m:val="̂"/>
                              <m:ctrlPr>
                                <a:rPr lang="en-US" altLang="zh-CN" b="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b="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acc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  <m:acc>
                            <m:accPr>
                              <m:chr m:val="̂"/>
                              <m:ctrlPr>
                                <a:rPr lang="en-US" altLang="zh-CN" b="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b="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b="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b="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altLang="zh-CN" b="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en-US" altLang="zh-CN" b="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acc>
                          <m:r>
                            <a:rPr lang="en-US" altLang="zh-CN" b="0" i="1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  <m:acc>
                            <m:accPr>
                              <m:chr m:val="̂"/>
                              <m:ctrlPr>
                                <a:rPr lang="en-US" altLang="zh-CN" b="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b="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acc>
                          <m:r>
                            <a:rPr lang="en-US" altLang="zh-CN" b="0" i="1">
                              <a:latin typeface="Cambria Math" panose="02040503050406030204" pitchFamily="18" charset="0"/>
                            </a:rPr>
                            <m:t>+</m:t>
                          </m:r>
                          <m:acc>
                            <m:accPr>
                              <m:chr m:val="̂"/>
                              <m:ctrlPr>
                                <a:rPr lang="en-US" altLang="zh-CN" b="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b="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acc>
                          <m:r>
                            <a:rPr lang="en-US" altLang="zh-CN" b="0" i="1">
                              <a:latin typeface="Cambria Math" panose="02040503050406030204" pitchFamily="18" charset="0"/>
                            </a:rPr>
                            <m:t>∗</m:t>
                          </m:r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acc>
                            <m:accPr>
                              <m:chr m:val="̂"/>
                              <m:ctrlPr>
                                <a:rPr lang="en-US" altLang="zh-CN" b="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acc>
                        </m:e>
                      </m:d>
                      <m:r>
                        <a:rPr lang="en-US" altLang="zh-CN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b="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b="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altLang="zh-CN" b="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en-US" altLang="zh-CN" b="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b="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acc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b="0" i="1">
                              <a:latin typeface="Cambria Math" panose="02040503050406030204" pitchFamily="18" charset="0"/>
                            </a:rPr>
                            <m:t>𝑍</m:t>
                          </m:r>
                          <m:r>
                            <a:rPr lang="en-US" altLang="zh-CN" b="0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acc>
                            <m:accPr>
                              <m:chr m:val="̂"/>
                              <m:ctrlPr>
                                <a:rPr lang="en-US" altLang="zh-CN" b="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b="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acc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altLang="zh-CN" b="0" dirty="0" smtClean="0"/>
              </a:p>
              <a:p>
                <a:pPr marL="0" indent="0">
                  <a:buNone/>
                </a:pPr>
                <a:endParaRPr lang="zh-CN" altLang="en-US" b="0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12" t="-1913" r="-336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8020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zh-CN" altLang="en-US" b="0" dirty="0" smtClean="0"/>
                  <a:t>对于这个具有</a:t>
                </a:r>
                <a:r>
                  <a:rPr lang="en-US" altLang="zh-CN" b="0" dirty="0" smtClean="0"/>
                  <a:t>N</a:t>
                </a:r>
                <a:r>
                  <a:rPr lang="zh-CN" altLang="en-US" b="0" dirty="0" smtClean="0"/>
                  <a:t>端口的线性系统，</a:t>
                </a:r>
                <a:r>
                  <a:rPr lang="zh-CN" altLang="en-US" b="0" dirty="0" smtClean="0"/>
                  <a:t>如果对于满足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𝑅𝑒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zh-CN" altLang="en-US" b="0" dirty="0" smtClean="0"/>
                  <a:t>的频率</a:t>
                </a:r>
                <a:r>
                  <a:rPr lang="en-US" altLang="zh-CN" b="0" dirty="0" smtClean="0"/>
                  <a:t>s</a:t>
                </a:r>
                <a:r>
                  <a:rPr lang="zh-CN" altLang="en-US" b="0" dirty="0" smtClean="0"/>
                  <a:t>，被这</a:t>
                </a:r>
                <a:r>
                  <a:rPr lang="en-US" altLang="zh-CN" b="0" dirty="0" smtClean="0"/>
                  <a:t>N</a:t>
                </a:r>
                <a:r>
                  <a:rPr lang="zh-CN" altLang="en-US" b="0" dirty="0" smtClean="0"/>
                  <a:t>个端口吸收总体</a:t>
                </a:r>
                <a:r>
                  <a:rPr lang="zh-CN" altLang="en-US" b="0" dirty="0" smtClean="0"/>
                  <a:t>活动</a:t>
                </a:r>
                <a:r>
                  <a:rPr lang="zh-CN" altLang="en-US" b="0" dirty="0"/>
                  <a:t>功率总是大于等于零，那么称该系统是无源的。这就是，对于</a:t>
                </a:r>
                <a14:m>
                  <m:oMath xmlns:m="http://schemas.openxmlformats.org/officeDocument/2006/math">
                    <m:r>
                      <a:rPr lang="en-US" altLang="zh-CN" b="0" i="1">
                        <a:latin typeface="Cambria Math" panose="02040503050406030204" pitchFamily="18" charset="0"/>
                      </a:rPr>
                      <m:t>𝑅𝑒</m:t>
                    </m:r>
                    <m:d>
                      <m:dPr>
                        <m:ctrlPr>
                          <a:rPr lang="en-US" altLang="zh-CN" b="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altLang="zh-CN" b="0" i="1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zh-CN" altLang="en-US" b="0" dirty="0" smtClean="0"/>
                  <a:t>有</a:t>
                </a:r>
                <a14:m>
                  <m:oMath xmlns:m="http://schemas.openxmlformats.org/officeDocument/2006/math">
                    <m:r>
                      <a:rPr lang="en-US" altLang="zh-CN" b="0" i="1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altLang="zh-CN" b="0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altLang="zh-CN" b="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p>
                        <m:r>
                          <a:rPr lang="en-US" altLang="zh-CN" b="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zh-CN" altLang="en-US" b="0" dirty="0" smtClean="0"/>
                  <a:t>，即矩阵</a:t>
                </a:r>
                <a:r>
                  <a:rPr lang="en-US" altLang="zh-CN" b="0" dirty="0" smtClean="0"/>
                  <a:t>Z</a:t>
                </a:r>
                <a:r>
                  <a:rPr lang="zh-CN" altLang="en-US" b="0" dirty="0" smtClean="0"/>
                  <a:t>是正实的。上面的讨论归结如下：</a:t>
                </a:r>
                <a:endParaRPr lang="en-US" altLang="zh-CN" b="0" dirty="0" smtClean="0"/>
              </a:p>
              <a:p>
                <a:r>
                  <a:rPr lang="zh-CN" altLang="en-US" b="0" dirty="0" smtClean="0"/>
                  <a:t>无源系统的传输函数</a:t>
                </a:r>
                <a:r>
                  <a:rPr lang="en-US" altLang="zh-CN" b="0" dirty="0" smtClean="0"/>
                  <a:t>H(s)</a:t>
                </a:r>
                <a:r>
                  <a:rPr lang="zh-CN" altLang="en-US" b="0" dirty="0" smtClean="0"/>
                  <a:t>是正实的，即</a:t>
                </a:r>
                <a:r>
                  <a:rPr lang="zh-CN" altLang="en-US" b="0" dirty="0"/>
                  <a:t>对于</a:t>
                </a:r>
                <a:r>
                  <a:rPr lang="zh-CN" altLang="en-US" b="0" dirty="0" smtClean="0"/>
                  <a:t>任意的</a:t>
                </a:r>
                <a14:m>
                  <m:oMath xmlns:m="http://schemas.openxmlformats.org/officeDocument/2006/math">
                    <m:r>
                      <a:rPr lang="en-US" altLang="zh-CN" b="0" i="1">
                        <a:latin typeface="Cambria Math" panose="02040503050406030204" pitchFamily="18" charset="0"/>
                      </a:rPr>
                      <m:t>𝑅𝑒</m:t>
                    </m:r>
                    <m:d>
                      <m:dPr>
                        <m:ctrlPr>
                          <a:rPr lang="en-US" altLang="zh-CN" b="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altLang="zh-CN" b="0" i="1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zh-CN" altLang="en-US" b="0" dirty="0" smtClean="0"/>
                  <a:t>，有</a:t>
                </a:r>
                <a:endParaRPr lang="en-US" altLang="zh-CN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dirty="0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altLang="zh-CN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b="0" i="1" dirty="0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altLang="zh-CN" b="0" i="1" dirty="0" smtClean="0">
                          <a:latin typeface="Cambria Math" panose="02040503050406030204" pitchFamily="18" charset="0"/>
                        </a:rPr>
                        <m:t>)+</m:t>
                      </m:r>
                      <m:sSup>
                        <m:sSupPr>
                          <m:ctrlPr>
                            <a:rPr lang="en-US" altLang="zh-CN" b="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en-US" altLang="zh-CN" b="0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)≥0</m:t>
                      </m:r>
                    </m:oMath>
                  </m:oMathPara>
                </a14:m>
                <a:endParaRPr lang="zh-CN" altLang="en-US" b="0" i="1" dirty="0"/>
              </a:p>
            </p:txBody>
          </p:sp>
        </mc:Choice>
        <mc:Fallback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12" t="-1913" r="-336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0861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32AF4-A8FD-4977-867F-0E5C904E2B23}" type="slidenum">
              <a:rPr lang="zh-CN" altLang="en-US" smtClean="0"/>
              <a:t>22</a:t>
            </a:fld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EDF02EE-110E-794A-B16D-AF0FFACE8D9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474274" y="5944846"/>
            <a:ext cx="2250128" cy="355794"/>
          </a:xfrm>
          <a:prstGeom prst="rect">
            <a:avLst/>
          </a:prstGeom>
        </p:spPr>
      </p:pic>
      <p:grpSp>
        <p:nvGrpSpPr>
          <p:cNvPr id="5" name="iŝľiḍê">
            <a:extLst>
              <a:ext uri="{FF2B5EF4-FFF2-40B4-BE49-F238E27FC236}">
                <a16:creationId xmlns:a16="http://schemas.microsoft.com/office/drawing/2014/main" id="{39A0CD3F-82ED-B40F-6E76-1E74AB5CC0A3}"/>
              </a:ext>
            </a:extLst>
          </p:cNvPr>
          <p:cNvGrpSpPr/>
          <p:nvPr/>
        </p:nvGrpSpPr>
        <p:grpSpPr>
          <a:xfrm>
            <a:off x="4870000" y="3069313"/>
            <a:ext cx="3571355" cy="2133785"/>
            <a:chOff x="756398" y="2870422"/>
            <a:chExt cx="2406703" cy="2860914"/>
          </a:xfrm>
        </p:grpSpPr>
        <p:sp>
          <p:nvSpPr>
            <p:cNvPr id="6" name="îŝḷîdê">
              <a:extLst>
                <a:ext uri="{FF2B5EF4-FFF2-40B4-BE49-F238E27FC236}">
                  <a16:creationId xmlns:a16="http://schemas.microsoft.com/office/drawing/2014/main" id="{1091DF8E-930C-AD5E-DA67-39340852A830}"/>
                </a:ext>
              </a:extLst>
            </p:cNvPr>
            <p:cNvSpPr txBox="1"/>
            <p:nvPr/>
          </p:nvSpPr>
          <p:spPr>
            <a:xfrm>
              <a:off x="756398" y="2870422"/>
              <a:ext cx="962123" cy="707886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r>
                <a:rPr lang="en-US" altLang="zh-CN" sz="6600" b="1" dirty="0" smtClean="0"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03.</a:t>
              </a:r>
              <a:endParaRPr lang="zh-CN" altLang="en-US" sz="6600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7" name="išlíďe">
              <a:extLst>
                <a:ext uri="{FF2B5EF4-FFF2-40B4-BE49-F238E27FC236}">
                  <a16:creationId xmlns:a16="http://schemas.microsoft.com/office/drawing/2014/main" id="{2F09F0F6-0DEB-D89B-FB29-06E7D50958A2}"/>
                </a:ext>
              </a:extLst>
            </p:cNvPr>
            <p:cNvSpPr/>
            <p:nvPr/>
          </p:nvSpPr>
          <p:spPr>
            <a:xfrm flipH="1">
              <a:off x="1718521" y="3224365"/>
              <a:ext cx="1444580" cy="2506971"/>
            </a:xfrm>
            <a:prstGeom prst="rect">
              <a:avLst/>
            </a:prstGeom>
            <a:ln>
              <a:noFill/>
            </a:ln>
          </p:spPr>
          <p:txBody>
            <a:bodyPr wrap="square" lIns="91440" tIns="45720" rIns="91440" bIns="45720" anchor="t">
              <a:noAutofit/>
            </a:bodyPr>
            <a:lstStyle/>
            <a:p>
              <a:pPr>
                <a:buSzPct val="25000"/>
              </a:pPr>
              <a:r>
                <a:rPr lang="zh-CN" altLang="en-US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模型降阶常用技术</a:t>
              </a:r>
              <a:r>
                <a:rPr lang="en-US" altLang="zh-CN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.</a:t>
              </a:r>
              <a:endParaRPr lang="en-US" altLang="zh-CN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8" name="平行四边形 7">
            <a:extLst>
              <a:ext uri="{FF2B5EF4-FFF2-40B4-BE49-F238E27FC236}">
                <a16:creationId xmlns:a16="http://schemas.microsoft.com/office/drawing/2014/main" id="{903A9174-EBAC-14D4-3C28-920A39A6DD21}"/>
              </a:ext>
            </a:extLst>
          </p:cNvPr>
          <p:cNvSpPr/>
          <p:nvPr/>
        </p:nvSpPr>
        <p:spPr>
          <a:xfrm>
            <a:off x="3879430" y="2953766"/>
            <a:ext cx="990570" cy="1050446"/>
          </a:xfrm>
          <a:prstGeom prst="parallelogram">
            <a:avLst/>
          </a:prstGeom>
          <a:solidFill>
            <a:srgbClr val="CD1F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44960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参考文献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altLang="zh-CN" b="0" i="1" dirty="0" smtClean="0"/>
              <a:t>Model Order Reduction, Theory, Research Aspects and Applications</a:t>
            </a:r>
            <a:r>
              <a:rPr lang="en-US" altLang="zh-CN" b="0" dirty="0" smtClean="0"/>
              <a:t>, W.H.A. </a:t>
            </a:r>
            <a:r>
              <a:rPr lang="en-US" altLang="zh-CN" b="0" dirty="0" err="1" smtClean="0"/>
              <a:t>Schilders</a:t>
            </a:r>
            <a:r>
              <a:rPr lang="en-US" altLang="zh-CN" b="0" dirty="0" smtClean="0"/>
              <a:t>, H. A. van der Vorst, J. </a:t>
            </a:r>
            <a:r>
              <a:rPr lang="en-US" altLang="zh-CN" b="0" dirty="0" err="1" smtClean="0"/>
              <a:t>Rommes</a:t>
            </a:r>
            <a:r>
              <a:rPr lang="en-US" altLang="zh-CN" b="0" dirty="0" smtClean="0"/>
              <a:t>, Springer-</a:t>
            </a:r>
            <a:r>
              <a:rPr lang="en-US" altLang="zh-CN" b="0" dirty="0" err="1" smtClean="0"/>
              <a:t>Verlag</a:t>
            </a:r>
            <a:r>
              <a:rPr lang="en-US" altLang="zh-CN" b="0" dirty="0" smtClean="0"/>
              <a:t>, Berlin Heidelberg, 2008.</a:t>
            </a:r>
            <a:endParaRPr lang="zh-CN" altLang="en-US" b="0" dirty="0"/>
          </a:p>
        </p:txBody>
      </p:sp>
    </p:spTree>
    <p:extLst>
      <p:ext uri="{BB962C8B-B14F-4D97-AF65-F5344CB8AC3E}">
        <p14:creationId xmlns:p14="http://schemas.microsoft.com/office/powerpoint/2010/main" val="10086367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862044" y="2613392"/>
            <a:ext cx="846727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0" b="1" i="1" dirty="0">
                <a:latin typeface="Microsoft YaHei" panose="020B0503020204020204" pitchFamily="34" charset="-122"/>
                <a:ea typeface="Microsoft YaHei" panose="020B0503020204020204" pitchFamily="34" charset="-122"/>
                <a:cs typeface="Helvetica 65 Medium" panose="020B0500000000000000" charset="0"/>
                <a:sym typeface="+mn-ea"/>
              </a:rPr>
              <a:t>THANK YOU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50284B5F-5539-7F09-5FB8-FC9E4160E9B8}"/>
              </a:ext>
            </a:extLst>
          </p:cNvPr>
          <p:cNvSpPr/>
          <p:nvPr/>
        </p:nvSpPr>
        <p:spPr>
          <a:xfrm>
            <a:off x="4178595" y="-8572"/>
            <a:ext cx="3264196" cy="1199420"/>
          </a:xfrm>
          <a:prstGeom prst="rect">
            <a:avLst/>
          </a:prstGeom>
          <a:solidFill>
            <a:srgbClr val="D600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D48685FF-F872-35C9-2600-F456D569A9D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6825" y="-1656075"/>
            <a:ext cx="8467275" cy="4762842"/>
          </a:xfrm>
          <a:prstGeom prst="rect">
            <a:avLst/>
          </a:prstGeom>
        </p:spPr>
      </p:pic>
      <p:grpSp>
        <p:nvGrpSpPr>
          <p:cNvPr id="13" name="组合 12">
            <a:extLst>
              <a:ext uri="{FF2B5EF4-FFF2-40B4-BE49-F238E27FC236}">
                <a16:creationId xmlns:a16="http://schemas.microsoft.com/office/drawing/2014/main" id="{8EC548D0-729E-315E-90C5-55E845A09624}"/>
              </a:ext>
            </a:extLst>
          </p:cNvPr>
          <p:cNvGrpSpPr/>
          <p:nvPr/>
        </p:nvGrpSpPr>
        <p:grpSpPr>
          <a:xfrm>
            <a:off x="523875" y="6048375"/>
            <a:ext cx="11180445" cy="316071"/>
            <a:chOff x="523875" y="6048375"/>
            <a:chExt cx="11180445" cy="316071"/>
          </a:xfrm>
        </p:grpSpPr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90075F61-931B-F093-A3A1-D70CE5CA03C4}"/>
                </a:ext>
              </a:extLst>
            </p:cNvPr>
            <p:cNvSpPr txBox="1"/>
            <p:nvPr/>
          </p:nvSpPr>
          <p:spPr>
            <a:xfrm>
              <a:off x="523875" y="6109335"/>
              <a:ext cx="1457325" cy="245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1000">
                  <a:solidFill>
                    <a:schemeClr val="bg1">
                      <a:lumMod val="50000"/>
                    </a:schemeClr>
                  </a:solidFill>
                  <a:latin typeface="Helvetica 65 Medium" panose="020B0500000000000000" charset="0"/>
                  <a:cs typeface="Helvetica 65 Medium" panose="020B0500000000000000" charset="0"/>
                </a:rPr>
                <a:t>WWW.GIGA-DA.COM</a:t>
              </a:r>
            </a:p>
          </p:txBody>
        </p: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DE49F1A2-353D-606D-F8BB-7C78115F4493}"/>
                </a:ext>
              </a:extLst>
            </p:cNvPr>
            <p:cNvSpPr txBox="1"/>
            <p:nvPr/>
          </p:nvSpPr>
          <p:spPr>
            <a:xfrm>
              <a:off x="4964430" y="6118225"/>
              <a:ext cx="1570355" cy="245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zh-CN" altLang="en-US" sz="1000" dirty="0">
                  <a:solidFill>
                    <a:schemeClr val="bg1">
                      <a:lumMod val="50000"/>
                    </a:schemeClr>
                  </a:solidFill>
                  <a:latin typeface="Helvetica 65 Medium" panose="020B0500000000000000" charset="0"/>
                  <a:cs typeface="Helvetica 65 Medium" panose="020B0500000000000000" charset="0"/>
                </a:rPr>
                <a:t>电话：</a:t>
              </a:r>
              <a:r>
                <a:rPr lang="en-US" altLang="zh-CN" sz="1000" dirty="0">
                  <a:solidFill>
                    <a:schemeClr val="bg1">
                      <a:lumMod val="50000"/>
                    </a:schemeClr>
                  </a:solidFill>
                  <a:latin typeface="Helvetica 65 Medium" panose="020B0500000000000000" charset="0"/>
                  <a:cs typeface="Helvetica 65 Medium" panose="020B0500000000000000" charset="0"/>
                </a:rPr>
                <a:t>0755-61018899</a:t>
              </a:r>
            </a:p>
          </p:txBody>
        </p: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9E8ED29F-8F34-1DA6-F0C9-1F1B5CC5F8DF}"/>
                </a:ext>
              </a:extLst>
            </p:cNvPr>
            <p:cNvSpPr txBox="1"/>
            <p:nvPr/>
          </p:nvSpPr>
          <p:spPr>
            <a:xfrm>
              <a:off x="8957310" y="6118225"/>
              <a:ext cx="1820545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zh-CN" altLang="en-US" sz="1000" dirty="0">
                  <a:solidFill>
                    <a:schemeClr val="bg1">
                      <a:lumMod val="50000"/>
                    </a:schemeClr>
                  </a:solidFill>
                  <a:latin typeface="思源黑体 Medium" panose="020B0600000000000000" charset="-122"/>
                  <a:ea typeface="思源黑体 Medium" panose="020B0600000000000000" charset="-122"/>
                  <a:cs typeface="Helvetica 65 Medium" panose="020B0500000000000000" charset="0"/>
                </a:rPr>
                <a:t>邮箱</a:t>
              </a:r>
              <a:r>
                <a:rPr lang="zh-CN" altLang="en-US" sz="1000" dirty="0">
                  <a:solidFill>
                    <a:schemeClr val="bg1">
                      <a:lumMod val="50000"/>
                    </a:schemeClr>
                  </a:solidFill>
                  <a:latin typeface="Helvetica 65 Medium" panose="020B0500000000000000" charset="0"/>
                  <a:cs typeface="Helvetica 65 Medium" panose="020B0500000000000000" charset="0"/>
                </a:rPr>
                <a:t>：</a:t>
              </a:r>
              <a:r>
                <a:rPr lang="en-US" altLang="zh-CN" sz="1000" dirty="0" err="1">
                  <a:solidFill>
                    <a:schemeClr val="bg1">
                      <a:lumMod val="50000"/>
                    </a:schemeClr>
                  </a:solidFill>
                  <a:latin typeface="Helvetica 65 Medium" panose="020B0500000000000000" charset="0"/>
                  <a:cs typeface="Helvetica 65 Medium" panose="020B0500000000000000" charset="0"/>
                </a:rPr>
                <a:t>info@GIGA-DA.COM</a:t>
              </a:r>
              <a:endParaRPr lang="en-US" altLang="zh-CN" sz="1000" dirty="0">
                <a:solidFill>
                  <a:schemeClr val="bg1">
                    <a:lumMod val="50000"/>
                  </a:schemeClr>
                </a:solidFill>
                <a:latin typeface="Helvetica 65 Medium" panose="020B0500000000000000" charset="0"/>
                <a:cs typeface="Helvetica 65 Medium" panose="020B0500000000000000" charset="0"/>
              </a:endParaRPr>
            </a:p>
          </p:txBody>
        </p: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24509961-7F31-3D61-C11D-F7B5BE2CAD62}"/>
                </a:ext>
              </a:extLst>
            </p:cNvPr>
            <p:cNvSpPr txBox="1"/>
            <p:nvPr/>
          </p:nvSpPr>
          <p:spPr>
            <a:xfrm>
              <a:off x="10679430" y="6109335"/>
              <a:ext cx="1024890" cy="245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zh-CN" altLang="en-US" sz="1000" dirty="0">
                  <a:solidFill>
                    <a:schemeClr val="bg1">
                      <a:lumMod val="50000"/>
                    </a:schemeClr>
                  </a:solidFill>
                  <a:latin typeface="思源黑体 Medium" panose="020B0600000000000000" charset="-122"/>
                  <a:ea typeface="思源黑体 Medium" panose="020B0600000000000000" charset="-122"/>
                  <a:cs typeface="Helvetica 65 Medium" panose="020B0500000000000000" charset="0"/>
                </a:rPr>
                <a:t>邮编</a:t>
              </a:r>
              <a:r>
                <a:rPr lang="zh-CN" altLang="en-US" sz="1000" dirty="0">
                  <a:solidFill>
                    <a:schemeClr val="bg1">
                      <a:lumMod val="50000"/>
                    </a:schemeClr>
                  </a:solidFill>
                  <a:latin typeface="Helvetica 65 Medium" panose="020B0500000000000000" charset="0"/>
                  <a:cs typeface="Helvetica 65 Medium" panose="020B0500000000000000" charset="0"/>
                </a:rPr>
                <a:t>：</a:t>
              </a:r>
              <a:r>
                <a:rPr lang="en-US" altLang="zh-CN" sz="1000" dirty="0">
                  <a:solidFill>
                    <a:schemeClr val="bg1">
                      <a:lumMod val="50000"/>
                    </a:schemeClr>
                  </a:solidFill>
                  <a:latin typeface="Helvetica 65 Medium" panose="020B0500000000000000" charset="0"/>
                  <a:cs typeface="Helvetica 65 Medium" panose="020B0500000000000000" charset="0"/>
                </a:rPr>
                <a:t>518000</a:t>
              </a:r>
            </a:p>
          </p:txBody>
        </p:sp>
        <p:cxnSp>
          <p:nvCxnSpPr>
            <p:cNvPr id="19" name="直接连接符 9">
              <a:extLst>
                <a:ext uri="{FF2B5EF4-FFF2-40B4-BE49-F238E27FC236}">
                  <a16:creationId xmlns:a16="http://schemas.microsoft.com/office/drawing/2014/main" id="{A45AD996-6A8E-2511-73B6-633E82C199D3}"/>
                </a:ext>
              </a:extLst>
            </p:cNvPr>
            <p:cNvCxnSpPr/>
            <p:nvPr/>
          </p:nvCxnSpPr>
          <p:spPr>
            <a:xfrm>
              <a:off x="623570" y="6048375"/>
              <a:ext cx="10944225" cy="0"/>
            </a:xfrm>
            <a:prstGeom prst="line">
              <a:avLst/>
            </a:prstGeom>
            <a:ln w="12700" cmpd="sng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0">
              <a:extLst>
                <a:ext uri="{FF2B5EF4-FFF2-40B4-BE49-F238E27FC236}">
                  <a16:creationId xmlns:a16="http://schemas.microsoft.com/office/drawing/2014/main" id="{39F03A33-D92A-1E0D-B384-6D0786A77457}"/>
                </a:ext>
              </a:extLst>
            </p:cNvPr>
            <p:cNvCxnSpPr/>
            <p:nvPr/>
          </p:nvCxnSpPr>
          <p:spPr>
            <a:xfrm>
              <a:off x="3267075" y="6113780"/>
              <a:ext cx="0" cy="16637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11">
              <a:extLst>
                <a:ext uri="{FF2B5EF4-FFF2-40B4-BE49-F238E27FC236}">
                  <a16:creationId xmlns:a16="http://schemas.microsoft.com/office/drawing/2014/main" id="{719FA994-2F24-F81B-5D6B-CBD8F20355E1}"/>
                </a:ext>
              </a:extLst>
            </p:cNvPr>
            <p:cNvCxnSpPr/>
            <p:nvPr/>
          </p:nvCxnSpPr>
          <p:spPr>
            <a:xfrm flipH="1">
              <a:off x="8232140" y="6118225"/>
              <a:ext cx="5080" cy="16192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23547866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32AF4-A8FD-4977-867F-0E5C904E2B23}" type="slidenum">
              <a:rPr lang="zh-CN" altLang="en-US" smtClean="0"/>
              <a:t>3</a:t>
            </a:fld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EDF02EE-110E-794A-B16D-AF0FFACE8D9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474274" y="5944846"/>
            <a:ext cx="2250128" cy="355794"/>
          </a:xfrm>
          <a:prstGeom prst="rect">
            <a:avLst/>
          </a:prstGeom>
        </p:spPr>
      </p:pic>
      <p:grpSp>
        <p:nvGrpSpPr>
          <p:cNvPr id="5" name="iŝľiḍê">
            <a:extLst>
              <a:ext uri="{FF2B5EF4-FFF2-40B4-BE49-F238E27FC236}">
                <a16:creationId xmlns:a16="http://schemas.microsoft.com/office/drawing/2014/main" id="{39A0CD3F-82ED-B40F-6E76-1E74AB5CC0A3}"/>
              </a:ext>
            </a:extLst>
          </p:cNvPr>
          <p:cNvGrpSpPr/>
          <p:nvPr/>
        </p:nvGrpSpPr>
        <p:grpSpPr>
          <a:xfrm>
            <a:off x="4870000" y="3069313"/>
            <a:ext cx="3571355" cy="2133785"/>
            <a:chOff x="756398" y="2870422"/>
            <a:chExt cx="2406703" cy="2860914"/>
          </a:xfrm>
        </p:grpSpPr>
        <p:sp>
          <p:nvSpPr>
            <p:cNvPr id="6" name="îŝḷîdê">
              <a:extLst>
                <a:ext uri="{FF2B5EF4-FFF2-40B4-BE49-F238E27FC236}">
                  <a16:creationId xmlns:a16="http://schemas.microsoft.com/office/drawing/2014/main" id="{1091DF8E-930C-AD5E-DA67-39340852A830}"/>
                </a:ext>
              </a:extLst>
            </p:cNvPr>
            <p:cNvSpPr txBox="1"/>
            <p:nvPr/>
          </p:nvSpPr>
          <p:spPr>
            <a:xfrm>
              <a:off x="756398" y="2870422"/>
              <a:ext cx="962123" cy="707886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r>
                <a:rPr lang="en-US" altLang="zh-CN" sz="66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01.</a:t>
              </a:r>
              <a:endParaRPr lang="zh-CN" altLang="en-US" sz="6600" b="1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7" name="išlíďe">
              <a:extLst>
                <a:ext uri="{FF2B5EF4-FFF2-40B4-BE49-F238E27FC236}">
                  <a16:creationId xmlns:a16="http://schemas.microsoft.com/office/drawing/2014/main" id="{2F09F0F6-0DEB-D89B-FB29-06E7D50958A2}"/>
                </a:ext>
              </a:extLst>
            </p:cNvPr>
            <p:cNvSpPr/>
            <p:nvPr/>
          </p:nvSpPr>
          <p:spPr>
            <a:xfrm flipH="1">
              <a:off x="1718521" y="3224365"/>
              <a:ext cx="1444580" cy="2506971"/>
            </a:xfrm>
            <a:prstGeom prst="rect">
              <a:avLst/>
            </a:prstGeom>
            <a:ln>
              <a:noFill/>
            </a:ln>
          </p:spPr>
          <p:txBody>
            <a:bodyPr wrap="square" lIns="91440" tIns="45720" rIns="91440" bIns="45720" anchor="t">
              <a:noAutofit/>
            </a:bodyPr>
            <a:lstStyle/>
            <a:p>
              <a:pPr>
                <a:buSzPct val="25000"/>
              </a:pPr>
              <a:r>
                <a:rPr lang="zh-CN" altLang="en-US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引言</a:t>
              </a:r>
              <a:r>
                <a:rPr lang="en-US" altLang="zh-CN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.</a:t>
              </a:r>
              <a:endParaRPr lang="en-US" altLang="zh-CN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8" name="平行四边形 7">
            <a:extLst>
              <a:ext uri="{FF2B5EF4-FFF2-40B4-BE49-F238E27FC236}">
                <a16:creationId xmlns:a16="http://schemas.microsoft.com/office/drawing/2014/main" id="{903A9174-EBAC-14D4-3C28-920A39A6DD21}"/>
              </a:ext>
            </a:extLst>
          </p:cNvPr>
          <p:cNvSpPr/>
          <p:nvPr/>
        </p:nvSpPr>
        <p:spPr>
          <a:xfrm>
            <a:off x="3879430" y="2953766"/>
            <a:ext cx="990570" cy="1050446"/>
          </a:xfrm>
          <a:prstGeom prst="parallelogram">
            <a:avLst/>
          </a:prstGeom>
          <a:solidFill>
            <a:srgbClr val="CD1F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10168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虚拟设计环境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4097" y="1230748"/>
            <a:ext cx="10515600" cy="5090539"/>
          </a:xfrm>
        </p:spPr>
        <p:txBody>
          <a:bodyPr>
            <a:normAutofit/>
          </a:bodyPr>
          <a:lstStyle/>
          <a:p>
            <a:r>
              <a:rPr lang="zh-CN" altLang="en-US" b="0" dirty="0" smtClean="0"/>
              <a:t>当今科学技术的研究中，仿真起到越来越重要的作用；</a:t>
            </a:r>
            <a:endParaRPr lang="en-US" altLang="zh-CN" b="0" dirty="0" smtClean="0"/>
          </a:p>
          <a:p>
            <a:r>
              <a:rPr lang="zh-CN" altLang="en-US" b="0" dirty="0" smtClean="0"/>
              <a:t>仿真，除了经典的物理学理论与实验，组成了第三学科（</a:t>
            </a:r>
            <a:r>
              <a:rPr lang="en-US" altLang="zh-CN" b="0" dirty="0" smtClean="0"/>
              <a:t>the third discipline</a:t>
            </a:r>
            <a:r>
              <a:rPr lang="zh-CN" altLang="en-US" b="0" dirty="0" smtClean="0"/>
              <a:t>）；</a:t>
            </a:r>
            <a:endParaRPr lang="en-US" altLang="zh-CN" b="0" dirty="0" smtClean="0"/>
          </a:p>
          <a:p>
            <a:r>
              <a:rPr lang="zh-CN" altLang="en-US" b="0" dirty="0" smtClean="0"/>
              <a:t>在许多物理、化学和其他工序前需要在计算机上作例行的仿真。虚拟设计环境解决了大量问题，以减轻设计师、工程师的工作量。新产品研发设计得更快、更可靠，且不用在原型上花费巨大。</a:t>
            </a:r>
            <a:endParaRPr lang="en-US" altLang="zh-CN" b="0" dirty="0" smtClean="0"/>
          </a:p>
          <a:p>
            <a:r>
              <a:rPr lang="zh-CN" altLang="en-US" b="0" dirty="0" smtClean="0"/>
              <a:t>促使当今复杂仿真的一个重要因素是计算机算力的不断提高（</a:t>
            </a:r>
            <a:r>
              <a:rPr lang="en-US" altLang="zh-CN" b="0" dirty="0" smtClean="0"/>
              <a:t>Moore </a:t>
            </a:r>
            <a:r>
              <a:rPr lang="zh-CN" altLang="en-US" b="0" dirty="0" smtClean="0"/>
              <a:t>定律）。计算机算力的提高与数值算法的发展携手前进。线性方程组的迭代法是算法加速的重要推动力。作出重要贡献的算法有共轭斜量法 </a:t>
            </a:r>
            <a:r>
              <a:rPr lang="en-US" altLang="zh-CN" b="0" dirty="0" smtClean="0"/>
              <a:t>(Conjugate Gradient) </a:t>
            </a:r>
            <a:r>
              <a:rPr lang="zh-CN" altLang="en-US" b="0" dirty="0" smtClean="0"/>
              <a:t>、不完全</a:t>
            </a:r>
            <a:r>
              <a:rPr lang="en-US" altLang="zh-CN" b="0" dirty="0" err="1" smtClean="0"/>
              <a:t>Cholesky</a:t>
            </a:r>
            <a:r>
              <a:rPr lang="zh-CN" altLang="en-US" b="0" dirty="0" smtClean="0"/>
              <a:t>分解的共轭斜量法 </a:t>
            </a:r>
            <a:r>
              <a:rPr lang="en-US" altLang="zh-CN" b="0" dirty="0" smtClean="0"/>
              <a:t>(ICCG, </a:t>
            </a:r>
            <a:r>
              <a:rPr lang="en-US" altLang="zh-CN" b="0" dirty="0" err="1" smtClean="0"/>
              <a:t>biCGstab</a:t>
            </a:r>
            <a:r>
              <a:rPr lang="en-US" altLang="zh-CN" b="0" dirty="0" smtClean="0"/>
              <a:t>)</a:t>
            </a:r>
            <a:r>
              <a:rPr lang="zh-CN" altLang="en-US" b="0" dirty="0" smtClean="0"/>
              <a:t>、多重网格法 </a:t>
            </a:r>
            <a:r>
              <a:rPr lang="en-US" altLang="zh-CN" b="0" dirty="0" smtClean="0"/>
              <a:t>(Multi-Grid)</a:t>
            </a:r>
            <a:r>
              <a:rPr lang="zh-CN" altLang="en-US" b="0" dirty="0" smtClean="0"/>
              <a:t>。</a:t>
            </a:r>
            <a:endParaRPr lang="en-US" altLang="zh-CN" b="0" dirty="0"/>
          </a:p>
          <a:p>
            <a:endParaRPr lang="zh-CN" altLang="en-US" b="0" dirty="0"/>
          </a:p>
        </p:txBody>
      </p:sp>
    </p:spTree>
    <p:extLst>
      <p:ext uri="{BB962C8B-B14F-4D97-AF65-F5344CB8AC3E}">
        <p14:creationId xmlns:p14="http://schemas.microsoft.com/office/powerpoint/2010/main" val="6772953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32AF4-A8FD-4977-867F-0E5C904E2B23}" type="slidenum">
              <a:rPr lang="zh-CN" altLang="en-US" smtClean="0"/>
              <a:t>5</a:t>
            </a:fld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590" y="2398642"/>
            <a:ext cx="5888693" cy="400780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3722" y="2282591"/>
            <a:ext cx="6403833" cy="4123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8241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紧致模型描述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b="0" dirty="0" smtClean="0"/>
              <a:t>前两页讲述的发展史有一个对立面。计算机和算法性能的增长降低了开发精巧的、老练的、充分利用研究对象性质、解法的需求。</a:t>
            </a:r>
            <a:endParaRPr lang="en-US" altLang="zh-CN" b="0" dirty="0" smtClean="0"/>
          </a:p>
          <a:p>
            <a:r>
              <a:rPr lang="zh-CN" altLang="en-US" b="0" dirty="0" smtClean="0"/>
              <a:t>几十年前，是否利用由精确但是耗时的仿真来生成特殊的基函数，当时是一个问题。</a:t>
            </a:r>
            <a:endParaRPr lang="zh-CN" altLang="en-US" b="0" dirty="0"/>
          </a:p>
        </p:txBody>
      </p:sp>
    </p:spTree>
    <p:extLst>
      <p:ext uri="{BB962C8B-B14F-4D97-AF65-F5344CB8AC3E}">
        <p14:creationId xmlns:p14="http://schemas.microsoft.com/office/powerpoint/2010/main" val="27427592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9565" y="4944857"/>
            <a:ext cx="4791396" cy="1900769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模型降阶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b="0" dirty="0" smtClean="0"/>
              <a:t>模型降阶是系统与控制论这个学科中提出的，用于研究降低系统的复杂程度并且尽可能保持输入输出行为。当今（</a:t>
            </a:r>
            <a:r>
              <a:rPr lang="en-US" altLang="zh-CN" b="0" dirty="0" smtClean="0"/>
              <a:t>PVL</a:t>
            </a:r>
            <a:r>
              <a:rPr lang="zh-CN" altLang="en-US" b="0" dirty="0" smtClean="0"/>
              <a:t>算法提出后）不仅是系统与控制论，数值分析中也对模型降阶作大量研究。</a:t>
            </a:r>
            <a:endParaRPr lang="en-US" altLang="zh-CN" b="0" dirty="0" smtClean="0"/>
          </a:p>
          <a:p>
            <a:r>
              <a:rPr lang="zh-CN" altLang="en-US" b="0" dirty="0" smtClean="0"/>
              <a:t>模型降阶用来简化动力系统的复杂程度，使得后续的仿真能在一个可接受的范围（计算时间、存储量）。</a:t>
            </a:r>
            <a:endParaRPr lang="en-US" altLang="zh-CN" b="0" dirty="0" smtClean="0"/>
          </a:p>
          <a:p>
            <a:r>
              <a:rPr lang="zh-CN" altLang="en-US" b="0" dirty="0" smtClean="0"/>
              <a:t>模型降阶要抓住研究对象的主要特征。例如在降阶的初始截断，只要用到原始模型最基本的特征。到了一个关键时刻，降阶停止。此时原始模型所有的性质都以一定的精度逼近了。上述这些都要自动完成。</a:t>
            </a:r>
            <a:endParaRPr lang="zh-CN" altLang="en-US" b="0" dirty="0"/>
          </a:p>
        </p:txBody>
      </p:sp>
    </p:spTree>
    <p:extLst>
      <p:ext uri="{BB962C8B-B14F-4D97-AF65-F5344CB8AC3E}">
        <p14:creationId xmlns:p14="http://schemas.microsoft.com/office/powerpoint/2010/main" val="21906517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动力系统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834097" y="1230748"/>
                <a:ext cx="10515600" cy="5170052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zh-CN" altLang="en-US" b="0" dirty="0" smtClean="0"/>
                  <a:t>这些降阶的数学模型大多来自于常</a:t>
                </a:r>
                <a:r>
                  <a:rPr lang="en-US" altLang="zh-CN" b="0" dirty="0" smtClean="0"/>
                  <a:t>/</a:t>
                </a:r>
                <a:r>
                  <a:rPr lang="zh-CN" altLang="en-US" b="0" dirty="0" smtClean="0"/>
                  <a:t>偏微分方程。重要的例子有，计算流体动力学的纳维</a:t>
                </a:r>
                <a:r>
                  <a:rPr lang="en-US" altLang="zh-CN" b="0" dirty="0" smtClean="0"/>
                  <a:t>-</a:t>
                </a:r>
                <a:r>
                  <a:rPr lang="zh-CN" altLang="en-US" b="0" dirty="0" smtClean="0"/>
                  <a:t>斯托克斯方程，电磁场的麦克斯韦方程。偏微分方程半离散后，就生成了常微分方程。以下只考虑这样的动力系统</a:t>
                </a:r>
                <a:endParaRPr lang="en-US" altLang="zh-CN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num>
                        <m:den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d>
                    </m:oMath>
                  </m:oMathPara>
                </a14:m>
                <a:endParaRPr lang="en-US" altLang="zh-CN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zh-CN" b="0" dirty="0"/>
              </a:p>
              <a:p>
                <a:r>
                  <a:rPr lang="en-US" altLang="zh-CN" b="0" dirty="0" smtClean="0"/>
                  <a:t>U</a:t>
                </a:r>
                <a:r>
                  <a:rPr lang="zh-CN" altLang="en-US" b="0" dirty="0" smtClean="0"/>
                  <a:t>是系统的输入，</a:t>
                </a:r>
                <a:r>
                  <a:rPr lang="en-US" altLang="zh-CN" b="0" dirty="0" smtClean="0"/>
                  <a:t>y</a:t>
                </a:r>
                <a:r>
                  <a:rPr lang="zh-CN" altLang="en-US" b="0" dirty="0" smtClean="0"/>
                  <a:t>是输出，</a:t>
                </a:r>
                <a:r>
                  <a:rPr lang="en-US" altLang="zh-CN" b="0" dirty="0" smtClean="0"/>
                  <a:t>x</a:t>
                </a:r>
                <a:r>
                  <a:rPr lang="zh-CN" altLang="en-US" b="0" dirty="0" smtClean="0"/>
                  <a:t>称为状态变量。</a:t>
                </a:r>
                <a:endParaRPr lang="en-US" altLang="zh-CN" b="0" dirty="0" smtClean="0"/>
              </a:p>
              <a:p>
                <a:pPr marL="0" indent="0">
                  <a:buNone/>
                </a:pPr>
                <a:r>
                  <a:rPr lang="zh-CN" altLang="en-US" b="0" dirty="0" smtClean="0"/>
                  <a:t>模型降阶的任务就是减少状态变量的维数，并</a:t>
                </a:r>
                <a:r>
                  <a:rPr lang="zh-CN" altLang="en-US" b="0" dirty="0"/>
                  <a:t>保持</a:t>
                </a:r>
                <a:r>
                  <a:rPr lang="zh-CN" altLang="en-US" b="0" dirty="0" smtClean="0"/>
                  <a:t>输入</a:t>
                </a:r>
                <a:r>
                  <a:rPr lang="en-US" altLang="zh-CN" b="0" dirty="0" smtClean="0"/>
                  <a:t>-</a:t>
                </a:r>
                <a:r>
                  <a:rPr lang="zh-CN" altLang="en-US" b="0" dirty="0" smtClean="0"/>
                  <a:t>输出的关系</a:t>
                </a:r>
                <a:endParaRPr lang="en-US" altLang="zh-CN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b="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>
                              <a:latin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̂"/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b="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num>
                        <m:den>
                          <m:r>
                            <a:rPr lang="en-US" altLang="zh-CN" b="0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altLang="zh-CN" b="0" i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acc>
                      <m:d>
                        <m:dPr>
                          <m:ctrlPr>
                            <a:rPr lang="en-US" altLang="zh-CN" b="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  <m:r>
                            <a:rPr lang="en-US" altLang="zh-CN" b="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b="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d>
                    </m:oMath>
                  </m:oMathPara>
                </a14:m>
                <a:endParaRPr lang="en-US" altLang="zh-CN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zh-CN" b="0" i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</m:acc>
                      <m:r>
                        <a:rPr lang="en-US" altLang="zh-CN" b="0" i="1">
                          <a:latin typeface="Cambria Math" panose="02040503050406030204" pitchFamily="18" charset="0"/>
                        </a:rPr>
                        <m:t>(</m:t>
                      </m:r>
                      <m:acc>
                        <m:accPr>
                          <m:chr m:val="̂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n-US" altLang="zh-CN" b="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CN" b="0" i="1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altLang="zh-CN" b="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zh-CN" b="0" dirty="0"/>
              </a:p>
              <a:p>
                <a:endParaRPr lang="zh-CN" altLang="en-US" b="0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4097" y="1230748"/>
                <a:ext cx="10515600" cy="5170052"/>
              </a:xfrm>
              <a:blipFill>
                <a:blip r:embed="rId2"/>
                <a:stretch>
                  <a:fillRect l="-1217" t="-2948" r="-127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563191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32AF4-A8FD-4977-867F-0E5C904E2B23}" type="slidenum">
              <a:rPr lang="zh-CN" altLang="en-US" smtClean="0"/>
              <a:t>9</a:t>
            </a:fld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内容占位符 3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zh-CN" altLang="en-US" b="0" dirty="0" smtClean="0"/>
                  <a:t>一类特殊的系统，函数</a:t>
                </a:r>
                <a:r>
                  <a:rPr lang="en-US" altLang="zh-CN" b="0" dirty="0" smtClean="0"/>
                  <a:t>f</a:t>
                </a:r>
                <a:r>
                  <a:rPr lang="zh-CN" altLang="en-US" b="0" dirty="0" smtClean="0"/>
                  <a:t>和</a:t>
                </a:r>
                <a:r>
                  <a:rPr lang="en-US" altLang="zh-CN" b="0" dirty="0" smtClean="0"/>
                  <a:t>g</a:t>
                </a:r>
                <a:r>
                  <a:rPr lang="zh-CN" altLang="en-US" b="0" dirty="0" smtClean="0"/>
                  <a:t>都是线性的</a:t>
                </a:r>
                <a:endParaRPr lang="en-US" altLang="zh-CN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b="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num>
                        <m:den>
                          <m:r>
                            <a:rPr lang="en-US" altLang="zh-CN" b="0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altLang="zh-CN" b="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𝐴𝑥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𝐵𝑢</m:t>
                      </m:r>
                    </m:oMath>
                  </m:oMathPara>
                </a14:m>
                <a:endParaRPr lang="en-US" altLang="zh-CN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zh-CN" b="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𝐷𝑢</m:t>
                      </m:r>
                    </m:oMath>
                  </m:oMathPara>
                </a14:m>
                <a:endParaRPr lang="en-US" altLang="zh-CN" b="0" dirty="0" smtClean="0"/>
              </a:p>
              <a:p>
                <a:r>
                  <a:rPr lang="zh-CN" altLang="en-US" b="0" dirty="0" smtClean="0"/>
                  <a:t>上述</a:t>
                </a:r>
                <a:r>
                  <a:rPr lang="en-US" altLang="zh-CN" b="0" dirty="0" smtClean="0"/>
                  <a:t>ABCD</a:t>
                </a:r>
                <a:r>
                  <a:rPr lang="zh-CN" altLang="en-US" b="0" dirty="0" smtClean="0"/>
                  <a:t>可以是时间依赖的，这个叫做线性时不变系统</a:t>
                </a:r>
                <a:r>
                  <a:rPr lang="en-US" altLang="zh-CN" b="0" dirty="0" smtClean="0"/>
                  <a:t>(LTI)</a:t>
                </a:r>
                <a:r>
                  <a:rPr lang="zh-CN" altLang="en-US" b="0" dirty="0" smtClean="0"/>
                  <a:t>。</a:t>
                </a:r>
                <a:endParaRPr lang="zh-CN" altLang="en-US" b="0" dirty="0"/>
              </a:p>
            </p:txBody>
          </p:sp>
        </mc:Choice>
        <mc:Fallback xmlns="">
          <p:sp>
            <p:nvSpPr>
              <p:cNvPr id="4" name="内容占位符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45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9142780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  <p:tag name="ISPRING_SCORM_RATE_SLIDES" val="0"/>
  <p:tag name="ISPRING_SCORM_PASSING_SCORE" val="0.000000"/>
  <p:tag name="ISPRING_ULTRA_SCORM_COURSE_ID" val="66C221A4-F9EE-4029-8F78-3C30536C915A"/>
  <p:tag name="ISPRINGONLINEFOLDERID" val="0"/>
  <p:tag name="ISPRINGONLINEFOLDERPATH" val="内容列表"/>
  <p:tag name="ISPRINGCLOUDFOLDERID" val="0"/>
  <p:tag name="ISPRINGCLOUDFOLDERPATH" val="系统信息库"/>
  <p:tag name="ISPRING_OUTPUT_FOLDER" val="G:\第十一批待发作品\365286"/>
  <p:tag name="ISPRING_FIRST_PUBLISH" val="1"/>
  <p:tag name="ISPRING_PLAYERS_CUSTOMIZATION" val="UEsDBBQAAgAIAJaxbk8VDq0oZAQAAAcRAAAdAAAAdW5pdmVyc2FsL2NvbW1vbl9tZXNzYWdlcy5sbmetWG1v2zYQ/l6g/4EQUGADtrQd0KIYEge0xNhEZMmV6DjZCwRGYmwilJjpxW32ab9mP2y/ZEfKTuK+QFISwDZMyvfc8e6eu6MPjz/nCm1EWUldHDlvD944SBSpzmSxOnIW7OTnDw6qal5kXOlCHDmFdtDx6OWLQ8WLVcNXAr6/fIHQYS6qCpbVyKzu10hmR858nLjhbI6Di8QPJ2EyphNn5Or8hhe3yNcr/Uf5wy/vP3x+++79j4evt5J9gOIZ9v19KGSR3r3pARSwKPQTQCN+EpBz5ozM5zC5cMF8GhBntP0yTHoekTNnZD475RZRRAKWxD71SELjJAiZ9YVPGPGc0YVu0JpvBKo12kjxCdVrAZGsZSlQpWRmH6QaNopGdCnzwhmmQRKRmEXUZTQMnFGsy/L2JwvLm3qtS1BXoUxW/FKJzOqEnLHPb0pRgWpeQ04heNVrCb/UOZfFQafqCC9pMElYGPpxQgJvt+OMSJEhr+RGzUCUCMckAoCSV6J8hGxis8yKI6zUMIQpnUx9eDNjwlSu1gre9VA75gRiMBdFlxTkCIkgu+J4GUaecRqoQhzd8Kr6pMtsLz8eBqoLmAZuCCnosgfgzGDsgCHGEipHWYq07gKbkTjGE5KMw3NIZOBdOEQiPAW6nQ6RuCAxUITEXTIBPqMTbBLeUGyX/zt+pdyks7pFPE1BzrhvI3VTwY5xKbDAMq06GKYmJh8XEDaK/e/QuEUF79rVSm4E2FFmouxUBJXFJZ7Joo8L+ltygqlPvATSyguXCbMlz2jM+S0qdI14tuFFKtClSHkDuX4LzzKZ2Wcmzlb/X438G/F6W1VebQtS4JHzV0Pt2ath3zCrqcCmuhb5Td2l2jhsa/5jrDA5/V0T+hz9cfpjlwQ4ouHzRKaSeaPaqvvk+NxZNjRGnUY80VP9o/XclsRtbR1TKFhjqftLEOimpn9AA1T9pWhwAormbYmGGk6LqwE6g3ALEGj0WIwzcNWeCWfgwgHySzKOKYPZaCkuK1l3jh2WjW2Avh3aFOY8JWpxT8ZLcaVhwlGCb9rpA7qQjXRnQB8MN3utglHmg8kBAK7a5AFIJXOwP+uBuZiRnQfaAr93kqVuVGbJq+S1LfLg2yYXX49NV6XO7a7i1S552yZz/BQr2sNFrdL5gPZ/x7/e8XlAv8dHKSY4cqeJiwOXmEHfcFX1FAIKGFf4LE58PDbiwIWc1+kamumVboqsJ1A7q3vkBAPY9syx4GW6/u+ff3tifGFJu4u2u78OAgFimypI7sB+D3Qtqj+7QBge78vZRR+p7d1mJ9fzqsMoZOGz3CF421pyncPWQbdeSPJt0DBj2J3OgAexTXvdlDC6DUGY4egUapmdwp3RjJfXUAiZ1moQinW1ScB6mPb762VTK1mIIbJPayXmwIzOE+x59q4N5FMyvW57ZgY3inR76VZw6e4L5k5xAHX2CzyRyXogoG1NuyoERG/X9zTffN2p7laV/cvi8PWDfzD+B1BLAwQUAAIACACWsW5PCH4LIykDAACGDAAAJwAAAHVuaXZlcnNhbC9mbGFzaF9wdWJsaXNoaW5nX3NldHRpbmdzLnhtbNVX3W7aMBS+5yksT70saTu6diihqgpo1VpAhW3tVWViQ6w6dhbbUHq1p9mD7Ul2HAMFtevSH6RNCBGfn+/8n5jw6DYVaMJyzZWM8G51ByMmY0W5HEf4y6C9fYiRNkRSIpRkEZYKo6NGJczsUHCd9JkxIKoRwEhdz0yEE2OyehBMp9Mq11nuuEpYA/i6Gqs0yHKmmTQsDzJBZvBjZhnTeI5QAgC+qZJztUalglDokc4VtYIhTsFzyV1QRLQF0QkOvNiQxDfjXFlJT5RQOcrHwwi/Ozx2n4WMh2rylEmXE90AoiObOqGUOy+I6PM7hhLGxwm4e1DDaMqpSSK8V3MoIB08RCmwfejEoZwoyIE0c/iUGUKJIf7o7Rl2a/SC4El0JknK4wFwkIs/ws3B9aerXuvi7LTz+XrQ7Z4NTnveiUInWMcJg3VDITikbB6zpZ2QGEPiBPwGnRERmoXBKmkhNlJyzTl3RkMlIPeFFrRROmS0Q1K2Uo3+DZdtkNzFaASBiFmEj3NOBEbcEMHjpbK2Q224KareXpVEgAXtydB5H9+b99mJE5JrturWgqNdzuPGN2UFRTNlkeA3DBmFIH6bwlPC0Gpx0ChXaUGF9jFICw4WJ5xNGT0qcjoH/JOhKzCRWtCEXs0EM97Cd8vv0JCNVA64jEygs4HOtcevPgs4I1rfg5KFj1v9s9Nm6/q002xdbrkACZ0QGT8THArO0sxsBJ/MkFRmoQfpiInVrCgK5bTglYmt+vIyaJ5a4cv81sVYgd5gSTZj5TmF+asHpc0mZFIMohuuAhpGkENJPCYwYlgXXFpWFjAmEikpZojEsNa0G+sJV1YDxQ+wh9Yv99DrIy6L0xhWG1jMKctLQe7s7r2v7X84OPxYrwa/fvzcflJpvvB7gjhzfuOfPLnyl2v/4TYMA7elH1/aJrf/5s7uXbS+lslrp3U5KFXSVr8UXLeMVPdzGakL/5LprbxgSrkAS2nshwzWkuApN4y+ZYu9oE1e9W73PbaZNtlgzK8Zjf8mZH9aXhPX7oVh8OjF1XFSLnkKiXArcXnbbezXduCm+SirUgG09f8OjcpvUEsDBBQAAgAIAJaxbk+1/AlkugIAAFUKAAAhAAAAdW5pdmVyc2FsL2ZsYXNoX3NraW5fc2V0dGluZ3MueG1slVZtb+IwDP5+vwJx3+nulZ3UITHGSZN2t+k27XvamjYiTaokZce/vzhN1gQo9LAmEft5bMexzVK1pXzxYTJJc8GEfAatKS8VarxuQoubadZqLfgsF1wD1zMuZE3YdPHxp/2kiUVeYokdyLGcDcmhDzO3nzEUF+PbHGWIkIu6IXz/IEoxy0i+LaVoeXExtWrfgGSUbw3y6sd8tR4MwKjS9xrqKKf1Nco4SiNBKcCUvq9RLrIYyYD5SFf2M5LThzp/+wPajiqqLW35CWWI1pAS4iJfL1GG8dx4j19ljnKeoOGvNtAvn1EGoYzsQcbO776iDDJE0zb/0yONFCUWNOacf8R3DhOkMOOHWV2hXCTghTDQxVdw5bF3vQtA7ms49ymOqxTsCet6sBDw0TMGCy1bSBN/6myqEm+PrTbzAYsNYcoAQlUPejJJP5FWeTexrsf9gTfKi9CX0/SQV8HaGlZdwoG7WN/jV6tbuytCp++6IEMJO6cMUuyVPfK3qesRMlD2yGdGC3jkbH+cwaGpI/lHviXuOc/X31iBE3MsnNWfvBUjPeDoqiBVp/CYWhSwUJjOC60B3y1NrK5LKTnKKeVkR0uiqeC/EJft7WVUmhwYXK+d7qxUU83gVMPZHM2aDstlz3E/OmvckN3PQn+57jzRZovfTInWJK9q87OkphPHM2NiCjNNTjNwTxo4yHu+EQHHxh4i1URuQb4IwcaG4UKDGutedMM1BE+ToAZpcrrKqXNyqvy8rTOQa/NqFJSvcqzsgBUtK2b+9CuFNygOGAPWjqor448T+t6XgcI1ARCZV75ru0NnqVumKYMd+OEPFPbKQ3dLlenSoYZb6gfY6LDlnGZUT7pd0fdKvEMC/Qn8q0krcnxgGdH2mmTK3iyafL+G+1yixezXGTZfuMns2fVS5NjYjytolPjv5D9QSwMEFAACAAgAlrFuTyqWD2f+AgAAlwsAACYAAAB1bml2ZXJzYWwvaHRtbF9wdWJsaXNoaW5nX3NldHRpbmdzLnhtbM2Wb08aMRjA3/Mpmi6+lFPnpiN3GCMYiU6IsE1fmXItXGOvvbU98Hy1T7MPtk+yp1dAiI6dRpaFEOjTPr/nX/u04dF9KtCEacOVjPBufQcjJmNFuRxH+MvgdPsQI2OJpEQoySIsFUZHzVqY5UPBTdJn1sJSgwAjTSOzEU6szRpBMJ1O69xk2s0qkVvgm3qs0iDTzDBpmQ4yQQr4sUXGDJ4RKgDgmyo5U2vWagiFnvRZ0VwwxCl4LrkLiogzmwoc+FVDEt+NtcolPVFCaaTHwwi/Ozx2n/kaT2rxlEmXEtMEoRPbBqGUOyeI6PMHhhLGxwl4e7CP0ZRTm0R4b99RYHXwlFKyfeTEUU4UpEDaGT5lllBiiR96e5bdWzMXeBEtJEl5PIAZ5MKPcGtwe3bTa19ddC7Pbwfd7sWg0/NOlDrBKicMVg2F4JDKdcwWdkJiLYkT8Bt0RkQYFgbLovmykZIrzrkxGioBqS+1MBqBp6KI8LHmRGDELRE8XsxaosfMnnIBMTjd3fpIWvwI9PHGCdGGLRuazxiXxbj5TeWCokLlSPA7hqxCEFGewr+EoeV0o5FWaSkVxFhkBKcMTTibMnpUZmkG/JOhGzCR5qAJmy8TzHoL33P+gIZspDRwGZnAVgU5N55ffxE4I8Y8Qsncx63+RafVvu1cttrXWy5AQidExi+EQwlZmtmN8EmBpLJzPUhHTHLDyqJQTsu5KrHVX18Gw9Nc+DK/dTGW0BssyWasvKQwf/WgstmETMqD6A5XiYYjyKEkngkTMRx3LnNWFRgTiZQUBSIxNCrjjvWEq9yAxB9gjzav99DrIy7L0RhuDrCoKdOVkDu7e+/3P3w8OPzUqAe/fvzcXqs0a+E9QZw538NP1jbxRSN/2g3DwPXO59uw1fm/6sK9q/bXKpm6bF8PKhWp3a+E61ZZ1T2vsurKXxu9pSujkgvQZsb+2ECjETzlltG33DSvKPz6+9dvizcq/AajWLt9/98g/Gjx3Fp5X4XBsw/AGshXH9PN2m9QSwMEFAACAAgAlrFuT2hxUpGaAQAAHwYAAB8AAAB1bml2ZXJzYWwvaHRtbF9za2luX3NldHRpbmdzLmpzjZRNb8IwDIbv/AqUXSfEPmG7ocGkSRwmjdu0QyimVKRJlaQdHeK/rw5fTeqOxRfy8uR17CredrrVYhHrPne37rfbv/t7pwFqVudw7euiRU9RZ0YkC5glKYhEAguQ4nj0JO/OBGXMpDOdlx9oa2p+TOE/Sy5MHc8IC01ohjpcEOA3oW2owz8nsVOra19TrdHz3Fole5GSFqTtSaVT7hh29epWvcQAVgXoC+iSR+CZDtxqI8+ODwOMOhepNOOynKpY9eY8Wsda5XLRln9VZqCrT77eA/2nwcvEsxOJsW8W0jDxZIjRTmYajIFD3scJBgkLPgdR8+279QfqGTcLCugiMYk90qMbjDqd8RgaXRqOMHxMVl6Nbg4wmpyFjd0Td7cYHiF4CbphNb7H8ECV5dk/PmCmVYwdaaDNnp9QofgikfEhdR+D5PCyaNvWvXOh7vpj5j0hFTyhFfX80rbZEYKGAK03lo55TZB3StkJSpREDkVo1LQq6DliwzmC+88u49byaJVW46EajlUbuF6Dniklqtt/XbpnmKuz+wVQSwMEFAACAAgAq4sqUD08L9HBAAAA5QEAABoAAAB1bml2ZXJzYWwvaTE4bl9wcmVzZXRzLnhtbJ2RsQrCMBCG9z5FuN3EbqUkdRPcHHSWmqYaaS8ll1of35SKdJGAQyD/8X0/JCd3r75jT+PJOlSQ8y0wg9o1Fm8Kzqf9pgBGocam7hwaBeiA7apM2rzAozdkArFYgaTgHsJQCjFNE7c0+NhArhtDLCauXS/i6R2K2RTDosLilvYv+zODKssYk9fRduGAVbzHtCCMvFYwOxeN3GLrQPwCGpMATKrBUAJofQJ4DAnAjytAiu+b56RHCvGjYpBitZ4qewNQSwMEFAACAAgAq4sqUHL80YFnAAAAawAAABwAAAB1bml2ZXJzYWwvbG9jYWxfc2V0dGluZ3MueG1sDcw7CsNADEXR3qsQ6p1P58JjdymDIc4ChP0IBo0UZkRIdp/pbnG44/zNSh+Uerglvp4uTLDN98NeiZ/rrR+Yaojtom5IbM40T92ovok+ENFgpbfKD2VFbhG4S25yKaiwkGhnPk/dH1BLAwQUAAIACABElFdHI7RO+/sCAACwCAAAFAAAAHVuaXZlcnNhbC9wbGF5ZXIueG1srVXfT9swEH4u0v6HyO/YLR0DqgTEkNAexoTUse2tMombeE3izHYI5a/f2c7vpWxIe2iVnO/77nz33cW/es5S74lJxUUeoAWeI4/loYh4Hgfo4evt8Tm6unx35Bcp3TPp8ShAZc4NgKbIi5gKJS80gO+pTgLUM2BgRl4huZBc74H7FLjbSCdL9O5oBi65ClCidbEipKoqzBUg8liJtDQkCociI4VkiuWaSeLSQF6DXem/o+GXiZzofcFUD1notweuSVqOZ8UHJNUSCxmTk/l8QX7cfV6HCcvoMc+VpnnIkAeVnNlSPtJwdyeiMmXK2Ga+S3LNtDZJWNvM1yu+OM89JcMAOYdNxpSiMVM4zWNEHJZMgP1tSlVS86gBreFVO17zWr+Ned80brZzpHMuyseUqwSO+pDOOgn0yTCqn9nrWgU9NAq6NUzIk+xXySWL7Ou3VozzBXIBW8XZPLGqQjiAp1saaiH3NwADFdUdxG3TsGsatqCWA7fR1x0Fam67ZVSXkjWlmvlPPGLiC5WSGllcalkyn4yMNZYMwT5xV66b1DXET3SWnv5Db4zfqDU/1WudsYD/0ZhPQNTWhOcRe77l4KNZBjXVDIptbFgXKTYxu5xU+Zj1dD0wuRzrpsBFPE1lzGAMI6op6ezkEJRJqsAlLOUI2zs4CE54nKTw05MM49ODNBmVu0mG3sFBcCrC3QS0NbdlJOM6jsTUKsgnE+vED0ulRcZfrDwHe0avrA5fG7nm6Lrg7cHZ/I9RHMRoBnOLJlaXeertq+bw3sypVp3PpnCWgVphHpguC+fVzEJZjHwitqVlqm/6OTX7sAcd5Tw1HdNc30HvolrzF+ZVPDJfusXS1CRhRjMB+nC+7DFAP2G7DMJb06GIW5E3dcCY2Df3byvabPm6da7rhzrsQw2fOKscxs3UR1BHLEWZR6Me4qL7iKgUdtq1ZNRL2RZutDgBkYoiQO/hob7zxelFd+WzxUWDtXndu8Aulzes9DrhTkGk1nV7Eb/eDfD4G1BLAwQUAAIACACriypQsIcj9GwBAAD3AgAAKQAAAHVuaXZlcnNhbC9za2luX2N1c3RvbWl6YXRpb25fc2V0dGluZ3MueG1sjVLbSiQxEH33K4I/MEkqt4Z2ILeWeVHRAZ+b6ezSrKaXTsRlycebdncYR0c09VR1Tp2iKqdNv8Zon1KeHse/fR6neBdyHuPPtD5DqN1ND9N8M4cUclodKvdjHKbnTfwxLbVaTbmPQz8PdkHTGqPu9SEltXKqZswwiiTz1CvkPLcVa8A1YCvmKLHt6p3EP9057ELMp1Xb1RH6sWETU5jzJg7hzxqO2W+h4w0u534YKy+tBVui7KcWx5ZAjHDJfaEaAASy3BGHi5SN1AR5zDiGYhQFCohwThpRiKQcatY1oqow3wjEJGPUFepp7UZaG0dtkdAQous0rxpbus5IjBEhBJgrXEBnMKpsqBoa1HJAcGBAFG00UYA625mOFe+8sBwp6gXGhRkDGB+Oe9ju7bkO1W+vsz/nF4Inv+AkunhrdcJc7e5pnit5Gx5/P/Q5oHG4OL+59Xf+aqu3m+ur8/++fPXwnrWYtW79qbdfAFBLAwQUAAIACACriypQSnLKSHENAAAnIgAAFwAAAHVuaXZlcnNhbC91bml2ZXJzYWwucG5n7ZppVFNZtoCv5QTigO0r0WJqtQWrBBkiBCQkhTJoFYI1CDIYQCZFSAgISIBgQbWIAynhCcEAWVV2Y9cLczAhgRAVZTAJKZoKUwJBGSKEEMMlCYEEOoGqWr1W/+ufb+XHHc757jl377PP3mffu07hhQC/XTs+2QEAwK5zZ72/BoAt/gCwGWO0TVezetrOT3fZlPq132mgrtdiRlfYEu913gsAGvEmmqiturJx8tmQVADY3aE/NnWh/xEDAIfaznl7fXsTKR09f88uY/TWW7BcA+AAWp4J5shw4fsvtm71OfqXE3/ZcfqC0exnP915Z3Mncv9nX5kePmTq7e/adyuy6V6n2bQcCv9YIlTzvuRVnOtdDN9q5vmU/H+tZEZWwODoRRdVQHoHEd2euTBLrq9q0yywnyKz5T46eW49aVbgrx3q91Z2CF5M8nJXwZQ4fXVr5Ei3a8W2ksGI3Bz3Q7qa55edH0yeJLQpBsLYxroyMP/TtaOqabdK/tn156+G9jBFa6sq9kM9zOhrLs4i712/LY/8SHcxzdO3+tzIRl93iKA/f28ABmAABmAABmAABmAABmAABmAABmAABmAABmAA/7/BKyZLK0Xb6m81+P+22+AdNug2eWcPhAdLXZgsCayCKYeibUlqTrzVKbBlWs6dqOhqDd2t/2tZqlXOJYQtUAldCNziE2vLZq5Hfy9MoCEL2u2n5aJJ17UXLyafDSI91C/N2huyG/aQM9vAlmD2ZgB4PvrhzfF6WHPEckRXItjbVFuaia6mJwnAMifeTGzp2oXt20ueknBYNWCdrm+SehmhebsnsLaTL4ar6CVlETi15eDabDDrlLoT2o6Z9RCpez06U1ORN9/+lTaoDcxd7l/plJLKylEIFLqKksRgaaYcVA8Edaw5EDtwfdJL2OXT77m6NCE+IU6TfrmavxT4BhkDABZX2r0RnZea1Eoaixk+zyyPc5E5EcRKL9kxTLIjvdYlwUqVkFkX7QoTqdpVlajv6zoHj+BhC0USGypHQcHA4R++21OBTD+F6qxZMT5K6UWoewLbLc/bfJHIe730SwH8RtzcY/V0ynTlDBUDMghGThNUkgqsq0Ee2fMO3ktElaahcpFsCA4hyk/pz6rmJgnu7QRuUThmiYEw+asFyqRTiP3KWEJVtDNPnq9xVoxHNmEv0F7rZEpwdYzvSDsRv/mGC3csMbHeNS4en6f1nRUOxKLwEqKiHb+HkvHau1hN/yrq3RAsGAS966Tugjy262ibFdWzyObzOdW2zLUVEev+CSIFeSSYiQ+5LRWD1cTYMSQP+rH/2APPflSCgzMAoFjDxzMVBxeGakpz0C68xnIx9tlc8CFCeF/6+5exm7sSk2VQLO/KnpIMHsw2Z97GjhN7ZkDTJtU6fRVtsn+fFfVapxJLONDH9JkWiT1p8UzfOqw1CLYFODxGmdiuSKyaM6J5zcQhveoCdG9S47Lm5v0gNov2WDzESX+Rf4pUGJlyXtApSRCOZeez1m7nxrr+k8Y80JJJFqNMbB5sB1OfdAxVixJp9MerP/0ZozM4Q4UZnjmBzR5sxCLGvufnbAaSM7hvD3ZljxWH1uYz+bCuq7u5IfZrP24puT7iigyeUDJeMKDmPRCkXWZGbVWryplQg8o1simjMdC6qV8XDe+ZeZNgOVc77R4EPi0Jloyb5vW4JJnXkzFEd867mms2pRz6kSBx3XgcN8pl5ewzREFPOMsyHaIUOw4TZ2hnQjvTcQ/pqNZabqbY0V3mkjK60jJ3Q++WXZN0cVUYLg4WR1Y06FQmeK5pQLYiOUQW4jiTPIwZbAytkjD8HcsPpAyQrlc++CCNIRJR3SmQOM9At6EqYuYJ6jFnrytVZcahYb+OfPQmHBUVheAJe+He/n8b4vVfbczouz75mcqpnn3Git2x3x+npJDs6xGyjJez7ZuAlizUcv1JeE2Q5IrOtE6t8xH9/+Nfd80VTtvVR1lMvsNNPxZw+UYWzI1SJ/6hrHFrcZLQ+26ScI7feJmFmJHs/4Y6o+SN7odOL9NhDr4csJ2BC1fAp11pRqnlXSnIZnodf0VuB34pxedqJsplWkqdNXllGzA+T+8lmVY5zM+2irTzgglxKogTBuIWSkrQOJBoG7EyMniirVKuleWuSQUEncvcp9cehJZZZjzkM4bCuKkPM+0o91ck1C43ttNa1RQht56zFJILgjjPIvooHUfdpAR/vTjwevqUGLLX/5Y5DYuo4zi8hIqywTWRWqZhNrDCQ0ahAJDBrmi9ogiRN/V+Qr3qSArhfYLMlr82Qce3W1TIBeKxeWPwKUI7s7hs72tx5RlcGQSGx5gr+64c7lxlSE14fMcJWxuuI7vNXvaq5CBVgRlzVEH7w/kXefGHCQAUpcAJK6A3GNqpN+tj7YHEzvx9SvzqDKch6RXe+KhOgcgm0R1Si3xZUk9Csv5adFBJ+0Yf1QOfDsuYTmCvY18MQhpbO9CjiwH3EjvsROmjIS9izFlNXAjbsy/GxHfXGcGyJ3r08us21yDJJCzPOHkiSNbFzexwxaXRm9Ynb9F2eTAm7n3nMnWwS9O2w2bCjLX0ekYR5k142/ZgNan+Xo7F8DvO7IVK9qXaEp1rmA3vEThHHCXcT/JE9WdYFhF32IAjOgQa2Tx/EMa0hop3CZb4v6sURNq7x6UjcYh3e2XodPfcXqcJlfki5QXiFDfdgxxlbUxlfk0FSYlePxbMhA8kVOo8iN69k1IDDsWp4/A/UPLOFfji7f/EbRBFx8qq83o23iNe6rBeTV6oRedIFrc2Qge5LXzYc4/aMTwRvJ2kmU2JTRMBgNCSzLtTcOr6UMAlRtIv6Mbo28bGqavFw0ihqDccYb6atcL0o/7iXAaR7UztfuO6eoGc1qTzr8MQzsRYaVYpWBPZFNHrxH7GqtX+6KYLwagjBI1fAbuotYi/UOO/s9xMYguXF5bUZ08dt41YWx6Uge+f4Kuy56KtPSp93b679x/i4D2VQwup7w7FDcmimny+41K9WNJPm17nd3538MTIexFpZ5qHxdPcc9OmvwuSyG6szIhd9eygoqi5MnFY+ZBzx36iUoweTpSovLaXZCbVDPRkbilZkkSsYRd+DsyZPXmXY6KwC/RU/DpzEiLlUBj246x1e595Koioq5k3B261TgzHky7jAmCvdoqTaqCE+9ILj1cfVbATF2Wqb90ljo/YoRtmLo8KK9JaHYZY/Mk/jvf4YNxIzrGR3X4jwm8dywc7Eyor/BwLh/MnKSTtnHNxDacZwpul3loLZVoHU0+xdq1gBCwa+9F6ZKXB1JMlbN7dMpeOTHMJObLJMgDSsX9v3CXL4n7BmNKu/Mesny0SfvOe29roKul40lXHYYeJuLzuGlKIWTSuKpM6VTXUPKpsKYx0ri/kL7fciWwCX5o4VFgl9B9LeYjPnjxii1iV4wNxqlYRhq0Z345w81y8S+E6tPBXpkzJqomQabPJoNrgCR4DtzEMUw+gYy0L577pSvwHyezENCj372fFQDZF1olOv9Fkl2qz95lSJTRC8kWyolFvDbCFAZ/+pYKOE3jEdKLZFyDcmhI1vWA8kQYR8AVpgmUmCjbCuR6F3EdWYPa+iIkP0EUXu2um5baqMl268bOaPqHPOkjZ8nsR4agfwA9hPh/N07AsiysKHIyn+ZoYUUzGiLUBl9bjDu9LB2azpu3m3EbgbcxaVYvLJO+cxyiRC8hL9ryxLp26/WiayilmxyVog5ihPUnJ4hXo0qIM/y5pw44tQrQC5/5qVntzX5Bqly7BWuRAeHYIiBWFj9UHSE4VbnlmCtti9yJG/NDPiu7w/X3+NuX7G9a6oSvrl38I2/qHcG3GGxEZ+67QtpRkjuf/vs4FY+qwx3p9HYf3+s9XX/zzOI6sYh/SzTZiw8aiOIjMkoaKIfSkIEmkXgfs1KPg0vWVsXf2hwr3+HPQhiyrfQWTQhT58+faIFnZmTbztXPcnA37JPVG/dtCf8BTJUxlTyH+N7IJkmt1M+2fg6Q1jRiNDufxLBG2OZUIhzaRkVh56XexiyzDmbbWf5NYkYyA53IsFI6H7wxit+tTBli3NC8/vydptHLGWQTXOS4LPuqWaErv9kMs95XIcmRZ7AcYKxRLzUWP7d3eItIH+CndJIIyj08KlcIufVyL5DzcROYVd13pHW4M3cgLGwnim8+EwWn6vDB2vunRDKiTsOcJHs7YeeT4b76YO33gJXEpMAEFelnoBcN4KMHy8DiiiqBqphc6fLVntw1N7pPefTdLwQ8O5MUu/N0h59rBs67/7tC6VNvKCvQROPmWsFGg1fWTj2MZG00nqts/bTcOViszP+qu4MXs9iGwO4vrcQry04LPOG6NWwBgXNlyXkApw7x3lV2OWD0T/ilB+DEPvjLXM4FH4JbFt1XTjIO0x9t1r2jRbtmn331g6q//GDjtuEl3vpOVq8sHy478sUdB53C5dn767wShT/8X89oV0RqyaIu+9b3qR0IPNS/SYb2TtfnLzh3XHMvf6m2WcvqPXRBtlv5xS4Os1bSFgTC0fby+Izff/tPVhRq0m7saUd7OYX6yy0u/8wM45xPgXXc6Mu9fUEsDBBQAAgAIAKuLKlCV7pF+SwAAAGsAAAAbAAAAdW5pdmVyc2FsL3VuaXZlcnNhbC5wbmcueG1ss7GvyM1RKEstKs7Mz7NVMtQzULK34+WyKShKLctMLVeoAIoBBSFASaESyDVCcMszU0oygEIG5mYIwYzUzPSMElslCwNzuKA+0EwAUEsBAgAAFAACAAgAlrFuTxUOrShkBAAABxEAAB0AAAAAAAAAAQAAAAAAAAAAAHVuaXZlcnNhbC9jb21tb25fbWVzc2FnZXMubG5nUEsBAgAAFAACAAgAlrFuTwh+CyMpAwAAhgwAACcAAAAAAAAAAQAAAAAAnwQAAHVuaXZlcnNhbC9mbGFzaF9wdWJsaXNoaW5nX3NldHRpbmdzLnhtbFBLAQIAABQAAgAIAJaxbk+1/AlkugIAAFUKAAAhAAAAAAAAAAEAAAAAAA0IAAB1bml2ZXJzYWwvZmxhc2hfc2tpbl9zZXR0aW5ncy54bWxQSwECAAAUAAIACACWsW5PKpYPZ/4CAACXCwAAJgAAAAAAAAABAAAAAAAGCwAAdW5pdmVyc2FsL2h0bWxfcHVibGlzaGluZ19zZXR0aW5ncy54bWxQSwECAAAUAAIACACWsW5PaHFSkZoBAAAfBgAAHwAAAAAAAAABAAAAAABIDgAAdW5pdmVyc2FsL2h0bWxfc2tpbl9zZXR0aW5ncy5qc1BLAQIAABQAAgAIAKuLKlA9PC/RwQAAAOUBAAAaAAAAAAAAAAEAAAAAAB8QAAB1bml2ZXJzYWwvaTE4bl9wcmVzZXRzLnhtbFBLAQIAABQAAgAIAKuLKlBy/NGBZwAAAGsAAAAcAAAAAAAAAAEAAAAAABgRAAB1bml2ZXJzYWwvbG9jYWxfc2V0dGluZ3MueG1sUEsBAgAAFAACAAgARJRXRyO0Tvv7AgAAsAgAABQAAAAAAAAAAQAAAAAAuREAAHVuaXZlcnNhbC9wbGF5ZXIueG1sUEsBAgAAFAACAAgAq4sqULCHI/RsAQAA9wIAACkAAAAAAAAAAQAAAAAA5hQAAHVuaXZlcnNhbC9za2luX2N1c3RvbWl6YXRpb25fc2V0dGluZ3MueG1sUEsBAgAAFAACAAgAq4sqUEpyykhxDQAAJyIAABcAAAAAAAAAAAAAAAAAmRYAAHVuaXZlcnNhbC91bml2ZXJzYWwucG5nUEsBAgAAFAACAAgAq4sqUJXukX5LAAAAawAAABsAAAAAAAAAAQAAAAAAPyQAAHVuaXZlcnNhbC91bml2ZXJzYWwucG5nLnhtbFBLBQYAAAAACwALAEkDAADDJAAAAAA=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176"/>
</p:tagLst>
</file>

<file path=ppt/theme/theme1.xml><?xml version="1.0" encoding="utf-8"?>
<a:theme xmlns:a="http://schemas.openxmlformats.org/drawingml/2006/main" name="鸿芯微纳母版1">
  <a:themeElements>
    <a:clrScheme name="自定义 2">
      <a:dk1>
        <a:srgbClr val="000000"/>
      </a:dk1>
      <a:lt1>
        <a:srgbClr val="FFFFFF"/>
      </a:lt1>
      <a:dk2>
        <a:srgbClr val="BFBFBF"/>
      </a:dk2>
      <a:lt2>
        <a:srgbClr val="FFFFFF"/>
      </a:lt2>
      <a:accent1>
        <a:srgbClr val="C00000"/>
      </a:accent1>
      <a:accent2>
        <a:srgbClr val="7F7F7F"/>
      </a:accent2>
      <a:accent3>
        <a:srgbClr val="A5A5A5"/>
      </a:accent3>
      <a:accent4>
        <a:srgbClr val="BFBFBF"/>
      </a:accent4>
      <a:accent5>
        <a:srgbClr val="D8D8D8"/>
      </a:accent5>
      <a:accent6>
        <a:srgbClr val="F2F2F2"/>
      </a:accent6>
      <a:hlink>
        <a:srgbClr val="000000"/>
      </a:hlink>
      <a:folHlink>
        <a:srgbClr val="7F7F7F"/>
      </a:folHlink>
    </a:clrScheme>
    <a:fontScheme name="鸿芯ppt字体">
      <a:majorFont>
        <a:latin typeface="微软雅黑"/>
        <a:ea typeface="微软雅黑"/>
        <a:cs typeface=""/>
      </a:majorFont>
      <a:minorFont>
        <a:latin typeface="微软雅黑 Light"/>
        <a:ea typeface="微软雅黑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鸿芯微纳ppt模版01" id="{0677A83D-2E45-AC43-9474-9A2ACB971069}" vid="{864FBF20-D3C4-C14B-9A8C-5DB880947EF3}"/>
    </a:ext>
  </a:extLst>
</a:theme>
</file>

<file path=ppt/theme/theme2.xml><?xml version="1.0" encoding="utf-8"?>
<a:theme xmlns:a="http://schemas.openxmlformats.org/drawingml/2006/main" name="鸿芯PPT封面结尾页母版​​">
  <a:themeElements>
    <a:clrScheme name="自定义 1">
      <a:dk1>
        <a:srgbClr val="000000"/>
      </a:dk1>
      <a:lt1>
        <a:srgbClr val="FFFFFF"/>
      </a:lt1>
      <a:dk2>
        <a:srgbClr val="D5001C"/>
      </a:dk2>
      <a:lt2>
        <a:srgbClr val="EAEAEA"/>
      </a:lt2>
      <a:accent1>
        <a:srgbClr val="D5001C"/>
      </a:accent1>
      <a:accent2>
        <a:srgbClr val="000000"/>
      </a:accent2>
      <a:accent3>
        <a:srgbClr val="5E5E5E"/>
      </a:accent3>
      <a:accent4>
        <a:srgbClr val="919191"/>
      </a:accent4>
      <a:accent5>
        <a:srgbClr val="A9A9A9"/>
      </a:accent5>
      <a:accent6>
        <a:srgbClr val="EAEAEA"/>
      </a:accent6>
      <a:hlink>
        <a:srgbClr val="D5001C"/>
      </a:hlink>
      <a:folHlink>
        <a:srgbClr val="000000"/>
      </a:folHlink>
    </a:clrScheme>
    <a:fontScheme name="鸿芯ppt字体">
      <a:majorFont>
        <a:latin typeface="微软雅黑"/>
        <a:ea typeface="微软雅黑"/>
        <a:cs typeface=""/>
      </a:majorFont>
      <a:minorFont>
        <a:latin typeface="微软雅黑 Light"/>
        <a:ea typeface="微软雅黑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鸿芯微纳ppt模版01" id="{0677A83D-2E45-AC43-9474-9A2ACB971069}" vid="{81267DF1-E9BF-2940-B55C-192AB2F758E2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12690</TotalTime>
  <Words>809</Words>
  <Application>Microsoft Office PowerPoint</Application>
  <PresentationFormat>宽屏</PresentationFormat>
  <Paragraphs>131</Paragraphs>
  <Slides>24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24</vt:i4>
      </vt:variant>
    </vt:vector>
  </HeadingPairs>
  <TitlesOfParts>
    <vt:vector size="39" baseType="lpstr">
      <vt:lpstr>Helvetica 65 Medium</vt:lpstr>
      <vt:lpstr>等线</vt:lpstr>
      <vt:lpstr>楷体</vt:lpstr>
      <vt:lpstr>思源黑体 Light</vt:lpstr>
      <vt:lpstr>思源黑体 Medium</vt:lpstr>
      <vt:lpstr>宋体</vt:lpstr>
      <vt:lpstr>微软雅黑</vt:lpstr>
      <vt:lpstr>微软雅黑</vt:lpstr>
      <vt:lpstr>微软雅黑 Light</vt:lpstr>
      <vt:lpstr>Arial</vt:lpstr>
      <vt:lpstr>Calibri</vt:lpstr>
      <vt:lpstr>Cambria Math</vt:lpstr>
      <vt:lpstr>Wingdings</vt:lpstr>
      <vt:lpstr>鸿芯微纳母版1</vt:lpstr>
      <vt:lpstr>鸿芯PPT封面结尾页母版​​</vt:lpstr>
      <vt:lpstr>PowerPoint 演示文稿</vt:lpstr>
      <vt:lpstr>PowerPoint 演示文稿</vt:lpstr>
      <vt:lpstr>PowerPoint 演示文稿</vt:lpstr>
      <vt:lpstr>虚拟设计环境</vt:lpstr>
      <vt:lpstr>PowerPoint 演示文稿</vt:lpstr>
      <vt:lpstr>紧致模型描述</vt:lpstr>
      <vt:lpstr>模型降阶</vt:lpstr>
      <vt:lpstr>动力系统</vt:lpstr>
      <vt:lpstr>PowerPoint 演示文稿</vt:lpstr>
      <vt:lpstr>投影逼近</vt:lpstr>
      <vt:lpstr>PowerPoint 演示文稿</vt:lpstr>
      <vt:lpstr>PowerPoint 演示文稿</vt:lpstr>
      <vt:lpstr>传输函数</vt:lpstr>
      <vt:lpstr>矩</vt:lpstr>
      <vt:lpstr>极点和留数</vt:lpstr>
      <vt:lpstr>稳定性</vt:lpstr>
      <vt:lpstr>PowerPoint 演示文稿</vt:lpstr>
      <vt:lpstr>正实矩阵（positive real matrices）</vt:lpstr>
      <vt:lpstr>无源性(passivity)</vt:lpstr>
      <vt:lpstr>PowerPoint 演示文稿</vt:lpstr>
      <vt:lpstr>PowerPoint 演示文稿</vt:lpstr>
      <vt:lpstr>PowerPoint 演示文稿</vt:lpstr>
      <vt:lpstr>参考文献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user</cp:lastModifiedBy>
  <cp:revision>695</cp:revision>
  <cp:lastPrinted>2021-11-16T04:20:28Z</cp:lastPrinted>
  <dcterms:created xsi:type="dcterms:W3CDTF">2015-11-30T12:05:22Z</dcterms:created>
  <dcterms:modified xsi:type="dcterms:W3CDTF">2023-06-02T03:20:39Z</dcterms:modified>
</cp:coreProperties>
</file>