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203EB-FBA2-4CCD-B81C-EDD055A71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1B0CAE-BC38-4B37-A1F6-0CC8BA338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35ED5-5960-412B-8AC2-05716C87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9B83C-692E-4B0E-861F-95DE1F1C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3EBE14-8422-45FC-90FB-7C3B66A6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8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09641-FEF2-4A69-A894-FC9FFB99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A34C03-0F6D-4E48-BC2A-52D5393EF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1DD4-6B88-4343-8346-81ED5E8A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56997-E1AE-425B-BE78-1D93D962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9EBF29-5870-49BF-ADF6-CFD9299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6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D32CA4-B266-4230-8FA4-52881153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599C72-B0FB-4899-B3A0-9FEE8C571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0E362-B8D1-45E0-8924-631AD403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C743F9-4CB6-48B4-9D53-2C95388F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6EA689-A45C-4876-B040-43EFD6B3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BA244-0E5C-4424-9BA0-BA11A5E5F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70216-835F-4E09-8067-DBC8E95E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BC759-32EA-433E-9A14-D02F4794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58F533-41DF-4F64-9526-2522B4DF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0D492F-AA3C-4737-BF61-32D061DB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C9D38-4A17-4183-A1C8-0AD08456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DB5EE-E4DE-4901-B84C-EC6E94148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3CD49-DB20-49FF-9A94-6B7B57DB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91FB04-069A-401A-9653-FE4B2C28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E31DF-7DB5-4217-A9F9-0D2A3377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6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1F160-F3B1-495D-B72B-3DEF1F65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08D70-EF07-43A3-BB37-5BB1B36FF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F0E729-A661-4076-8C82-6C84D24D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52CB06-66EF-4F37-B979-36B5D6E6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0E435-4587-45F0-BAB2-8935608D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5AEE4F-F1AD-4D35-8D27-CEBBD474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FCED4-C311-4EA2-9F16-87CF8258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4BBDC2-A2E1-49E2-A215-10DF062B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E71B8F-81BB-4C06-805A-70821AF47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091F72-D6D9-4FCD-BB21-93C19137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CD4913-AB8A-4BAD-A30E-CFA4BCC4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9DFA3F-66AE-473A-A27F-07DF66BB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C2A5B4-8DC7-4368-BDD2-0BD26FAD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54CB5E-596E-4555-BBCB-9B1FE69F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4825B-1683-4016-B347-7D9B335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32F9D0-25F8-4FBC-A556-E637F4D7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48E407-97EC-4E5C-B654-2F2BB6EE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B9B269-FF49-4D23-A133-BEDE5A2A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0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8AA5DB-15CD-4C77-B0F5-CC903EB8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594D2B-8428-4172-AED6-269E6857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EC3AC7-B346-4833-A886-FE91B25B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86C30-0DB0-44B5-8D90-3879B82D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1AC1A3-529F-49CD-9E18-6BF35E60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A4DD17-25E4-4289-AE76-119DD28AD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83A7BC-9024-48A7-BB9A-1C8DD96D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E02648-15F3-4885-8351-A1B9A23B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745D7B-DB93-4CAF-911C-2B670575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3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A98-C946-4FE0-9A6A-6A5E66F2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108BF6-2F4C-4804-84F0-6528E8F0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B23E6D-B122-4E70-A95E-2274A6332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173D0A-43A3-400E-B0AA-A9592C5E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F2476B-C552-44D4-A575-4ABAED2F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40299-662E-484D-8868-31AF6091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1BE3F5-B27D-40E5-8ADB-0A3E842D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B6E4C-15E2-47AC-AA91-785E2EC5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66931-C7B2-49BE-BB43-EB219CD3D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9D6D-0CFB-4F0B-BB1C-E97F584339E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FE1EB5-8107-4C4F-B46F-B2D3DB200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D89F2-4061-47D8-9DD2-85B453838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6465-FCBF-4486-81E3-8F4C8CE25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tencent.com/developer/article/1805393" TargetMode="External"/><Relationship Id="rId2" Type="http://schemas.openxmlformats.org/officeDocument/2006/relationships/hyperlink" Target="https://www.jianshu.com/p/379b5e0624d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phone.com/category/industrynews/yV1namFFdTlXc6bx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1814984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ianshu.com/p/e89cd503c9ae?utm_campaign=hug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jianshu.com/p/9d829656280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>
            <a:extLst>
              <a:ext uri="{FF2B5EF4-FFF2-40B4-BE49-F238E27FC236}">
                <a16:creationId xmlns:a16="http://schemas.microsoft.com/office/drawing/2014/main" id="{FD4D0241-9E30-4632-8C83-859178E54F51}"/>
              </a:ext>
            </a:extLst>
          </p:cNvPr>
          <p:cNvSpPr txBox="1">
            <a:spLocks/>
          </p:cNvSpPr>
          <p:nvPr/>
        </p:nvSpPr>
        <p:spPr>
          <a:xfrm>
            <a:off x="1524000" y="20287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/>
              <a:t>Leveldb</a:t>
            </a:r>
            <a:r>
              <a:rPr lang="en-US" altLang="zh-CN" sz="6000" dirty="0"/>
              <a:t> </a:t>
            </a:r>
            <a:r>
              <a:rPr lang="zh-CN" altLang="en-US" sz="6000" dirty="0"/>
              <a:t>简介</a:t>
            </a:r>
            <a:endParaRPr lang="en-US" altLang="zh-CN" sz="6000" dirty="0"/>
          </a:p>
          <a:p>
            <a:pPr algn="ctr"/>
            <a:endParaRPr lang="en-US" altLang="zh-CN" sz="6000" dirty="0"/>
          </a:p>
          <a:p>
            <a:pPr algn="ctr"/>
            <a:r>
              <a:rPr lang="zh-CN" altLang="en-US" sz="3200" dirty="0"/>
              <a:t>熊汪洋 </a:t>
            </a:r>
            <a:r>
              <a:rPr lang="en-US" altLang="zh-CN" sz="3200"/>
              <a:t>2023.2.28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2633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45AC9D-EE59-424A-A4FD-25860D896F8E}"/>
              </a:ext>
            </a:extLst>
          </p:cNvPr>
          <p:cNvSpPr txBox="1"/>
          <p:nvPr/>
        </p:nvSpPr>
        <p:spPr>
          <a:xfrm>
            <a:off x="621443" y="1081024"/>
            <a:ext cx="69905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插入数据</a:t>
            </a:r>
            <a:endParaRPr lang="en-US" altLang="zh-CN" sz="2400" b="1" dirty="0">
              <a:solidFill>
                <a:srgbClr val="404040"/>
              </a:solidFill>
              <a:latin typeface="-apple-system"/>
            </a:endParaRPr>
          </a:p>
          <a:p>
            <a:pPr algn="just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插入数据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先要查找数据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，其时间复杂度是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O(</a:t>
            </a:r>
            <a:r>
              <a:rPr lang="en-US" altLang="zh-CN" sz="1800" kern="0" dirty="0" err="1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logn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CN" altLang="en-US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索引维护？</a:t>
            </a:r>
            <a:endParaRPr lang="en-US" altLang="zh-CN" kern="0" dirty="0">
              <a:solidFill>
                <a:srgbClr val="FF0000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如果一直不维护索引，跳表退化为单链表，从而使得查找效率从 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O(</a:t>
            </a:r>
            <a:r>
              <a:rPr lang="en-US" altLang="zh-CN" kern="0" dirty="0" err="1">
                <a:latin typeface="等线" panose="02010600030101010101" pitchFamily="2" charset="-122"/>
                <a:ea typeface="宋体" panose="02010600030101010101" pitchFamily="2" charset="-122"/>
              </a:rPr>
              <a:t>logn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) 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退化为 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O(n)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。如果全部重建索引，插入数据的时间复杂度也为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O(n)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51AD50-B362-45F4-A63A-A5F43326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3" y="2927683"/>
            <a:ext cx="5028430" cy="37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45AC9D-EE59-424A-A4FD-25860D896F8E}"/>
              </a:ext>
            </a:extLst>
          </p:cNvPr>
          <p:cNvSpPr txBox="1"/>
          <p:nvPr/>
        </p:nvSpPr>
        <p:spPr>
          <a:xfrm>
            <a:off x="621444" y="1120646"/>
            <a:ext cx="67681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概率的思想</a:t>
            </a:r>
            <a:endParaRPr lang="en-US" altLang="zh-CN" sz="2400" b="1" dirty="0">
              <a:solidFill>
                <a:srgbClr val="404040"/>
              </a:solidFill>
              <a:latin typeface="-apple-system"/>
            </a:endParaRPr>
          </a:p>
          <a:p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随机选 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n/2 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个元素做为一级索引、随机选 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n/4 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个元素做为二级索引，依次类推，一直到最顶层索引，当原始链表中元素数量足够大，且抽取足够随机的话，得到的索引是均匀的。</a:t>
            </a:r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在每次新插入元素的时候，让该元素有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 1/2 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的概率建立一级索引、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1/4 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的概率建立二级索引，依次类推</a:t>
            </a:r>
          </a:p>
          <a:p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B7ABA1-20FF-4A25-82DF-04DE69126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4" y="3096874"/>
            <a:ext cx="7518523" cy="31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45AC9D-EE59-424A-A4FD-25860D896F8E}"/>
              </a:ext>
            </a:extLst>
          </p:cNvPr>
          <p:cNvSpPr txBox="1"/>
          <p:nvPr/>
        </p:nvSpPr>
        <p:spPr>
          <a:xfrm>
            <a:off x="621444" y="1120646"/>
            <a:ext cx="71990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概率的思想</a:t>
            </a:r>
            <a:endParaRPr lang="en-US" altLang="zh-CN" sz="2400" b="1" dirty="0">
              <a:solidFill>
                <a:srgbClr val="404040"/>
              </a:solidFill>
              <a:latin typeface="-apple-system"/>
            </a:endParaRPr>
          </a:p>
          <a:p>
            <a:pPr algn="just"/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实现一个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kern="0" dirty="0" err="1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randomLevel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()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方法，该方法会随机生成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1~MAX_LEVEL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之间的数，且该方法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 1/2 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的概率返回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 1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1/4 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的概率返回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 2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以此</a:t>
            </a:r>
            <a:r>
              <a:rPr lang="zh-CN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类推。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sz="1800" kern="0" dirty="0" err="1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randomLevel</a:t>
            </a:r>
            <a:r>
              <a:rPr lang="en-US" altLang="zh-CN" sz="1800" kern="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()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方法返回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表示当前插入的该元素不需要建索引，（概率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1/2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sz="1800" kern="0" dirty="0" err="1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randomLevel</a:t>
            </a:r>
            <a:r>
              <a:rPr lang="en-US" altLang="zh-CN" sz="1800" kern="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()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方法返回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表示当前插入的该元素需要建一级索引（概率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1/4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。。。以此类推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DC4BF1-559E-4B8E-8A65-1EBCD4B6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" y="3678941"/>
            <a:ext cx="5247346" cy="23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45AC9D-EE59-424A-A4FD-25860D896F8E}"/>
                  </a:ext>
                </a:extLst>
              </p:cNvPr>
              <p:cNvSpPr txBox="1"/>
              <p:nvPr/>
            </p:nvSpPr>
            <p:spPr>
              <a:xfrm>
                <a:off x="621444" y="1120646"/>
                <a:ext cx="6768180" cy="141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404040"/>
                    </a:solidFill>
                    <a:latin typeface="-apple-system"/>
                  </a:rPr>
                  <a:t>概率维护索引下的时间复杂度</a:t>
                </a:r>
                <a:endParaRPr lang="en-US" altLang="zh-CN" sz="2400" b="1" dirty="0">
                  <a:solidFill>
                    <a:srgbClr val="404040"/>
                  </a:solidFill>
                  <a:latin typeface="-apple-system"/>
                </a:endParaRPr>
              </a:p>
              <a:p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查找某个数据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6</a:t>
                </a:r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，其时间复杂度是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O(</a:t>
                </a:r>
                <a:r>
                  <a:rPr lang="en-US" altLang="zh-CN" sz="1800" kern="0" dirty="0" err="1"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logn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zh-CN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当插入一个</a:t>
                </a:r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数据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6</a:t>
                </a:r>
                <a:r>
                  <a:rPr lang="zh-CN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时，最坏的情况就是</a:t>
                </a:r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数据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6</a:t>
                </a:r>
                <a:r>
                  <a:rPr lang="zh-CN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需要插入到每层索引中，最坏时间复杂度是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 O(</a:t>
                </a:r>
                <a:r>
                  <a:rPr lang="en-US" altLang="zh-CN" kern="0" dirty="0" err="1">
                    <a:latin typeface="等线" panose="02010600030101010101" pitchFamily="2" charset="-122"/>
                    <a:ea typeface="宋体" panose="02010600030101010101" pitchFamily="2" charset="-122"/>
                  </a:rPr>
                  <a:t>logn</a:t>
                </a:r>
                <a:r>
                  <a:rPr lang="en-US" altLang="zh-CN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)</a:t>
                </a:r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，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zh-CN" altLang="zh-CN" sz="1800" i="1" kern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naryPr>
                      <m:sub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800" kern="0"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MS Gothic" panose="020B0609070205080204" pitchFamily="49" charset="-128"/>
                          </a:rPr>
                          <m:t>h</m:t>
                        </m:r>
                        <m:r>
                          <a:rPr lang="en-US" altLang="zh-CN" sz="1800" b="0" i="0" kern="0" smtClean="0"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MS Gothic" panose="020B0609070205080204" pitchFamily="49" charset="-128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zh-CN" kern="0" dirty="0">
                  <a:latin typeface="等线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45AC9D-EE59-424A-A4FD-25860D896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4" y="1120646"/>
                <a:ext cx="6768180" cy="1413144"/>
              </a:xfrm>
              <a:prstGeom prst="rect">
                <a:avLst/>
              </a:prstGeom>
              <a:blipFill>
                <a:blip r:embed="rId2"/>
                <a:stretch>
                  <a:fillRect l="-1441" t="-3017" b="-43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E4E217B-DFE7-4F5A-9397-D774FB9E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4" y="2700122"/>
            <a:ext cx="5306114" cy="39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LRU Cache</a:t>
            </a:r>
            <a:endParaRPr lang="zh-CN" altLang="en-US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F1C39E-8341-4003-8B35-F34A12118402}"/>
              </a:ext>
            </a:extLst>
          </p:cNvPr>
          <p:cNvSpPr txBox="1"/>
          <p:nvPr/>
        </p:nvSpPr>
        <p:spPr>
          <a:xfrm>
            <a:off x="473242" y="1147760"/>
            <a:ext cx="7660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Cache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，即高速缓存，最开始指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CPU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和内存之间</a:t>
            </a:r>
            <a:r>
              <a:rPr lang="zh-CN" altLang="en-US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的储存器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其容量远小于内存，但速度却可以接近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CPU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的频率，通过减少访问内存的次数来提高数据存取的速度。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如今高速缓存的概念已被扩充，在内存和硬盘之间也有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Cache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（磁盘缓存），凡是位于速度相差较大的两种硬件之间，用于协调两者数据传输速度差异的结构，均可称之为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Cache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B795EF-490E-4918-BB97-DA426746C21D}"/>
              </a:ext>
            </a:extLst>
          </p:cNvPr>
          <p:cNvSpPr txBox="1"/>
          <p:nvPr/>
        </p:nvSpPr>
        <p:spPr>
          <a:xfrm>
            <a:off x="473242" y="6067250"/>
            <a:ext cx="1168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资料来源： </a:t>
            </a:r>
            <a:r>
              <a:rPr lang="en-US" altLang="zh-CN" dirty="0">
                <a:hlinkClick r:id="rId2"/>
              </a:rPr>
              <a:t>LRU Cache - </a:t>
            </a:r>
            <a:r>
              <a:rPr lang="zh-CN" altLang="en-US" dirty="0">
                <a:hlinkClick r:id="rId2"/>
              </a:rPr>
              <a:t>简书 </a:t>
            </a:r>
            <a:r>
              <a:rPr lang="en-US" altLang="zh-CN" dirty="0">
                <a:hlinkClick r:id="rId2"/>
              </a:rPr>
              <a:t>(jianshu.com)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dirty="0">
                <a:hlinkClick r:id="rId3"/>
              </a:rPr>
              <a:t>LRU </a:t>
            </a:r>
            <a:r>
              <a:rPr lang="zh-CN" altLang="en-US" dirty="0">
                <a:hlinkClick r:id="rId3"/>
              </a:rPr>
              <a:t>缓存机制实现：哈希表 </a:t>
            </a:r>
            <a:r>
              <a:rPr lang="en-US" altLang="zh-CN" dirty="0">
                <a:hlinkClick r:id="rId3"/>
              </a:rPr>
              <a:t>+ </a:t>
            </a:r>
            <a:r>
              <a:rPr lang="zh-CN" altLang="en-US" dirty="0">
                <a:hlinkClick r:id="rId3"/>
              </a:rPr>
              <a:t>双向链表 </a:t>
            </a:r>
            <a:r>
              <a:rPr lang="en-US" altLang="zh-CN" dirty="0">
                <a:hlinkClick r:id="rId3"/>
              </a:rPr>
              <a:t>- </a:t>
            </a:r>
            <a:r>
              <a:rPr lang="zh-CN" altLang="en-US" dirty="0">
                <a:hlinkClick r:id="rId3"/>
              </a:rPr>
              <a:t>腾讯云开发者社区</a:t>
            </a:r>
            <a:r>
              <a:rPr lang="en-US" altLang="zh-CN" dirty="0">
                <a:hlinkClick r:id="rId3"/>
              </a:rPr>
              <a:t>-</a:t>
            </a:r>
            <a:r>
              <a:rPr lang="zh-CN" altLang="en-US" dirty="0">
                <a:hlinkClick r:id="rId3"/>
              </a:rPr>
              <a:t>腾讯云 </a:t>
            </a:r>
            <a:r>
              <a:rPr lang="en-US" altLang="zh-CN" dirty="0">
                <a:hlinkClick r:id="rId3"/>
              </a:rPr>
              <a:t>(tencent.com)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D9D060-AB39-409B-87B9-24EDEB2CF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0" y="2984485"/>
            <a:ext cx="4000897" cy="26473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B47856C-B164-4046-A1B8-DF12E0311964}"/>
              </a:ext>
            </a:extLst>
          </p:cNvPr>
          <p:cNvSpPr txBox="1"/>
          <p:nvPr/>
        </p:nvSpPr>
        <p:spPr>
          <a:xfrm>
            <a:off x="473242" y="3257309"/>
            <a:ext cx="6096000" cy="96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zh-CN" sz="1800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最久未使用算法（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LRU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Least Recently Used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LRU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法是依据各块使用的情况， 总是选择那个最长时间未被使用的块替换。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0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20CF2B5-3FC7-447E-A69F-354D1BD0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44" y="234614"/>
            <a:ext cx="4967268" cy="6266794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F208AEE-41DF-4109-945A-37797736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050"/>
            <a:ext cx="6594600" cy="32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LRU Cache</a:t>
            </a:r>
            <a:endParaRPr lang="zh-CN" altLang="en-US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D2776C-2443-4286-B970-AAC8EE65E62C}"/>
              </a:ext>
            </a:extLst>
          </p:cNvPr>
          <p:cNvSpPr txBox="1"/>
          <p:nvPr/>
        </p:nvSpPr>
        <p:spPr>
          <a:xfrm>
            <a:off x="310722" y="12680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LRU </a:t>
            </a:r>
            <a:r>
              <a:rPr lang="zh-CN" altLang="zh-CN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缓存机制可以通过哈希表辅以双向链表实现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使用哈希表进行定位，找出缓存项在双向链表中的位置，随后将其移动到双向链表的头部，即可在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O(1)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的时间内完成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get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或者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put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操作。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EB9F57-17F2-4997-B2F4-A42ABC3F469C}"/>
              </a:ext>
            </a:extLst>
          </p:cNvPr>
          <p:cNvSpPr txBox="1"/>
          <p:nvPr/>
        </p:nvSpPr>
        <p:spPr>
          <a:xfrm>
            <a:off x="5398170" y="6479419"/>
            <a:ext cx="9561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i="0" dirty="0">
                <a:solidFill>
                  <a:srgbClr val="333333"/>
                </a:solidFill>
                <a:effectLst/>
                <a:latin typeface="pingfang SC"/>
              </a:rPr>
              <a:t>作者：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pingfang SC"/>
              </a:rPr>
              <a:t>https://leetcode-cn.com/problems/lru-cache/solution/lruhuan-cun-ji-zhi-by-leetcode-solution/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149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CA12EA-2710-4B3A-83C4-B58B3C83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31" y="387544"/>
            <a:ext cx="3786713" cy="6082911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F208AEE-41DF-4109-945A-37797736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050"/>
            <a:ext cx="6594600" cy="32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LRU Cache</a:t>
            </a:r>
            <a:endParaRPr lang="zh-CN" altLang="en-US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D2776C-2443-4286-B970-AAC8EE65E62C}"/>
              </a:ext>
            </a:extLst>
          </p:cNvPr>
          <p:cNvSpPr txBox="1"/>
          <p:nvPr/>
        </p:nvSpPr>
        <p:spPr>
          <a:xfrm>
            <a:off x="310722" y="12680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LRU </a:t>
            </a:r>
            <a:r>
              <a:rPr lang="zh-CN" altLang="zh-CN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缓存机制可以通过哈希表辅以双向链表实现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使用哈希表进行定位，找出缓存项在双向链表中的位置，随后将其移动到双向链表的头部，即可在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O(1)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的时间内完成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get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或者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put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操作。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EB9F57-17F2-4997-B2F4-A42ABC3F469C}"/>
              </a:ext>
            </a:extLst>
          </p:cNvPr>
          <p:cNvSpPr txBox="1"/>
          <p:nvPr/>
        </p:nvSpPr>
        <p:spPr>
          <a:xfrm>
            <a:off x="5454317" y="6470455"/>
            <a:ext cx="9561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i="0" dirty="0">
                <a:solidFill>
                  <a:srgbClr val="333333"/>
                </a:solidFill>
                <a:effectLst/>
                <a:latin typeface="pingfang SC"/>
              </a:rPr>
              <a:t>作者：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pingfang SC"/>
              </a:rPr>
              <a:t>https://leetcode-cn.com/problems/lru-cache/solution/lruhuan-cun-ji-zhi-by-leetcode-solution/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745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小彩蛋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19EDD6-6CC6-4F4D-943F-FC6412DC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5" y="1008976"/>
            <a:ext cx="6130563" cy="50148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F307CA-7DF5-43A7-8553-AB75CFEABA68}"/>
              </a:ext>
            </a:extLst>
          </p:cNvPr>
          <p:cNvSpPr txBox="1"/>
          <p:nvPr/>
        </p:nvSpPr>
        <p:spPr>
          <a:xfrm>
            <a:off x="621444" y="6234046"/>
            <a:ext cx="10684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揭秘 </a:t>
            </a:r>
            <a:r>
              <a:rPr lang="en-US" altLang="zh-CN" dirty="0">
                <a:hlinkClick r:id="rId3"/>
              </a:rPr>
              <a:t>Google </a:t>
            </a:r>
            <a:r>
              <a:rPr lang="zh-CN" altLang="en-US" dirty="0">
                <a:hlinkClick r:id="rId3"/>
              </a:rPr>
              <a:t>两大超级工程师：</a:t>
            </a:r>
            <a:r>
              <a:rPr lang="en-US" altLang="zh-CN" dirty="0">
                <a:hlinkClick r:id="rId3"/>
              </a:rPr>
              <a:t>AI </a:t>
            </a:r>
            <a:r>
              <a:rPr lang="zh-CN" altLang="en-US" dirty="0">
                <a:hlinkClick r:id="rId3"/>
              </a:rPr>
              <a:t>领域绝无仅有的黄金搭档 </a:t>
            </a:r>
            <a:r>
              <a:rPr lang="en-US" altLang="zh-CN" dirty="0">
                <a:hlinkClick r:id="rId3"/>
              </a:rPr>
              <a:t>| </a:t>
            </a:r>
            <a:r>
              <a:rPr lang="zh-CN" altLang="en-US" dirty="0">
                <a:hlinkClick r:id="rId3"/>
              </a:rPr>
              <a:t>雷峰网 </a:t>
            </a:r>
            <a:r>
              <a:rPr lang="en-US" altLang="zh-CN" dirty="0">
                <a:hlinkClick r:id="rId3"/>
              </a:rPr>
              <a:t>(leiphone.com)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16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6525A5-42F6-455E-9912-59F81BDC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76" y="2736574"/>
            <a:ext cx="5686425" cy="34099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89C731-8FFF-45F2-AE6E-5834B9FE40A5}"/>
              </a:ext>
            </a:extLst>
          </p:cNvPr>
          <p:cNvSpPr txBox="1"/>
          <p:nvPr/>
        </p:nvSpPr>
        <p:spPr>
          <a:xfrm>
            <a:off x="350068" y="1268074"/>
            <a:ext cx="1122048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CN" dirty="0" err="1">
                <a:solidFill>
                  <a:srgbClr val="24292F"/>
                </a:solidFill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1800" dirty="0" err="1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eveldb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是一种</a:t>
            </a:r>
            <a:r>
              <a:rPr lang="zh-CN" altLang="zh-CN" sz="1800" b="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基于</a:t>
            </a:r>
            <a:r>
              <a:rPr lang="zh-CN" altLang="zh-CN" sz="1800" b="1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日志操作</a:t>
            </a:r>
            <a:r>
              <a:rPr lang="zh-CN" altLang="zh-CN" sz="1800" b="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的文件系统</a:t>
            </a:r>
            <a:r>
              <a:rPr lang="zh-CN" altLang="zh-CN" sz="1800" b="1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，</a:t>
            </a:r>
            <a:r>
              <a:rPr lang="zh-CN" altLang="zh-CN" sz="1800" b="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是</a:t>
            </a:r>
            <a:r>
              <a:rPr lang="en-US" altLang="zh-CN" sz="1800" b="1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Log-Structured-Merge Tree</a:t>
            </a:r>
            <a:r>
              <a:rPr lang="zh-CN" altLang="zh-CN" sz="1800" b="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的典型实现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。</a:t>
            </a:r>
            <a:r>
              <a:rPr lang="zh-CN" altLang="zh-CN" sz="1800" b="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采用日志操作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，把随机的磁盘写操作，变成了对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log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文件的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append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操作，以此提高了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IO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效率。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LSM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源自</a:t>
            </a:r>
            <a:r>
              <a:rPr lang="en-US" altLang="zh-CN" sz="1800" dirty="0" err="1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Ousterhout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和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Rosenblum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在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1991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年发表的经典论文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&lt;&lt;</a:t>
            </a:r>
            <a:r>
              <a:rPr lang="en-US" altLang="zh-CN" sz="1800" i="1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The Design and Implementation of a Log-Structured File System</a:t>
            </a:r>
            <a:r>
              <a:rPr lang="en-US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 &gt;&gt;</a:t>
            </a:r>
            <a:r>
              <a:rPr lang="zh-CN" altLang="zh-CN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。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1200"/>
              </a:spcAft>
            </a:pP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BEE8B3-0250-4ED4-81FE-2E979E7A0ABB}"/>
              </a:ext>
            </a:extLst>
          </p:cNvPr>
          <p:cNvSpPr txBox="1"/>
          <p:nvPr/>
        </p:nvSpPr>
        <p:spPr>
          <a:xfrm>
            <a:off x="719639" y="3129991"/>
            <a:ext cx="5320213" cy="262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LSM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zh-CN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Skip List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zh-CN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LRU Cache</a:t>
            </a:r>
            <a:endParaRPr lang="zh-CN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j-cs"/>
              </a:rPr>
              <a:t>Leveldb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j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j-cs"/>
              </a:rPr>
              <a:t>基本框架</a:t>
            </a:r>
          </a:p>
        </p:txBody>
      </p:sp>
    </p:spTree>
    <p:extLst>
      <p:ext uri="{BB962C8B-B14F-4D97-AF65-F5344CB8AC3E}">
        <p14:creationId xmlns:p14="http://schemas.microsoft.com/office/powerpoint/2010/main" val="220879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LSM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树详解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EC4683-9DB2-470D-8004-99719879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3" y="1202470"/>
            <a:ext cx="6971547" cy="38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9A237C8-C04C-4511-A18F-CDC40E4DD238}"/>
              </a:ext>
            </a:extLst>
          </p:cNvPr>
          <p:cNvSpPr txBox="1"/>
          <p:nvPr/>
        </p:nvSpPr>
        <p:spPr>
          <a:xfrm>
            <a:off x="253837" y="1009965"/>
            <a:ext cx="753635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MemTable</a:t>
            </a:r>
            <a:endParaRPr lang="zh-CN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1800" dirty="0">
              <a:solidFill>
                <a:srgbClr val="12121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lang="en-US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skip list</a:t>
            </a:r>
            <a:r>
              <a:rPr lang="zh-CN" altLang="en-US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实现的</a:t>
            </a:r>
            <a:r>
              <a:rPr lang="zh-CN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数据结构</a:t>
            </a:r>
            <a:endParaRPr lang="en-US" altLang="zh-CN" dirty="0">
              <a:solidFill>
                <a:srgbClr val="12121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WAL(Write-ahead logging</a:t>
            </a:r>
            <a:r>
              <a:rPr lang="zh-CN" altLang="en-US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，预写式日志</a:t>
            </a:r>
            <a:r>
              <a:rPr lang="en-US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algn="l"/>
            <a:endParaRPr lang="zh-CN" altLang="zh-CN" sz="1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Immutable </a:t>
            </a:r>
            <a:r>
              <a:rPr lang="en-US" altLang="zh-CN" sz="2400" b="1" dirty="0" err="1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MemTable</a:t>
            </a:r>
            <a:endParaRPr lang="zh-CN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1800" dirty="0">
              <a:solidFill>
                <a:srgbClr val="12121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lang="en-US" altLang="zh-CN" sz="1800" dirty="0" err="1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MemTable</a:t>
            </a:r>
            <a:r>
              <a:rPr lang="zh-CN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写满后，会转化成</a:t>
            </a:r>
            <a:r>
              <a:rPr lang="en-US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Immutable </a:t>
            </a:r>
            <a:r>
              <a:rPr lang="en-US" altLang="zh-CN" sz="1800" dirty="0" err="1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MemTable</a:t>
            </a:r>
            <a:endParaRPr lang="en-US" altLang="zh-CN" sz="1800" dirty="0">
              <a:solidFill>
                <a:srgbClr val="12121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定时写入磁盘</a:t>
            </a:r>
            <a:endParaRPr lang="en-US" altLang="zh-CN" dirty="0">
              <a:solidFill>
                <a:srgbClr val="12121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b="1" dirty="0">
              <a:solidFill>
                <a:srgbClr val="12121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SSTable</a:t>
            </a:r>
            <a:r>
              <a:rPr lang="en-US" altLang="zh-CN" sz="2400" b="1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(Sorted String Table</a:t>
            </a:r>
            <a:r>
              <a:rPr lang="en-US" altLang="zh-CN" sz="2400" b="1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</a:p>
          <a:p>
            <a:r>
              <a:rPr lang="zh-CN" altLang="en-US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有序键值对集合，在磁盘中的数据结构</a:t>
            </a:r>
            <a:endParaRPr lang="en-US" altLang="zh-CN" dirty="0">
              <a:solidFill>
                <a:srgbClr val="12121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E3F59F-2182-474B-B311-BCF487BEB399}"/>
              </a:ext>
            </a:extLst>
          </p:cNvPr>
          <p:cNvSpPr txBox="1"/>
          <p:nvPr/>
        </p:nvSpPr>
        <p:spPr>
          <a:xfrm>
            <a:off x="511745" y="6227671"/>
            <a:ext cx="11680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资料来源： </a:t>
            </a:r>
            <a:r>
              <a:rPr lang="en-US" altLang="zh-CN" dirty="0">
                <a:hlinkClick r:id="rId3"/>
              </a:rPr>
              <a:t>LSM</a:t>
            </a:r>
            <a:r>
              <a:rPr lang="zh-CN" altLang="en-US" dirty="0">
                <a:hlinkClick r:id="rId3"/>
              </a:rPr>
              <a:t>树详解 </a:t>
            </a:r>
            <a:r>
              <a:rPr lang="en-US" altLang="zh-CN" dirty="0">
                <a:hlinkClick r:id="rId3"/>
              </a:rPr>
              <a:t>- </a:t>
            </a:r>
            <a:r>
              <a:rPr lang="zh-CN" altLang="en-US" dirty="0">
                <a:hlinkClick r:id="rId3"/>
              </a:rPr>
              <a:t>知乎 </a:t>
            </a:r>
            <a:r>
              <a:rPr lang="en-US" altLang="zh-CN" dirty="0">
                <a:hlinkClick r:id="rId3"/>
              </a:rPr>
              <a:t>(zhihu.com)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5D8BAD-FD21-4858-80C5-F020BF07DDE4}"/>
              </a:ext>
            </a:extLst>
          </p:cNvPr>
          <p:cNvSpPr txBox="1"/>
          <p:nvPr/>
        </p:nvSpPr>
        <p:spPr>
          <a:xfrm>
            <a:off x="356937" y="5359304"/>
            <a:ext cx="11478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LSM</a:t>
            </a:r>
            <a:r>
              <a:rPr lang="zh-CN" altLang="zh-CN" sz="1800" dirty="0">
                <a:solidFill>
                  <a:srgbClr val="12121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树的数据更新是直接添加一条更新记录，</a:t>
            </a:r>
            <a:r>
              <a:rPr lang="zh-CN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在不同的</a:t>
            </a:r>
            <a:r>
              <a:rPr lang="en-US" altLang="zh-CN" dirty="0" err="1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SSTable</a:t>
            </a:r>
            <a:r>
              <a:rPr lang="zh-CN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中，可能存在相同</a:t>
            </a:r>
            <a:r>
              <a:rPr lang="en-US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Key</a:t>
            </a:r>
            <a:r>
              <a:rPr lang="zh-CN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的记录，其他的记录都是冗余的，因此需要</a:t>
            </a:r>
            <a:r>
              <a:rPr lang="en-US" altLang="zh-CN" b="1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Compact</a:t>
            </a:r>
            <a:r>
              <a:rPr lang="zh-CN" altLang="zh-CN" dirty="0">
                <a:solidFill>
                  <a:srgbClr val="12121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操作。</a:t>
            </a:r>
          </a:p>
        </p:txBody>
      </p:sp>
    </p:spTree>
    <p:extLst>
      <p:ext uri="{BB962C8B-B14F-4D97-AF65-F5344CB8AC3E}">
        <p14:creationId xmlns:p14="http://schemas.microsoft.com/office/powerpoint/2010/main" val="72184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Leveled compact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策略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C41A6E-9237-4B18-8E6B-7A21E44A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" y="1823018"/>
            <a:ext cx="5301728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2187C5-E7A1-4197-BA7E-19C93E73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" y="4726559"/>
            <a:ext cx="4299284" cy="18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A126C48-E058-4633-AFAE-9AFB3A81E18B}"/>
              </a:ext>
            </a:extLst>
          </p:cNvPr>
          <p:cNvSpPr txBox="1"/>
          <p:nvPr/>
        </p:nvSpPr>
        <p:spPr>
          <a:xfrm>
            <a:off x="409074" y="12111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采用分层的思想，每一层限制总文件的大小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FAB1FB-2238-4005-BDBD-181F09035BF7}"/>
              </a:ext>
            </a:extLst>
          </p:cNvPr>
          <p:cNvSpPr txBox="1"/>
          <p:nvPr/>
        </p:nvSpPr>
        <p:spPr>
          <a:xfrm>
            <a:off x="397136" y="40086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L1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的总大小超过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L1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本身大小限制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27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Leveled compact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策略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F5E5E72-FF38-4DA4-A5A4-7FBB9F255EB8}"/>
              </a:ext>
            </a:extLst>
          </p:cNvPr>
          <p:cNvSpPr txBox="1"/>
          <p:nvPr/>
        </p:nvSpPr>
        <p:spPr>
          <a:xfrm>
            <a:off x="372792" y="1087162"/>
            <a:ext cx="7146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从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L1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中选择至少一个文件，和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L2</a:t>
            </a:r>
            <a:r>
              <a:rPr lang="zh-CN" altLang="en-US" b="0" i="0" dirty="0">
                <a:solidFill>
                  <a:srgbClr val="121212"/>
                </a:solidFill>
                <a:latin typeface="-apple-system"/>
              </a:rPr>
              <a:t>相同</a:t>
            </a:r>
            <a:r>
              <a:rPr lang="en-US" altLang="zh-CN" b="0" i="0" dirty="0">
                <a:solidFill>
                  <a:srgbClr val="121212"/>
                </a:solidFill>
                <a:latin typeface="-apple-system"/>
              </a:rPr>
              <a:t>key</a:t>
            </a:r>
            <a:r>
              <a:rPr lang="zh-CN" altLang="en-US" dirty="0">
                <a:solidFill>
                  <a:srgbClr val="121212"/>
                </a:solidFill>
                <a:effectLst/>
                <a:latin typeface="-apple-system"/>
              </a:rPr>
              <a:t>的部分进行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合并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。</a:t>
            </a:r>
            <a:endParaRPr lang="zh-CN" alt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3139B0A-DE27-48CE-9913-40319774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3" y="4574310"/>
            <a:ext cx="5085159" cy="18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B37BA00-B7A1-4D58-9BE0-E963A9067EDE}"/>
              </a:ext>
            </a:extLst>
          </p:cNvPr>
          <p:cNvSpPr txBox="1"/>
          <p:nvPr/>
        </p:nvSpPr>
        <p:spPr>
          <a:xfrm>
            <a:off x="372792" y="3956069"/>
            <a:ext cx="7403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如果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L2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合并后的结果仍旧超出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L2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的阈值大小，需要重复之前的操作</a:t>
            </a:r>
            <a:endParaRPr lang="zh-CN" altLang="en-US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8EE4595-1709-458E-9A9B-BE97E58D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3" y="1627704"/>
            <a:ext cx="5085159" cy="20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E5F3D6-D43F-4F3D-BA67-80FA73516F95}"/>
              </a:ext>
            </a:extLst>
          </p:cNvPr>
          <p:cNvSpPr txBox="1"/>
          <p:nvPr/>
        </p:nvSpPr>
        <p:spPr>
          <a:xfrm>
            <a:off x="372792" y="6381456"/>
            <a:ext cx="1129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u="sng" dirty="0">
                <a:latin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更多细节</a:t>
            </a:r>
            <a:r>
              <a:rPr lang="zh-CN" alt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</a:t>
            </a:r>
            <a:r>
              <a:rPr lang="en-US" altLang="zh-CN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LSM Tree-Based</a:t>
            </a:r>
            <a:r>
              <a:rPr lang="zh-CN" alt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存储引擎的</a:t>
            </a:r>
            <a:r>
              <a:rPr lang="en-US" altLang="zh-CN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compaction</a:t>
            </a:r>
            <a:r>
              <a:rPr lang="zh-CN" alt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策略（</a:t>
            </a:r>
            <a:r>
              <a:rPr lang="en-US" altLang="zh-CN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feat. </a:t>
            </a:r>
            <a:r>
              <a:rPr lang="en-US" altLang="zh-CN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RocksDB</a:t>
            </a:r>
            <a:r>
              <a:rPr lang="zh-CN" alt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 </a:t>
            </a:r>
            <a:r>
              <a:rPr lang="en-US" altLang="zh-CN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zh-CN" alt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简书 </a:t>
            </a:r>
            <a:r>
              <a:rPr lang="en-US" altLang="zh-CN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(jianshu.com)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30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00BED5-C7EB-4260-906A-8E9E0DBCDC07}"/>
              </a:ext>
            </a:extLst>
          </p:cNvPr>
          <p:cNvSpPr txBox="1"/>
          <p:nvPr/>
        </p:nvSpPr>
        <p:spPr>
          <a:xfrm>
            <a:off x="511745" y="1268075"/>
            <a:ext cx="972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dirty="0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跳表插入、删除、查找元素的时间</a:t>
            </a:r>
            <a:r>
              <a:rPr lang="zh-CN" altLang="zh-CN" dirty="0">
                <a:solidFill>
                  <a:srgbClr val="404040"/>
                </a:solidFill>
                <a:latin typeface="Segoe UI Emoji" panose="020B0502040204020203" pitchFamily="34" charset="0"/>
                <a:ea typeface="宋体" panose="02010600030101010101" pitchFamily="2" charset="-122"/>
              </a:rPr>
              <a:t>复杂</a:t>
            </a:r>
            <a:r>
              <a:rPr lang="zh-CN" altLang="zh-CN" sz="1800" dirty="0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度跟红黑树都是一样量级的，时间复杂度都是</a:t>
            </a:r>
            <a:r>
              <a:rPr lang="en-US" altLang="zh-CN" sz="1800" dirty="0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O(</a:t>
            </a:r>
            <a:r>
              <a:rPr lang="en-US" altLang="zh-CN" sz="1800" dirty="0" err="1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logn</a:t>
            </a:r>
            <a:r>
              <a:rPr lang="en-US" altLang="zh-CN" sz="1800" dirty="0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1800" dirty="0">
                <a:solidFill>
                  <a:srgbClr val="404040"/>
                </a:solidFill>
                <a:effectLst/>
                <a:latin typeface="Segoe UI Emoji" panose="020B0502040204020203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1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并且跳表是天然有序的数据结构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dirty="0">
                <a:solidFill>
                  <a:srgbClr val="404040"/>
                </a:solidFill>
                <a:latin typeface="Segoe UI Emoji" panose="020B0502040204020203" pitchFamily="34" charset="0"/>
                <a:ea typeface="宋体" panose="02010600030101010101" pitchFamily="2" charset="-122"/>
              </a:rPr>
              <a:t>内存往磁盘 </a:t>
            </a:r>
            <a:r>
              <a:rPr lang="en-US" altLang="zh-CN" dirty="0">
                <a:solidFill>
                  <a:srgbClr val="404040"/>
                </a:solidFill>
                <a:latin typeface="Segoe UI Emoji" panose="020B0502040204020203" pitchFamily="34" charset="0"/>
                <a:ea typeface="宋体" panose="02010600030101010101" pitchFamily="2" charset="-122"/>
              </a:rPr>
              <a:t>flush </a:t>
            </a:r>
            <a:r>
              <a:rPr lang="zh-CN" altLang="en-US" dirty="0">
                <a:solidFill>
                  <a:srgbClr val="404040"/>
                </a:solidFill>
                <a:latin typeface="Segoe UI Emoji" panose="020B0502040204020203" pitchFamily="34" charset="0"/>
                <a:ea typeface="宋体" panose="02010600030101010101" pitchFamily="2" charset="-122"/>
              </a:rPr>
              <a:t>的时候效率很高。</a:t>
            </a:r>
            <a:endParaRPr lang="zh-CN" altLang="zh-CN" dirty="0">
              <a:solidFill>
                <a:srgbClr val="404040"/>
              </a:solidFill>
              <a:latin typeface="Segoe UI Emoji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71B8E5-ACAF-4B33-B30D-4FE3FB6EABB5}"/>
              </a:ext>
            </a:extLst>
          </p:cNvPr>
          <p:cNvSpPr txBox="1"/>
          <p:nvPr/>
        </p:nvSpPr>
        <p:spPr>
          <a:xfrm>
            <a:off x="511745" y="6211629"/>
            <a:ext cx="11680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800" dirty="0">
                <a:solidFill>
                  <a:srgbClr val="24292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资料来源： </a:t>
            </a:r>
            <a:r>
              <a:rPr lang="en-US" altLang="zh-CN" dirty="0">
                <a:hlinkClick r:id="rId2"/>
              </a:rPr>
              <a:t>Skip List--</a:t>
            </a:r>
            <a:r>
              <a:rPr lang="zh-CN" altLang="en-US" dirty="0">
                <a:hlinkClick r:id="rId2"/>
              </a:rPr>
              <a:t>跳表（全网最详细的跳表文章没有之一） </a:t>
            </a:r>
            <a:r>
              <a:rPr lang="en-US" altLang="zh-CN" dirty="0">
                <a:hlinkClick r:id="rId2"/>
              </a:rPr>
              <a:t>- </a:t>
            </a:r>
            <a:r>
              <a:rPr lang="zh-CN" altLang="en-US" dirty="0">
                <a:hlinkClick r:id="rId2"/>
              </a:rPr>
              <a:t>简书 </a:t>
            </a:r>
            <a:r>
              <a:rPr lang="en-US" altLang="zh-CN" dirty="0">
                <a:hlinkClick r:id="rId2"/>
              </a:rPr>
              <a:t>(jianshu.com)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8D7DD3-8B28-4E11-B010-9955644C3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5" y="3684595"/>
            <a:ext cx="8285747" cy="194446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A85D921-8C8D-4540-98D0-75693F740D93}"/>
              </a:ext>
            </a:extLst>
          </p:cNvPr>
          <p:cNvSpPr txBox="1"/>
          <p:nvPr/>
        </p:nvSpPr>
        <p:spPr>
          <a:xfrm>
            <a:off x="511745" y="2483359"/>
            <a:ext cx="8530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0" dirty="0">
                <a:solidFill>
                  <a:srgbClr val="404040"/>
                </a:solidFill>
                <a:effectLst/>
                <a:latin typeface="-apple-system"/>
              </a:rPr>
              <a:t>理解跳表，从单链表开始</a:t>
            </a:r>
            <a:endParaRPr lang="en-US" altLang="zh-CN" sz="2400" b="1" i="0" dirty="0">
              <a:solidFill>
                <a:srgbClr val="404040"/>
              </a:solidFill>
              <a:effectLst/>
              <a:latin typeface="-apple-system"/>
            </a:endParaRPr>
          </a:p>
          <a:p>
            <a:pPr algn="l"/>
            <a:endParaRPr lang="en-US" altLang="zh-CN" b="1" i="0" dirty="0">
              <a:solidFill>
                <a:srgbClr val="404040"/>
              </a:solidFill>
              <a:effectLst/>
              <a:latin typeface="-apple-system"/>
            </a:endParaRPr>
          </a:p>
          <a:p>
            <a:pPr algn="l"/>
            <a:r>
              <a:rPr lang="zh-CN" altLang="en-US" i="0" dirty="0">
                <a:solidFill>
                  <a:srgbClr val="404040"/>
                </a:solidFill>
                <a:effectLst/>
                <a:latin typeface="-apple-system"/>
              </a:rPr>
              <a:t>下图是有序单链表</a:t>
            </a:r>
            <a:r>
              <a:rPr lang="zh-CN" altLang="en-US" b="0" i="0" dirty="0">
                <a:solidFill>
                  <a:srgbClr val="404040"/>
                </a:solidFill>
                <a:effectLst/>
                <a:latin typeface="-apple-system"/>
              </a:rPr>
              <a:t>，单链表的特性就是每个元素存放下一个元素的引用</a:t>
            </a:r>
            <a:endParaRPr lang="zh-CN" altLang="en-US" b="1" i="0" dirty="0">
              <a:solidFill>
                <a:srgbClr val="40404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873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65897D-BF97-4CE5-9157-3F7BE18B5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2" y="1751169"/>
            <a:ext cx="7128992" cy="192384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FC9CF76-EAD4-4B31-ADE1-C3D250298E48}"/>
              </a:ext>
            </a:extLst>
          </p:cNvPr>
          <p:cNvSpPr txBox="1"/>
          <p:nvPr/>
        </p:nvSpPr>
        <p:spPr>
          <a:xfrm>
            <a:off x="320467" y="1026491"/>
            <a:ext cx="10242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多级索引</a:t>
            </a:r>
            <a:endParaRPr lang="en-US" altLang="zh-CN" sz="2400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对原始链表每两个元素抽出一个，就能以更快的速度找到某个元素</a:t>
            </a:r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AB255CE-EBCE-47E9-9B5A-4674BC14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1" y="4602779"/>
            <a:ext cx="7568089" cy="198250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580DE57-CD4D-41F5-B0BA-B7C501EC160F}"/>
              </a:ext>
            </a:extLst>
          </p:cNvPr>
          <p:cNvSpPr txBox="1"/>
          <p:nvPr/>
        </p:nvSpPr>
        <p:spPr>
          <a:xfrm>
            <a:off x="320466" y="3792209"/>
            <a:ext cx="10242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假如原始链表有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万个元素，建立多级索引，最高级的索引，就两个元素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，次高级索引四个元素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2500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7500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，依次类推，当元素数量较多时，索引的效率</a:t>
            </a:r>
            <a:r>
              <a:rPr lang="zh-CN" altLang="en-US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能近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似于二分查找。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9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275933-166F-4519-ACBB-6ABA35D9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4" y="3248526"/>
            <a:ext cx="6768181" cy="26017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45AC9D-EE59-424A-A4FD-25860D896F8E}"/>
              </a:ext>
            </a:extLst>
          </p:cNvPr>
          <p:cNvSpPr txBox="1"/>
          <p:nvPr/>
        </p:nvSpPr>
        <p:spPr>
          <a:xfrm>
            <a:off x="621444" y="1268075"/>
            <a:ext cx="67681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时间复杂度</a:t>
            </a:r>
            <a:endParaRPr lang="en-US" altLang="zh-CN" sz="2400" kern="0" dirty="0"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时间复杂度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跳表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的高度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* 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每层索引遍历元素的个数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kern="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级索引就有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n/2</a:t>
            </a:r>
            <a:r>
              <a:rPr lang="en-US" altLang="zh-CN" sz="1800" kern="0" baseline="300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个元素，最高级索引有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个元素，可得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= n/2</a:t>
            </a:r>
            <a:r>
              <a:rPr lang="en-US" altLang="zh-CN" sz="1800" kern="0" baseline="300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h-1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h = log</a:t>
            </a:r>
            <a:r>
              <a:rPr lang="en-US" altLang="zh-CN" sz="1800" kern="0" baseline="-250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</a:p>
          <a:p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每一层最多遍历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个结点</a:t>
            </a:r>
            <a:endParaRPr lang="en-US" altLang="zh-CN" sz="1800" kern="0" dirty="0"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得出跳表的时间复杂度为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O(</a:t>
            </a:r>
            <a:r>
              <a:rPr lang="en-US" altLang="zh-CN" sz="1800" kern="0" dirty="0" err="1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logn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2606E8C5-9D43-43FA-9FD5-2221B4E843AB}"/>
              </a:ext>
            </a:extLst>
          </p:cNvPr>
          <p:cNvSpPr txBox="1">
            <a:spLocks/>
          </p:cNvSpPr>
          <p:nvPr/>
        </p:nvSpPr>
        <p:spPr>
          <a:xfrm>
            <a:off x="621444" y="1"/>
            <a:ext cx="10515600" cy="126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/>
                <a:ea typeface="微软雅黑"/>
              </a:rPr>
              <a:t>Skip List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跳表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275933-166F-4519-ACBB-6ABA35D9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4" y="3248526"/>
            <a:ext cx="6768181" cy="26017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45AC9D-EE59-424A-A4FD-25860D896F8E}"/>
              </a:ext>
            </a:extLst>
          </p:cNvPr>
          <p:cNvSpPr txBox="1"/>
          <p:nvPr/>
        </p:nvSpPr>
        <p:spPr>
          <a:xfrm>
            <a:off x="621444" y="1268075"/>
            <a:ext cx="67681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404040"/>
                </a:solidFill>
                <a:latin typeface="-apple-system"/>
              </a:rPr>
              <a:t>空间复杂度</a:t>
            </a:r>
            <a:endParaRPr lang="en-US" altLang="zh-CN" sz="2400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多级索引提高了空间占用，以空间换时间</a:t>
            </a:r>
            <a:endParaRPr lang="en-US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索引总和：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n/2+n/4+…+2=n-2</a:t>
            </a:r>
          </a:p>
          <a:p>
            <a:pPr algn="l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空间复杂度：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O(n)</a:t>
            </a:r>
          </a:p>
          <a:p>
            <a:pPr algn="l"/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索引结点往往只需要存储 </a:t>
            </a:r>
            <a:r>
              <a:rPr lang="en-US" altLang="zh-CN" kern="0" dirty="0">
                <a:latin typeface="等线" panose="02010600030101010101" pitchFamily="2" charset="-122"/>
                <a:ea typeface="宋体" panose="02010600030101010101" pitchFamily="2" charset="-122"/>
              </a:rPr>
              <a:t>key </a:t>
            </a:r>
            <a:r>
              <a:rPr lang="zh-CN" altLang="en-US" kern="0" dirty="0">
                <a:latin typeface="等线" panose="02010600030101010101" pitchFamily="2" charset="-122"/>
                <a:ea typeface="宋体" panose="02010600030101010101" pitchFamily="2" charset="-122"/>
              </a:rPr>
              <a:t>和几个指针，当对象比索引结点大很多时，索引占用的额外空间就可以忽略了</a:t>
            </a:r>
            <a:endParaRPr lang="zh-CN" altLang="zh-CN" kern="0" dirty="0">
              <a:latin typeface="等线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13A62C-6EDC-4F0A-86FE-7CC8650872A8}"/>
                  </a:ext>
                </a:extLst>
              </p:cNvPr>
              <p:cNvSpPr txBox="1"/>
              <p:nvPr/>
            </p:nvSpPr>
            <p:spPr>
              <a:xfrm>
                <a:off x="8237619" y="1599357"/>
                <a:ext cx="3136233" cy="164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算法性能指标：</a:t>
                </a:r>
                <a:r>
                  <a:rPr lang="zh-CN" altLang="zh-CN" sz="1800" kern="0" dirty="0">
                    <a:effectLst/>
                    <a:ea typeface="Cambria Math" panose="02040503050406030204" pitchFamily="18" charset="0"/>
                    <a:cs typeface="宋体" panose="02010600030101010101" pitchFamily="2" charset="-122"/>
                  </a:rPr>
                  <a:t> </a:t>
                </a:r>
                <a:r>
                  <a:rPr lang="en-US" altLang="zh-CN" sz="1800" kern="0" dirty="0">
                    <a:effectLst/>
                    <a:ea typeface="Cambria Math" panose="02040503050406030204" pitchFamily="18" charset="0"/>
                    <a:cs typeface="宋体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CN" altLang="zh-CN" sz="1800" i="1" kern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𝐶𝑜𝑠𝑡</m:t>
                        </m:r>
                      </m:den>
                    </m:f>
                  </m:oMath>
                </a14:m>
                <a:endParaRPr lang="en-US" altLang="zh-CN" kern="0" dirty="0">
                  <a:latin typeface="等线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kern="0" dirty="0">
                  <a:latin typeface="等线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kern="0" dirty="0">
                    <a:latin typeface="等线" panose="02010600030101010101" pitchFamily="2" charset="-122"/>
                    <a:ea typeface="宋体" panose="02010600030101010101" pitchFamily="2" charset="-122"/>
                  </a:rPr>
                  <a:t>内存使用峰值是最小硬件资源成本的一个限制条件</a:t>
                </a:r>
                <a:endParaRPr lang="en-US" altLang="zh-CN" kern="0" dirty="0">
                  <a:latin typeface="等线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13A62C-6EDC-4F0A-86FE-7CC865087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19" y="1599357"/>
                <a:ext cx="3136233" cy="1649169"/>
              </a:xfrm>
              <a:prstGeom prst="rect">
                <a:avLst/>
              </a:prstGeom>
              <a:blipFill>
                <a:blip r:embed="rId3"/>
                <a:stretch>
                  <a:fillRect l="-1553" t="-2952" b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1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1281</Words>
  <Application>Microsoft Office PowerPoint</Application>
  <PresentationFormat>宽屏</PresentationFormat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-apple-system</vt:lpstr>
      <vt:lpstr>pingfang SC</vt:lpstr>
      <vt:lpstr>等线</vt:lpstr>
      <vt:lpstr>等线 Light</vt:lpstr>
      <vt:lpstr>宋体</vt:lpstr>
      <vt:lpstr>微软雅黑</vt:lpstr>
      <vt:lpstr>Arial</vt:lpstr>
      <vt:lpstr>Cambria Math</vt:lpstr>
      <vt:lpstr>Segoe UI</vt:lpstr>
      <vt:lpstr>Segoe UI Emoji</vt:lpstr>
      <vt:lpstr>Symbol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 汪洋</dc:creator>
  <cp:lastModifiedBy>熊 汪洋</cp:lastModifiedBy>
  <cp:revision>71</cp:revision>
  <dcterms:created xsi:type="dcterms:W3CDTF">2023-01-15T07:14:40Z</dcterms:created>
  <dcterms:modified xsi:type="dcterms:W3CDTF">2023-02-28T07:00:41Z</dcterms:modified>
</cp:coreProperties>
</file>