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56" r:id="rId2"/>
    <p:sldId id="273" r:id="rId3"/>
    <p:sldId id="268" r:id="rId4"/>
    <p:sldId id="257" r:id="rId5"/>
    <p:sldId id="267" r:id="rId6"/>
    <p:sldId id="276" r:id="rId7"/>
    <p:sldId id="269" r:id="rId8"/>
    <p:sldId id="270" r:id="rId9"/>
    <p:sldId id="272" r:id="rId10"/>
    <p:sldId id="271" r:id="rId11"/>
    <p:sldId id="278" r:id="rId12"/>
    <p:sldId id="274" r:id="rId13"/>
    <p:sldId id="275" r:id="rId14"/>
  </p:sldIdLst>
  <p:sldSz cx="9144000" cy="6858000" type="screen4x3"/>
  <p:notesSz cx="6735763" cy="98663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085" autoAdjust="0"/>
    <p:restoredTop sz="94660" autoAdjust="0"/>
  </p:normalViewPr>
  <p:slideViewPr>
    <p:cSldViewPr snapToGrid="0">
      <p:cViewPr>
        <p:scale>
          <a:sx n="100" d="100"/>
          <a:sy n="100" d="100"/>
        </p:scale>
        <p:origin x="-2178" y="-26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B29611-98C4-4149-A686-56BC100F3951}" type="datetimeFigureOut">
              <a:rPr lang="en-US" smtClean="0"/>
              <a:t>9/7/2020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7763" y="1233488"/>
            <a:ext cx="4440237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3577" y="4748163"/>
            <a:ext cx="5388610" cy="38848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F18B4F-A293-4A2A-B2A3-BBBEB0BEA7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51094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7763" y="1233488"/>
            <a:ext cx="4440237" cy="33289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F18B4F-A293-4A2A-B2A3-BBBEB0BEA70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26606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7763" y="1233488"/>
            <a:ext cx="4440237" cy="33289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F18B4F-A293-4A2A-B2A3-BBBEB0BEA70A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22939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7763" y="1233488"/>
            <a:ext cx="4440237" cy="33289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F18B4F-A293-4A2A-B2A3-BBBEB0BEA70A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229390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7763" y="1233488"/>
            <a:ext cx="4440237" cy="33289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F18B4F-A293-4A2A-B2A3-BBBEB0BEA70A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43833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A521D2-3550-4C6C-AFF5-26A1F01937B6}" type="datetime1">
              <a:rPr lang="en-US" smtClean="0"/>
              <a:t>9/7/2020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70123-E4E5-41FD-B082-EDE1B1CB38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89056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30D9F-7355-4ABC-BF19-1E6F734E5637}" type="datetime1">
              <a:rPr lang="en-US" smtClean="0"/>
              <a:t>9/7/2020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70123-E4E5-41FD-B082-EDE1B1CB38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32325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18C9A-5658-4862-AE37-D9A5C87BEAB9}" type="datetime1">
              <a:rPr lang="en-US" smtClean="0"/>
              <a:t>9/7/2020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70123-E4E5-41FD-B082-EDE1B1CB38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97195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5B416E-F99E-4F18-B00D-5EF21717C6A0}" type="datetime1">
              <a:rPr lang="en-US" smtClean="0"/>
              <a:t>9/7/2020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70123-E4E5-41FD-B082-EDE1B1CB38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58825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2262A-D055-4198-896D-91E4390551F8}" type="datetime1">
              <a:rPr lang="en-US" smtClean="0"/>
              <a:t>9/7/2020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70123-E4E5-41FD-B082-EDE1B1CB38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46234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CD396-6FFE-4A7E-80CF-DD750BDA1FB3}" type="datetime1">
              <a:rPr lang="en-US" smtClean="0"/>
              <a:t>9/7/2020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70123-E4E5-41FD-B082-EDE1B1CB38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38905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ACA15-C62B-44F5-A03F-B023FE0E10BC}" type="datetime1">
              <a:rPr lang="en-US" smtClean="0"/>
              <a:t>9/7/2020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70123-E4E5-41FD-B082-EDE1B1CB38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90992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51816-7FDA-4351-9D30-50903993AE85}" type="datetime1">
              <a:rPr lang="en-US" smtClean="0"/>
              <a:t>9/7/2020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70123-E4E5-41FD-B082-EDE1B1CB38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05845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B9699-50C6-411F-9F95-423559E7BD16}" type="datetime1">
              <a:rPr lang="en-US" smtClean="0"/>
              <a:t>9/7/2020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70123-E4E5-41FD-B082-EDE1B1CB38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5832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63D67-9046-4C19-AF04-1C658ADC3FBC}" type="datetime1">
              <a:rPr lang="en-US" smtClean="0"/>
              <a:t>9/7/2020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70123-E4E5-41FD-B082-EDE1B1CB38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04455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27725-9782-4F2D-99EA-38D7654E97F9}" type="datetime1">
              <a:rPr lang="en-US" smtClean="0"/>
              <a:t>9/7/2020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70123-E4E5-41FD-B082-EDE1B1CB38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64691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1DB95D-E3A7-4133-A5A3-5010D2CBD175}" type="datetime1">
              <a:rPr lang="en-US" smtClean="0"/>
              <a:t>9/7/2020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970123-E4E5-41FD-B082-EDE1B1CB38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7931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799" y="703263"/>
            <a:ext cx="7772400" cy="2387600"/>
          </a:xfrm>
        </p:spPr>
        <p:txBody>
          <a:bodyPr>
            <a:normAutofit/>
          </a:bodyPr>
          <a:lstStyle/>
          <a:p>
            <a:r>
              <a:rPr lang="en-US" b="1" dirty="0" smtClean="0"/>
              <a:t>Paper Sharing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Guidelines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806825"/>
            <a:ext cx="6858000" cy="1655762"/>
          </a:xfrm>
        </p:spPr>
        <p:txBody>
          <a:bodyPr>
            <a:normAutofit/>
          </a:bodyPr>
          <a:lstStyle/>
          <a:p>
            <a:r>
              <a:rPr lang="en-US" sz="3600" dirty="0" smtClean="0">
                <a:solidFill>
                  <a:srgbClr val="FF0000"/>
                </a:solidFill>
              </a:rPr>
              <a:t>Author list here</a:t>
            </a:r>
            <a:endParaRPr lang="en-US" sz="3600" dirty="0">
              <a:solidFill>
                <a:srgbClr val="FF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70123-E4E5-41FD-B082-EDE1B1CB385D}" type="slidenum">
              <a:rPr lang="en-US" sz="1800">
                <a:solidFill>
                  <a:schemeClr val="tx1"/>
                </a:solidFill>
              </a:rPr>
              <a:t>1</a:t>
            </a:fld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009264" y="4634706"/>
            <a:ext cx="328307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Paper introduction by </a:t>
            </a:r>
            <a:r>
              <a:rPr lang="en-US" dirty="0" smtClean="0">
                <a:solidFill>
                  <a:srgbClr val="FF0000"/>
                </a:solidFill>
              </a:rPr>
              <a:t>your name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线形标注 1 3"/>
          <p:cNvSpPr/>
          <p:nvPr/>
        </p:nvSpPr>
        <p:spPr>
          <a:xfrm>
            <a:off x="6781801" y="5410200"/>
            <a:ext cx="1943100" cy="571500"/>
          </a:xfrm>
          <a:prstGeom prst="borderCallout1">
            <a:avLst>
              <a:gd name="adj1" fmla="val 112083"/>
              <a:gd name="adj2" fmla="val 48692"/>
              <a:gd name="adj3" fmla="val 162500"/>
              <a:gd name="adj4" fmla="val 67452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Add numbers to</a:t>
            </a:r>
          </a:p>
          <a:p>
            <a:pPr algn="ctr"/>
            <a:r>
              <a:rPr lang="en-US" altLang="zh-CN" dirty="0" smtClean="0"/>
              <a:t>Trace questions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529285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675" y="69851"/>
            <a:ext cx="7886700" cy="1325563"/>
          </a:xfrm>
        </p:spPr>
        <p:txBody>
          <a:bodyPr/>
          <a:lstStyle/>
          <a:p>
            <a:r>
              <a:rPr lang="en-US" b="1" dirty="0" smtClean="0"/>
              <a:t>Useful Reference</a:t>
            </a:r>
            <a:r>
              <a:rPr lang="en-US" b="1" dirty="0" smtClean="0"/>
              <a:t>: </a:t>
            </a:r>
            <a:r>
              <a:rPr lang="en-US" altLang="zh-CN" b="1" dirty="0"/>
              <a:t>(optional)</a:t>
            </a:r>
            <a:endParaRPr lang="en-US" b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70123-E4E5-41FD-B082-EDE1B1CB385D}" type="slidenum">
              <a:rPr lang="en-US" sz="1800">
                <a:solidFill>
                  <a:schemeClr val="tx1"/>
                </a:solidFill>
              </a:rPr>
              <a:t>10</a:t>
            </a:fld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28601" y="1013314"/>
            <a:ext cx="8691562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/>
              <a:t>Keng</a:t>
            </a:r>
            <a:r>
              <a:rPr lang="en-US" dirty="0"/>
              <a:t> L. Wong, </a:t>
            </a:r>
            <a:r>
              <a:rPr lang="en-US" dirty="0" err="1"/>
              <a:t>Tawfik</a:t>
            </a:r>
            <a:r>
              <a:rPr lang="en-US" dirty="0"/>
              <a:t> Rahal-</a:t>
            </a:r>
            <a:r>
              <a:rPr lang="en-US" dirty="0" err="1"/>
              <a:t>Arabi</a:t>
            </a:r>
            <a:r>
              <a:rPr lang="en-US" dirty="0"/>
              <a:t>, Matthew Ma, and Greg Taylor,  Enhancing Microprocessor Immunity to Power</a:t>
            </a:r>
          </a:p>
          <a:p>
            <a:r>
              <a:rPr lang="en-US" dirty="0"/>
              <a:t>Supply Noise With Clock-Data Compensation</a:t>
            </a:r>
          </a:p>
          <a:p>
            <a:endParaRPr lang="en-US" dirty="0"/>
          </a:p>
          <a:p>
            <a:r>
              <a:rPr lang="en-US" dirty="0"/>
              <a:t>Dan Oh and </a:t>
            </a:r>
            <a:r>
              <a:rPr lang="en-US" dirty="0" err="1"/>
              <a:t>Guang</a:t>
            </a:r>
            <a:r>
              <a:rPr lang="en-US" dirty="0"/>
              <a:t> Chen, Challenges and Solutions for Core Power Distribution Network Designs</a:t>
            </a:r>
          </a:p>
          <a:p>
            <a:endParaRPr lang="en-US" dirty="0"/>
          </a:p>
          <a:p>
            <a:r>
              <a:rPr lang="en-US" dirty="0" err="1"/>
              <a:t>Yujeong</a:t>
            </a:r>
            <a:r>
              <a:rPr lang="en-US" dirty="0"/>
              <a:t> Shim and Dan Oh, Impact of Dynamic Power Supply Noise Induced by Clock Networks on Clock Jitter and Timing Margin</a:t>
            </a:r>
          </a:p>
          <a:p>
            <a:endParaRPr lang="en-US" dirty="0"/>
          </a:p>
          <a:p>
            <a:r>
              <a:rPr lang="en-US" dirty="0" err="1"/>
              <a:t>Yujeong</a:t>
            </a:r>
            <a:r>
              <a:rPr lang="en-US" dirty="0"/>
              <a:t> Shim and Dan Oh,  System Level Modeling of Timing Margin Loss Due to Dynamic Supply Noise for High-Speed Clock Forwarding Interface</a:t>
            </a:r>
          </a:p>
          <a:p>
            <a:endParaRPr lang="en-US" dirty="0"/>
          </a:p>
          <a:p>
            <a:r>
              <a:rPr lang="en-US" dirty="0"/>
              <a:t>Dan Oh,  Supply Noise Induced Jitter Modeling and Optimization for High-Speed Interfaces</a:t>
            </a:r>
          </a:p>
          <a:p>
            <a:endParaRPr lang="en-US" dirty="0"/>
          </a:p>
          <a:p>
            <a:r>
              <a:rPr lang="en-US" dirty="0" err="1"/>
              <a:t>Guang</a:t>
            </a:r>
            <a:r>
              <a:rPr lang="en-US" dirty="0"/>
              <a:t> Chen and Dan Oh, Improving the Target Impedance Method for PCB Decoupling for Core Power</a:t>
            </a:r>
          </a:p>
          <a:p>
            <a:endParaRPr lang="en-US" dirty="0"/>
          </a:p>
          <a:p>
            <a:r>
              <a:rPr lang="en-US" dirty="0"/>
              <a:t>Dan Oh and </a:t>
            </a:r>
            <a:r>
              <a:rPr lang="en-US" dirty="0" err="1"/>
              <a:t>Yujeong</a:t>
            </a:r>
            <a:r>
              <a:rPr lang="en-US" dirty="0"/>
              <a:t> Shim, Power Integrity Analysis for Core Timing Models</a:t>
            </a:r>
          </a:p>
        </p:txBody>
      </p:sp>
    </p:spTree>
    <p:extLst>
      <p:ext uri="{BB962C8B-B14F-4D97-AF65-F5344CB8AC3E}">
        <p14:creationId xmlns:p14="http://schemas.microsoft.com/office/powerpoint/2010/main" val="1881123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675" y="69851"/>
            <a:ext cx="7886700" cy="1325563"/>
          </a:xfrm>
        </p:spPr>
        <p:txBody>
          <a:bodyPr/>
          <a:lstStyle/>
          <a:p>
            <a:r>
              <a:rPr lang="en-US" b="1" dirty="0" smtClean="0"/>
              <a:t>Appendix (optional)</a:t>
            </a:r>
            <a:endParaRPr lang="en-US" b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70123-E4E5-41FD-B082-EDE1B1CB385D}" type="slidenum">
              <a:rPr lang="en-US" sz="1800">
                <a:solidFill>
                  <a:schemeClr val="tx1"/>
                </a:solidFill>
              </a:rPr>
              <a:t>11</a:t>
            </a:fld>
            <a:endParaRPr lang="en-US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5392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297354" y="2630979"/>
            <a:ext cx="2444900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7200" b="1" dirty="0"/>
              <a:t>Q &amp; 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70123-E4E5-41FD-B082-EDE1B1CB385D}" type="slidenum">
              <a:rPr lang="en-US" sz="1800">
                <a:solidFill>
                  <a:schemeClr val="tx1"/>
                </a:solidFill>
              </a:rPr>
              <a:t>12</a:t>
            </a:fld>
            <a:endParaRPr lang="en-US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8900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47817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Agenda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300" dirty="0" smtClean="0"/>
              <a:t>Background</a:t>
            </a:r>
            <a:endParaRPr lang="en-US" sz="3300" dirty="0"/>
          </a:p>
          <a:p>
            <a:r>
              <a:rPr lang="en-US" sz="3300" dirty="0"/>
              <a:t>Proposed </a:t>
            </a:r>
            <a:r>
              <a:rPr lang="en-US" sz="3300" dirty="0" smtClean="0"/>
              <a:t>Solution</a:t>
            </a:r>
            <a:endParaRPr lang="en-US" sz="3300" dirty="0"/>
          </a:p>
          <a:p>
            <a:r>
              <a:rPr lang="en-US" sz="3300" dirty="0"/>
              <a:t>Experiment Result</a:t>
            </a:r>
          </a:p>
          <a:p>
            <a:r>
              <a:rPr lang="en-US" sz="3300" dirty="0"/>
              <a:t>Takeaway Notes</a:t>
            </a:r>
          </a:p>
          <a:p>
            <a:r>
              <a:rPr lang="en-US" sz="3300" dirty="0"/>
              <a:t>Reference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70123-E4E5-41FD-B082-EDE1B1CB385D}" type="slidenum">
              <a:rPr lang="en-US" sz="1800">
                <a:solidFill>
                  <a:schemeClr val="tx1"/>
                </a:solidFill>
              </a:rPr>
              <a:t>2</a:t>
            </a:fld>
            <a:endParaRPr lang="en-US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8902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0" y="3714750"/>
            <a:ext cx="9144000" cy="2722316"/>
          </a:xfrm>
          <a:prstGeom prst="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0384" y="301228"/>
            <a:ext cx="8170666" cy="994172"/>
          </a:xfrm>
        </p:spPr>
        <p:txBody>
          <a:bodyPr>
            <a:normAutofit/>
          </a:bodyPr>
          <a:lstStyle/>
          <a:p>
            <a:r>
              <a:rPr lang="en-US" b="1" dirty="0" smtClean="0"/>
              <a:t>Background</a:t>
            </a:r>
            <a:r>
              <a:rPr lang="en-US" b="1" dirty="0"/>
              <a:t> </a:t>
            </a:r>
            <a:r>
              <a:rPr lang="en-US" b="1" dirty="0" smtClean="0"/>
              <a:t>of your paper</a:t>
            </a:r>
            <a:endParaRPr lang="en-US" b="1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70123-E4E5-41FD-B082-EDE1B1CB385D}" type="slidenum">
              <a:rPr lang="en-US" sz="1800">
                <a:solidFill>
                  <a:schemeClr val="tx1"/>
                </a:solidFill>
              </a:rPr>
              <a:t>3</a:t>
            </a:fld>
            <a:endParaRPr lang="en-US" sz="1800" dirty="0">
              <a:solidFill>
                <a:schemeClr val="tx1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>
            <a:lum bright="-35000" contrast="52000"/>
          </a:blip>
          <a:srcRect t="54967"/>
          <a:stretch/>
        </p:blipFill>
        <p:spPr>
          <a:xfrm>
            <a:off x="5767737" y="4340948"/>
            <a:ext cx="3321000" cy="1454307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290856" y="1218002"/>
            <a:ext cx="518731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 smtClean="0"/>
              <a:t>Good problem introduction solves </a:t>
            </a:r>
            <a:r>
              <a:rPr lang="en-US" sz="3200" b="1" u="sng" dirty="0" smtClean="0">
                <a:solidFill>
                  <a:srgbClr val="FF0000"/>
                </a:solidFill>
              </a:rPr>
              <a:t>70%</a:t>
            </a:r>
            <a:r>
              <a:rPr lang="en-US" sz="2000" b="1" dirty="0" smtClean="0"/>
              <a:t> work</a:t>
            </a:r>
            <a:endParaRPr lang="en-US" sz="2000" b="1" dirty="0"/>
          </a:p>
        </p:txBody>
      </p:sp>
      <p:sp>
        <p:nvSpPr>
          <p:cNvPr id="8" name="Rectangle 7"/>
          <p:cNvSpPr/>
          <p:nvPr/>
        </p:nvSpPr>
        <p:spPr>
          <a:xfrm>
            <a:off x="290856" y="4340948"/>
            <a:ext cx="6190541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</a:rPr>
              <a:t>Jitter </a:t>
            </a:r>
            <a:r>
              <a:rPr lang="en-US" sz="2000" b="1" dirty="0"/>
              <a:t>means delay </a:t>
            </a:r>
            <a:r>
              <a:rPr lang="en-US" sz="2000" b="1" dirty="0" smtClean="0"/>
              <a:t>variation:       </a:t>
            </a:r>
            <a:endParaRPr lang="en-US" sz="2000" b="1" dirty="0"/>
          </a:p>
          <a:p>
            <a:r>
              <a:rPr lang="en-US" sz="2000" dirty="0"/>
              <a:t>	Jitter will impact chip design </a:t>
            </a:r>
            <a:r>
              <a:rPr lang="en-US" sz="2000" b="1" dirty="0"/>
              <a:t>timing performance</a:t>
            </a:r>
          </a:p>
          <a:p>
            <a:r>
              <a:rPr lang="en-US" sz="2000" dirty="0"/>
              <a:t>	Jitter is </a:t>
            </a:r>
            <a:r>
              <a:rPr lang="en-US" sz="2000" dirty="0" smtClean="0"/>
              <a:t>impacted by </a:t>
            </a:r>
            <a:r>
              <a:rPr lang="en-US" sz="2000" dirty="0"/>
              <a:t>power supply noise</a:t>
            </a:r>
          </a:p>
          <a:p>
            <a:r>
              <a:rPr lang="en-US" sz="2000" dirty="0"/>
              <a:t>	If jitter is too large, your design will fail!</a:t>
            </a:r>
          </a:p>
        </p:txBody>
      </p:sp>
      <p:sp>
        <p:nvSpPr>
          <p:cNvPr id="11" name="Rectangle 10"/>
          <p:cNvSpPr/>
          <p:nvPr/>
        </p:nvSpPr>
        <p:spPr>
          <a:xfrm>
            <a:off x="230384" y="6036956"/>
            <a:ext cx="895693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</a:rPr>
              <a:t>Question:  How to handle jitter(delay variance) introduced by power supply noise?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12" name="Rectangle 5"/>
          <p:cNvSpPr/>
          <p:nvPr/>
        </p:nvSpPr>
        <p:spPr>
          <a:xfrm>
            <a:off x="875637" y="1775758"/>
            <a:ext cx="2903744" cy="193899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</a:rPr>
              <a:t>What is the problem?</a:t>
            </a:r>
          </a:p>
          <a:p>
            <a:r>
              <a:rPr lang="en-US" sz="2000" b="1" dirty="0" smtClean="0">
                <a:solidFill>
                  <a:srgbClr val="FF0000"/>
                </a:solidFill>
              </a:rPr>
              <a:t>What is the novelty?</a:t>
            </a:r>
          </a:p>
          <a:p>
            <a:r>
              <a:rPr lang="en-US" altLang="zh-CN" sz="2000" b="1" dirty="0">
                <a:solidFill>
                  <a:srgbClr val="FF0000"/>
                </a:solidFill>
              </a:rPr>
              <a:t>What is the contribution?</a:t>
            </a:r>
          </a:p>
          <a:p>
            <a:endParaRPr lang="en-US" sz="2000" b="1" dirty="0" smtClean="0"/>
          </a:p>
          <a:p>
            <a:r>
              <a:rPr lang="en-US" sz="2000" b="1" dirty="0" smtClean="0">
                <a:solidFill>
                  <a:srgbClr val="7030A0"/>
                </a:solidFill>
              </a:rPr>
              <a:t>What is the key idea?</a:t>
            </a:r>
          </a:p>
          <a:p>
            <a:r>
              <a:rPr lang="en-US" sz="2000" b="1" dirty="0" smtClean="0">
                <a:solidFill>
                  <a:srgbClr val="7030A0"/>
                </a:solidFill>
              </a:rPr>
              <a:t>What is the impact?</a:t>
            </a:r>
          </a:p>
        </p:txBody>
      </p:sp>
      <p:sp>
        <p:nvSpPr>
          <p:cNvPr id="14" name="Rectangle 5"/>
          <p:cNvSpPr/>
          <p:nvPr/>
        </p:nvSpPr>
        <p:spPr>
          <a:xfrm>
            <a:off x="290856" y="3780796"/>
            <a:ext cx="116006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 smtClean="0"/>
              <a:t>Example: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1534369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矩形 12"/>
          <p:cNvSpPr/>
          <p:nvPr/>
        </p:nvSpPr>
        <p:spPr>
          <a:xfrm>
            <a:off x="-8885" y="1845735"/>
            <a:ext cx="9144000" cy="3497789"/>
          </a:xfrm>
          <a:prstGeom prst="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854" y="277209"/>
            <a:ext cx="9066522" cy="1325563"/>
          </a:xfrm>
        </p:spPr>
        <p:txBody>
          <a:bodyPr/>
          <a:lstStyle/>
          <a:p>
            <a:r>
              <a:rPr lang="en-US" b="1" dirty="0" smtClean="0"/>
              <a:t>Previous work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5244" y="2147833"/>
            <a:ext cx="7886700" cy="326350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 smtClean="0"/>
              <a:t>1</a:t>
            </a:r>
            <a:r>
              <a:rPr lang="en-US" sz="2000" dirty="0"/>
              <a:t>. </a:t>
            </a:r>
            <a:r>
              <a:rPr lang="en-US" sz="2000" dirty="0" smtClean="0"/>
              <a:t>Traditional allowable drop too small, </a:t>
            </a:r>
            <a:r>
              <a:rPr lang="en-US" sz="2000" dirty="0"/>
              <a:t>(</a:t>
            </a:r>
            <a:r>
              <a:rPr lang="en-US" sz="2000" b="1" u="sng" dirty="0" smtClean="0">
                <a:solidFill>
                  <a:srgbClr val="FF0000"/>
                </a:solidFill>
              </a:rPr>
              <a:t>e.g. </a:t>
            </a:r>
            <a:r>
              <a:rPr lang="en-US" sz="2000" b="1" u="sng" dirty="0">
                <a:solidFill>
                  <a:srgbClr val="FF0000"/>
                </a:solidFill>
              </a:rPr>
              <a:t>5% VDD</a:t>
            </a:r>
            <a:r>
              <a:rPr lang="en-US" sz="2000" dirty="0" smtClean="0"/>
              <a:t>)</a:t>
            </a:r>
            <a:endParaRPr lang="en-US" sz="2000" dirty="0"/>
          </a:p>
          <a:p>
            <a:pPr marL="0" indent="0">
              <a:buNone/>
            </a:pPr>
            <a:r>
              <a:rPr lang="en-US" sz="2000" dirty="0" smtClean="0"/>
              <a:t>     </a:t>
            </a:r>
            <a:r>
              <a:rPr lang="en-US" sz="2000" b="1" u="sng" dirty="0" smtClean="0">
                <a:solidFill>
                  <a:srgbClr val="FF0000"/>
                </a:solidFill>
              </a:rPr>
              <a:t>Number</a:t>
            </a:r>
            <a:r>
              <a:rPr lang="en-US" sz="2000" dirty="0" smtClean="0"/>
              <a:t> is </a:t>
            </a:r>
            <a:r>
              <a:rPr lang="en-US" sz="2000" dirty="0"/>
              <a:t>much </a:t>
            </a:r>
            <a:r>
              <a:rPr lang="en-US" sz="2000" dirty="0" smtClean="0"/>
              <a:t>more convincing!!!</a:t>
            </a:r>
          </a:p>
          <a:p>
            <a:pPr marL="0" indent="0">
              <a:buNone/>
            </a:pPr>
            <a:r>
              <a:rPr lang="en-US" sz="2000" dirty="0" smtClean="0"/>
              <a:t>     	How fast is fast?</a:t>
            </a:r>
          </a:p>
          <a:p>
            <a:pPr marL="0" indent="0">
              <a:buNone/>
            </a:pPr>
            <a:r>
              <a:rPr lang="en-US" sz="2000" dirty="0"/>
              <a:t>     </a:t>
            </a:r>
            <a:r>
              <a:rPr lang="en-US" sz="2000" dirty="0" smtClean="0"/>
              <a:t>	How </a:t>
            </a:r>
            <a:r>
              <a:rPr lang="en-US" sz="2000" dirty="0"/>
              <a:t>do you define better?</a:t>
            </a:r>
          </a:p>
          <a:p>
            <a:pPr marL="0" indent="0">
              <a:buNone/>
            </a:pPr>
            <a:endParaRPr lang="en-US" sz="2000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sz="2000" dirty="0"/>
              <a:t>2. </a:t>
            </a:r>
            <a:r>
              <a:rPr lang="en-US" sz="2000" dirty="0" smtClean="0"/>
              <a:t>Remember to add </a:t>
            </a:r>
            <a:r>
              <a:rPr lang="en-US" sz="2000" b="1" u="sng" dirty="0">
                <a:solidFill>
                  <a:srgbClr val="FF0000"/>
                </a:solidFill>
              </a:rPr>
              <a:t>reference </a:t>
            </a:r>
            <a:r>
              <a:rPr lang="en-US" sz="2000" b="1" u="sng" dirty="0" smtClean="0">
                <a:solidFill>
                  <a:srgbClr val="FF0000"/>
                </a:solidFill>
              </a:rPr>
              <a:t>information*</a:t>
            </a:r>
          </a:p>
          <a:p>
            <a:pPr marL="0" indent="0">
              <a:buNone/>
            </a:pPr>
            <a:r>
              <a:rPr lang="en-US" sz="2000" dirty="0"/>
              <a:t> </a:t>
            </a:r>
            <a:r>
              <a:rPr lang="en-US" sz="2000" dirty="0"/>
              <a:t>    for main points</a:t>
            </a:r>
            <a:endParaRPr lang="en-US" sz="2000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70123-E4E5-41FD-B082-EDE1B1CB385D}" type="slidenum">
              <a:rPr lang="en-US" sz="1800">
                <a:solidFill>
                  <a:schemeClr val="tx1"/>
                </a:solidFill>
              </a:rPr>
              <a:t>4</a:t>
            </a:fld>
            <a:endParaRPr lang="en-US" sz="1800" dirty="0">
              <a:solidFill>
                <a:schemeClr val="tx1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lum bright="-35000" contrast="52000"/>
          </a:blip>
          <a:stretch>
            <a:fillRect/>
          </a:stretch>
        </p:blipFill>
        <p:spPr>
          <a:xfrm>
            <a:off x="4962525" y="3076628"/>
            <a:ext cx="3985647" cy="2046077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103807" y="1295206"/>
            <a:ext cx="560954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400" b="1" dirty="0" smtClean="0">
                <a:solidFill>
                  <a:srgbClr val="FF0000"/>
                </a:solidFill>
              </a:rPr>
              <a:t>Why previous work failed? Disadvantages?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103807" y="6232683"/>
            <a:ext cx="8561613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200" dirty="0" smtClean="0">
                <a:solidFill>
                  <a:srgbClr val="FF0000"/>
                </a:solidFill>
              </a:rPr>
              <a:t>* </a:t>
            </a:r>
            <a:r>
              <a:rPr lang="en-US" altLang="zh-CN" sz="1200" dirty="0" err="1" smtClean="0">
                <a:solidFill>
                  <a:srgbClr val="FF0000"/>
                </a:solidFill>
              </a:rPr>
              <a:t>Yujeong</a:t>
            </a:r>
            <a:r>
              <a:rPr lang="en-US" altLang="zh-CN" sz="1200" dirty="0" smtClean="0">
                <a:solidFill>
                  <a:srgbClr val="FF0000"/>
                </a:solidFill>
              </a:rPr>
              <a:t> </a:t>
            </a:r>
            <a:r>
              <a:rPr lang="en-US" altLang="zh-CN" sz="1200" dirty="0">
                <a:solidFill>
                  <a:srgbClr val="FF0000"/>
                </a:solidFill>
              </a:rPr>
              <a:t>Shim and Dan Oh, Impact of Dynamic Power Supply Noise Induced by Clock Networks on Clock Jitter and Timing Margin</a:t>
            </a:r>
            <a:endParaRPr lang="en-US" altLang="zh-CN" sz="1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0076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725" y="118852"/>
            <a:ext cx="9058275" cy="1188904"/>
          </a:xfrm>
        </p:spPr>
        <p:txBody>
          <a:bodyPr>
            <a:normAutofit/>
          </a:bodyPr>
          <a:lstStyle/>
          <a:p>
            <a:r>
              <a:rPr lang="en-US" sz="4000" b="1" dirty="0" smtClean="0">
                <a:latin typeface="+mn-lt"/>
              </a:rPr>
              <a:t>Challenge</a:t>
            </a:r>
            <a:endParaRPr lang="en-US" sz="4000" b="1" dirty="0">
              <a:latin typeface="+mn-lt"/>
            </a:endParaRPr>
          </a:p>
        </p:txBody>
      </p:sp>
      <p:sp>
        <p:nvSpPr>
          <p:cNvPr id="33" name="Slide Number Placeholder 3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70123-E4E5-41FD-B082-EDE1B1CB385D}" type="slidenum">
              <a:rPr lang="en-US" sz="1800">
                <a:solidFill>
                  <a:schemeClr val="tx1"/>
                </a:solidFill>
              </a:rPr>
              <a:t>5</a:t>
            </a:fld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33400" y="1197179"/>
            <a:ext cx="5695855" cy="267765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57175" indent="-257175">
              <a:buAutoNum type="arabicPeriod"/>
            </a:pPr>
            <a:r>
              <a:rPr lang="en-US" sz="2400" b="1" dirty="0" smtClean="0"/>
              <a:t>Why difficult?</a:t>
            </a:r>
            <a:endParaRPr lang="en-US" sz="2400" b="1" dirty="0"/>
          </a:p>
          <a:p>
            <a:pPr marL="257175" indent="-257175">
              <a:buAutoNum type="arabicPeriod"/>
            </a:pPr>
            <a:endParaRPr lang="en-US" sz="2400" b="1" dirty="0"/>
          </a:p>
          <a:p>
            <a:pPr marL="257175" indent="-257175">
              <a:buAutoNum type="arabicPeriod"/>
            </a:pPr>
            <a:r>
              <a:rPr lang="en-US" sz="2400" b="1" dirty="0" smtClean="0"/>
              <a:t>Why this problem is not solved before?</a:t>
            </a:r>
          </a:p>
          <a:p>
            <a:pPr marL="257175" indent="-257175">
              <a:buAutoNum type="arabicPeriod"/>
            </a:pPr>
            <a:endParaRPr lang="en-US" sz="2400" b="1" dirty="0"/>
          </a:p>
          <a:p>
            <a:pPr marL="257175" indent="-257175">
              <a:buAutoNum type="arabicPeriod"/>
            </a:pPr>
            <a:r>
              <a:rPr lang="en-US" sz="2400" b="1" dirty="0" smtClean="0"/>
              <a:t>Why this method / solution is necessary?</a:t>
            </a:r>
          </a:p>
          <a:p>
            <a:pPr marL="257175" indent="-257175">
              <a:buAutoNum type="arabicPeriod"/>
            </a:pPr>
            <a:endParaRPr lang="en-US" sz="2400" b="1" dirty="0"/>
          </a:p>
          <a:p>
            <a:pPr marL="257175" indent="-257175">
              <a:buAutoNum type="arabicPeriod"/>
            </a:pPr>
            <a:r>
              <a:rPr lang="en-US" sz="2400" b="1" u="sng" dirty="0" smtClean="0">
                <a:solidFill>
                  <a:srgbClr val="FF0000"/>
                </a:solidFill>
              </a:rPr>
              <a:t>Use figures, tables to explain!</a:t>
            </a:r>
            <a:endParaRPr lang="en-US" sz="2400" b="1" u="sng" dirty="0">
              <a:solidFill>
                <a:srgbClr val="FF0000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lum bright="-35000" contrast="52000"/>
          </a:blip>
          <a:stretch>
            <a:fillRect/>
          </a:stretch>
        </p:blipFill>
        <p:spPr>
          <a:xfrm>
            <a:off x="451805" y="4087178"/>
            <a:ext cx="3990607" cy="2156294"/>
          </a:xfrm>
          <a:prstGeom prst="rect">
            <a:avLst/>
          </a:prstGeom>
        </p:spPr>
      </p:pic>
      <p:sp>
        <p:nvSpPr>
          <p:cNvPr id="12" name="Oval 11"/>
          <p:cNvSpPr/>
          <p:nvPr/>
        </p:nvSpPr>
        <p:spPr>
          <a:xfrm>
            <a:off x="1491798" y="5010310"/>
            <a:ext cx="300592" cy="31484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5" name="Oval 14"/>
          <p:cNvSpPr/>
          <p:nvPr/>
        </p:nvSpPr>
        <p:spPr>
          <a:xfrm>
            <a:off x="1491799" y="5482196"/>
            <a:ext cx="300592" cy="31484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6" name="Oval 15"/>
          <p:cNvSpPr/>
          <p:nvPr/>
        </p:nvSpPr>
        <p:spPr>
          <a:xfrm>
            <a:off x="1964023" y="5027558"/>
            <a:ext cx="549784" cy="21348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7" name="Oval 16"/>
          <p:cNvSpPr/>
          <p:nvPr/>
        </p:nvSpPr>
        <p:spPr>
          <a:xfrm>
            <a:off x="1944971" y="5607832"/>
            <a:ext cx="549784" cy="21348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pic>
        <p:nvPicPr>
          <p:cNvPr id="19" name="Picture 18"/>
          <p:cNvPicPr>
            <a:picLocks noChangeAspect="1"/>
          </p:cNvPicPr>
          <p:nvPr/>
        </p:nvPicPr>
        <p:blipFill rotWithShape="1">
          <a:blip r:embed="rId3">
            <a:lum bright="-35000" contrast="52000"/>
          </a:blip>
          <a:srcRect b="13492"/>
          <a:stretch/>
        </p:blipFill>
        <p:spPr>
          <a:xfrm>
            <a:off x="5084518" y="4231971"/>
            <a:ext cx="3955488" cy="1868012"/>
          </a:xfrm>
          <a:prstGeom prst="rect">
            <a:avLst/>
          </a:prstGeom>
        </p:spPr>
      </p:pic>
      <p:sp>
        <p:nvSpPr>
          <p:cNvPr id="20" name="Oval 19"/>
          <p:cNvSpPr/>
          <p:nvPr/>
        </p:nvSpPr>
        <p:spPr>
          <a:xfrm>
            <a:off x="5549721" y="5603483"/>
            <a:ext cx="568113" cy="145915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1" name="Oval 20"/>
          <p:cNvSpPr/>
          <p:nvPr/>
        </p:nvSpPr>
        <p:spPr>
          <a:xfrm>
            <a:off x="6183479" y="5329650"/>
            <a:ext cx="568113" cy="145915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cxnSp>
        <p:nvCxnSpPr>
          <p:cNvPr id="23" name="Straight Arrow Connector 22"/>
          <p:cNvCxnSpPr/>
          <p:nvPr/>
        </p:nvCxnSpPr>
        <p:spPr>
          <a:xfrm flipH="1" flipV="1">
            <a:off x="6495806" y="5475564"/>
            <a:ext cx="255786" cy="504246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 flipH="1" flipV="1">
            <a:off x="5994011" y="5769751"/>
            <a:ext cx="680390" cy="21006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ectangle 26"/>
          <p:cNvSpPr/>
          <p:nvPr/>
        </p:nvSpPr>
        <p:spPr>
          <a:xfrm>
            <a:off x="6569671" y="5907702"/>
            <a:ext cx="1287532" cy="4154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50" dirty="0">
                <a:solidFill>
                  <a:srgbClr val="FF0000"/>
                </a:solidFill>
              </a:rPr>
              <a:t>Switch dip</a:t>
            </a:r>
          </a:p>
          <a:p>
            <a:r>
              <a:rPr lang="en-US" sz="1050" dirty="0">
                <a:solidFill>
                  <a:srgbClr val="FF0000"/>
                </a:solidFill>
              </a:rPr>
              <a:t>Result in overdesign</a:t>
            </a:r>
          </a:p>
        </p:txBody>
      </p:sp>
    </p:spTree>
    <p:extLst>
      <p:ext uri="{BB962C8B-B14F-4D97-AF65-F5344CB8AC3E}">
        <p14:creationId xmlns:p14="http://schemas.microsoft.com/office/powerpoint/2010/main" val="687178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下箭头 12"/>
          <p:cNvSpPr/>
          <p:nvPr/>
        </p:nvSpPr>
        <p:spPr>
          <a:xfrm>
            <a:off x="6753225" y="2610629"/>
            <a:ext cx="571500" cy="279082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725" y="118852"/>
            <a:ext cx="9058275" cy="1188904"/>
          </a:xfrm>
        </p:spPr>
        <p:txBody>
          <a:bodyPr>
            <a:normAutofit/>
          </a:bodyPr>
          <a:lstStyle/>
          <a:p>
            <a:r>
              <a:rPr lang="en-US" sz="4000" b="1" dirty="0" smtClean="0">
                <a:latin typeface="+mn-lt"/>
              </a:rPr>
              <a:t>Objective/solution, </a:t>
            </a:r>
            <a:r>
              <a:rPr lang="en-US" sz="4000" b="1" u="sng" dirty="0" smtClean="0">
                <a:solidFill>
                  <a:srgbClr val="FF0000"/>
                </a:solidFill>
                <a:latin typeface="+mn-lt"/>
              </a:rPr>
              <a:t>Top-down</a:t>
            </a:r>
            <a:r>
              <a:rPr lang="en-US" sz="4000" b="1" dirty="0" smtClean="0">
                <a:latin typeface="+mn-lt"/>
              </a:rPr>
              <a:t> flavor</a:t>
            </a:r>
            <a:endParaRPr lang="en-US" sz="4000" b="1" dirty="0">
              <a:latin typeface="+mn-lt"/>
            </a:endParaRPr>
          </a:p>
        </p:txBody>
      </p:sp>
      <p:sp>
        <p:nvSpPr>
          <p:cNvPr id="33" name="Slide Number Placeholder 3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70123-E4E5-41FD-B082-EDE1B1CB385D}" type="slidenum">
              <a:rPr lang="en-US" sz="1800">
                <a:solidFill>
                  <a:schemeClr val="tx1"/>
                </a:solidFill>
              </a:rPr>
              <a:t>6</a:t>
            </a:fld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10472" y="1073354"/>
            <a:ext cx="650466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smtClean="0"/>
              <a:t>How to solve it? In </a:t>
            </a:r>
            <a:r>
              <a:rPr lang="en-US" sz="3200" b="1" dirty="0" smtClean="0">
                <a:solidFill>
                  <a:srgbClr val="FF0000"/>
                </a:solidFill>
              </a:rPr>
              <a:t>TOP-DOWN</a:t>
            </a:r>
            <a:r>
              <a:rPr lang="en-US" sz="3200" b="1" dirty="0" smtClean="0"/>
              <a:t> flavor</a:t>
            </a:r>
            <a:endParaRPr lang="en-US" sz="3200" b="1" dirty="0"/>
          </a:p>
        </p:txBody>
      </p:sp>
      <p:sp>
        <p:nvSpPr>
          <p:cNvPr id="3" name="圆角矩形 2"/>
          <p:cNvSpPr/>
          <p:nvPr/>
        </p:nvSpPr>
        <p:spPr>
          <a:xfrm>
            <a:off x="1571625" y="2105025"/>
            <a:ext cx="1857375" cy="73342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Main target/model</a:t>
            </a:r>
            <a:endParaRPr lang="zh-CN" altLang="en-US" dirty="0"/>
          </a:p>
        </p:txBody>
      </p:sp>
      <p:sp>
        <p:nvSpPr>
          <p:cNvPr id="22" name="圆角矩形 21"/>
          <p:cNvSpPr/>
          <p:nvPr/>
        </p:nvSpPr>
        <p:spPr>
          <a:xfrm>
            <a:off x="447675" y="3438525"/>
            <a:ext cx="1857375" cy="73342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Sub module 1</a:t>
            </a:r>
            <a:endParaRPr lang="zh-CN" altLang="en-US" dirty="0"/>
          </a:p>
        </p:txBody>
      </p:sp>
      <p:sp>
        <p:nvSpPr>
          <p:cNvPr id="24" name="圆角矩形 23"/>
          <p:cNvSpPr/>
          <p:nvPr/>
        </p:nvSpPr>
        <p:spPr>
          <a:xfrm>
            <a:off x="2752725" y="3438525"/>
            <a:ext cx="1857375" cy="73342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Sub module 2</a:t>
            </a:r>
            <a:endParaRPr lang="zh-CN" altLang="en-US" dirty="0"/>
          </a:p>
        </p:txBody>
      </p:sp>
      <p:sp>
        <p:nvSpPr>
          <p:cNvPr id="26" name="圆角矩形 25"/>
          <p:cNvSpPr/>
          <p:nvPr/>
        </p:nvSpPr>
        <p:spPr>
          <a:xfrm>
            <a:off x="6096000" y="1877204"/>
            <a:ext cx="1857375" cy="73342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Start point</a:t>
            </a:r>
            <a:endParaRPr lang="zh-CN" altLang="en-US" dirty="0"/>
          </a:p>
        </p:txBody>
      </p:sp>
      <p:sp>
        <p:nvSpPr>
          <p:cNvPr id="28" name="圆角矩形 27"/>
          <p:cNvSpPr/>
          <p:nvPr/>
        </p:nvSpPr>
        <p:spPr>
          <a:xfrm>
            <a:off x="6095999" y="2872566"/>
            <a:ext cx="1857375" cy="73342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Step 1</a:t>
            </a:r>
            <a:endParaRPr lang="zh-CN" altLang="en-US" dirty="0"/>
          </a:p>
        </p:txBody>
      </p:sp>
      <p:sp>
        <p:nvSpPr>
          <p:cNvPr id="29" name="圆角矩形 28"/>
          <p:cNvSpPr/>
          <p:nvPr/>
        </p:nvSpPr>
        <p:spPr>
          <a:xfrm>
            <a:off x="6095999" y="4015566"/>
            <a:ext cx="1857375" cy="73342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Step 2</a:t>
            </a:r>
            <a:endParaRPr lang="zh-CN" altLang="en-US" dirty="0"/>
          </a:p>
        </p:txBody>
      </p:sp>
      <p:sp>
        <p:nvSpPr>
          <p:cNvPr id="30" name="圆角矩形 29"/>
          <p:cNvSpPr/>
          <p:nvPr/>
        </p:nvSpPr>
        <p:spPr>
          <a:xfrm>
            <a:off x="6096000" y="5401454"/>
            <a:ext cx="1857375" cy="73342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Conclusion</a:t>
            </a:r>
            <a:endParaRPr lang="zh-CN" altLang="en-US" dirty="0"/>
          </a:p>
        </p:txBody>
      </p:sp>
      <p:cxnSp>
        <p:nvCxnSpPr>
          <p:cNvPr id="5" name="直接连接符 4"/>
          <p:cNvCxnSpPr>
            <a:stCxn id="3" idx="2"/>
            <a:endCxn id="22" idx="0"/>
          </p:cNvCxnSpPr>
          <p:nvPr/>
        </p:nvCxnSpPr>
        <p:spPr>
          <a:xfrm flipH="1">
            <a:off x="1376363" y="2838450"/>
            <a:ext cx="1123950" cy="6000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直接连接符 30"/>
          <p:cNvCxnSpPr>
            <a:stCxn id="3" idx="2"/>
            <a:endCxn id="24" idx="0"/>
          </p:cNvCxnSpPr>
          <p:nvPr/>
        </p:nvCxnSpPr>
        <p:spPr>
          <a:xfrm>
            <a:off x="2500313" y="2838450"/>
            <a:ext cx="1181100" cy="6000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ectangle 5"/>
          <p:cNvSpPr/>
          <p:nvPr/>
        </p:nvSpPr>
        <p:spPr>
          <a:xfrm>
            <a:off x="310472" y="5475778"/>
            <a:ext cx="4182363" cy="10772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smtClean="0"/>
              <a:t>Otherwise, </a:t>
            </a:r>
          </a:p>
          <a:p>
            <a:r>
              <a:rPr lang="en-US" sz="3200" b="1" dirty="0" smtClean="0"/>
              <a:t>audiences get confused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2446142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254781" y="780008"/>
            <a:ext cx="7860517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en-US" sz="2800" b="1" dirty="0" smtClean="0">
                <a:solidFill>
                  <a:srgbClr val="FF0000"/>
                </a:solidFill>
              </a:rPr>
              <a:t>Ask yourself:</a:t>
            </a:r>
          </a:p>
          <a:p>
            <a:pPr lvl="2"/>
            <a:r>
              <a:rPr lang="en-US" sz="2800" b="1" dirty="0" smtClean="0"/>
              <a:t>What is the assumption?</a:t>
            </a:r>
          </a:p>
          <a:p>
            <a:pPr lvl="2"/>
            <a:r>
              <a:rPr lang="en-US" sz="2800" b="1" dirty="0" smtClean="0"/>
              <a:t>What is the hypothesis?</a:t>
            </a:r>
          </a:p>
          <a:p>
            <a:pPr lvl="2"/>
            <a:r>
              <a:rPr lang="en-US" sz="2800" b="1" dirty="0" smtClean="0"/>
              <a:t>What is not discussed?</a:t>
            </a:r>
            <a:endParaRPr lang="en-US" sz="2800" b="1" dirty="0"/>
          </a:p>
        </p:txBody>
      </p:sp>
      <p:sp>
        <p:nvSpPr>
          <p:cNvPr id="8" name="Rectangle 7"/>
          <p:cNvSpPr/>
          <p:nvPr/>
        </p:nvSpPr>
        <p:spPr>
          <a:xfrm>
            <a:off x="154508" y="218951"/>
            <a:ext cx="442492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sz="4000" b="1" dirty="0" smtClean="0">
                <a:latin typeface="+mj-lt"/>
                <a:ea typeface="+mj-ea"/>
                <a:cs typeface="+mj-cs"/>
              </a:rPr>
              <a:t>Solutio</a:t>
            </a:r>
            <a:r>
              <a:rPr lang="en-US" sz="4000" b="1" dirty="0" smtClean="0">
                <a:latin typeface="+mj-lt"/>
                <a:ea typeface="+mj-ea"/>
                <a:cs typeface="+mj-cs"/>
              </a:rPr>
              <a:t>n explanation</a:t>
            </a:r>
            <a:endParaRPr lang="en-US" sz="4000" b="1" dirty="0">
              <a:latin typeface="+mj-lt"/>
              <a:ea typeface="+mj-ea"/>
              <a:cs typeface="+mj-cs"/>
            </a:endParaRPr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70123-E4E5-41FD-B082-EDE1B1CB385D}" type="slidenum">
              <a:rPr lang="en-US" sz="1800">
                <a:solidFill>
                  <a:schemeClr val="tx1"/>
                </a:solidFill>
              </a:rPr>
              <a:t>7</a:t>
            </a:fld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11" name="Rectangle 5"/>
          <p:cNvSpPr/>
          <p:nvPr/>
        </p:nvSpPr>
        <p:spPr>
          <a:xfrm>
            <a:off x="154508" y="2613898"/>
            <a:ext cx="7860517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en-US" sz="2800" b="1" dirty="0" smtClean="0">
                <a:solidFill>
                  <a:srgbClr val="FF0000"/>
                </a:solidFill>
              </a:rPr>
              <a:t>Check by yourself:</a:t>
            </a:r>
          </a:p>
          <a:p>
            <a:pPr lvl="2"/>
            <a:r>
              <a:rPr lang="en-US" sz="2800" b="1" dirty="0" smtClean="0"/>
              <a:t>One page one topic</a:t>
            </a:r>
          </a:p>
          <a:p>
            <a:pPr lvl="2"/>
            <a:r>
              <a:rPr lang="en-US" sz="2800" b="1" dirty="0" smtClean="0"/>
              <a:t>Terminology is unified</a:t>
            </a:r>
          </a:p>
          <a:p>
            <a:pPr lvl="2"/>
            <a:r>
              <a:rPr lang="en-US" sz="2800" b="1" dirty="0" smtClean="0"/>
              <a:t>Unit is not missed</a:t>
            </a:r>
          </a:p>
          <a:p>
            <a:pPr lvl="2"/>
            <a:r>
              <a:rPr lang="en-US" sz="2800" b="1" dirty="0" smtClean="0"/>
              <a:t>Y-axis, x-axis is marked, explained</a:t>
            </a:r>
          </a:p>
          <a:p>
            <a:pPr lvl="2"/>
            <a:r>
              <a:rPr lang="en-US" sz="2800" b="1" dirty="0" smtClean="0"/>
              <a:t>Acronym is explained</a:t>
            </a:r>
          </a:p>
          <a:p>
            <a:pPr lvl="2"/>
            <a:r>
              <a:rPr lang="en-US" sz="2800" b="1" dirty="0" smtClean="0"/>
              <a:t>Font &gt; 20pt</a:t>
            </a:r>
          </a:p>
          <a:p>
            <a:pPr lvl="2"/>
            <a:r>
              <a:rPr lang="en-US" sz="2800" b="1" dirty="0" smtClean="0"/>
              <a:t>Use simple English!</a:t>
            </a:r>
          </a:p>
          <a:p>
            <a:pPr lvl="2"/>
            <a:r>
              <a:rPr lang="en-US" sz="2800" b="1" u="sng" dirty="0" smtClean="0">
                <a:solidFill>
                  <a:srgbClr val="FF0000"/>
                </a:solidFill>
              </a:rPr>
              <a:t>Time control, rehearsal!</a:t>
            </a:r>
            <a:endParaRPr lang="en-US" sz="2800" b="1" u="sng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7328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9063" y="105030"/>
            <a:ext cx="7886700" cy="1325563"/>
          </a:xfrm>
        </p:spPr>
        <p:txBody>
          <a:bodyPr/>
          <a:lstStyle/>
          <a:p>
            <a:r>
              <a:rPr lang="en-US" b="1" dirty="0" smtClean="0"/>
              <a:t>Experiment Result</a:t>
            </a:r>
            <a:endParaRPr lang="en-US" b="1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70123-E4E5-41FD-B082-EDE1B1CB385D}" type="slidenum">
              <a:rPr lang="en-US" sz="1800">
                <a:solidFill>
                  <a:schemeClr val="tx1"/>
                </a:solidFill>
              </a:rPr>
              <a:t>8</a:t>
            </a:fld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37061" y="1491955"/>
            <a:ext cx="4572000" cy="193899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000" dirty="0"/>
              <a:t>Memory controller ASIC block</a:t>
            </a:r>
          </a:p>
          <a:p>
            <a:r>
              <a:rPr lang="en-US" sz="2000" dirty="0"/>
              <a:t>Designed to run at 800MHz </a:t>
            </a:r>
          </a:p>
          <a:p>
            <a:r>
              <a:rPr lang="en-US" sz="2000" dirty="0"/>
              <a:t>The data path setup </a:t>
            </a:r>
            <a:r>
              <a:rPr lang="en-US" sz="2000" dirty="0" smtClean="0"/>
              <a:t>delay is </a:t>
            </a:r>
            <a:r>
              <a:rPr lang="en-US" sz="2000" dirty="0"/>
              <a:t>1.25nsec </a:t>
            </a:r>
          </a:p>
          <a:p>
            <a:r>
              <a:rPr lang="en-US" sz="2000" dirty="0"/>
              <a:t>Sensitivity is about 3.5ps/mV.</a:t>
            </a:r>
          </a:p>
          <a:p>
            <a:r>
              <a:rPr lang="en-US" sz="2000" dirty="0"/>
              <a:t>The clock path delay is 0.7nsec </a:t>
            </a:r>
          </a:p>
          <a:p>
            <a:r>
              <a:rPr lang="en-US" sz="2000" dirty="0"/>
              <a:t>Sensitivity is linearly scaled from the </a:t>
            </a:r>
            <a:r>
              <a:rPr lang="en-US" sz="2000" dirty="0" smtClean="0"/>
              <a:t>data.</a:t>
            </a:r>
            <a:endParaRPr lang="en-US" sz="20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lum bright="-35000" contrast="52000"/>
          </a:blip>
          <a:stretch>
            <a:fillRect/>
          </a:stretch>
        </p:blipFill>
        <p:spPr>
          <a:xfrm>
            <a:off x="4992750" y="1388330"/>
            <a:ext cx="4151251" cy="277605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lum bright="-35000" contrast="52000"/>
          </a:blip>
          <a:stretch>
            <a:fillRect/>
          </a:stretch>
        </p:blipFill>
        <p:spPr>
          <a:xfrm>
            <a:off x="151229" y="3973517"/>
            <a:ext cx="4095901" cy="1227600"/>
          </a:xfrm>
          <a:prstGeom prst="rect">
            <a:avLst/>
          </a:prstGeom>
        </p:spPr>
      </p:pic>
      <p:cxnSp>
        <p:nvCxnSpPr>
          <p:cNvPr id="9" name="Straight Arrow Connector 8"/>
          <p:cNvCxnSpPr/>
          <p:nvPr/>
        </p:nvCxnSpPr>
        <p:spPr>
          <a:xfrm flipH="1" flipV="1">
            <a:off x="5129213" y="1445598"/>
            <a:ext cx="368861" cy="51582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4844374" y="1145516"/>
            <a:ext cx="1787412" cy="30008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350" dirty="0">
                <a:solidFill>
                  <a:srgbClr val="0070C0"/>
                </a:solidFill>
              </a:rPr>
              <a:t>Predict over 10ps jitter</a:t>
            </a:r>
          </a:p>
        </p:txBody>
      </p:sp>
      <p:sp>
        <p:nvSpPr>
          <p:cNvPr id="11" name="Rectangle 10"/>
          <p:cNvSpPr/>
          <p:nvPr/>
        </p:nvSpPr>
        <p:spPr>
          <a:xfrm>
            <a:off x="3967622" y="2685266"/>
            <a:ext cx="1345818" cy="30008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350" dirty="0"/>
              <a:t>Predict 1ps jitter</a:t>
            </a:r>
          </a:p>
        </p:txBody>
      </p:sp>
      <p:cxnSp>
        <p:nvCxnSpPr>
          <p:cNvPr id="12" name="Straight Arrow Connector 11"/>
          <p:cNvCxnSpPr/>
          <p:nvPr/>
        </p:nvCxnSpPr>
        <p:spPr>
          <a:xfrm flipH="1">
            <a:off x="4733479" y="2482016"/>
            <a:ext cx="695525" cy="213116"/>
          </a:xfrm>
          <a:prstGeom prst="straightConnector1">
            <a:avLst/>
          </a:prstGeom>
          <a:ln>
            <a:solidFill>
              <a:schemeClr val="tx1">
                <a:lumMod val="95000"/>
                <a:lumOff val="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4733235" y="4758321"/>
            <a:ext cx="3456908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Use DC sensitivity function</a:t>
            </a:r>
          </a:p>
          <a:p>
            <a:r>
              <a:rPr lang="en-US" dirty="0"/>
              <a:t> (sensitive to high frequency noise)</a:t>
            </a:r>
          </a:p>
          <a:p>
            <a:r>
              <a:rPr lang="en-US" dirty="0"/>
              <a:t>Over pessimistic</a:t>
            </a:r>
          </a:p>
        </p:txBody>
      </p:sp>
      <p:cxnSp>
        <p:nvCxnSpPr>
          <p:cNvPr id="15" name="Straight Arrow Connector 14"/>
          <p:cNvCxnSpPr/>
          <p:nvPr/>
        </p:nvCxnSpPr>
        <p:spPr>
          <a:xfrm flipV="1">
            <a:off x="4044517" y="4960129"/>
            <a:ext cx="688718" cy="2919"/>
          </a:xfrm>
          <a:prstGeom prst="straightConnector1">
            <a:avLst/>
          </a:prstGeom>
          <a:ln>
            <a:solidFill>
              <a:schemeClr val="tx1">
                <a:lumMod val="95000"/>
                <a:lumOff val="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flipV="1">
            <a:off x="4049600" y="4719141"/>
            <a:ext cx="688718" cy="2919"/>
          </a:xfrm>
          <a:prstGeom prst="straightConnector1">
            <a:avLst/>
          </a:prstGeom>
          <a:ln>
            <a:solidFill>
              <a:schemeClr val="tx1">
                <a:lumMod val="95000"/>
                <a:lumOff val="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>
          <a:xfrm>
            <a:off x="4733234" y="4517332"/>
            <a:ext cx="154875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New approach</a:t>
            </a:r>
          </a:p>
        </p:txBody>
      </p:sp>
      <p:cxnSp>
        <p:nvCxnSpPr>
          <p:cNvPr id="20" name="Straight Arrow Connector 19"/>
          <p:cNvCxnSpPr/>
          <p:nvPr/>
        </p:nvCxnSpPr>
        <p:spPr>
          <a:xfrm flipV="1">
            <a:off x="4044516" y="4463060"/>
            <a:ext cx="688718" cy="2919"/>
          </a:xfrm>
          <a:prstGeom prst="straightConnector1">
            <a:avLst/>
          </a:prstGeom>
          <a:ln>
            <a:solidFill>
              <a:schemeClr val="tx1">
                <a:lumMod val="95000"/>
                <a:lumOff val="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20"/>
          <p:cNvSpPr/>
          <p:nvPr/>
        </p:nvSpPr>
        <p:spPr>
          <a:xfrm>
            <a:off x="4733479" y="4225742"/>
            <a:ext cx="279518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Target impedance approach</a:t>
            </a:r>
          </a:p>
        </p:txBody>
      </p:sp>
      <p:sp>
        <p:nvSpPr>
          <p:cNvPr id="3" name="Rectangle 2"/>
          <p:cNvSpPr/>
          <p:nvPr/>
        </p:nvSpPr>
        <p:spPr>
          <a:xfrm>
            <a:off x="126927" y="1198592"/>
            <a:ext cx="86902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</a:rPr>
              <a:t>Setup</a:t>
            </a:r>
            <a:r>
              <a:rPr lang="en-US" sz="2000" b="1" dirty="0"/>
              <a:t>: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19063" y="6032463"/>
            <a:ext cx="692240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/>
              <a:t>Smaller jitter under power noise is predicted.</a:t>
            </a:r>
            <a:endParaRPr lang="en-US" sz="2800" b="1" dirty="0"/>
          </a:p>
        </p:txBody>
      </p:sp>
      <p:sp>
        <p:nvSpPr>
          <p:cNvPr id="22" name="Rectangle 2"/>
          <p:cNvSpPr/>
          <p:nvPr/>
        </p:nvSpPr>
        <p:spPr>
          <a:xfrm>
            <a:off x="126927" y="3573407"/>
            <a:ext cx="91666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</a:rPr>
              <a:t>Result</a:t>
            </a:r>
            <a:r>
              <a:rPr lang="en-US" sz="2000" b="1" dirty="0" smtClean="0"/>
              <a:t>:</a:t>
            </a:r>
            <a:endParaRPr lang="en-US" sz="2000" b="1" dirty="0"/>
          </a:p>
        </p:txBody>
      </p:sp>
      <p:sp>
        <p:nvSpPr>
          <p:cNvPr id="24" name="Rectangle 2"/>
          <p:cNvSpPr/>
          <p:nvPr/>
        </p:nvSpPr>
        <p:spPr>
          <a:xfrm>
            <a:off x="7519763" y="4629441"/>
            <a:ext cx="162288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</a:rPr>
              <a:t>Explain result</a:t>
            </a:r>
            <a:endParaRPr lang="en-US" sz="2000" b="1" dirty="0"/>
          </a:p>
        </p:txBody>
      </p:sp>
      <p:sp>
        <p:nvSpPr>
          <p:cNvPr id="25" name="Rectangle 2"/>
          <p:cNvSpPr/>
          <p:nvPr/>
        </p:nvSpPr>
        <p:spPr>
          <a:xfrm>
            <a:off x="151229" y="5691467"/>
            <a:ext cx="134524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</a:rPr>
              <a:t>Conclusion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3562671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488" y="143784"/>
            <a:ext cx="7886700" cy="1325563"/>
          </a:xfrm>
        </p:spPr>
        <p:txBody>
          <a:bodyPr/>
          <a:lstStyle/>
          <a:p>
            <a:r>
              <a:rPr lang="en-US" b="1" dirty="0" smtClean="0"/>
              <a:t>Takeaway Notes</a:t>
            </a:r>
            <a:r>
              <a:rPr lang="en-US" b="1" dirty="0" smtClean="0"/>
              <a:t>: (optional)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488" y="1215176"/>
            <a:ext cx="8677275" cy="3263504"/>
          </a:xfrm>
        </p:spPr>
        <p:txBody>
          <a:bodyPr>
            <a:noAutofit/>
          </a:bodyPr>
          <a:lstStyle/>
          <a:p>
            <a:r>
              <a:rPr lang="en-US" sz="2400" b="1" dirty="0" smtClean="0"/>
              <a:t>Jitter means delay variation, impacted by power noise</a:t>
            </a:r>
          </a:p>
          <a:p>
            <a:pPr marL="0" indent="0">
              <a:buNone/>
            </a:pPr>
            <a:r>
              <a:rPr lang="en-US" sz="2400" dirty="0"/>
              <a:t>	</a:t>
            </a:r>
            <a:r>
              <a:rPr lang="en-US" sz="2400" dirty="0" smtClean="0"/>
              <a:t>Higher voltage -&gt; less delay</a:t>
            </a:r>
          </a:p>
          <a:p>
            <a:pPr marL="0" indent="0">
              <a:buNone/>
            </a:pPr>
            <a:r>
              <a:rPr lang="en-US" sz="2400" dirty="0"/>
              <a:t>	</a:t>
            </a:r>
            <a:r>
              <a:rPr lang="en-US" sz="2400" dirty="0" smtClean="0"/>
              <a:t>Lower voltage  -&gt; longer delay</a:t>
            </a:r>
          </a:p>
          <a:p>
            <a:pPr marL="0" indent="0">
              <a:buNone/>
            </a:pPr>
            <a:endParaRPr lang="en-US" sz="2400" dirty="0" smtClean="0"/>
          </a:p>
          <a:p>
            <a:r>
              <a:rPr lang="en-US" sz="2400" b="1" dirty="0" smtClean="0"/>
              <a:t>Large voltage droop only have little jitter impact.</a:t>
            </a:r>
          </a:p>
          <a:p>
            <a:pPr marL="0" indent="0">
              <a:buNone/>
            </a:pPr>
            <a:r>
              <a:rPr lang="en-US" sz="2400" dirty="0" smtClean="0"/>
              <a:t>	Tracking effect, period jitter</a:t>
            </a:r>
          </a:p>
          <a:p>
            <a:pPr marL="0" indent="0">
              <a:buNone/>
            </a:pPr>
            <a:endParaRPr lang="en-US" sz="2400" dirty="0" smtClean="0"/>
          </a:p>
          <a:p>
            <a:r>
              <a:rPr lang="en-US" sz="2400" b="1" dirty="0" smtClean="0"/>
              <a:t>Use sensitivity to predict jitter under power noise.</a:t>
            </a:r>
          </a:p>
          <a:p>
            <a:endParaRPr lang="en-US" sz="2400" b="1" dirty="0" smtClean="0"/>
          </a:p>
          <a:p>
            <a:r>
              <a:rPr lang="en-US" sz="2400" b="1" dirty="0" smtClean="0"/>
              <a:t>General relationship between jitter and noise:</a:t>
            </a:r>
          </a:p>
          <a:p>
            <a:pPr marL="0" indent="0">
              <a:buNone/>
            </a:pPr>
            <a:r>
              <a:rPr lang="en-US" sz="2400" dirty="0"/>
              <a:t> </a:t>
            </a:r>
            <a:r>
              <a:rPr lang="en-US" sz="2400" dirty="0" smtClean="0"/>
              <a:t>         	Sensitive to power noise at middle-low frequency (&lt;0.1 </a:t>
            </a:r>
            <a:r>
              <a:rPr lang="en-US" sz="2400" dirty="0" err="1" smtClean="0"/>
              <a:t>f_clk</a:t>
            </a:r>
            <a:r>
              <a:rPr lang="en-US" sz="2400" dirty="0" smtClean="0"/>
              <a:t>)</a:t>
            </a:r>
          </a:p>
          <a:p>
            <a:pPr marL="0" indent="0">
              <a:buNone/>
            </a:pPr>
            <a:r>
              <a:rPr lang="en-US" sz="2400" dirty="0"/>
              <a:t> </a:t>
            </a:r>
            <a:r>
              <a:rPr lang="en-US" sz="2400" dirty="0" smtClean="0"/>
              <a:t>          	Not sensitive to power noise at high frequency (&gt; </a:t>
            </a:r>
            <a:r>
              <a:rPr lang="en-US" sz="2400" dirty="0" err="1" smtClean="0"/>
              <a:t>f_clk</a:t>
            </a:r>
            <a:r>
              <a:rPr lang="en-US" sz="2400" dirty="0" smtClean="0"/>
              <a:t>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70123-E4E5-41FD-B082-EDE1B1CB385D}" type="slidenum">
              <a:rPr lang="en-US" sz="1800">
                <a:solidFill>
                  <a:schemeClr val="tx1"/>
                </a:solidFill>
              </a:rPr>
              <a:t>9</a:t>
            </a:fld>
            <a:endParaRPr lang="en-US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7760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786</TotalTime>
  <Words>508</Words>
  <Application>Microsoft Office PowerPoint</Application>
  <PresentationFormat>全屏显示(4:3)</PresentationFormat>
  <Paragraphs>135</Paragraphs>
  <Slides>13</Slides>
  <Notes>4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13</vt:i4>
      </vt:variant>
    </vt:vector>
  </HeadingPairs>
  <TitlesOfParts>
    <vt:vector size="14" baseType="lpstr">
      <vt:lpstr>Office Theme</vt:lpstr>
      <vt:lpstr>Paper Sharing Guidelines</vt:lpstr>
      <vt:lpstr>Agenda</vt:lpstr>
      <vt:lpstr>Background of your paper</vt:lpstr>
      <vt:lpstr>Previous work</vt:lpstr>
      <vt:lpstr>Challenge</vt:lpstr>
      <vt:lpstr>Objective/solution, Top-down flavor</vt:lpstr>
      <vt:lpstr>PowerPoint 演示文稿</vt:lpstr>
      <vt:lpstr>Experiment Result</vt:lpstr>
      <vt:lpstr>Takeaway Notes: (optional)</vt:lpstr>
      <vt:lpstr>Useful Reference: (optional)</vt:lpstr>
      <vt:lpstr>Appendix (optional)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 Integrity Analysis for Core Timing Models</dc:title>
  <dc:creator>junc</dc:creator>
  <cp:lastModifiedBy>user</cp:lastModifiedBy>
  <cp:revision>117</cp:revision>
  <cp:lastPrinted>2017-11-23T16:58:14Z</cp:lastPrinted>
  <dcterms:created xsi:type="dcterms:W3CDTF">2017-11-23T05:36:44Z</dcterms:created>
  <dcterms:modified xsi:type="dcterms:W3CDTF">2020-09-07T04:56:11Z</dcterms:modified>
</cp:coreProperties>
</file>