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73" r:id="rId3"/>
    <p:sldId id="268" r:id="rId4"/>
    <p:sldId id="257" r:id="rId5"/>
    <p:sldId id="267" r:id="rId6"/>
    <p:sldId id="276" r:id="rId7"/>
    <p:sldId id="269" r:id="rId8"/>
    <p:sldId id="270" r:id="rId9"/>
    <p:sldId id="272" r:id="rId10"/>
    <p:sldId id="271" r:id="rId11"/>
    <p:sldId id="278" r:id="rId12"/>
    <p:sldId id="274" r:id="rId13"/>
    <p:sldId id="275" r:id="rId14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85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2178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29611-98C4-4149-A686-56BC100F3951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F18B4F-A293-4A2A-B2A3-BBBEB0BEA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109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7763" y="1233488"/>
            <a:ext cx="4440237" cy="3328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18B4F-A293-4A2A-B2A3-BBBEB0BEA70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60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7763" y="1233488"/>
            <a:ext cx="4440237" cy="3328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18B4F-A293-4A2A-B2A3-BBBEB0BEA70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293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7763" y="1233488"/>
            <a:ext cx="4440237" cy="3328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18B4F-A293-4A2A-B2A3-BBBEB0BEA70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293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7763" y="1233488"/>
            <a:ext cx="4440237" cy="3328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18B4F-A293-4A2A-B2A3-BBBEB0BEA70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383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521D2-3550-4C6C-AFF5-26A1F01937B6}" type="datetime1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0123-E4E5-41FD-B082-EDE1B1C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905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30D9F-7355-4ABC-BF19-1E6F734E5637}" type="datetime1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0123-E4E5-41FD-B082-EDE1B1C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32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18C9A-5658-4862-AE37-D9A5C87BEAB9}" type="datetime1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0123-E4E5-41FD-B082-EDE1B1C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719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416E-F99E-4F18-B00D-5EF21717C6A0}" type="datetime1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0123-E4E5-41FD-B082-EDE1B1C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882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262A-D055-4198-896D-91E4390551F8}" type="datetime1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0123-E4E5-41FD-B082-EDE1B1C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623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CD396-6FFE-4A7E-80CF-DD750BDA1FB3}" type="datetime1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0123-E4E5-41FD-B082-EDE1B1C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890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CA15-C62B-44F5-A03F-B023FE0E10BC}" type="datetime1">
              <a:rPr lang="en-US" smtClean="0"/>
              <a:t>9/7/2020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0123-E4E5-41FD-B082-EDE1B1C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99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51816-7FDA-4351-9D30-50903993AE85}" type="datetime1">
              <a:rPr lang="en-US" smtClean="0"/>
              <a:t>9/7/2020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0123-E4E5-41FD-B082-EDE1B1C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84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B9699-50C6-411F-9F95-423559E7BD16}" type="datetime1">
              <a:rPr lang="en-US" smtClean="0"/>
              <a:t>9/7/2020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0123-E4E5-41FD-B082-EDE1B1C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83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63D67-9046-4C19-AF04-1C658ADC3FBC}" type="datetime1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0123-E4E5-41FD-B082-EDE1B1C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45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27725-9782-4F2D-99EA-38D7654E97F9}" type="datetime1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0123-E4E5-41FD-B082-EDE1B1C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69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DB95D-E3A7-4133-A5A3-5010D2CBD175}" type="datetime1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70123-E4E5-41FD-B082-EDE1B1C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703263"/>
            <a:ext cx="7772400" cy="2387600"/>
          </a:xfrm>
        </p:spPr>
        <p:txBody>
          <a:bodyPr>
            <a:normAutofit/>
          </a:bodyPr>
          <a:lstStyle/>
          <a:p>
            <a:r>
              <a:rPr lang="en-US" b="1" dirty="0" smtClean="0"/>
              <a:t>Paper Sharing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Guidelines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06825"/>
            <a:ext cx="6858000" cy="16557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Author list here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0123-E4E5-41FD-B082-EDE1B1CB385D}" type="slidenum">
              <a:rPr lang="en-US" sz="1800">
                <a:solidFill>
                  <a:schemeClr val="tx1"/>
                </a:solidFill>
              </a:rPr>
              <a:t>1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09264" y="4634706"/>
            <a:ext cx="32830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Paper introduction by </a:t>
            </a:r>
            <a:r>
              <a:rPr lang="en-US" dirty="0" smtClean="0">
                <a:solidFill>
                  <a:srgbClr val="FF0000"/>
                </a:solidFill>
              </a:rPr>
              <a:t>your name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线形标注 1 3"/>
          <p:cNvSpPr/>
          <p:nvPr/>
        </p:nvSpPr>
        <p:spPr>
          <a:xfrm>
            <a:off x="6781801" y="5410200"/>
            <a:ext cx="1943100" cy="571500"/>
          </a:xfrm>
          <a:prstGeom prst="borderCallout1">
            <a:avLst>
              <a:gd name="adj1" fmla="val 112083"/>
              <a:gd name="adj2" fmla="val 48692"/>
              <a:gd name="adj3" fmla="val 162500"/>
              <a:gd name="adj4" fmla="val 6745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Add numbers to</a:t>
            </a:r>
          </a:p>
          <a:p>
            <a:pPr algn="ctr"/>
            <a:r>
              <a:rPr lang="en-US" altLang="zh-CN" dirty="0" smtClean="0"/>
              <a:t>Trace questions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2928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" y="69851"/>
            <a:ext cx="7886700" cy="1325563"/>
          </a:xfrm>
        </p:spPr>
        <p:txBody>
          <a:bodyPr/>
          <a:lstStyle/>
          <a:p>
            <a:r>
              <a:rPr lang="en-US" b="1" dirty="0" smtClean="0"/>
              <a:t>Useful Reference</a:t>
            </a:r>
            <a:r>
              <a:rPr lang="en-US" b="1" dirty="0" smtClean="0"/>
              <a:t>: </a:t>
            </a:r>
            <a:r>
              <a:rPr lang="en-US" altLang="zh-CN" b="1" dirty="0"/>
              <a:t>(optional)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0123-E4E5-41FD-B082-EDE1B1CB385D}" type="slidenum">
              <a:rPr lang="en-US" sz="1800">
                <a:solidFill>
                  <a:schemeClr val="tx1"/>
                </a:solidFill>
              </a:rPr>
              <a:t>10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1" y="1013314"/>
            <a:ext cx="869156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Keng</a:t>
            </a:r>
            <a:r>
              <a:rPr lang="en-US" dirty="0"/>
              <a:t> L. Wong, </a:t>
            </a:r>
            <a:r>
              <a:rPr lang="en-US" dirty="0" err="1"/>
              <a:t>Tawfik</a:t>
            </a:r>
            <a:r>
              <a:rPr lang="en-US" dirty="0"/>
              <a:t> Rahal-</a:t>
            </a:r>
            <a:r>
              <a:rPr lang="en-US" dirty="0" err="1"/>
              <a:t>Arabi</a:t>
            </a:r>
            <a:r>
              <a:rPr lang="en-US" dirty="0"/>
              <a:t>, Matthew Ma, and Greg Taylor,  Enhancing Microprocessor Immunity to Power</a:t>
            </a:r>
          </a:p>
          <a:p>
            <a:r>
              <a:rPr lang="en-US" dirty="0"/>
              <a:t>Supply Noise With Clock-Data Compensation</a:t>
            </a:r>
          </a:p>
          <a:p>
            <a:endParaRPr lang="en-US" dirty="0"/>
          </a:p>
          <a:p>
            <a:r>
              <a:rPr lang="en-US" dirty="0"/>
              <a:t>Dan Oh and </a:t>
            </a:r>
            <a:r>
              <a:rPr lang="en-US" dirty="0" err="1"/>
              <a:t>Guang</a:t>
            </a:r>
            <a:r>
              <a:rPr lang="en-US" dirty="0"/>
              <a:t> Chen, Challenges and Solutions for Core Power Distribution Network Designs</a:t>
            </a:r>
          </a:p>
          <a:p>
            <a:endParaRPr lang="en-US" dirty="0"/>
          </a:p>
          <a:p>
            <a:r>
              <a:rPr lang="en-US" dirty="0" err="1"/>
              <a:t>Yujeong</a:t>
            </a:r>
            <a:r>
              <a:rPr lang="en-US" dirty="0"/>
              <a:t> Shim and Dan Oh, Impact of Dynamic Power Supply Noise Induced by Clock Networks on Clock Jitter and Timing Margin</a:t>
            </a:r>
          </a:p>
          <a:p>
            <a:endParaRPr lang="en-US" dirty="0"/>
          </a:p>
          <a:p>
            <a:r>
              <a:rPr lang="en-US" dirty="0" err="1"/>
              <a:t>Yujeong</a:t>
            </a:r>
            <a:r>
              <a:rPr lang="en-US" dirty="0"/>
              <a:t> Shim and Dan Oh,  System Level Modeling of Timing Margin Loss Due to Dynamic Supply Noise for High-Speed Clock Forwarding Interface</a:t>
            </a:r>
          </a:p>
          <a:p>
            <a:endParaRPr lang="en-US" dirty="0"/>
          </a:p>
          <a:p>
            <a:r>
              <a:rPr lang="en-US" dirty="0"/>
              <a:t>Dan Oh,  Supply Noise Induced Jitter Modeling and Optimization for High-Speed Interfaces</a:t>
            </a:r>
          </a:p>
          <a:p>
            <a:endParaRPr lang="en-US" dirty="0"/>
          </a:p>
          <a:p>
            <a:r>
              <a:rPr lang="en-US" dirty="0" err="1"/>
              <a:t>Guang</a:t>
            </a:r>
            <a:r>
              <a:rPr lang="en-US" dirty="0"/>
              <a:t> Chen and Dan Oh, Improving the Target Impedance Method for PCB Decoupling for Core Power</a:t>
            </a:r>
          </a:p>
          <a:p>
            <a:endParaRPr lang="en-US" dirty="0"/>
          </a:p>
          <a:p>
            <a:r>
              <a:rPr lang="en-US" dirty="0"/>
              <a:t>Dan Oh and </a:t>
            </a:r>
            <a:r>
              <a:rPr lang="en-US" dirty="0" err="1"/>
              <a:t>Yujeong</a:t>
            </a:r>
            <a:r>
              <a:rPr lang="en-US" dirty="0"/>
              <a:t> Shim, Power Integrity Analysis for Core Timing Models</a:t>
            </a:r>
          </a:p>
        </p:txBody>
      </p:sp>
    </p:spTree>
    <p:extLst>
      <p:ext uri="{BB962C8B-B14F-4D97-AF65-F5344CB8AC3E}">
        <p14:creationId xmlns:p14="http://schemas.microsoft.com/office/powerpoint/2010/main" val="188112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" y="69851"/>
            <a:ext cx="7886700" cy="1325563"/>
          </a:xfrm>
        </p:spPr>
        <p:txBody>
          <a:bodyPr/>
          <a:lstStyle/>
          <a:p>
            <a:r>
              <a:rPr lang="en-US" b="1" dirty="0" smtClean="0"/>
              <a:t>Appendix (optional)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0123-E4E5-41FD-B082-EDE1B1CB385D}" type="slidenum">
              <a:rPr lang="en-US" sz="1800">
                <a:solidFill>
                  <a:schemeClr val="tx1"/>
                </a:solidFill>
              </a:rPr>
              <a:t>11</a:t>
            </a:fld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39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97354" y="2630979"/>
            <a:ext cx="244490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dirty="0"/>
              <a:t>Q &amp; 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0123-E4E5-41FD-B082-EDE1B1CB385D}" type="slidenum">
              <a:rPr lang="en-US" sz="1800">
                <a:solidFill>
                  <a:schemeClr val="tx1"/>
                </a:solidFill>
              </a:rPr>
              <a:t>12</a:t>
            </a:fld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90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781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Agenda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300" dirty="0" smtClean="0"/>
              <a:t>Background</a:t>
            </a:r>
            <a:endParaRPr lang="en-US" sz="3300" dirty="0"/>
          </a:p>
          <a:p>
            <a:r>
              <a:rPr lang="en-US" sz="3300" dirty="0"/>
              <a:t>Proposed </a:t>
            </a:r>
            <a:r>
              <a:rPr lang="en-US" sz="3300" dirty="0" smtClean="0"/>
              <a:t>Solution</a:t>
            </a:r>
            <a:endParaRPr lang="en-US" sz="3300" dirty="0"/>
          </a:p>
          <a:p>
            <a:r>
              <a:rPr lang="en-US" sz="3300" dirty="0"/>
              <a:t>Experiment Result</a:t>
            </a:r>
          </a:p>
          <a:p>
            <a:r>
              <a:rPr lang="en-US" sz="3300" dirty="0"/>
              <a:t>Takeaway Notes</a:t>
            </a:r>
          </a:p>
          <a:p>
            <a:r>
              <a:rPr lang="en-US" sz="3300" dirty="0"/>
              <a:t>Reference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0123-E4E5-41FD-B082-EDE1B1CB385D}" type="slidenum">
              <a:rPr lang="en-US" sz="1800">
                <a:solidFill>
                  <a:schemeClr val="tx1"/>
                </a:solidFill>
              </a:rPr>
              <a:t>2</a:t>
            </a:fld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90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3714750"/>
            <a:ext cx="9144000" cy="2722316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384" y="301228"/>
            <a:ext cx="8170666" cy="994172"/>
          </a:xfrm>
        </p:spPr>
        <p:txBody>
          <a:bodyPr>
            <a:normAutofit/>
          </a:bodyPr>
          <a:lstStyle/>
          <a:p>
            <a:r>
              <a:rPr lang="en-US" b="1" dirty="0" smtClean="0"/>
              <a:t>Background</a:t>
            </a:r>
            <a:r>
              <a:rPr lang="en-US" b="1" dirty="0"/>
              <a:t> </a:t>
            </a:r>
            <a:r>
              <a:rPr lang="en-US" b="1" dirty="0" smtClean="0"/>
              <a:t>of your paper</a:t>
            </a:r>
            <a:endParaRPr lang="en-US" b="1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0123-E4E5-41FD-B082-EDE1B1CB385D}" type="slidenum">
              <a:rPr lang="en-US" sz="1800">
                <a:solidFill>
                  <a:schemeClr val="tx1"/>
                </a:solidFill>
              </a:rPr>
              <a:t>3</a:t>
            </a:fld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lum bright="-35000" contrast="52000"/>
          </a:blip>
          <a:srcRect t="54967"/>
          <a:stretch/>
        </p:blipFill>
        <p:spPr>
          <a:xfrm>
            <a:off x="5767737" y="4340948"/>
            <a:ext cx="3321000" cy="145430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90856" y="1218002"/>
            <a:ext cx="51873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Good problem introduction solves </a:t>
            </a:r>
            <a:r>
              <a:rPr lang="en-US" sz="3200" b="1" u="sng" dirty="0" smtClean="0">
                <a:solidFill>
                  <a:srgbClr val="FF0000"/>
                </a:solidFill>
              </a:rPr>
              <a:t>70%</a:t>
            </a:r>
            <a:r>
              <a:rPr lang="en-US" sz="2000" b="1" dirty="0" smtClean="0"/>
              <a:t> work</a:t>
            </a:r>
            <a:endParaRPr lang="en-US" sz="2000" b="1" dirty="0"/>
          </a:p>
        </p:txBody>
      </p:sp>
      <p:sp>
        <p:nvSpPr>
          <p:cNvPr id="8" name="Rectangle 7"/>
          <p:cNvSpPr/>
          <p:nvPr/>
        </p:nvSpPr>
        <p:spPr>
          <a:xfrm>
            <a:off x="290856" y="4340948"/>
            <a:ext cx="619054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Jitter </a:t>
            </a:r>
            <a:r>
              <a:rPr lang="en-US" sz="2000" b="1" dirty="0"/>
              <a:t>means delay </a:t>
            </a:r>
            <a:r>
              <a:rPr lang="en-US" sz="2000" b="1" dirty="0" smtClean="0"/>
              <a:t>variation:       </a:t>
            </a:r>
            <a:endParaRPr lang="en-US" sz="2000" b="1" dirty="0"/>
          </a:p>
          <a:p>
            <a:r>
              <a:rPr lang="en-US" sz="2000" dirty="0"/>
              <a:t>	Jitter will impact chip design </a:t>
            </a:r>
            <a:r>
              <a:rPr lang="en-US" sz="2000" b="1" dirty="0"/>
              <a:t>timing performance</a:t>
            </a:r>
          </a:p>
          <a:p>
            <a:r>
              <a:rPr lang="en-US" sz="2000" dirty="0"/>
              <a:t>	Jitter is </a:t>
            </a:r>
            <a:r>
              <a:rPr lang="en-US" sz="2000" dirty="0" smtClean="0"/>
              <a:t>impacted by </a:t>
            </a:r>
            <a:r>
              <a:rPr lang="en-US" sz="2000" dirty="0"/>
              <a:t>power supply noise</a:t>
            </a:r>
          </a:p>
          <a:p>
            <a:r>
              <a:rPr lang="en-US" sz="2000" dirty="0"/>
              <a:t>	If jitter is too large, your design will fail!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30384" y="6036956"/>
            <a:ext cx="89569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Question:  How to handle jitter(delay variance) introduced by power supply noise?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875637" y="1775758"/>
            <a:ext cx="2903744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What is the problem?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What is the novelty?</a:t>
            </a:r>
          </a:p>
          <a:p>
            <a:r>
              <a:rPr lang="en-US" altLang="zh-CN" sz="2000" b="1" dirty="0">
                <a:solidFill>
                  <a:srgbClr val="FF0000"/>
                </a:solidFill>
              </a:rPr>
              <a:t>What is the contribution?</a:t>
            </a:r>
          </a:p>
          <a:p>
            <a:endParaRPr lang="en-US" sz="2000" b="1" dirty="0" smtClean="0"/>
          </a:p>
          <a:p>
            <a:r>
              <a:rPr lang="en-US" sz="2000" b="1" dirty="0" smtClean="0">
                <a:solidFill>
                  <a:srgbClr val="7030A0"/>
                </a:solidFill>
              </a:rPr>
              <a:t>What is the key idea?</a:t>
            </a:r>
          </a:p>
          <a:p>
            <a:r>
              <a:rPr lang="en-US" sz="2000" b="1" dirty="0" smtClean="0">
                <a:solidFill>
                  <a:srgbClr val="7030A0"/>
                </a:solidFill>
              </a:rPr>
              <a:t>What is the impact?</a:t>
            </a:r>
          </a:p>
        </p:txBody>
      </p:sp>
      <p:sp>
        <p:nvSpPr>
          <p:cNvPr id="14" name="Rectangle 5"/>
          <p:cNvSpPr/>
          <p:nvPr/>
        </p:nvSpPr>
        <p:spPr>
          <a:xfrm>
            <a:off x="290856" y="3780796"/>
            <a:ext cx="11600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Example: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53436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-8885" y="1845735"/>
            <a:ext cx="9144000" cy="3497789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54" y="277209"/>
            <a:ext cx="9066522" cy="1325563"/>
          </a:xfrm>
        </p:spPr>
        <p:txBody>
          <a:bodyPr/>
          <a:lstStyle/>
          <a:p>
            <a:r>
              <a:rPr lang="en-US" b="1" dirty="0" smtClean="0"/>
              <a:t>Previous 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44" y="2147833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1</a:t>
            </a:r>
            <a:r>
              <a:rPr lang="en-US" sz="2000" dirty="0"/>
              <a:t>. </a:t>
            </a:r>
            <a:r>
              <a:rPr lang="en-US" sz="2000" dirty="0" smtClean="0"/>
              <a:t>Traditional allowable drop too small, </a:t>
            </a:r>
            <a:r>
              <a:rPr lang="en-US" sz="2000" dirty="0"/>
              <a:t>(</a:t>
            </a:r>
            <a:r>
              <a:rPr lang="en-US" sz="2000" b="1" u="sng" dirty="0" smtClean="0">
                <a:solidFill>
                  <a:srgbClr val="FF0000"/>
                </a:solidFill>
              </a:rPr>
              <a:t>e.g. </a:t>
            </a:r>
            <a:r>
              <a:rPr lang="en-US" sz="2000" b="1" u="sng" dirty="0">
                <a:solidFill>
                  <a:srgbClr val="FF0000"/>
                </a:solidFill>
              </a:rPr>
              <a:t>5% VDD</a:t>
            </a:r>
            <a:r>
              <a:rPr lang="en-US" sz="2000" dirty="0" smtClean="0"/>
              <a:t>)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 </a:t>
            </a:r>
            <a:r>
              <a:rPr lang="en-US" sz="2000" b="1" u="sng" dirty="0" smtClean="0">
                <a:solidFill>
                  <a:srgbClr val="FF0000"/>
                </a:solidFill>
              </a:rPr>
              <a:t>Number</a:t>
            </a:r>
            <a:r>
              <a:rPr lang="en-US" sz="2000" dirty="0" smtClean="0"/>
              <a:t> is </a:t>
            </a:r>
            <a:r>
              <a:rPr lang="en-US" sz="2000" dirty="0"/>
              <a:t>much </a:t>
            </a:r>
            <a:r>
              <a:rPr lang="en-US" sz="2000" dirty="0" smtClean="0"/>
              <a:t>more convincing!!!</a:t>
            </a:r>
          </a:p>
          <a:p>
            <a:pPr marL="0" indent="0">
              <a:buNone/>
            </a:pPr>
            <a:r>
              <a:rPr lang="en-US" sz="2000" dirty="0" smtClean="0"/>
              <a:t>     	How fast is fast?</a:t>
            </a:r>
          </a:p>
          <a:p>
            <a:pPr marL="0" indent="0">
              <a:buNone/>
            </a:pPr>
            <a:r>
              <a:rPr lang="en-US" sz="2000" dirty="0"/>
              <a:t>     </a:t>
            </a:r>
            <a:r>
              <a:rPr lang="en-US" sz="2000" dirty="0" smtClean="0"/>
              <a:t>	How </a:t>
            </a:r>
            <a:r>
              <a:rPr lang="en-US" sz="2000" dirty="0"/>
              <a:t>do you define better?</a:t>
            </a:r>
          </a:p>
          <a:p>
            <a:pPr marL="0" indent="0">
              <a:buNone/>
            </a:pPr>
            <a:endParaRPr lang="en-US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/>
              <a:t>2. </a:t>
            </a:r>
            <a:r>
              <a:rPr lang="en-US" sz="2000" dirty="0" smtClean="0"/>
              <a:t>Remember to add </a:t>
            </a:r>
            <a:r>
              <a:rPr lang="en-US" sz="2000" b="1" u="sng" dirty="0">
                <a:solidFill>
                  <a:srgbClr val="FF0000"/>
                </a:solidFill>
              </a:rPr>
              <a:t>reference </a:t>
            </a:r>
            <a:r>
              <a:rPr lang="en-US" sz="2000" b="1" u="sng" dirty="0" smtClean="0">
                <a:solidFill>
                  <a:srgbClr val="FF0000"/>
                </a:solidFill>
              </a:rPr>
              <a:t>information*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/>
              <a:t>    for main points</a:t>
            </a:r>
            <a:endParaRPr lang="en-US" sz="2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0123-E4E5-41FD-B082-EDE1B1CB385D}" type="slidenum">
              <a:rPr lang="en-US" sz="1800">
                <a:solidFill>
                  <a:schemeClr val="tx1"/>
                </a:solidFill>
              </a:rPr>
              <a:t>4</a:t>
            </a:fld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-35000" contrast="52000"/>
          </a:blip>
          <a:stretch>
            <a:fillRect/>
          </a:stretch>
        </p:blipFill>
        <p:spPr>
          <a:xfrm>
            <a:off x="4962525" y="3076628"/>
            <a:ext cx="3985647" cy="2046077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03807" y="1295206"/>
            <a:ext cx="5609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Why previous work failed? Disadvantages?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03807" y="6232683"/>
            <a:ext cx="856161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 smtClean="0">
                <a:solidFill>
                  <a:srgbClr val="FF0000"/>
                </a:solidFill>
              </a:rPr>
              <a:t>* </a:t>
            </a:r>
            <a:r>
              <a:rPr lang="en-US" altLang="zh-CN" sz="1200" dirty="0" err="1" smtClean="0">
                <a:solidFill>
                  <a:srgbClr val="FF0000"/>
                </a:solidFill>
              </a:rPr>
              <a:t>Yujeong</a:t>
            </a:r>
            <a:r>
              <a:rPr lang="en-US" altLang="zh-CN" sz="1200" dirty="0" smtClean="0">
                <a:solidFill>
                  <a:srgbClr val="FF0000"/>
                </a:solidFill>
              </a:rPr>
              <a:t> </a:t>
            </a:r>
            <a:r>
              <a:rPr lang="en-US" altLang="zh-CN" sz="1200" dirty="0">
                <a:solidFill>
                  <a:srgbClr val="FF0000"/>
                </a:solidFill>
              </a:rPr>
              <a:t>Shim and Dan Oh, Impact of Dynamic Power Supply Noise Induced by Clock Networks on Clock Jitter and Timing Margin</a:t>
            </a:r>
            <a:endParaRPr lang="en-US" altLang="zh-CN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07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" y="118852"/>
            <a:ext cx="9058275" cy="1188904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+mn-lt"/>
              </a:rPr>
              <a:t>Challenge</a:t>
            </a:r>
            <a:endParaRPr lang="en-US" sz="4000" b="1" dirty="0">
              <a:latin typeface="+mn-lt"/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0123-E4E5-41FD-B082-EDE1B1CB385D}" type="slidenum">
              <a:rPr lang="en-US" sz="1800">
                <a:solidFill>
                  <a:schemeClr val="tx1"/>
                </a:solidFill>
              </a:rPr>
              <a:t>5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1197179"/>
            <a:ext cx="5695855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57175" indent="-257175">
              <a:buAutoNum type="arabicPeriod"/>
            </a:pPr>
            <a:r>
              <a:rPr lang="en-US" sz="2400" b="1" dirty="0" smtClean="0"/>
              <a:t>Why difficult?</a:t>
            </a:r>
            <a:endParaRPr lang="en-US" sz="2400" b="1" dirty="0"/>
          </a:p>
          <a:p>
            <a:pPr marL="257175" indent="-257175">
              <a:buAutoNum type="arabicPeriod"/>
            </a:pPr>
            <a:endParaRPr lang="en-US" sz="2400" b="1" dirty="0"/>
          </a:p>
          <a:p>
            <a:pPr marL="257175" indent="-257175">
              <a:buAutoNum type="arabicPeriod"/>
            </a:pPr>
            <a:r>
              <a:rPr lang="en-US" sz="2400" b="1" dirty="0" smtClean="0"/>
              <a:t>Why this problem is not solved before?</a:t>
            </a:r>
          </a:p>
          <a:p>
            <a:pPr marL="257175" indent="-257175">
              <a:buAutoNum type="arabicPeriod"/>
            </a:pPr>
            <a:endParaRPr lang="en-US" sz="2400" b="1" dirty="0"/>
          </a:p>
          <a:p>
            <a:pPr marL="257175" indent="-257175">
              <a:buAutoNum type="arabicPeriod"/>
            </a:pPr>
            <a:r>
              <a:rPr lang="en-US" sz="2400" b="1" dirty="0" smtClean="0"/>
              <a:t>Why this method / solution is necessary?</a:t>
            </a:r>
          </a:p>
          <a:p>
            <a:pPr marL="257175" indent="-257175">
              <a:buAutoNum type="arabicPeriod"/>
            </a:pPr>
            <a:endParaRPr lang="en-US" sz="2400" b="1" dirty="0"/>
          </a:p>
          <a:p>
            <a:pPr marL="257175" indent="-257175">
              <a:buAutoNum type="arabicPeriod"/>
            </a:pPr>
            <a:r>
              <a:rPr lang="en-US" sz="2400" b="1" u="sng" dirty="0" smtClean="0">
                <a:solidFill>
                  <a:srgbClr val="FF0000"/>
                </a:solidFill>
              </a:rPr>
              <a:t>Use figures, tables to explain!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lum bright="-35000" contrast="52000"/>
          </a:blip>
          <a:stretch>
            <a:fillRect/>
          </a:stretch>
        </p:blipFill>
        <p:spPr>
          <a:xfrm>
            <a:off x="451805" y="4087178"/>
            <a:ext cx="3990607" cy="2156294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1491798" y="5010310"/>
            <a:ext cx="300592" cy="3148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Oval 14"/>
          <p:cNvSpPr/>
          <p:nvPr/>
        </p:nvSpPr>
        <p:spPr>
          <a:xfrm>
            <a:off x="1491799" y="5482196"/>
            <a:ext cx="300592" cy="3148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Oval 15"/>
          <p:cNvSpPr/>
          <p:nvPr/>
        </p:nvSpPr>
        <p:spPr>
          <a:xfrm>
            <a:off x="1964023" y="5027558"/>
            <a:ext cx="549784" cy="2134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Oval 16"/>
          <p:cNvSpPr/>
          <p:nvPr/>
        </p:nvSpPr>
        <p:spPr>
          <a:xfrm>
            <a:off x="1944971" y="5607832"/>
            <a:ext cx="549784" cy="2134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>
            <a:lum bright="-35000" contrast="52000"/>
          </a:blip>
          <a:srcRect b="13492"/>
          <a:stretch/>
        </p:blipFill>
        <p:spPr>
          <a:xfrm>
            <a:off x="5084518" y="4231971"/>
            <a:ext cx="3955488" cy="1868012"/>
          </a:xfrm>
          <a:prstGeom prst="rect">
            <a:avLst/>
          </a:prstGeom>
        </p:spPr>
      </p:pic>
      <p:sp>
        <p:nvSpPr>
          <p:cNvPr id="20" name="Oval 19"/>
          <p:cNvSpPr/>
          <p:nvPr/>
        </p:nvSpPr>
        <p:spPr>
          <a:xfrm>
            <a:off x="5549721" y="5603483"/>
            <a:ext cx="568113" cy="1459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Oval 20"/>
          <p:cNvSpPr/>
          <p:nvPr/>
        </p:nvSpPr>
        <p:spPr>
          <a:xfrm>
            <a:off x="6183479" y="5329650"/>
            <a:ext cx="568113" cy="1459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6495806" y="5475564"/>
            <a:ext cx="255786" cy="50424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5994011" y="5769751"/>
            <a:ext cx="680390" cy="21006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6569671" y="5907702"/>
            <a:ext cx="1287532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</a:rPr>
              <a:t>Switch dip</a:t>
            </a:r>
          </a:p>
          <a:p>
            <a:r>
              <a:rPr lang="en-US" sz="1050" dirty="0">
                <a:solidFill>
                  <a:srgbClr val="FF0000"/>
                </a:solidFill>
              </a:rPr>
              <a:t>Result in overdesign</a:t>
            </a:r>
          </a:p>
        </p:txBody>
      </p:sp>
    </p:spTree>
    <p:extLst>
      <p:ext uri="{BB962C8B-B14F-4D97-AF65-F5344CB8AC3E}">
        <p14:creationId xmlns:p14="http://schemas.microsoft.com/office/powerpoint/2010/main" val="68717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下箭头 12"/>
          <p:cNvSpPr/>
          <p:nvPr/>
        </p:nvSpPr>
        <p:spPr>
          <a:xfrm>
            <a:off x="6753225" y="2610629"/>
            <a:ext cx="571500" cy="2790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" y="118852"/>
            <a:ext cx="9058275" cy="1188904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+mn-lt"/>
              </a:rPr>
              <a:t>Objective/solution, </a:t>
            </a:r>
            <a:r>
              <a:rPr lang="en-US" sz="4000" b="1" u="sng" dirty="0" smtClean="0">
                <a:solidFill>
                  <a:srgbClr val="FF0000"/>
                </a:solidFill>
                <a:latin typeface="+mn-lt"/>
              </a:rPr>
              <a:t>Top-down</a:t>
            </a:r>
            <a:r>
              <a:rPr lang="en-US" sz="4000" b="1" dirty="0" smtClean="0">
                <a:latin typeface="+mn-lt"/>
              </a:rPr>
              <a:t> flavor</a:t>
            </a:r>
            <a:endParaRPr lang="en-US" sz="4000" b="1" dirty="0">
              <a:latin typeface="+mn-lt"/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0123-E4E5-41FD-B082-EDE1B1CB385D}" type="slidenum">
              <a:rPr lang="en-US" sz="1800">
                <a:solidFill>
                  <a:schemeClr val="tx1"/>
                </a:solidFill>
              </a:rPr>
              <a:t>6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0472" y="1073354"/>
            <a:ext cx="65046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How to solve it? In </a:t>
            </a:r>
            <a:r>
              <a:rPr lang="en-US" sz="3200" b="1" dirty="0" smtClean="0">
                <a:solidFill>
                  <a:srgbClr val="FF0000"/>
                </a:solidFill>
              </a:rPr>
              <a:t>TOP-DOWN</a:t>
            </a:r>
            <a:r>
              <a:rPr lang="en-US" sz="3200" b="1" dirty="0" smtClean="0"/>
              <a:t> flavor</a:t>
            </a:r>
            <a:endParaRPr lang="en-US" sz="3200" b="1" dirty="0"/>
          </a:p>
        </p:txBody>
      </p:sp>
      <p:sp>
        <p:nvSpPr>
          <p:cNvPr id="3" name="圆角矩形 2"/>
          <p:cNvSpPr/>
          <p:nvPr/>
        </p:nvSpPr>
        <p:spPr>
          <a:xfrm>
            <a:off x="1571625" y="2105025"/>
            <a:ext cx="1857375" cy="733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Main target/model</a:t>
            </a:r>
            <a:endParaRPr lang="zh-CN" altLang="en-US" dirty="0"/>
          </a:p>
        </p:txBody>
      </p:sp>
      <p:sp>
        <p:nvSpPr>
          <p:cNvPr id="22" name="圆角矩形 21"/>
          <p:cNvSpPr/>
          <p:nvPr/>
        </p:nvSpPr>
        <p:spPr>
          <a:xfrm>
            <a:off x="447675" y="3438525"/>
            <a:ext cx="1857375" cy="733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Sub module 1</a:t>
            </a:r>
            <a:endParaRPr lang="zh-CN" altLang="en-US" dirty="0"/>
          </a:p>
        </p:txBody>
      </p:sp>
      <p:sp>
        <p:nvSpPr>
          <p:cNvPr id="24" name="圆角矩形 23"/>
          <p:cNvSpPr/>
          <p:nvPr/>
        </p:nvSpPr>
        <p:spPr>
          <a:xfrm>
            <a:off x="2752725" y="3438525"/>
            <a:ext cx="1857375" cy="733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Sub module 2</a:t>
            </a:r>
            <a:endParaRPr lang="zh-CN" altLang="en-US" dirty="0"/>
          </a:p>
        </p:txBody>
      </p:sp>
      <p:sp>
        <p:nvSpPr>
          <p:cNvPr id="26" name="圆角矩形 25"/>
          <p:cNvSpPr/>
          <p:nvPr/>
        </p:nvSpPr>
        <p:spPr>
          <a:xfrm>
            <a:off x="6096000" y="1877204"/>
            <a:ext cx="1857375" cy="733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Start point</a:t>
            </a:r>
            <a:endParaRPr lang="zh-CN" altLang="en-US" dirty="0"/>
          </a:p>
        </p:txBody>
      </p:sp>
      <p:sp>
        <p:nvSpPr>
          <p:cNvPr id="28" name="圆角矩形 27"/>
          <p:cNvSpPr/>
          <p:nvPr/>
        </p:nvSpPr>
        <p:spPr>
          <a:xfrm>
            <a:off x="6095999" y="2872566"/>
            <a:ext cx="1857375" cy="733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Step 1</a:t>
            </a:r>
            <a:endParaRPr lang="zh-CN" altLang="en-US" dirty="0"/>
          </a:p>
        </p:txBody>
      </p:sp>
      <p:sp>
        <p:nvSpPr>
          <p:cNvPr id="29" name="圆角矩形 28"/>
          <p:cNvSpPr/>
          <p:nvPr/>
        </p:nvSpPr>
        <p:spPr>
          <a:xfrm>
            <a:off x="6095999" y="4015566"/>
            <a:ext cx="1857375" cy="733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Step 2</a:t>
            </a:r>
            <a:endParaRPr lang="zh-CN" altLang="en-US" dirty="0"/>
          </a:p>
        </p:txBody>
      </p:sp>
      <p:sp>
        <p:nvSpPr>
          <p:cNvPr id="30" name="圆角矩形 29"/>
          <p:cNvSpPr/>
          <p:nvPr/>
        </p:nvSpPr>
        <p:spPr>
          <a:xfrm>
            <a:off x="6096000" y="5401454"/>
            <a:ext cx="1857375" cy="733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Conclusion</a:t>
            </a:r>
            <a:endParaRPr lang="zh-CN" altLang="en-US" dirty="0"/>
          </a:p>
        </p:txBody>
      </p:sp>
      <p:cxnSp>
        <p:nvCxnSpPr>
          <p:cNvPr id="5" name="直接连接符 4"/>
          <p:cNvCxnSpPr>
            <a:stCxn id="3" idx="2"/>
            <a:endCxn id="22" idx="0"/>
          </p:cNvCxnSpPr>
          <p:nvPr/>
        </p:nvCxnSpPr>
        <p:spPr>
          <a:xfrm flipH="1">
            <a:off x="1376363" y="2838450"/>
            <a:ext cx="1123950" cy="600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>
            <a:stCxn id="3" idx="2"/>
            <a:endCxn id="24" idx="0"/>
          </p:cNvCxnSpPr>
          <p:nvPr/>
        </p:nvCxnSpPr>
        <p:spPr>
          <a:xfrm>
            <a:off x="2500313" y="2838450"/>
            <a:ext cx="1181100" cy="600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5"/>
          <p:cNvSpPr/>
          <p:nvPr/>
        </p:nvSpPr>
        <p:spPr>
          <a:xfrm>
            <a:off x="310472" y="5475778"/>
            <a:ext cx="418236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Otherwise, </a:t>
            </a:r>
          </a:p>
          <a:p>
            <a:r>
              <a:rPr lang="en-US" sz="3200" b="1" dirty="0" smtClean="0"/>
              <a:t>audiences get confused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44614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4781" y="780008"/>
            <a:ext cx="786051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FF0000"/>
                </a:solidFill>
              </a:rPr>
              <a:t>Ask yourself:</a:t>
            </a:r>
          </a:p>
          <a:p>
            <a:pPr lvl="2"/>
            <a:r>
              <a:rPr lang="en-US" sz="2800" b="1" dirty="0" smtClean="0"/>
              <a:t>What is the assumption?</a:t>
            </a:r>
          </a:p>
          <a:p>
            <a:pPr lvl="2"/>
            <a:r>
              <a:rPr lang="en-US" sz="2800" b="1" dirty="0" smtClean="0"/>
              <a:t>What is the hypothesis?</a:t>
            </a:r>
          </a:p>
          <a:p>
            <a:pPr lvl="2"/>
            <a:r>
              <a:rPr lang="en-US" sz="2800" b="1" dirty="0" smtClean="0"/>
              <a:t>What is not discussed?</a:t>
            </a:r>
            <a:endParaRPr lang="en-US" sz="2800" b="1" dirty="0"/>
          </a:p>
        </p:txBody>
      </p:sp>
      <p:sp>
        <p:nvSpPr>
          <p:cNvPr id="8" name="Rectangle 7"/>
          <p:cNvSpPr/>
          <p:nvPr/>
        </p:nvSpPr>
        <p:spPr>
          <a:xfrm>
            <a:off x="154508" y="218951"/>
            <a:ext cx="44249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4000" b="1" dirty="0" smtClean="0">
                <a:latin typeface="+mj-lt"/>
                <a:ea typeface="+mj-ea"/>
                <a:cs typeface="+mj-cs"/>
              </a:rPr>
              <a:t>Solutio</a:t>
            </a:r>
            <a:r>
              <a:rPr lang="en-US" sz="4000" b="1" dirty="0" smtClean="0">
                <a:latin typeface="+mj-lt"/>
                <a:ea typeface="+mj-ea"/>
                <a:cs typeface="+mj-cs"/>
              </a:rPr>
              <a:t>n explanation</a:t>
            </a:r>
            <a:endParaRPr lang="en-US" sz="4000" b="1" dirty="0">
              <a:latin typeface="+mj-lt"/>
              <a:ea typeface="+mj-ea"/>
              <a:cs typeface="+mj-cs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0123-E4E5-41FD-B082-EDE1B1CB385D}" type="slidenum">
              <a:rPr lang="en-US" sz="1800">
                <a:solidFill>
                  <a:schemeClr val="tx1"/>
                </a:solidFill>
              </a:rPr>
              <a:t>7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154508" y="2613898"/>
            <a:ext cx="786051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FF0000"/>
                </a:solidFill>
              </a:rPr>
              <a:t>Check by yourself:</a:t>
            </a:r>
          </a:p>
          <a:p>
            <a:pPr lvl="2"/>
            <a:r>
              <a:rPr lang="en-US" sz="2800" b="1" dirty="0" smtClean="0"/>
              <a:t>One page one topic</a:t>
            </a:r>
          </a:p>
          <a:p>
            <a:pPr lvl="2"/>
            <a:r>
              <a:rPr lang="en-US" sz="2800" b="1" dirty="0" smtClean="0"/>
              <a:t>Terminology is unified</a:t>
            </a:r>
          </a:p>
          <a:p>
            <a:pPr lvl="2"/>
            <a:r>
              <a:rPr lang="en-US" sz="2800" b="1" dirty="0" smtClean="0"/>
              <a:t>Unit is not missed</a:t>
            </a:r>
          </a:p>
          <a:p>
            <a:pPr lvl="2"/>
            <a:r>
              <a:rPr lang="en-US" sz="2800" b="1" dirty="0" smtClean="0"/>
              <a:t>Y-axis, x-axis is marked, explained</a:t>
            </a:r>
          </a:p>
          <a:p>
            <a:pPr lvl="2"/>
            <a:r>
              <a:rPr lang="en-US" sz="2800" b="1" dirty="0" smtClean="0"/>
              <a:t>Acronym is explained</a:t>
            </a:r>
          </a:p>
          <a:p>
            <a:pPr lvl="2"/>
            <a:r>
              <a:rPr lang="en-US" sz="2800" b="1" dirty="0" smtClean="0"/>
              <a:t>Font &gt; 20pt</a:t>
            </a:r>
          </a:p>
          <a:p>
            <a:pPr lvl="2"/>
            <a:r>
              <a:rPr lang="en-US" sz="2800" b="1" dirty="0" smtClean="0"/>
              <a:t>Use simple English!</a:t>
            </a:r>
          </a:p>
          <a:p>
            <a:pPr lvl="2"/>
            <a:r>
              <a:rPr lang="en-US" sz="2800" b="1" u="sng" dirty="0" smtClean="0">
                <a:solidFill>
                  <a:srgbClr val="FF0000"/>
                </a:solidFill>
              </a:rPr>
              <a:t>Time control, rehearsal!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32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63" y="105030"/>
            <a:ext cx="7886700" cy="1325563"/>
          </a:xfrm>
        </p:spPr>
        <p:txBody>
          <a:bodyPr/>
          <a:lstStyle/>
          <a:p>
            <a:r>
              <a:rPr lang="en-US" b="1" dirty="0" smtClean="0"/>
              <a:t>Experiment Result</a:t>
            </a:r>
            <a:endParaRPr lang="en-US" b="1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0123-E4E5-41FD-B082-EDE1B1CB385D}" type="slidenum">
              <a:rPr lang="en-US" sz="1800">
                <a:solidFill>
                  <a:schemeClr val="tx1"/>
                </a:solidFill>
              </a:rPr>
              <a:t>8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061" y="1491955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/>
              <a:t>Memory controller ASIC block</a:t>
            </a:r>
          </a:p>
          <a:p>
            <a:r>
              <a:rPr lang="en-US" sz="2000" dirty="0"/>
              <a:t>Designed to run at 800MHz </a:t>
            </a:r>
          </a:p>
          <a:p>
            <a:r>
              <a:rPr lang="en-US" sz="2000" dirty="0"/>
              <a:t>The data path setup </a:t>
            </a:r>
            <a:r>
              <a:rPr lang="en-US" sz="2000" dirty="0" smtClean="0"/>
              <a:t>delay is </a:t>
            </a:r>
            <a:r>
              <a:rPr lang="en-US" sz="2000" dirty="0"/>
              <a:t>1.25nsec </a:t>
            </a:r>
          </a:p>
          <a:p>
            <a:r>
              <a:rPr lang="en-US" sz="2000" dirty="0"/>
              <a:t>Sensitivity is about 3.5ps/mV.</a:t>
            </a:r>
          </a:p>
          <a:p>
            <a:r>
              <a:rPr lang="en-US" sz="2000" dirty="0"/>
              <a:t>The clock path delay is 0.7nsec </a:t>
            </a:r>
          </a:p>
          <a:p>
            <a:r>
              <a:rPr lang="en-US" sz="2000" dirty="0"/>
              <a:t>Sensitivity is linearly scaled from the </a:t>
            </a:r>
            <a:r>
              <a:rPr lang="en-US" sz="2000" dirty="0" smtClean="0"/>
              <a:t>data.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lum bright="-35000" contrast="52000"/>
          </a:blip>
          <a:stretch>
            <a:fillRect/>
          </a:stretch>
        </p:blipFill>
        <p:spPr>
          <a:xfrm>
            <a:off x="4992750" y="1388330"/>
            <a:ext cx="4151251" cy="27760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lum bright="-35000" contrast="52000"/>
          </a:blip>
          <a:stretch>
            <a:fillRect/>
          </a:stretch>
        </p:blipFill>
        <p:spPr>
          <a:xfrm>
            <a:off x="151229" y="3973517"/>
            <a:ext cx="4095901" cy="1227600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H="1" flipV="1">
            <a:off x="5129213" y="1445598"/>
            <a:ext cx="368861" cy="5158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844374" y="1145516"/>
            <a:ext cx="1787412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dirty="0">
                <a:solidFill>
                  <a:srgbClr val="0070C0"/>
                </a:solidFill>
              </a:rPr>
              <a:t>Predict over 10ps jitter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967622" y="2685266"/>
            <a:ext cx="134581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dirty="0"/>
              <a:t>Predict 1ps jitter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733479" y="2482016"/>
            <a:ext cx="695525" cy="213116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733235" y="4758321"/>
            <a:ext cx="345690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Use DC sensitivity function</a:t>
            </a:r>
          </a:p>
          <a:p>
            <a:r>
              <a:rPr lang="en-US" dirty="0"/>
              <a:t> (sensitive to high frequency noise)</a:t>
            </a:r>
          </a:p>
          <a:p>
            <a:r>
              <a:rPr lang="en-US" dirty="0"/>
              <a:t>Over pessimistic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4044517" y="4960129"/>
            <a:ext cx="688718" cy="2919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4049600" y="4719141"/>
            <a:ext cx="688718" cy="2919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733234" y="4517332"/>
            <a:ext cx="15487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New approach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4044516" y="4463060"/>
            <a:ext cx="688718" cy="2919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733479" y="4225742"/>
            <a:ext cx="27951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Target impedance approach</a:t>
            </a:r>
          </a:p>
        </p:txBody>
      </p:sp>
      <p:sp>
        <p:nvSpPr>
          <p:cNvPr id="3" name="Rectangle 2"/>
          <p:cNvSpPr/>
          <p:nvPr/>
        </p:nvSpPr>
        <p:spPr>
          <a:xfrm>
            <a:off x="126927" y="1198592"/>
            <a:ext cx="8690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Setup</a:t>
            </a:r>
            <a:r>
              <a:rPr lang="en-US" sz="2000" b="1" dirty="0"/>
              <a:t>: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9063" y="6032463"/>
            <a:ext cx="6922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Smaller jitter under power noise is predicted.</a:t>
            </a:r>
            <a:endParaRPr lang="en-US" sz="2800" b="1" dirty="0"/>
          </a:p>
        </p:txBody>
      </p:sp>
      <p:sp>
        <p:nvSpPr>
          <p:cNvPr id="22" name="Rectangle 2"/>
          <p:cNvSpPr/>
          <p:nvPr/>
        </p:nvSpPr>
        <p:spPr>
          <a:xfrm>
            <a:off x="126927" y="3573407"/>
            <a:ext cx="9166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Result</a:t>
            </a:r>
            <a:r>
              <a:rPr lang="en-US" sz="2000" b="1" dirty="0" smtClean="0"/>
              <a:t>:</a:t>
            </a:r>
            <a:endParaRPr lang="en-US" sz="2000" b="1" dirty="0"/>
          </a:p>
        </p:txBody>
      </p:sp>
      <p:sp>
        <p:nvSpPr>
          <p:cNvPr id="24" name="Rectangle 2"/>
          <p:cNvSpPr/>
          <p:nvPr/>
        </p:nvSpPr>
        <p:spPr>
          <a:xfrm>
            <a:off x="7519763" y="4629441"/>
            <a:ext cx="16228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Explain result</a:t>
            </a:r>
            <a:endParaRPr lang="en-US" sz="2000" b="1" dirty="0"/>
          </a:p>
        </p:txBody>
      </p:sp>
      <p:sp>
        <p:nvSpPr>
          <p:cNvPr id="25" name="Rectangle 2"/>
          <p:cNvSpPr/>
          <p:nvPr/>
        </p:nvSpPr>
        <p:spPr>
          <a:xfrm>
            <a:off x="151229" y="5691467"/>
            <a:ext cx="13452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Conclusion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56267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88" y="143784"/>
            <a:ext cx="7886700" cy="1325563"/>
          </a:xfrm>
        </p:spPr>
        <p:txBody>
          <a:bodyPr/>
          <a:lstStyle/>
          <a:p>
            <a:r>
              <a:rPr lang="en-US" b="1" dirty="0" smtClean="0"/>
              <a:t>Takeaway Notes</a:t>
            </a:r>
            <a:r>
              <a:rPr lang="en-US" b="1" dirty="0" smtClean="0"/>
              <a:t>: (optional)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88" y="1215176"/>
            <a:ext cx="8677275" cy="3263504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Jitter means delay variation, impacted by power noise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Higher voltage -&gt; less delay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Lower voltage  -&gt; longer delay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b="1" dirty="0" smtClean="0"/>
              <a:t>Large voltage droop only have little jitter impact.</a:t>
            </a:r>
          </a:p>
          <a:p>
            <a:pPr marL="0" indent="0">
              <a:buNone/>
            </a:pPr>
            <a:r>
              <a:rPr lang="en-US" sz="2400" dirty="0" smtClean="0"/>
              <a:t>	Tracking effect, period jitter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b="1" dirty="0" smtClean="0"/>
              <a:t>Use sensitivity to predict jitter under power noise.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General relationship between jitter and noise: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	Sensitive to power noise at middle-low frequency (&lt;0.1 </a:t>
            </a:r>
            <a:r>
              <a:rPr lang="en-US" sz="2400" dirty="0" err="1" smtClean="0"/>
              <a:t>f_clk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	Not sensitive to power noise at high frequency (&gt; </a:t>
            </a:r>
            <a:r>
              <a:rPr lang="en-US" sz="2400" dirty="0" err="1" smtClean="0"/>
              <a:t>f_clk</a:t>
            </a:r>
            <a:r>
              <a:rPr lang="en-US" sz="2400" dirty="0" smtClean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0123-E4E5-41FD-B082-EDE1B1CB385D}" type="slidenum">
              <a:rPr lang="en-US" sz="1800">
                <a:solidFill>
                  <a:schemeClr val="tx1"/>
                </a:solidFill>
              </a:rPr>
              <a:t>9</a:t>
            </a:fld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76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786</TotalTime>
  <Words>508</Words>
  <Application>Microsoft Office PowerPoint</Application>
  <PresentationFormat>全屏显示(4:3)</PresentationFormat>
  <Paragraphs>135</Paragraphs>
  <Slides>13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Office Theme</vt:lpstr>
      <vt:lpstr>Paper Sharing Guidelines</vt:lpstr>
      <vt:lpstr>Agenda</vt:lpstr>
      <vt:lpstr>Background of your paper</vt:lpstr>
      <vt:lpstr>Previous work</vt:lpstr>
      <vt:lpstr>Challenge</vt:lpstr>
      <vt:lpstr>Objective/solution, Top-down flavor</vt:lpstr>
      <vt:lpstr>PowerPoint 演示文稿</vt:lpstr>
      <vt:lpstr>Experiment Result</vt:lpstr>
      <vt:lpstr>Takeaway Notes: (optional)</vt:lpstr>
      <vt:lpstr>Useful Reference: (optional)</vt:lpstr>
      <vt:lpstr>Appendix (optional)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Integrity Analysis for Core Timing Models</dc:title>
  <dc:creator>junc</dc:creator>
  <cp:lastModifiedBy>user</cp:lastModifiedBy>
  <cp:revision>117</cp:revision>
  <cp:lastPrinted>2017-11-23T16:58:14Z</cp:lastPrinted>
  <dcterms:created xsi:type="dcterms:W3CDTF">2017-11-23T05:36:44Z</dcterms:created>
  <dcterms:modified xsi:type="dcterms:W3CDTF">2020-09-07T04:56:11Z</dcterms:modified>
</cp:coreProperties>
</file>