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8" r:id="rId4"/>
    <p:sldId id="257" r:id="rId5"/>
    <p:sldId id="261" r:id="rId6"/>
    <p:sldId id="274" r:id="rId7"/>
    <p:sldId id="282" r:id="rId8"/>
    <p:sldId id="275" r:id="rId9"/>
    <p:sldId id="276" r:id="rId10"/>
    <p:sldId id="269" r:id="rId11"/>
    <p:sldId id="265" r:id="rId12"/>
    <p:sldId id="267" r:id="rId13"/>
    <p:sldId id="283" r:id="rId14"/>
    <p:sldId id="284" r:id="rId15"/>
    <p:sldId id="285" r:id="rId16"/>
    <p:sldId id="271" r:id="rId17"/>
    <p:sldId id="277" r:id="rId18"/>
    <p:sldId id="27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0F8C-9DE7-41BE-A701-E0B85F8210D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CDB9-EC77-4297-AEFD-87FAD5D243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32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CDB9-EC77-4297-AEFD-87FAD5D243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06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CDB9-EC77-4297-AEFD-87FAD5D243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1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CDB9-EC77-4297-AEFD-87FAD5D243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6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CDB9-EC77-4297-AEFD-87FAD5D243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29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1F14-2719-4AA3-B2D5-3400B5984112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90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9FC-2695-4D31-B115-3AA6E9C046D2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71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E26F-7B05-42AE-9E47-E18CCB48D3F3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47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8940-3754-4A62-90C4-1CCAE7C06BF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7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5713-C1E5-4211-91C1-355DA83DE7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D5BA-7931-4B36-9D79-C5AF064934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8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290C-2A91-46BA-838D-20F69B452A1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2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C1B-6D2F-48A5-8CB1-6325D41EBC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F62-1F7C-4A05-B31F-D76E58257DD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2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B87-AFB2-47B3-BE3C-6B64F1E5EF0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6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FBF8-1C35-4BCD-B1B9-E287ED868C2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267F-4C9B-4CBF-8B7B-B56E719738F4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332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F3B-A4E2-478B-9FCB-9619819F89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37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CDE8-CEE8-431B-9BE9-368DAAE0A7A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6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0C43-B58B-425C-92EF-6C16AD2CA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0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9DFB-2B0E-473D-84B3-7F32BD10F832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8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4C32-297D-4FFB-BB40-59B8B48A8F1F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4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6AEA-91A5-4EC6-B97C-9B42C220E410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7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191-D23B-4168-AC1B-7B9F0CB88C26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7D30-847A-47D8-A2E2-DDF1A6291AC5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50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A6C1-362C-4D77-B0E5-52BD2DF73C6A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9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317-C818-45AD-BF8A-C0DDCEFABB9D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02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8468-A194-4C4B-9392-58B437BA4476}" type="datetime1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01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D00D-057F-4389-865F-7327B55DA3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54D7-570A-49E2-B199-723233CA2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 smtClean="0"/>
              <a:t>IncPIRD</a:t>
            </a:r>
            <a:r>
              <a:rPr lang="en-US" altLang="zh-CN" b="1" dirty="0" smtClean="0"/>
              <a:t>: Fast Learning-Based Prediction of Incremental IR Drop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9" y="3068960"/>
            <a:ext cx="6840760" cy="1752600"/>
          </a:xfrm>
        </p:spPr>
        <p:txBody>
          <a:bodyPr>
            <a:normAutofit/>
          </a:bodyPr>
          <a:lstStyle/>
          <a:p>
            <a:r>
              <a:rPr lang="en-US" altLang="zh-CN" sz="1600" i="1" dirty="0" smtClean="0">
                <a:solidFill>
                  <a:schemeClr val="tx1"/>
                </a:solidFill>
                <a:latin typeface="+mn-ea"/>
              </a:rPr>
              <a:t>Chia-Tung Ho and Andrew B. </a:t>
            </a:r>
            <a:r>
              <a:rPr lang="en-US" altLang="zh-CN" sz="1600" i="1" dirty="0" err="1" smtClean="0">
                <a:solidFill>
                  <a:schemeClr val="tx1"/>
                </a:solidFill>
                <a:latin typeface="+mn-ea"/>
              </a:rPr>
              <a:t>Kahng</a:t>
            </a:r>
            <a:r>
              <a:rPr lang="en-US" altLang="zh-CN" sz="1600" i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zh-CN" sz="1600" i="1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i="1" dirty="0" smtClean="0">
                <a:solidFill>
                  <a:schemeClr val="tx1"/>
                </a:solidFill>
                <a:latin typeface="+mn-ea"/>
              </a:rPr>
              <a:t>CSE and ECE Departments, UC San Diego, La Jolla, CA, USA</a:t>
            </a:r>
          </a:p>
          <a:p>
            <a:endParaRPr lang="en-US" altLang="zh-CN" sz="1600" i="1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Paper introduction by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Jiaxiao</a:t>
            </a:r>
            <a:r>
              <a:rPr lang="en-US" altLang="zh-CN" sz="1600" dirty="0" smtClean="0">
                <a:solidFill>
                  <a:schemeClr val="tx1"/>
                </a:solidFill>
              </a:rPr>
              <a:t> Qin</a:t>
            </a:r>
          </a:p>
          <a:p>
            <a:endParaRPr lang="en-US" altLang="zh-CN" sz="1600" i="1" dirty="0" smtClean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pPr/>
              <a:t>1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72391" cy="24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Model accuracy 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10400" y="646628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pPr/>
              <a:t>10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940" y="119675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Incremental IR Prediction experiment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964488" cy="26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27603"/>
            <a:ext cx="2880320" cy="25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454415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Perform one incremental modification.</a:t>
            </a:r>
          </a:p>
          <a:p>
            <a:r>
              <a:rPr lang="en-US" altLang="zh-CN" dirty="0" smtClean="0"/>
              <a:t>Separately perform modifications of macro and cell block, power pads, and intermediate metal layer track usage. 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7520326" y="3356992"/>
            <a:ext cx="288032" cy="20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509202" y="3068960"/>
            <a:ext cx="288032" cy="20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38110" y="2952990"/>
            <a:ext cx="288032" cy="20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138110" y="3243953"/>
            <a:ext cx="288032" cy="20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300192" y="3365154"/>
            <a:ext cx="288032" cy="20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48264" y="647536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11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Chain incremental modifications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5506"/>
            <a:ext cx="5328592" cy="24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8470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45478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12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4581128"/>
            <a:ext cx="25672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i</a:t>
            </a:r>
            <a:r>
              <a:rPr lang="en-US" altLang="zh-CN" sz="1400" dirty="0" smtClean="0"/>
              <a:t>) change </a:t>
            </a:r>
            <a:r>
              <a:rPr lang="en-US" altLang="zh-CN" sz="1400" dirty="0"/>
              <a:t>the power of one cell </a:t>
            </a:r>
            <a:endParaRPr lang="en-US" altLang="zh-CN" sz="1400" dirty="0" smtClean="0"/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block </a:t>
            </a:r>
            <a:r>
              <a:rPr lang="en-US" altLang="zh-CN" sz="1400" dirty="0"/>
              <a:t>from 10mW to 100mW, </a:t>
            </a:r>
            <a:endParaRPr lang="en-US" altLang="zh-CN" sz="1400" dirty="0" smtClean="0"/>
          </a:p>
          <a:p>
            <a:r>
              <a:rPr lang="en-US" altLang="zh-CN" sz="1400" dirty="0" smtClean="0"/>
              <a:t>(</a:t>
            </a:r>
            <a:r>
              <a:rPr lang="en-US" altLang="zh-CN" sz="1400" dirty="0"/>
              <a:t>ii) move a macro, </a:t>
            </a:r>
            <a:endParaRPr lang="en-US" altLang="zh-CN" sz="1400" dirty="0" smtClean="0"/>
          </a:p>
          <a:p>
            <a:r>
              <a:rPr lang="en-US" altLang="zh-CN" sz="1400" dirty="0" smtClean="0"/>
              <a:t>(</a:t>
            </a:r>
            <a:r>
              <a:rPr lang="en-US" altLang="zh-CN" sz="1400" dirty="0"/>
              <a:t>iii) add a power pad, and </a:t>
            </a:r>
            <a:endParaRPr lang="en-US" altLang="zh-CN" sz="1400" dirty="0" smtClean="0"/>
          </a:p>
          <a:p>
            <a:r>
              <a:rPr lang="en-US" altLang="zh-CN" sz="1400" dirty="0" smtClean="0"/>
              <a:t>(</a:t>
            </a:r>
            <a:r>
              <a:rPr lang="en-US" altLang="zh-CN" sz="1400" dirty="0"/>
              <a:t>iv) use denser intermediate </a:t>
            </a:r>
            <a:endParaRPr lang="en-US" altLang="zh-CN" sz="1400" dirty="0" smtClean="0"/>
          </a:p>
          <a:p>
            <a:r>
              <a:rPr lang="en-US" altLang="zh-CN" sz="1400" dirty="0" smtClean="0"/>
              <a:t>       metal </a:t>
            </a:r>
            <a:r>
              <a:rPr lang="en-US" altLang="zh-CN" sz="1400" dirty="0"/>
              <a:t>layer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23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50504" y="20789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Experiment 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Robustness of model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9808"/>
            <a:ext cx="7499176" cy="371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5328592" cy="8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51242"/>
            <a:ext cx="3039904" cy="7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2236"/>
            <a:ext cx="2880320" cy="175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92289" y="647692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13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Model accuracy on different designs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76456" cy="26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9573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To test the ability to predict IR drop in new designs without retraining model.</a:t>
            </a:r>
          </a:p>
          <a:p>
            <a:r>
              <a:rPr lang="en-US" altLang="zh-CN" dirty="0"/>
              <a:t>Most of the test designs with prediction error larger than 5mv do not satisfy the constraint1.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264" y="648476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14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approach can </a:t>
            </a:r>
            <a:r>
              <a:rPr lang="en-US" altLang="zh-CN" dirty="0">
                <a:solidFill>
                  <a:srgbClr val="FF0000"/>
                </a:solidFill>
              </a:rPr>
              <a:t>handle modifications</a:t>
            </a:r>
            <a:r>
              <a:rPr lang="en-US" altLang="zh-CN" dirty="0"/>
              <a:t> of macro/cell block locations, PDN structure, and power </a:t>
            </a:r>
            <a:r>
              <a:rPr lang="en-US" altLang="zh-CN" dirty="0" smtClean="0"/>
              <a:t>pads</a:t>
            </a:r>
            <a:r>
              <a:rPr lang="en-US" altLang="zh-CN" dirty="0"/>
              <a:t> </a:t>
            </a:r>
            <a:r>
              <a:rPr lang="en-US" altLang="zh-CN" dirty="0" smtClean="0"/>
              <a:t>and predict IR drop.</a:t>
            </a:r>
          </a:p>
          <a:p>
            <a:r>
              <a:rPr lang="en-US" altLang="zh-CN" dirty="0"/>
              <a:t>achieves </a:t>
            </a:r>
            <a:r>
              <a:rPr lang="en-US" altLang="zh-CN" dirty="0">
                <a:solidFill>
                  <a:srgbClr val="FF0000"/>
                </a:solidFill>
              </a:rPr>
              <a:t>22-1000X</a:t>
            </a:r>
            <a:r>
              <a:rPr lang="en-US" altLang="zh-CN" dirty="0"/>
              <a:t> speedup compared to </a:t>
            </a:r>
            <a:r>
              <a:rPr lang="en-US" altLang="zh-CN" dirty="0" err="1" smtClean="0"/>
              <a:t>RedHawk</a:t>
            </a:r>
            <a:r>
              <a:rPr lang="en-US" altLang="zh-CN" dirty="0"/>
              <a:t> with average error less than </a:t>
            </a:r>
            <a:r>
              <a:rPr lang="en-US" altLang="zh-CN" dirty="0">
                <a:solidFill>
                  <a:srgbClr val="FF0000"/>
                </a:solidFill>
              </a:rPr>
              <a:t>1mV</a:t>
            </a:r>
            <a:r>
              <a:rPr lang="en-US" altLang="zh-CN" dirty="0"/>
              <a:t> and maximum error around </a:t>
            </a:r>
            <a:r>
              <a:rPr lang="en-US" altLang="zh-CN" dirty="0" smtClean="0">
                <a:solidFill>
                  <a:srgbClr val="FF0000"/>
                </a:solidFill>
              </a:rPr>
              <a:t>5mV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15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16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Thanks for listening!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17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Background</a:t>
            </a:r>
          </a:p>
          <a:p>
            <a:r>
              <a:rPr lang="en-US" sz="3300" dirty="0" err="1" smtClean="0"/>
              <a:t>I</a:t>
            </a:r>
            <a:r>
              <a:rPr lang="en-US" altLang="zh-CN" sz="3300" dirty="0" err="1" smtClean="0"/>
              <a:t>ncPRID</a:t>
            </a:r>
            <a:endParaRPr lang="en-US" sz="3300" dirty="0"/>
          </a:p>
          <a:p>
            <a:r>
              <a:rPr lang="en-US" sz="3300" dirty="0"/>
              <a:t>Experiment Result</a:t>
            </a:r>
          </a:p>
          <a:p>
            <a:r>
              <a:rPr lang="en-US" sz="3300" dirty="0" smtClean="0"/>
              <a:t>Conclusion</a:t>
            </a:r>
            <a:endParaRPr lang="en-US" sz="3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123-E4E5-41FD-B082-EDE1B1CB385D}" type="slidenum">
              <a:rPr lang="en-US" sz="180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45" y="1124744"/>
            <a:ext cx="554315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1" y="4327615"/>
            <a:ext cx="3096779" cy="2154281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1474341" y="4115791"/>
            <a:ext cx="1225832" cy="1517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/>
          <p:cNvSpPr/>
          <p:nvPr/>
        </p:nvSpPr>
        <p:spPr>
          <a:xfrm>
            <a:off x="893992" y="3919966"/>
            <a:ext cx="422031" cy="218527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79512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When instance output is </a:t>
            </a:r>
            <a:r>
              <a:rPr lang="en-US" altLang="zh-CN" b="1" dirty="0"/>
              <a:t>rising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VDD will charge the load.</a:t>
            </a:r>
          </a:p>
          <a:p>
            <a:r>
              <a:rPr lang="en-US" altLang="zh-CN" dirty="0"/>
              <a:t>Cause </a:t>
            </a:r>
            <a:r>
              <a:rPr lang="en-US" altLang="zh-CN" b="1" dirty="0"/>
              <a:t>VDD IR drop</a:t>
            </a:r>
          </a:p>
        </p:txBody>
      </p:sp>
      <p:sp>
        <p:nvSpPr>
          <p:cNvPr id="35" name="任意多边形 34"/>
          <p:cNvSpPr/>
          <p:nvPr/>
        </p:nvSpPr>
        <p:spPr>
          <a:xfrm flipV="1">
            <a:off x="7167817" y="5708806"/>
            <a:ext cx="1121229" cy="651567"/>
          </a:xfrm>
          <a:custGeom>
            <a:avLst/>
            <a:gdLst>
              <a:gd name="connsiteX0" fmla="*/ 0 w 1494972"/>
              <a:gd name="connsiteY0" fmla="*/ 5586 h 717047"/>
              <a:gd name="connsiteX1" fmla="*/ 362858 w 1494972"/>
              <a:gd name="connsiteY1" fmla="*/ 5586 h 717047"/>
              <a:gd name="connsiteX2" fmla="*/ 420915 w 1494972"/>
              <a:gd name="connsiteY2" fmla="*/ 63643 h 717047"/>
              <a:gd name="connsiteX3" fmla="*/ 449943 w 1494972"/>
              <a:gd name="connsiteY3" fmla="*/ 470043 h 717047"/>
              <a:gd name="connsiteX4" fmla="*/ 493486 w 1494972"/>
              <a:gd name="connsiteY4" fmla="*/ 716786 h 717047"/>
              <a:gd name="connsiteX5" fmla="*/ 638629 w 1494972"/>
              <a:gd name="connsiteY5" fmla="*/ 426500 h 717047"/>
              <a:gd name="connsiteX6" fmla="*/ 740229 w 1494972"/>
              <a:gd name="connsiteY6" fmla="*/ 92671 h 717047"/>
              <a:gd name="connsiteX7" fmla="*/ 899886 w 1494972"/>
              <a:gd name="connsiteY7" fmla="*/ 34614 h 717047"/>
              <a:gd name="connsiteX8" fmla="*/ 1219200 w 1494972"/>
              <a:gd name="connsiteY8" fmla="*/ 34614 h 717047"/>
              <a:gd name="connsiteX9" fmla="*/ 1494972 w 1494972"/>
              <a:gd name="connsiteY9" fmla="*/ 34614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72" h="717047">
                <a:moveTo>
                  <a:pt x="0" y="5586"/>
                </a:moveTo>
                <a:cubicBezTo>
                  <a:pt x="146352" y="748"/>
                  <a:pt x="292705" y="-4090"/>
                  <a:pt x="362858" y="5586"/>
                </a:cubicBezTo>
                <a:cubicBezTo>
                  <a:pt x="433011" y="15262"/>
                  <a:pt x="406401" y="-13766"/>
                  <a:pt x="420915" y="63643"/>
                </a:cubicBezTo>
                <a:cubicBezTo>
                  <a:pt x="435429" y="141052"/>
                  <a:pt x="437848" y="361186"/>
                  <a:pt x="449943" y="470043"/>
                </a:cubicBezTo>
                <a:cubicBezTo>
                  <a:pt x="462038" y="578900"/>
                  <a:pt x="462038" y="724043"/>
                  <a:pt x="493486" y="716786"/>
                </a:cubicBezTo>
                <a:cubicBezTo>
                  <a:pt x="524934" y="709529"/>
                  <a:pt x="597505" y="530519"/>
                  <a:pt x="638629" y="426500"/>
                </a:cubicBezTo>
                <a:cubicBezTo>
                  <a:pt x="679753" y="322481"/>
                  <a:pt x="696686" y="157985"/>
                  <a:pt x="740229" y="92671"/>
                </a:cubicBezTo>
                <a:cubicBezTo>
                  <a:pt x="783772" y="27357"/>
                  <a:pt x="820057" y="44290"/>
                  <a:pt x="899886" y="34614"/>
                </a:cubicBezTo>
                <a:cubicBezTo>
                  <a:pt x="979715" y="24938"/>
                  <a:pt x="1219200" y="34614"/>
                  <a:pt x="1219200" y="34614"/>
                </a:cubicBezTo>
                <a:lnTo>
                  <a:pt x="1494972" y="346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7056544" y="6442989"/>
            <a:ext cx="1589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7056543" y="5385425"/>
            <a:ext cx="0" cy="1070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83"/>
          <p:cNvSpPr txBox="1"/>
          <p:nvPr/>
        </p:nvSpPr>
        <p:spPr>
          <a:xfrm>
            <a:off x="8447694" y="608688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/>
          </a:p>
        </p:txBody>
      </p:sp>
      <p:sp>
        <p:nvSpPr>
          <p:cNvPr id="39" name="文本框 184"/>
          <p:cNvSpPr txBox="1"/>
          <p:nvPr/>
        </p:nvSpPr>
        <p:spPr>
          <a:xfrm>
            <a:off x="7023607" y="5243621"/>
            <a:ext cx="12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VSS </a:t>
            </a:r>
            <a:r>
              <a:rPr lang="en-US" dirty="0" err="1" smtClean="0"/>
              <a:t>baunce</a:t>
            </a:r>
            <a:endParaRPr lang="en-US" dirty="0"/>
          </a:p>
        </p:txBody>
      </p:sp>
      <p:sp>
        <p:nvSpPr>
          <p:cNvPr id="40" name="文本框 188"/>
          <p:cNvSpPr txBox="1"/>
          <p:nvPr/>
        </p:nvSpPr>
        <p:spPr>
          <a:xfrm>
            <a:off x="4007261" y="5344710"/>
            <a:ext cx="2809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Similarly, if load is </a:t>
            </a:r>
            <a:r>
              <a:rPr lang="en-US" sz="2000" b="1" smtClean="0"/>
              <a:t>falling</a:t>
            </a:r>
          </a:p>
          <a:p>
            <a:r>
              <a:rPr lang="en-US" sz="2000" smtClean="0"/>
              <a:t>Energy is dumping to VSS</a:t>
            </a:r>
          </a:p>
          <a:p>
            <a:r>
              <a:rPr lang="en-US" sz="2000" smtClean="0"/>
              <a:t>Cause </a:t>
            </a:r>
            <a:r>
              <a:rPr lang="en-US" sz="2000" b="1" smtClean="0"/>
              <a:t>VSS IR baunce </a:t>
            </a:r>
            <a:endParaRPr lang="en-US" sz="2000" b="1"/>
          </a:p>
        </p:txBody>
      </p:sp>
      <p:sp>
        <p:nvSpPr>
          <p:cNvPr id="41" name="矩形标注 40"/>
          <p:cNvSpPr/>
          <p:nvPr/>
        </p:nvSpPr>
        <p:spPr>
          <a:xfrm>
            <a:off x="2316156" y="2255883"/>
            <a:ext cx="1510413" cy="2012323"/>
          </a:xfrm>
          <a:prstGeom prst="wedgeRectCallout">
            <a:avLst>
              <a:gd name="adj1" fmla="val 131361"/>
              <a:gd name="adj2" fmla="val -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392586" y="2295319"/>
            <a:ext cx="1431819" cy="1929856"/>
            <a:chOff x="4425475" y="1779714"/>
            <a:chExt cx="2247596" cy="2745168"/>
          </a:xfrm>
        </p:grpSpPr>
        <p:sp>
          <p:nvSpPr>
            <p:cNvPr id="43" name="任意多边形 42"/>
            <p:cNvSpPr/>
            <p:nvPr/>
          </p:nvSpPr>
          <p:spPr>
            <a:xfrm>
              <a:off x="4629046" y="2135556"/>
              <a:ext cx="1393372" cy="939186"/>
            </a:xfrm>
            <a:custGeom>
              <a:avLst/>
              <a:gdLst>
                <a:gd name="connsiteX0" fmla="*/ 0 w 1393372"/>
                <a:gd name="connsiteY0" fmla="*/ 1181722 h 1181722"/>
                <a:gd name="connsiteX1" fmla="*/ 362858 w 1393372"/>
                <a:gd name="connsiteY1" fmla="*/ 1123664 h 1181722"/>
                <a:gd name="connsiteX2" fmla="*/ 435429 w 1393372"/>
                <a:gd name="connsiteY2" fmla="*/ 891436 h 1181722"/>
                <a:gd name="connsiteX3" fmla="*/ 566058 w 1393372"/>
                <a:gd name="connsiteY3" fmla="*/ 107664 h 1181722"/>
                <a:gd name="connsiteX4" fmla="*/ 667658 w 1393372"/>
                <a:gd name="connsiteY4" fmla="*/ 64122 h 1181722"/>
                <a:gd name="connsiteX5" fmla="*/ 725715 w 1393372"/>
                <a:gd name="connsiteY5" fmla="*/ 644693 h 1181722"/>
                <a:gd name="connsiteX6" fmla="*/ 812800 w 1393372"/>
                <a:gd name="connsiteY6" fmla="*/ 833379 h 1181722"/>
                <a:gd name="connsiteX7" fmla="*/ 1059543 w 1393372"/>
                <a:gd name="connsiteY7" fmla="*/ 1051093 h 1181722"/>
                <a:gd name="connsiteX8" fmla="*/ 1393372 w 1393372"/>
                <a:gd name="connsiteY8" fmla="*/ 1167207 h 118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3372" h="1181722">
                  <a:moveTo>
                    <a:pt x="0" y="1181722"/>
                  </a:moveTo>
                  <a:cubicBezTo>
                    <a:pt x="145143" y="1176883"/>
                    <a:pt x="290287" y="1172045"/>
                    <a:pt x="362858" y="1123664"/>
                  </a:cubicBezTo>
                  <a:cubicBezTo>
                    <a:pt x="435429" y="1075283"/>
                    <a:pt x="401562" y="1060769"/>
                    <a:pt x="435429" y="891436"/>
                  </a:cubicBezTo>
                  <a:cubicBezTo>
                    <a:pt x="469296" y="722103"/>
                    <a:pt x="527353" y="245550"/>
                    <a:pt x="566058" y="107664"/>
                  </a:cubicBezTo>
                  <a:cubicBezTo>
                    <a:pt x="604763" y="-30222"/>
                    <a:pt x="641049" y="-25383"/>
                    <a:pt x="667658" y="64122"/>
                  </a:cubicBezTo>
                  <a:cubicBezTo>
                    <a:pt x="694267" y="153627"/>
                    <a:pt x="701525" y="516484"/>
                    <a:pt x="725715" y="644693"/>
                  </a:cubicBezTo>
                  <a:cubicBezTo>
                    <a:pt x="749905" y="772902"/>
                    <a:pt x="757162" y="765646"/>
                    <a:pt x="812800" y="833379"/>
                  </a:cubicBezTo>
                  <a:cubicBezTo>
                    <a:pt x="868438" y="901112"/>
                    <a:pt x="962781" y="995455"/>
                    <a:pt x="1059543" y="1051093"/>
                  </a:cubicBezTo>
                  <a:cubicBezTo>
                    <a:pt x="1156305" y="1106731"/>
                    <a:pt x="1274838" y="1136969"/>
                    <a:pt x="1393372" y="11672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660817" y="3665246"/>
              <a:ext cx="1494972" cy="717047"/>
            </a:xfrm>
            <a:custGeom>
              <a:avLst/>
              <a:gdLst>
                <a:gd name="connsiteX0" fmla="*/ 0 w 1494972"/>
                <a:gd name="connsiteY0" fmla="*/ 5586 h 717047"/>
                <a:gd name="connsiteX1" fmla="*/ 362858 w 1494972"/>
                <a:gd name="connsiteY1" fmla="*/ 5586 h 717047"/>
                <a:gd name="connsiteX2" fmla="*/ 420915 w 1494972"/>
                <a:gd name="connsiteY2" fmla="*/ 63643 h 717047"/>
                <a:gd name="connsiteX3" fmla="*/ 449943 w 1494972"/>
                <a:gd name="connsiteY3" fmla="*/ 470043 h 717047"/>
                <a:gd name="connsiteX4" fmla="*/ 493486 w 1494972"/>
                <a:gd name="connsiteY4" fmla="*/ 716786 h 717047"/>
                <a:gd name="connsiteX5" fmla="*/ 638629 w 1494972"/>
                <a:gd name="connsiteY5" fmla="*/ 426500 h 717047"/>
                <a:gd name="connsiteX6" fmla="*/ 740229 w 1494972"/>
                <a:gd name="connsiteY6" fmla="*/ 92671 h 717047"/>
                <a:gd name="connsiteX7" fmla="*/ 899886 w 1494972"/>
                <a:gd name="connsiteY7" fmla="*/ 34614 h 717047"/>
                <a:gd name="connsiteX8" fmla="*/ 1219200 w 1494972"/>
                <a:gd name="connsiteY8" fmla="*/ 34614 h 717047"/>
                <a:gd name="connsiteX9" fmla="*/ 1494972 w 1494972"/>
                <a:gd name="connsiteY9" fmla="*/ 34614 h 71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972" h="717047">
                  <a:moveTo>
                    <a:pt x="0" y="5586"/>
                  </a:moveTo>
                  <a:cubicBezTo>
                    <a:pt x="146352" y="748"/>
                    <a:pt x="292705" y="-4090"/>
                    <a:pt x="362858" y="5586"/>
                  </a:cubicBezTo>
                  <a:cubicBezTo>
                    <a:pt x="433011" y="15262"/>
                    <a:pt x="406401" y="-13766"/>
                    <a:pt x="420915" y="63643"/>
                  </a:cubicBezTo>
                  <a:cubicBezTo>
                    <a:pt x="435429" y="141052"/>
                    <a:pt x="437848" y="361186"/>
                    <a:pt x="449943" y="470043"/>
                  </a:cubicBezTo>
                  <a:cubicBezTo>
                    <a:pt x="462038" y="578900"/>
                    <a:pt x="462038" y="724043"/>
                    <a:pt x="493486" y="716786"/>
                  </a:cubicBezTo>
                  <a:cubicBezTo>
                    <a:pt x="524934" y="709529"/>
                    <a:pt x="597505" y="530519"/>
                    <a:pt x="638629" y="426500"/>
                  </a:cubicBezTo>
                  <a:cubicBezTo>
                    <a:pt x="679753" y="322481"/>
                    <a:pt x="696686" y="157985"/>
                    <a:pt x="740229" y="92671"/>
                  </a:cubicBezTo>
                  <a:cubicBezTo>
                    <a:pt x="783772" y="27357"/>
                    <a:pt x="820057" y="44290"/>
                    <a:pt x="899886" y="34614"/>
                  </a:cubicBezTo>
                  <a:cubicBezTo>
                    <a:pt x="979715" y="24938"/>
                    <a:pt x="1219200" y="34614"/>
                    <a:pt x="1219200" y="34614"/>
                  </a:cubicBezTo>
                  <a:lnTo>
                    <a:pt x="1494972" y="3461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直接箭头连接符 44"/>
            <p:cNvCxnSpPr/>
            <p:nvPr/>
          </p:nvCxnSpPr>
          <p:spPr>
            <a:xfrm>
              <a:off x="4469389" y="3205492"/>
              <a:ext cx="21190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4469389" y="4461834"/>
              <a:ext cx="21190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4469389" y="1898152"/>
              <a:ext cx="0" cy="13073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4469389" y="3404267"/>
              <a:ext cx="0" cy="1070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176"/>
            <p:cNvSpPr txBox="1"/>
            <p:nvPr/>
          </p:nvSpPr>
          <p:spPr>
            <a:xfrm>
              <a:off x="6246770" y="2879544"/>
              <a:ext cx="348813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</a:t>
              </a:r>
              <a:endParaRPr lang="en-US"/>
            </a:p>
          </p:txBody>
        </p:sp>
        <p:sp>
          <p:nvSpPr>
            <p:cNvPr id="50" name="文本框 177"/>
            <p:cNvSpPr txBox="1"/>
            <p:nvPr/>
          </p:nvSpPr>
          <p:spPr>
            <a:xfrm>
              <a:off x="6324258" y="4105734"/>
              <a:ext cx="348813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51" name="文本框 178"/>
            <p:cNvSpPr txBox="1"/>
            <p:nvPr/>
          </p:nvSpPr>
          <p:spPr>
            <a:xfrm>
              <a:off x="4425475" y="3262466"/>
              <a:ext cx="1963956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VDD (IR drop)</a:t>
              </a:r>
              <a:endParaRPr lang="en-US"/>
            </a:p>
          </p:txBody>
        </p:sp>
        <p:sp>
          <p:nvSpPr>
            <p:cNvPr id="52" name="文本框 179"/>
            <p:cNvSpPr txBox="1"/>
            <p:nvPr/>
          </p:nvSpPr>
          <p:spPr>
            <a:xfrm>
              <a:off x="4469390" y="1779714"/>
              <a:ext cx="323165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</a:t>
              </a:r>
              <a:endParaRPr lang="en-US"/>
            </a:p>
          </p:txBody>
        </p:sp>
      </p:grp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>
          <a:xfrm>
            <a:off x="6948264" y="64693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pPr/>
              <a:t>3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83774" y="4293096"/>
            <a:ext cx="1762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(Power delivery network)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25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808" y="194033"/>
            <a:ext cx="7848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/>
              <a:t>Why we need to care IR drop?</a:t>
            </a:r>
            <a:endParaRPr lang="en-US" sz="4800" b="1" dirty="0"/>
          </a:p>
        </p:txBody>
      </p:sp>
      <p:sp>
        <p:nvSpPr>
          <p:cNvPr id="188" name="文本框 187"/>
          <p:cNvSpPr txBox="1"/>
          <p:nvPr/>
        </p:nvSpPr>
        <p:spPr>
          <a:xfrm>
            <a:off x="-14916" y="1026066"/>
            <a:ext cx="3546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too much IR drop, </a:t>
            </a:r>
          </a:p>
          <a:p>
            <a:r>
              <a:rPr lang="en-US" sz="2800" dirty="0" smtClean="0"/>
              <a:t>Timing impact (slower)</a:t>
            </a:r>
          </a:p>
          <a:p>
            <a:r>
              <a:rPr lang="en-US" sz="2800" dirty="0" smtClean="0"/>
              <a:t>Function error</a:t>
            </a:r>
          </a:p>
          <a:p>
            <a:r>
              <a:rPr lang="en-US" sz="2800" dirty="0" smtClean="0"/>
              <a:t>Typically max 10% VDD</a:t>
            </a:r>
            <a:endParaRPr 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6848" r="15116" b="18179"/>
          <a:stretch/>
        </p:blipFill>
        <p:spPr>
          <a:xfrm>
            <a:off x="318596" y="3310850"/>
            <a:ext cx="2579915" cy="3323771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61" y="1691085"/>
            <a:ext cx="4527669" cy="2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标注 50"/>
          <p:cNvSpPr/>
          <p:nvPr/>
        </p:nvSpPr>
        <p:spPr>
          <a:xfrm>
            <a:off x="3040175" y="3076690"/>
            <a:ext cx="1778227" cy="2522266"/>
          </a:xfrm>
          <a:prstGeom prst="wedgeRectCallout">
            <a:avLst>
              <a:gd name="adj1" fmla="val 118866"/>
              <a:gd name="adj2" fmla="val -204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116605" y="3137023"/>
            <a:ext cx="1685697" cy="2418901"/>
            <a:chOff x="4425475" y="1779714"/>
            <a:chExt cx="2247596" cy="2745168"/>
          </a:xfrm>
        </p:grpSpPr>
        <p:sp>
          <p:nvSpPr>
            <p:cNvPr id="53" name="任意多边形 52"/>
            <p:cNvSpPr/>
            <p:nvPr/>
          </p:nvSpPr>
          <p:spPr>
            <a:xfrm>
              <a:off x="4629046" y="2135556"/>
              <a:ext cx="1393372" cy="939186"/>
            </a:xfrm>
            <a:custGeom>
              <a:avLst/>
              <a:gdLst>
                <a:gd name="connsiteX0" fmla="*/ 0 w 1393372"/>
                <a:gd name="connsiteY0" fmla="*/ 1181722 h 1181722"/>
                <a:gd name="connsiteX1" fmla="*/ 362858 w 1393372"/>
                <a:gd name="connsiteY1" fmla="*/ 1123664 h 1181722"/>
                <a:gd name="connsiteX2" fmla="*/ 435429 w 1393372"/>
                <a:gd name="connsiteY2" fmla="*/ 891436 h 1181722"/>
                <a:gd name="connsiteX3" fmla="*/ 566058 w 1393372"/>
                <a:gd name="connsiteY3" fmla="*/ 107664 h 1181722"/>
                <a:gd name="connsiteX4" fmla="*/ 667658 w 1393372"/>
                <a:gd name="connsiteY4" fmla="*/ 64122 h 1181722"/>
                <a:gd name="connsiteX5" fmla="*/ 725715 w 1393372"/>
                <a:gd name="connsiteY5" fmla="*/ 644693 h 1181722"/>
                <a:gd name="connsiteX6" fmla="*/ 812800 w 1393372"/>
                <a:gd name="connsiteY6" fmla="*/ 833379 h 1181722"/>
                <a:gd name="connsiteX7" fmla="*/ 1059543 w 1393372"/>
                <a:gd name="connsiteY7" fmla="*/ 1051093 h 1181722"/>
                <a:gd name="connsiteX8" fmla="*/ 1393372 w 1393372"/>
                <a:gd name="connsiteY8" fmla="*/ 1167207 h 118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3372" h="1181722">
                  <a:moveTo>
                    <a:pt x="0" y="1181722"/>
                  </a:moveTo>
                  <a:cubicBezTo>
                    <a:pt x="145143" y="1176883"/>
                    <a:pt x="290287" y="1172045"/>
                    <a:pt x="362858" y="1123664"/>
                  </a:cubicBezTo>
                  <a:cubicBezTo>
                    <a:pt x="435429" y="1075283"/>
                    <a:pt x="401562" y="1060769"/>
                    <a:pt x="435429" y="891436"/>
                  </a:cubicBezTo>
                  <a:cubicBezTo>
                    <a:pt x="469296" y="722103"/>
                    <a:pt x="527353" y="245550"/>
                    <a:pt x="566058" y="107664"/>
                  </a:cubicBezTo>
                  <a:cubicBezTo>
                    <a:pt x="604763" y="-30222"/>
                    <a:pt x="641049" y="-25383"/>
                    <a:pt x="667658" y="64122"/>
                  </a:cubicBezTo>
                  <a:cubicBezTo>
                    <a:pt x="694267" y="153627"/>
                    <a:pt x="701525" y="516484"/>
                    <a:pt x="725715" y="644693"/>
                  </a:cubicBezTo>
                  <a:cubicBezTo>
                    <a:pt x="749905" y="772902"/>
                    <a:pt x="757162" y="765646"/>
                    <a:pt x="812800" y="833379"/>
                  </a:cubicBezTo>
                  <a:cubicBezTo>
                    <a:pt x="868438" y="901112"/>
                    <a:pt x="962781" y="995455"/>
                    <a:pt x="1059543" y="1051093"/>
                  </a:cubicBezTo>
                  <a:cubicBezTo>
                    <a:pt x="1156305" y="1106731"/>
                    <a:pt x="1274838" y="1136969"/>
                    <a:pt x="1393372" y="11672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660817" y="3665246"/>
              <a:ext cx="1494972" cy="717047"/>
            </a:xfrm>
            <a:custGeom>
              <a:avLst/>
              <a:gdLst>
                <a:gd name="connsiteX0" fmla="*/ 0 w 1494972"/>
                <a:gd name="connsiteY0" fmla="*/ 5586 h 717047"/>
                <a:gd name="connsiteX1" fmla="*/ 362858 w 1494972"/>
                <a:gd name="connsiteY1" fmla="*/ 5586 h 717047"/>
                <a:gd name="connsiteX2" fmla="*/ 420915 w 1494972"/>
                <a:gd name="connsiteY2" fmla="*/ 63643 h 717047"/>
                <a:gd name="connsiteX3" fmla="*/ 449943 w 1494972"/>
                <a:gd name="connsiteY3" fmla="*/ 470043 h 717047"/>
                <a:gd name="connsiteX4" fmla="*/ 493486 w 1494972"/>
                <a:gd name="connsiteY4" fmla="*/ 716786 h 717047"/>
                <a:gd name="connsiteX5" fmla="*/ 638629 w 1494972"/>
                <a:gd name="connsiteY5" fmla="*/ 426500 h 717047"/>
                <a:gd name="connsiteX6" fmla="*/ 740229 w 1494972"/>
                <a:gd name="connsiteY6" fmla="*/ 92671 h 717047"/>
                <a:gd name="connsiteX7" fmla="*/ 899886 w 1494972"/>
                <a:gd name="connsiteY7" fmla="*/ 34614 h 717047"/>
                <a:gd name="connsiteX8" fmla="*/ 1219200 w 1494972"/>
                <a:gd name="connsiteY8" fmla="*/ 34614 h 717047"/>
                <a:gd name="connsiteX9" fmla="*/ 1494972 w 1494972"/>
                <a:gd name="connsiteY9" fmla="*/ 34614 h 71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972" h="717047">
                  <a:moveTo>
                    <a:pt x="0" y="5586"/>
                  </a:moveTo>
                  <a:cubicBezTo>
                    <a:pt x="146352" y="748"/>
                    <a:pt x="292705" y="-4090"/>
                    <a:pt x="362858" y="5586"/>
                  </a:cubicBezTo>
                  <a:cubicBezTo>
                    <a:pt x="433011" y="15262"/>
                    <a:pt x="406401" y="-13766"/>
                    <a:pt x="420915" y="63643"/>
                  </a:cubicBezTo>
                  <a:cubicBezTo>
                    <a:pt x="435429" y="141052"/>
                    <a:pt x="437848" y="361186"/>
                    <a:pt x="449943" y="470043"/>
                  </a:cubicBezTo>
                  <a:cubicBezTo>
                    <a:pt x="462038" y="578900"/>
                    <a:pt x="462038" y="724043"/>
                    <a:pt x="493486" y="716786"/>
                  </a:cubicBezTo>
                  <a:cubicBezTo>
                    <a:pt x="524934" y="709529"/>
                    <a:pt x="597505" y="530519"/>
                    <a:pt x="638629" y="426500"/>
                  </a:cubicBezTo>
                  <a:cubicBezTo>
                    <a:pt x="679753" y="322481"/>
                    <a:pt x="696686" y="157985"/>
                    <a:pt x="740229" y="92671"/>
                  </a:cubicBezTo>
                  <a:cubicBezTo>
                    <a:pt x="783772" y="27357"/>
                    <a:pt x="820057" y="44290"/>
                    <a:pt x="899886" y="34614"/>
                  </a:cubicBezTo>
                  <a:cubicBezTo>
                    <a:pt x="979715" y="24938"/>
                    <a:pt x="1219200" y="34614"/>
                    <a:pt x="1219200" y="34614"/>
                  </a:cubicBezTo>
                  <a:lnTo>
                    <a:pt x="1494972" y="3461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直接箭头连接符 54"/>
            <p:cNvCxnSpPr/>
            <p:nvPr/>
          </p:nvCxnSpPr>
          <p:spPr>
            <a:xfrm>
              <a:off x="4469389" y="3205492"/>
              <a:ext cx="21190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4469389" y="4461834"/>
              <a:ext cx="21190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V="1">
              <a:off x="4469389" y="1898152"/>
              <a:ext cx="0" cy="13073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V="1">
              <a:off x="4469389" y="3404267"/>
              <a:ext cx="0" cy="1070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176"/>
            <p:cNvSpPr txBox="1"/>
            <p:nvPr/>
          </p:nvSpPr>
          <p:spPr>
            <a:xfrm>
              <a:off x="6324258" y="2894184"/>
              <a:ext cx="348813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</a:t>
              </a:r>
              <a:endParaRPr lang="en-US"/>
            </a:p>
          </p:txBody>
        </p:sp>
        <p:sp>
          <p:nvSpPr>
            <p:cNvPr id="60" name="文本框 177"/>
            <p:cNvSpPr txBox="1"/>
            <p:nvPr/>
          </p:nvSpPr>
          <p:spPr>
            <a:xfrm>
              <a:off x="6324258" y="4105734"/>
              <a:ext cx="348813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</a:t>
              </a:r>
              <a:endParaRPr lang="en-US"/>
            </a:p>
          </p:txBody>
        </p:sp>
        <p:sp>
          <p:nvSpPr>
            <p:cNvPr id="61" name="文本框 178"/>
            <p:cNvSpPr txBox="1"/>
            <p:nvPr/>
          </p:nvSpPr>
          <p:spPr>
            <a:xfrm>
              <a:off x="4425475" y="3262466"/>
              <a:ext cx="1963956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VDD (IR drop)</a:t>
              </a:r>
              <a:endParaRPr lang="en-US"/>
            </a:p>
          </p:txBody>
        </p:sp>
        <p:sp>
          <p:nvSpPr>
            <p:cNvPr id="62" name="文本框 179"/>
            <p:cNvSpPr txBox="1"/>
            <p:nvPr/>
          </p:nvSpPr>
          <p:spPr>
            <a:xfrm>
              <a:off x="4469390" y="1779714"/>
              <a:ext cx="323165" cy="419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</a:t>
              </a:r>
              <a:endParaRPr lang="en-US"/>
            </a:p>
          </p:txBody>
        </p:sp>
      </p:grpSp>
      <p:sp>
        <p:nvSpPr>
          <p:cNvPr id="64" name="椭圆 63"/>
          <p:cNvSpPr/>
          <p:nvPr/>
        </p:nvSpPr>
        <p:spPr>
          <a:xfrm>
            <a:off x="3476870" y="5186594"/>
            <a:ext cx="402772" cy="313777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6064029" y="5351480"/>
            <a:ext cx="1108075" cy="787790"/>
            <a:chOff x="3224107" y="5824794"/>
            <a:chExt cx="1477433" cy="787790"/>
          </a:xfrm>
        </p:grpSpPr>
        <p:sp>
          <p:nvSpPr>
            <p:cNvPr id="66" name="矩形标注 65"/>
            <p:cNvSpPr/>
            <p:nvPr/>
          </p:nvSpPr>
          <p:spPr>
            <a:xfrm>
              <a:off x="3224107" y="5824794"/>
              <a:ext cx="1477433" cy="787790"/>
            </a:xfrm>
            <a:prstGeom prst="wedgeRectCallout">
              <a:avLst>
                <a:gd name="adj1" fmla="val -8818"/>
                <a:gd name="adj2" fmla="val -23279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肘形连接符 66"/>
            <p:cNvCxnSpPr/>
            <p:nvPr/>
          </p:nvCxnSpPr>
          <p:spPr>
            <a:xfrm flipV="1">
              <a:off x="3372472" y="5914262"/>
              <a:ext cx="1009471" cy="50831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直接连接符 67"/>
          <p:cNvCxnSpPr/>
          <p:nvPr/>
        </p:nvCxnSpPr>
        <p:spPr>
          <a:xfrm flipV="1">
            <a:off x="6560156" y="5783783"/>
            <a:ext cx="76200" cy="141801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636355" y="5783780"/>
            <a:ext cx="100484" cy="165478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736839" y="5925581"/>
            <a:ext cx="364578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195578" y="5925581"/>
            <a:ext cx="364578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00436" y="64520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pPr/>
              <a:t>4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808" y="62408"/>
            <a:ext cx="7200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</a:rPr>
              <a:t>How to model IR drop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6" y="1412776"/>
            <a:ext cx="5940152" cy="358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268758"/>
            <a:ext cx="1353501" cy="41880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76056" y="4978691"/>
            <a:ext cx="276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Engineering changing order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6651024" y="4653136"/>
            <a:ext cx="792088" cy="40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6156" y="1916832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 need to solve a huge matrix!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733256"/>
            <a:ext cx="654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Since numerous time-consuming iterations among PDN design, fast and accurate </a:t>
            </a:r>
            <a:r>
              <a:rPr lang="en-US" altLang="zh-CN" dirty="0" smtClean="0">
                <a:solidFill>
                  <a:srgbClr val="FF0000"/>
                </a:solidFill>
              </a:rPr>
              <a:t>incremental IR prediction</a:t>
            </a:r>
            <a:r>
              <a:rPr lang="en-US" altLang="zh-CN" dirty="0" smtClean="0"/>
              <a:t> has emerged need.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00016"/>
            <a:ext cx="1200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7020272" y="6379587"/>
            <a:ext cx="2057400" cy="365125"/>
          </a:xfrm>
        </p:spPr>
        <p:txBody>
          <a:bodyPr/>
          <a:lstStyle/>
          <a:p>
            <a:fld id="{4C9354D7-570A-49E2-B199-723233CA2A3F}" type="slidenum">
              <a:rPr lang="en-US" sz="1800">
                <a:solidFill>
                  <a:schemeClr val="tx1"/>
                </a:solidFill>
              </a:rPr>
              <a:pPr/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IncPRID</a:t>
            </a:r>
            <a:r>
              <a:rPr lang="en-US" altLang="zh-CN" sz="3600" dirty="0"/>
              <a:t>(Incremental Prediction of IR Drop)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6339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Original design information </a:t>
            </a:r>
            <a:r>
              <a:rPr lang="en-US" altLang="zh-CN" sz="1600" dirty="0" smtClean="0"/>
              <a:t>(DEF, LEF; golden tool power pad file, GSR file, Technology file)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71228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IR drop report file</a:t>
            </a:r>
            <a:r>
              <a:rPr lang="en-US" altLang="zh-CN" sz="1600" b="1" dirty="0" smtClean="0"/>
              <a:t>;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Current distribution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690753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Incremental modification by designer </a:t>
            </a:r>
            <a:r>
              <a:rPr lang="en-US" altLang="zh-CN" sz="1600" dirty="0" smtClean="0"/>
              <a:t>(macro/cell block movement or change ; modification of the PDN to have a denser grid; adding/moving power pad</a:t>
            </a:r>
            <a:endParaRPr lang="zh-CN" altLang="en-US" sz="1600" dirty="0"/>
          </a:p>
        </p:txBody>
      </p:sp>
      <p:sp>
        <p:nvSpPr>
          <p:cNvPr id="8" name="椭圆 7"/>
          <p:cNvSpPr/>
          <p:nvPr/>
        </p:nvSpPr>
        <p:spPr>
          <a:xfrm>
            <a:off x="107504" y="1628800"/>
            <a:ext cx="316835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47864" y="1449161"/>
            <a:ext cx="2160240" cy="1257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92042" y="2276872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(Golden tool)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012160" y="1449161"/>
            <a:ext cx="2664296" cy="2195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63888" y="3356992"/>
            <a:ext cx="1368152" cy="15841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IncPRID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 rot="2384816">
            <a:off x="2646937" y="2912189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4087130" y="2919560"/>
            <a:ext cx="458854" cy="222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8898496">
            <a:off x="5066417" y="3585511"/>
            <a:ext cx="1008112" cy="322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83768" y="5445224"/>
            <a:ext cx="3528392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583165" y="5656892"/>
            <a:ext cx="319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Static IR drop of each power node that has tap current source attached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4155684" y="5013176"/>
            <a:ext cx="24545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6876256" y="643341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pPr/>
              <a:t>6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880" y="548680"/>
            <a:ext cx="5266928" cy="652934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dirty="0" smtClean="0"/>
              <a:t>Training Flow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865"/>
            <a:ext cx="42767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>
          <a:xfrm rot="19264474">
            <a:off x="4709438" y="4312413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92080" y="2996952"/>
            <a:ext cx="3590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Use </a:t>
            </a:r>
            <a:r>
              <a:rPr lang="en-US" altLang="zh-CN" dirty="0" smtClean="0">
                <a:solidFill>
                  <a:srgbClr val="FF0000"/>
                </a:solidFill>
              </a:rPr>
              <a:t>KVL, KCL, branch equations and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superposition</a:t>
            </a:r>
            <a:r>
              <a:rPr lang="en-US" altLang="zh-CN" dirty="0" smtClean="0"/>
              <a:t> to efficiently extract </a:t>
            </a:r>
          </a:p>
          <a:p>
            <a:r>
              <a:rPr lang="en-US" altLang="zh-CN" dirty="0" smtClean="0"/>
              <a:t>relevant </a:t>
            </a:r>
            <a:r>
              <a:rPr lang="en-US" altLang="zh-CN" dirty="0" smtClean="0">
                <a:solidFill>
                  <a:srgbClr val="FF0000"/>
                </a:solidFill>
              </a:rPr>
              <a:t>electrical features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1724" y="5352274"/>
            <a:ext cx="395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Use </a:t>
            </a:r>
            <a:r>
              <a:rPr lang="en-US" altLang="zh-CN" dirty="0" err="1" smtClean="0"/>
              <a:t>XGBoost</a:t>
            </a:r>
            <a:r>
              <a:rPr lang="en-US" altLang="zh-CN" dirty="0" smtClean="0"/>
              <a:t> as machine learning model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76256" y="643794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7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458617"/>
            <a:ext cx="115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(Golden tool)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544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40768" y="548680"/>
            <a:ext cx="7416824" cy="86409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Prediction 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/>
              <a:t>Flow</a:t>
            </a:r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4" y="513955"/>
            <a:ext cx="6210732" cy="59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箭头 6"/>
          <p:cNvSpPr/>
          <p:nvPr/>
        </p:nvSpPr>
        <p:spPr>
          <a:xfrm rot="9217430">
            <a:off x="2289055" y="3642347"/>
            <a:ext cx="821475" cy="22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036917"/>
            <a:ext cx="337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Constraints come from </a:t>
            </a:r>
          </a:p>
          <a:p>
            <a:r>
              <a:rPr lang="en-US" altLang="zh-CN" dirty="0"/>
              <a:t>r</a:t>
            </a:r>
            <a:r>
              <a:rPr lang="en-US" altLang="zh-CN" dirty="0" smtClean="0"/>
              <a:t>obustness experiment, when </a:t>
            </a:r>
          </a:p>
          <a:p>
            <a:r>
              <a:rPr lang="en-US" altLang="zh-CN" dirty="0" smtClean="0"/>
              <a:t>break the constrains, the error 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ould be large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58209" y="644433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pPr/>
              <a:t>8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Experimental Setup</a:t>
            </a:r>
          </a:p>
          <a:p>
            <a:pPr lvl="1"/>
            <a:r>
              <a:rPr lang="en-US" altLang="zh-CN" sz="2000" dirty="0" smtClean="0"/>
              <a:t>In C++ with LEF/DEF reader/writer parsers</a:t>
            </a:r>
          </a:p>
          <a:p>
            <a:pPr lvl="1"/>
            <a:r>
              <a:rPr lang="en-US" altLang="zh-CN" sz="2000" dirty="0" smtClean="0"/>
              <a:t>On a 2.6Ghz Intel Xeon Dual-CPU server with 256GB RAM</a:t>
            </a:r>
          </a:p>
          <a:p>
            <a:pPr lvl="1"/>
            <a:r>
              <a:rPr lang="en-US" altLang="zh-CN" sz="2000" dirty="0" smtClean="0"/>
              <a:t>150 SOC floorplan designs(80% training data and 20% testing data)</a:t>
            </a:r>
          </a:p>
          <a:p>
            <a:pPr lvl="1"/>
            <a:r>
              <a:rPr lang="en-US" altLang="zh-CN" sz="2000" dirty="0" err="1" smtClean="0"/>
              <a:t>RedHawk</a:t>
            </a:r>
            <a:r>
              <a:rPr lang="en-US" altLang="zh-CN" sz="2000" dirty="0" smtClean="0"/>
              <a:t> as golden tool</a:t>
            </a:r>
            <a:endParaRPr lang="zh-CN" alt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7517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>
                <a:solidFill>
                  <a:schemeClr val="tx1"/>
                </a:solidFill>
              </a:rPr>
              <a:t>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507</Words>
  <Application>Microsoft Office PowerPoint</Application>
  <PresentationFormat>全屏显示(4:3)</PresentationFormat>
  <Paragraphs>109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主题​​</vt:lpstr>
      <vt:lpstr>1_Office 主题​​</vt:lpstr>
      <vt:lpstr>IncPIRD: Fast Learning-Based Prediction of Incremental IR Drop</vt:lpstr>
      <vt:lpstr>Agenda</vt:lpstr>
      <vt:lpstr>Background</vt:lpstr>
      <vt:lpstr>PowerPoint 演示文稿</vt:lpstr>
      <vt:lpstr>PowerPoint 演示文稿</vt:lpstr>
      <vt:lpstr>IncPRID(Incremental Prediction of IR Drop)</vt:lpstr>
      <vt:lpstr>Training Flow</vt:lpstr>
      <vt:lpstr>Prediction   Flow</vt:lpstr>
      <vt:lpstr>Experiment</vt:lpstr>
      <vt:lpstr>Experiment Result</vt:lpstr>
      <vt:lpstr>Experiment Result</vt:lpstr>
      <vt:lpstr>Experiment Result</vt:lpstr>
      <vt:lpstr>Experiment Result</vt:lpstr>
      <vt:lpstr>Experiment result</vt:lpstr>
      <vt:lpstr>Conclusion</vt:lpstr>
      <vt:lpstr>Q&amp;A</vt:lpstr>
      <vt:lpstr>Thanks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IncPIRD: Fast Learning-Based Prediction of Incremental IR Drop</dc:title>
  <dc:creator>Shawn</dc:creator>
  <cp:lastModifiedBy>user</cp:lastModifiedBy>
  <cp:revision>48</cp:revision>
  <dcterms:created xsi:type="dcterms:W3CDTF">2020-09-27T08:15:28Z</dcterms:created>
  <dcterms:modified xsi:type="dcterms:W3CDTF">2020-10-14T08:35:50Z</dcterms:modified>
</cp:coreProperties>
</file>