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73" r:id="rId3"/>
    <p:sldId id="268" r:id="rId4"/>
    <p:sldId id="257" r:id="rId5"/>
    <p:sldId id="267" r:id="rId6"/>
    <p:sldId id="279" r:id="rId7"/>
    <p:sldId id="282" r:id="rId8"/>
    <p:sldId id="288" r:id="rId9"/>
    <p:sldId id="287" r:id="rId10"/>
    <p:sldId id="281" r:id="rId11"/>
    <p:sldId id="284" r:id="rId12"/>
    <p:sldId id="283" r:id="rId13"/>
    <p:sldId id="289" r:id="rId14"/>
    <p:sldId id="274" r:id="rId15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85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1524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29611-98C4-4149-A686-56BC100F3951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F18B4F-A293-4A2A-B2A3-BBBEB0BEA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109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18B4F-A293-4A2A-B2A3-BBBEB0BEA7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60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18B4F-A293-4A2A-B2A3-BBBEB0BEA70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383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521D2-3550-4C6C-AFF5-26A1F01937B6}" type="datetime1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905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30D9F-7355-4ABC-BF19-1E6F734E5637}" type="datetime1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32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18C9A-5658-4862-AE37-D9A5C87BEAB9}" type="datetime1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19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416E-F99E-4F18-B00D-5EF21717C6A0}" type="datetime1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82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262A-D055-4198-896D-91E4390551F8}" type="datetime1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23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CD396-6FFE-4A7E-80CF-DD750BDA1FB3}" type="datetime1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9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CA15-C62B-44F5-A03F-B023FE0E10BC}" type="datetime1">
              <a:rPr lang="en-US" smtClean="0"/>
              <a:t>9/23/2020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9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1816-7FDA-4351-9D30-50903993AE85}" type="datetime1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8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9699-50C6-411F-9F95-423559E7BD16}" type="datetime1">
              <a:rPr lang="en-US" smtClean="0"/>
              <a:t>9/23/2020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83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3D67-9046-4C19-AF04-1C658ADC3FBC}" type="datetime1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4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27725-9782-4F2D-99EA-38D7654E97F9}" type="datetime1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6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DB95D-E3A7-4133-A5A3-5010D2CBD175}" type="datetime1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703263"/>
            <a:ext cx="7772400" cy="2387600"/>
          </a:xfrm>
        </p:spPr>
        <p:txBody>
          <a:bodyPr>
            <a:normAutofit/>
          </a:bodyPr>
          <a:lstStyle/>
          <a:p>
            <a:r>
              <a:rPr lang="en-US" sz="3200" b="1" dirty="0"/>
              <a:t>Accurate Estimation of Dynamic Timing Slacks using Event-Driven Simulation</a:t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06825"/>
            <a:ext cx="6858000" cy="1655762"/>
          </a:xfrm>
        </p:spPr>
        <p:txBody>
          <a:bodyPr>
            <a:normAutofit/>
          </a:bodyPr>
          <a:lstStyle/>
          <a:p>
            <a:r>
              <a:rPr lang="en-US" sz="1600" dirty="0" err="1"/>
              <a:t>Dimitrios</a:t>
            </a:r>
            <a:r>
              <a:rPr lang="en-US" sz="1600" dirty="0"/>
              <a:t> </a:t>
            </a:r>
            <a:r>
              <a:rPr lang="en-US" sz="1600" dirty="0" err="1"/>
              <a:t>Garyfallou</a:t>
            </a:r>
            <a:r>
              <a:rPr lang="en-US" sz="1600" dirty="0"/>
              <a:t>*†, </a:t>
            </a:r>
            <a:r>
              <a:rPr lang="en-US" sz="1600" dirty="0" err="1"/>
              <a:t>Ioannis</a:t>
            </a:r>
            <a:r>
              <a:rPr lang="en-US" sz="1600" dirty="0"/>
              <a:t> </a:t>
            </a:r>
            <a:r>
              <a:rPr lang="en-US" sz="1600" dirty="0" err="1"/>
              <a:t>Tsiokanos</a:t>
            </a:r>
            <a:r>
              <a:rPr lang="en-US" sz="1600" dirty="0"/>
              <a:t>†, Nestor </a:t>
            </a:r>
            <a:r>
              <a:rPr lang="en-US" sz="1600" dirty="0" err="1"/>
              <a:t>Evmorfopoulos</a:t>
            </a:r>
            <a:r>
              <a:rPr lang="en-US" sz="1600" dirty="0"/>
              <a:t>*, Georgios </a:t>
            </a:r>
            <a:r>
              <a:rPr lang="en-US" sz="1600" dirty="0" err="1"/>
              <a:t>Stamoulis</a:t>
            </a:r>
            <a:r>
              <a:rPr lang="en-US" sz="1600" dirty="0"/>
              <a:t>*, and Georgios </a:t>
            </a:r>
            <a:r>
              <a:rPr lang="en-US" sz="1600" dirty="0" err="1"/>
              <a:t>Karakonstantis</a:t>
            </a:r>
            <a:endParaRPr lang="en-US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1</a:t>
            </a:fld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09264" y="4634706"/>
            <a:ext cx="2944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Paper introduction by </a:t>
            </a:r>
            <a:r>
              <a:rPr lang="en-US" dirty="0" err="1" smtClean="0"/>
              <a:t>J</a:t>
            </a:r>
            <a:r>
              <a:rPr lang="en-US" altLang="zh-CN" dirty="0" err="1" smtClean="0"/>
              <a:t>icun</a:t>
            </a:r>
            <a:r>
              <a:rPr lang="en-US" altLang="zh-CN" dirty="0" smtClean="0"/>
              <a:t> Li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28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" y="118852"/>
            <a:ext cx="9058275" cy="1188904"/>
          </a:xfrm>
        </p:spPr>
        <p:txBody>
          <a:bodyPr>
            <a:normAutofit/>
          </a:bodyPr>
          <a:lstStyle/>
          <a:p>
            <a:r>
              <a:rPr lang="en-US" altLang="zh-CN" sz="4000" b="1" dirty="0"/>
              <a:t>Experiment Result</a:t>
            </a:r>
            <a:endParaRPr lang="en-US" sz="4000" b="1" dirty="0">
              <a:latin typeface="+mn-lt"/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10</a:t>
            </a:fld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973124"/>
            <a:ext cx="6091144" cy="367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19251" y="5362575"/>
            <a:ext cx="62769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we extract the top 5% critical activated paths (5% of the activated paths with the smallest slack</a:t>
            </a:r>
            <a:r>
              <a:rPr lang="en-US" altLang="zh-CN" dirty="0" smtClean="0"/>
              <a:t>). </a:t>
            </a:r>
            <a:r>
              <a:rPr lang="en-US" altLang="zh-CN" dirty="0"/>
              <a:t>We observe that the </a:t>
            </a:r>
            <a:r>
              <a:rPr lang="en-US" altLang="zh-CN" dirty="0">
                <a:solidFill>
                  <a:srgbClr val="FF0000"/>
                </a:solidFill>
              </a:rPr>
              <a:t>average </a:t>
            </a:r>
            <a:r>
              <a:rPr lang="en-US" altLang="zh-CN" dirty="0" err="1">
                <a:solidFill>
                  <a:srgbClr val="FF0000"/>
                </a:solidFill>
              </a:rPr>
              <a:t>DTSimp</a:t>
            </a:r>
            <a:r>
              <a:rPr lang="en-US" altLang="zh-CN" dirty="0">
                <a:solidFill>
                  <a:srgbClr val="FF0000"/>
                </a:solidFill>
              </a:rPr>
              <a:t>. has been increased to 11.2%</a:t>
            </a:r>
            <a:r>
              <a:rPr lang="en-US" altLang="zh-CN" dirty="0"/>
              <a:t>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7888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" y="118852"/>
            <a:ext cx="9058275" cy="1188904"/>
          </a:xfrm>
        </p:spPr>
        <p:txBody>
          <a:bodyPr>
            <a:normAutofit/>
          </a:bodyPr>
          <a:lstStyle/>
          <a:p>
            <a:r>
              <a:rPr lang="en-US" altLang="zh-CN" sz="4000" b="1" dirty="0"/>
              <a:t>Experiment Result</a:t>
            </a:r>
            <a:endParaRPr lang="en-US" sz="4000" b="1" dirty="0">
              <a:latin typeface="+mn-lt"/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11</a:t>
            </a:fld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6725" y="5238750"/>
            <a:ext cx="83724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1.  </a:t>
            </a:r>
            <a:r>
              <a:rPr lang="en-US" altLang="zh-CN" dirty="0"/>
              <a:t>ED-DTA results in </a:t>
            </a:r>
            <a:r>
              <a:rPr lang="en-US" altLang="zh-CN" dirty="0">
                <a:solidFill>
                  <a:srgbClr val="FF0000"/>
                </a:solidFill>
              </a:rPr>
              <a:t>1.89% on average </a:t>
            </a:r>
            <a:r>
              <a:rPr lang="en-US" altLang="zh-CN" dirty="0"/>
              <a:t>and up-to 6.22% higher clock frequency than </a:t>
            </a:r>
            <a:r>
              <a:rPr lang="en-US" altLang="zh-CN" dirty="0" smtClean="0"/>
              <a:t>GB-DTA</a:t>
            </a:r>
          </a:p>
          <a:p>
            <a:r>
              <a:rPr lang="en-US" altLang="zh-CN" dirty="0" smtClean="0"/>
              <a:t>2.  GB-DTA </a:t>
            </a:r>
            <a:r>
              <a:rPr lang="en-US" altLang="zh-CN" dirty="0"/>
              <a:t>results in </a:t>
            </a:r>
            <a:r>
              <a:rPr lang="en-US" altLang="zh-CN" dirty="0">
                <a:solidFill>
                  <a:srgbClr val="FF0000"/>
                </a:solidFill>
              </a:rPr>
              <a:t>2.94× more </a:t>
            </a:r>
            <a:r>
              <a:rPr lang="en-US" altLang="zh-CN" dirty="0"/>
              <a:t>failures than ED-DTA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3" y="1252537"/>
            <a:ext cx="6696075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630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384" y="301228"/>
            <a:ext cx="8170666" cy="99417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Conclusion</a:t>
            </a:r>
            <a:endParaRPr lang="en-US" sz="4000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12</a:t>
            </a:fld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4680" y="1755234"/>
            <a:ext cx="852929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ED-DTA </a:t>
            </a:r>
            <a:r>
              <a:rPr lang="en-US" sz="2400" dirty="0"/>
              <a:t>approach unveils </a:t>
            </a:r>
            <a:r>
              <a:rPr lang="en-US" sz="2400" dirty="0">
                <a:solidFill>
                  <a:srgbClr val="FF0000"/>
                </a:solidFill>
              </a:rPr>
              <a:t>2.35% on average and up-to 194.51% more DTS</a:t>
            </a:r>
            <a:r>
              <a:rPr lang="en-US" sz="2400" dirty="0"/>
              <a:t>, compared to </a:t>
            </a:r>
            <a:r>
              <a:rPr lang="en-US" sz="2400" dirty="0" smtClean="0"/>
              <a:t>GB-DTA</a:t>
            </a:r>
            <a:r>
              <a:rPr lang="en-US" sz="2400" dirty="0"/>
              <a:t>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2.    When </a:t>
            </a:r>
            <a:r>
              <a:rPr lang="en-US" sz="2400" dirty="0"/>
              <a:t>only the critical activated paths are considered, the average DTS improvement is </a:t>
            </a:r>
            <a:r>
              <a:rPr lang="en-US" sz="2400" dirty="0">
                <a:solidFill>
                  <a:srgbClr val="FF0000"/>
                </a:solidFill>
              </a:rPr>
              <a:t>increased to 11.2%. 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3.   Increase </a:t>
            </a:r>
            <a:r>
              <a:rPr lang="en-US" sz="2400" dirty="0"/>
              <a:t>of the </a:t>
            </a:r>
            <a:r>
              <a:rPr lang="en-US" sz="2400" dirty="0">
                <a:solidFill>
                  <a:srgbClr val="FF0000"/>
                </a:solidFill>
              </a:rPr>
              <a:t>clock frequency by up-to 10.42% </a:t>
            </a:r>
            <a:r>
              <a:rPr lang="en-US" sz="2400" dirty="0"/>
              <a:t>compared to existing frequency scaling </a:t>
            </a:r>
            <a:r>
              <a:rPr lang="en-US" sz="2400" dirty="0" smtClean="0"/>
              <a:t>schemes</a:t>
            </a:r>
          </a:p>
          <a:p>
            <a:endParaRPr lang="en-US" sz="2400" dirty="0" smtClean="0"/>
          </a:p>
          <a:p>
            <a:r>
              <a:rPr lang="en-US" sz="2400" dirty="0" smtClean="0"/>
              <a:t>4.   Reveals </a:t>
            </a:r>
            <a:r>
              <a:rPr lang="en-US" sz="2400" dirty="0"/>
              <a:t>that timing </a:t>
            </a:r>
            <a:r>
              <a:rPr lang="en-US" sz="2400" dirty="0">
                <a:solidFill>
                  <a:srgbClr val="FF0000"/>
                </a:solidFill>
              </a:rPr>
              <a:t>failures can be up-to 2.94× less than </a:t>
            </a:r>
            <a:r>
              <a:rPr lang="en-US" sz="2400" dirty="0"/>
              <a:t>the ones estimated by existing failure estimation techniques</a:t>
            </a:r>
          </a:p>
        </p:txBody>
      </p:sp>
    </p:spTree>
    <p:extLst>
      <p:ext uri="{BB962C8B-B14F-4D97-AF65-F5344CB8AC3E}">
        <p14:creationId xmlns:p14="http://schemas.microsoft.com/office/powerpoint/2010/main" val="242412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384" y="301228"/>
            <a:ext cx="8170666" cy="99417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Conclusion</a:t>
            </a:r>
            <a:endParaRPr lang="en-US" sz="4000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13</a:t>
            </a:fld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2" y="1800225"/>
            <a:ext cx="8188677" cy="360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280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97354" y="2630979"/>
            <a:ext cx="244490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/>
              <a:t>Q &amp; 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14</a:t>
            </a:fld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90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Agenda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300" dirty="0" smtClean="0"/>
              <a:t>Background</a:t>
            </a:r>
          </a:p>
          <a:p>
            <a:pPr marL="0" indent="0">
              <a:buNone/>
            </a:pPr>
            <a:endParaRPr lang="en-US" sz="3300" dirty="0"/>
          </a:p>
          <a:p>
            <a:r>
              <a:rPr lang="en-US" sz="3300" dirty="0"/>
              <a:t>Proposed </a:t>
            </a:r>
            <a:r>
              <a:rPr lang="en-US" sz="3300" dirty="0" smtClean="0"/>
              <a:t>Solution</a:t>
            </a:r>
          </a:p>
          <a:p>
            <a:endParaRPr lang="en-US" sz="3300" dirty="0"/>
          </a:p>
          <a:p>
            <a:r>
              <a:rPr lang="en-US" sz="3300" dirty="0"/>
              <a:t>Experiment </a:t>
            </a:r>
            <a:r>
              <a:rPr lang="en-US" sz="3300" dirty="0" smtClean="0"/>
              <a:t>Result</a:t>
            </a:r>
          </a:p>
          <a:p>
            <a:endParaRPr lang="en-US" sz="3300" dirty="0" smtClean="0"/>
          </a:p>
          <a:p>
            <a:r>
              <a:rPr lang="en-US" sz="3300" dirty="0" smtClean="0"/>
              <a:t>Conclusion</a:t>
            </a:r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endParaRPr lang="en-US" sz="33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2</a:t>
            </a:fld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90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384" y="301228"/>
            <a:ext cx="8170666" cy="99417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Background</a:t>
            </a:r>
            <a:r>
              <a:rPr lang="en-US" sz="4000" b="1" dirty="0"/>
              <a:t> 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3</a:t>
            </a:fld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7981" y="5479509"/>
            <a:ext cx="843404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1.  Extensive </a:t>
            </a:r>
            <a:r>
              <a:rPr lang="en-US" sz="2000" dirty="0"/>
              <a:t>static and dynamic parametric </a:t>
            </a:r>
            <a:r>
              <a:rPr lang="en-US" sz="2000" dirty="0" smtClean="0"/>
              <a:t>variations result in up-to </a:t>
            </a:r>
            <a:r>
              <a:rPr lang="en-US" sz="2000" dirty="0" smtClean="0">
                <a:solidFill>
                  <a:srgbClr val="FF0000"/>
                </a:solidFill>
              </a:rPr>
              <a:t>50% delay variations</a:t>
            </a:r>
            <a:r>
              <a:rPr lang="en-US" sz="2000" dirty="0" smtClean="0"/>
              <a:t>,</a:t>
            </a:r>
            <a:r>
              <a:rPr lang="en-US" altLang="zh-CN" sz="2000" dirty="0"/>
              <a:t> Circuits prone to </a:t>
            </a:r>
            <a:r>
              <a:rPr lang="en-US" altLang="zh-CN" sz="2000" dirty="0">
                <a:solidFill>
                  <a:srgbClr val="FF0000"/>
                </a:solidFill>
              </a:rPr>
              <a:t>timing failures</a:t>
            </a:r>
            <a:r>
              <a:rPr lang="en-US" altLang="zh-CN" sz="2000" dirty="0"/>
              <a:t>.</a:t>
            </a:r>
          </a:p>
          <a:p>
            <a:r>
              <a:rPr lang="en-US" altLang="zh-CN" sz="2000" dirty="0" smtClean="0"/>
              <a:t>2.  Timing </a:t>
            </a:r>
            <a:r>
              <a:rPr lang="en-US" altLang="zh-CN" sz="2000" dirty="0" smtClean="0"/>
              <a:t>margins(</a:t>
            </a:r>
            <a:r>
              <a:rPr lang="en-US" altLang="zh-CN" sz="2000" dirty="0" smtClean="0">
                <a:solidFill>
                  <a:srgbClr val="FF0000"/>
                </a:solidFill>
              </a:rPr>
              <a:t>slack</a:t>
            </a:r>
            <a:r>
              <a:rPr lang="en-US" altLang="zh-CN" sz="2000" dirty="0" smtClean="0"/>
              <a:t>).</a:t>
            </a:r>
          </a:p>
          <a:p>
            <a:r>
              <a:rPr lang="en-US" altLang="zh-CN" sz="2000" dirty="0" smtClean="0"/>
              <a:t>3.  Statically </a:t>
            </a:r>
            <a:r>
              <a:rPr lang="en-US" altLang="zh-CN" sz="2000" dirty="0"/>
              <a:t>estimation lead to </a:t>
            </a:r>
            <a:r>
              <a:rPr lang="en-US" altLang="zh-CN" sz="2000" dirty="0">
                <a:solidFill>
                  <a:srgbClr val="FF0000"/>
                </a:solidFill>
              </a:rPr>
              <a:t>lower frequency or at higher voltage.</a:t>
            </a:r>
            <a:endParaRPr lang="en-US" altLang="zh-CN" sz="2000" dirty="0"/>
          </a:p>
          <a:p>
            <a:pPr marL="457200" indent="-457200">
              <a:buAutoNum type="arabicPeriod" startAt="2"/>
            </a:pPr>
            <a:endParaRPr lang="en-US" altLang="zh-CN" sz="2000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23" y="939383"/>
            <a:ext cx="4581525" cy="4540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436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39" y="86709"/>
            <a:ext cx="9066522" cy="1325563"/>
          </a:xfrm>
        </p:spPr>
        <p:txBody>
          <a:bodyPr>
            <a:normAutofit/>
          </a:bodyPr>
          <a:lstStyle/>
          <a:p>
            <a:r>
              <a:rPr lang="en-US" altLang="zh-CN" sz="4000" b="1" dirty="0"/>
              <a:t>statically </a:t>
            </a:r>
            <a:r>
              <a:rPr lang="en-US" altLang="zh-CN" sz="4000" b="1" dirty="0" smtClean="0"/>
              <a:t>based approach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822" y="1707451"/>
            <a:ext cx="8816356" cy="1785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Advantage:</a:t>
            </a:r>
          </a:p>
          <a:p>
            <a:pPr marL="0" indent="0">
              <a:buNone/>
            </a:pPr>
            <a:r>
              <a:rPr lang="en-US" sz="2000" dirty="0"/>
              <a:t>Q</a:t>
            </a:r>
            <a:r>
              <a:rPr lang="en-US" sz="2000" dirty="0" smtClean="0"/>
              <a:t>uickly </a:t>
            </a:r>
            <a:r>
              <a:rPr lang="en-US" sz="2000" dirty="0"/>
              <a:t>revealing </a:t>
            </a:r>
            <a:r>
              <a:rPr lang="en-US" sz="2000" dirty="0">
                <a:solidFill>
                  <a:srgbClr val="FF0000"/>
                </a:solidFill>
              </a:rPr>
              <a:t>the most critical </a:t>
            </a:r>
            <a:r>
              <a:rPr lang="en-US" sz="2000" dirty="0" smtClean="0">
                <a:solidFill>
                  <a:srgbClr val="FF0000"/>
                </a:solidFill>
              </a:rPr>
              <a:t>paths</a:t>
            </a:r>
          </a:p>
          <a:p>
            <a:pPr marL="0" indent="0">
              <a:buNone/>
            </a:pPr>
            <a:r>
              <a:rPr lang="en-US" sz="2000" dirty="0" smtClean="0"/>
              <a:t>Disadvantage:</a:t>
            </a: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gnoring </a:t>
            </a:r>
            <a:r>
              <a:rPr lang="en-US" sz="2000" dirty="0">
                <a:solidFill>
                  <a:srgbClr val="FF0000"/>
                </a:solidFill>
              </a:rPr>
              <a:t>the data-dependent </a:t>
            </a:r>
            <a:r>
              <a:rPr lang="en-US" sz="2000" dirty="0"/>
              <a:t>excitation of each path</a:t>
            </a:r>
            <a:r>
              <a:rPr lang="en-US" sz="2000" dirty="0" smtClean="0"/>
              <a:t>  	     	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4</a:t>
            </a:fld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3807" y="1171381"/>
            <a:ext cx="28585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/>
              <a:t>Static Timing </a:t>
            </a:r>
            <a:r>
              <a:rPr lang="en-US" altLang="zh-CN" sz="2400" dirty="0"/>
              <a:t>A</a:t>
            </a:r>
            <a:r>
              <a:rPr lang="en-US" altLang="zh-CN" sz="2400" dirty="0" smtClean="0"/>
              <a:t>nalysis</a:t>
            </a:r>
            <a:endParaRPr lang="en-US" sz="24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63822" y="4069407"/>
            <a:ext cx="8816356" cy="238606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Advantage:</a:t>
            </a:r>
          </a:p>
          <a:p>
            <a:pPr marL="0" indent="0">
              <a:buNone/>
            </a:pPr>
            <a:r>
              <a:rPr lang="en-US" sz="2000" dirty="0"/>
              <a:t>R</a:t>
            </a:r>
            <a:r>
              <a:rPr lang="en-US" sz="2000" dirty="0" smtClean="0"/>
              <a:t>oughly </a:t>
            </a:r>
            <a:r>
              <a:rPr lang="en-US" sz="2000" dirty="0">
                <a:solidFill>
                  <a:srgbClr val="FF0000"/>
                </a:solidFill>
              </a:rPr>
              <a:t>99% of critical paths are triggered by less than 10% of all operations </a:t>
            </a:r>
            <a:r>
              <a:rPr lang="en-US" sz="2000" dirty="0"/>
              <a:t>and the chance to experience the worst-case input conditions and the upper slew bounds assumed </a:t>
            </a:r>
            <a:r>
              <a:rPr lang="en-US" sz="2000" dirty="0">
                <a:solidFill>
                  <a:srgbClr val="FF0000"/>
                </a:solidFill>
              </a:rPr>
              <a:t>by STA is very </a:t>
            </a:r>
            <a:r>
              <a:rPr lang="en-US" sz="2000" dirty="0" smtClean="0">
                <a:solidFill>
                  <a:srgbClr val="FF0000"/>
                </a:solidFill>
              </a:rPr>
              <a:t>low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Disadvantage:	     	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still assume ﬁxed, worst-case delays </a:t>
            </a:r>
            <a:r>
              <a:rPr lang="en-US" sz="2000" dirty="0" smtClean="0"/>
              <a:t>which are estimated by Graph Based Analysis (GBA). </a:t>
            </a:r>
            <a:endParaRPr lang="en-US" sz="2000" dirty="0"/>
          </a:p>
        </p:txBody>
      </p:sp>
      <p:sp>
        <p:nvSpPr>
          <p:cNvPr id="14" name="Rectangle 10"/>
          <p:cNvSpPr/>
          <p:nvPr/>
        </p:nvSpPr>
        <p:spPr>
          <a:xfrm>
            <a:off x="163822" y="3579167"/>
            <a:ext cx="48738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/>
              <a:t>Graph </a:t>
            </a:r>
            <a:r>
              <a:rPr lang="en-US" altLang="zh-CN" sz="2400" dirty="0"/>
              <a:t>B</a:t>
            </a:r>
            <a:r>
              <a:rPr lang="en-US" altLang="zh-CN" sz="2400" dirty="0" smtClean="0"/>
              <a:t>ased Dynamic Timing Analysis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007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" y="118852"/>
            <a:ext cx="9058275" cy="118890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+mn-lt"/>
              </a:rPr>
              <a:t>Graph Based Analysis</a:t>
            </a:r>
            <a:endParaRPr lang="en-US" sz="4000" b="1" dirty="0">
              <a:latin typeface="+mn-lt"/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5</a:t>
            </a:fld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1197179"/>
            <a:ext cx="504503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57175" indent="-257175">
              <a:buAutoNum type="arabicPeriod"/>
            </a:pPr>
            <a:r>
              <a:rPr lang="en-US" sz="2400" b="1" dirty="0" smtClean="0"/>
              <a:t>Slew merge points</a:t>
            </a:r>
            <a:endParaRPr lang="en-US" sz="2400" b="1" dirty="0"/>
          </a:p>
          <a:p>
            <a:pPr marL="257175" indent="-257175">
              <a:buAutoNum type="arabicPeriod"/>
            </a:pPr>
            <a:endParaRPr lang="en-US" sz="2400" b="1" dirty="0"/>
          </a:p>
          <a:p>
            <a:pPr marL="257175" indent="-257175">
              <a:buAutoNum type="arabicPeriod"/>
            </a:pPr>
            <a:r>
              <a:rPr lang="en-US" sz="2400" b="1" dirty="0" smtClean="0"/>
              <a:t>Worse-case input state assumptions</a:t>
            </a:r>
          </a:p>
          <a:p>
            <a:endParaRPr lang="en-US" sz="2400" b="1" dirty="0" smtClean="0"/>
          </a:p>
          <a:p>
            <a:pPr marL="257175" indent="-257175">
              <a:buAutoNum type="arabicPeriod"/>
            </a:pPr>
            <a:endParaRPr lang="en-US" sz="2400" b="1" dirty="0"/>
          </a:p>
          <a:p>
            <a:pPr marL="257175" indent="-257175">
              <a:buAutoNum type="arabicPeriod"/>
            </a:pPr>
            <a:r>
              <a:rPr lang="en-US" sz="2400" b="1" u="sng" dirty="0" smtClean="0">
                <a:solidFill>
                  <a:srgbClr val="FF0000"/>
                </a:solidFill>
              </a:rPr>
              <a:t>Use figures, tables to explain!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2971067"/>
            <a:ext cx="7872413" cy="3229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717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" y="118852"/>
            <a:ext cx="9058275" cy="118890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+mn-lt"/>
              </a:rPr>
              <a:t>GB-DTA</a:t>
            </a:r>
            <a:endParaRPr lang="en-US" sz="4000" b="1" dirty="0">
              <a:latin typeface="+mn-lt"/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6</a:t>
            </a:fld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075" y="1291620"/>
            <a:ext cx="82581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buAutoNum type="arabicPeriod"/>
            </a:pPr>
            <a:endParaRPr lang="en-US" sz="2400" b="1" dirty="0"/>
          </a:p>
          <a:p>
            <a:r>
              <a:rPr lang="en-US" sz="2400" b="1" dirty="0"/>
              <a:t>Assuming </a:t>
            </a:r>
            <a:endParaRPr lang="en-US" sz="2400" b="1" dirty="0" smtClean="0"/>
          </a:p>
          <a:p>
            <a:r>
              <a:rPr lang="en-US" sz="2400" b="1" dirty="0" smtClean="0"/>
              <a:t>GB-DTA estimates the DTS </a:t>
            </a:r>
          </a:p>
          <a:p>
            <a:endParaRPr lang="en-US" sz="2400" b="1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217" y="2861279"/>
            <a:ext cx="6851596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713" y="1609725"/>
            <a:ext cx="60483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6213" y="1981200"/>
            <a:ext cx="41624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730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" y="118852"/>
            <a:ext cx="9058275" cy="118890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+mn-lt"/>
              </a:rPr>
              <a:t>ED-DTA</a:t>
            </a:r>
            <a:endParaRPr lang="en-US" sz="4000" b="1" dirty="0">
              <a:latin typeface="+mn-lt"/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7</a:t>
            </a:fld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0550" y="1240538"/>
            <a:ext cx="79152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The key idea behind the proposed method is that the slew and at of the generated event depend only on the </a:t>
            </a:r>
            <a:r>
              <a:rPr lang="en-US" altLang="zh-CN" sz="1600" dirty="0" smtClean="0">
                <a:solidFill>
                  <a:srgbClr val="FF0000"/>
                </a:solidFill>
              </a:rPr>
              <a:t>triggering input events 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" y="2486024"/>
            <a:ext cx="6848772" cy="300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15"/>
          <p:cNvSpPr/>
          <p:nvPr/>
        </p:nvSpPr>
        <p:spPr>
          <a:xfrm flipV="1">
            <a:off x="6708266" y="4777930"/>
            <a:ext cx="549784" cy="1786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46396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1252" y="10843"/>
            <a:ext cx="54159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/>
              <a:t>Simulation Structure Overview</a:t>
            </a:r>
            <a:endParaRPr lang="en-US" sz="3200" b="1"/>
          </a:p>
        </p:txBody>
      </p:sp>
      <p:grpSp>
        <p:nvGrpSpPr>
          <p:cNvPr id="19" name="组合 18"/>
          <p:cNvGrpSpPr/>
          <p:nvPr/>
        </p:nvGrpSpPr>
        <p:grpSpPr>
          <a:xfrm>
            <a:off x="4800600" y="1630918"/>
            <a:ext cx="3532910" cy="1330036"/>
            <a:chOff x="5915890" y="3422073"/>
            <a:chExt cx="3602183" cy="955963"/>
          </a:xfrm>
        </p:grpSpPr>
        <p:grpSp>
          <p:nvGrpSpPr>
            <p:cNvPr id="8" name="组合 7"/>
            <p:cNvGrpSpPr/>
            <p:nvPr/>
          </p:nvGrpSpPr>
          <p:grpSpPr>
            <a:xfrm>
              <a:off x="5915890" y="3422073"/>
              <a:ext cx="554182" cy="955963"/>
              <a:chOff x="6276109" y="3685309"/>
              <a:chExt cx="554182" cy="955963"/>
            </a:xfrm>
          </p:grpSpPr>
          <p:sp>
            <p:nvSpPr>
              <p:cNvPr id="6" name="矩形 5"/>
              <p:cNvSpPr/>
              <p:nvPr/>
            </p:nvSpPr>
            <p:spPr>
              <a:xfrm>
                <a:off x="6276109" y="3685309"/>
                <a:ext cx="554182" cy="955963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等腰三角形 6"/>
              <p:cNvSpPr/>
              <p:nvPr/>
            </p:nvSpPr>
            <p:spPr>
              <a:xfrm>
                <a:off x="6397335" y="4336472"/>
                <a:ext cx="311729" cy="304800"/>
              </a:xfrm>
              <a:prstGeom prst="triangle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云形 8"/>
            <p:cNvSpPr/>
            <p:nvPr/>
          </p:nvSpPr>
          <p:spPr>
            <a:xfrm>
              <a:off x="6948055" y="3422073"/>
              <a:ext cx="568036" cy="484908"/>
            </a:xfrm>
            <a:prstGeom prst="cloud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等腰三角形 10"/>
            <p:cNvSpPr/>
            <p:nvPr/>
          </p:nvSpPr>
          <p:spPr>
            <a:xfrm rot="5400000">
              <a:off x="7988877" y="3562350"/>
              <a:ext cx="516083" cy="505689"/>
            </a:xfrm>
            <a:prstGeom prst="triangl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直接连接符 13"/>
            <p:cNvCxnSpPr>
              <a:endCxn id="9" idx="2"/>
            </p:cNvCxnSpPr>
            <p:nvPr/>
          </p:nvCxnSpPr>
          <p:spPr>
            <a:xfrm>
              <a:off x="6470072" y="3664527"/>
              <a:ext cx="479745" cy="0"/>
            </a:xfrm>
            <a:prstGeom prst="lin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7398326" y="3830782"/>
              <a:ext cx="595748" cy="0"/>
            </a:xfrm>
            <a:prstGeom prst="lin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8485909" y="3830782"/>
              <a:ext cx="595748" cy="0"/>
            </a:xfrm>
            <a:prstGeom prst="lin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2" name="云形 11"/>
            <p:cNvSpPr/>
            <p:nvPr/>
          </p:nvSpPr>
          <p:spPr>
            <a:xfrm>
              <a:off x="8950037" y="3588328"/>
              <a:ext cx="568036" cy="484908"/>
            </a:xfrm>
            <a:prstGeom prst="cloud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圆角矩形 17"/>
          <p:cNvSpPr/>
          <p:nvPr/>
        </p:nvSpPr>
        <p:spPr>
          <a:xfrm>
            <a:off x="4291446" y="1409246"/>
            <a:ext cx="4623955" cy="1787236"/>
          </a:xfrm>
          <a:prstGeom prst="roundRect">
            <a:avLst/>
          </a:prstGeom>
          <a:noFill/>
          <a:ln w="571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闪电形 27"/>
          <p:cNvSpPr/>
          <p:nvPr/>
        </p:nvSpPr>
        <p:spPr>
          <a:xfrm>
            <a:off x="3582095" y="4312841"/>
            <a:ext cx="490226" cy="689666"/>
          </a:xfrm>
          <a:prstGeom prst="lightningBol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矩形 28"/>
          <p:cNvSpPr/>
          <p:nvPr/>
        </p:nvSpPr>
        <p:spPr>
          <a:xfrm>
            <a:off x="5284676" y="1862230"/>
            <a:ext cx="118896" cy="16384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矩形 29"/>
          <p:cNvSpPr/>
          <p:nvPr/>
        </p:nvSpPr>
        <p:spPr>
          <a:xfrm>
            <a:off x="6774275" y="2113668"/>
            <a:ext cx="118896" cy="16384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矩形 30"/>
          <p:cNvSpPr/>
          <p:nvPr/>
        </p:nvSpPr>
        <p:spPr>
          <a:xfrm>
            <a:off x="7283430" y="2095947"/>
            <a:ext cx="118896" cy="1638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直接连接符 32"/>
          <p:cNvCxnSpPr/>
          <p:nvPr/>
        </p:nvCxnSpPr>
        <p:spPr>
          <a:xfrm flipH="1">
            <a:off x="3873961" y="2026075"/>
            <a:ext cx="1470163" cy="2480894"/>
          </a:xfrm>
          <a:prstGeom prst="line">
            <a:avLst/>
          </a:prstGeom>
          <a:ln w="57150">
            <a:prstDash val="dash"/>
            <a:headEnd type="none" w="med" len="med"/>
            <a:tailEnd type="triangl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68" name="图片 6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242" y="4270727"/>
            <a:ext cx="5281027" cy="2811606"/>
          </a:xfrm>
          <a:prstGeom prst="rect">
            <a:avLst/>
          </a:prstGeom>
        </p:spPr>
      </p:pic>
      <p:cxnSp>
        <p:nvCxnSpPr>
          <p:cNvPr id="70" name="直接连接符 69"/>
          <p:cNvCxnSpPr/>
          <p:nvPr/>
        </p:nvCxnSpPr>
        <p:spPr>
          <a:xfrm>
            <a:off x="4072321" y="4977471"/>
            <a:ext cx="390789" cy="98191"/>
          </a:xfrm>
          <a:prstGeom prst="line">
            <a:avLst/>
          </a:prstGeom>
          <a:ln w="57150">
            <a:prstDash val="dash"/>
            <a:headEnd type="none" w="med" len="med"/>
            <a:tailEnd type="triangl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9" name="闪电形 78"/>
          <p:cNvSpPr/>
          <p:nvPr/>
        </p:nvSpPr>
        <p:spPr>
          <a:xfrm>
            <a:off x="5709144" y="3694825"/>
            <a:ext cx="466639" cy="583937"/>
          </a:xfrm>
          <a:prstGeom prst="lightningBol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直接连接符 79"/>
          <p:cNvCxnSpPr/>
          <p:nvPr/>
        </p:nvCxnSpPr>
        <p:spPr>
          <a:xfrm flipV="1">
            <a:off x="4572000" y="2387910"/>
            <a:ext cx="1392382" cy="2589560"/>
          </a:xfrm>
          <a:prstGeom prst="line">
            <a:avLst/>
          </a:prstGeom>
          <a:ln w="57150">
            <a:prstDash val="dash"/>
            <a:headEnd type="none" w="med" len="med"/>
            <a:tailEnd type="triangl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3" name="直接连接符 82"/>
          <p:cNvCxnSpPr/>
          <p:nvPr/>
        </p:nvCxnSpPr>
        <p:spPr>
          <a:xfrm flipH="1">
            <a:off x="5892170" y="2305758"/>
            <a:ext cx="905869" cy="1389067"/>
          </a:xfrm>
          <a:prstGeom prst="line">
            <a:avLst/>
          </a:prstGeom>
          <a:ln w="57150">
            <a:prstDash val="dash"/>
            <a:headEnd type="none" w="med" len="med"/>
            <a:tailEnd type="triangl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>
          <a:xfrm flipH="1">
            <a:off x="5305943" y="4098039"/>
            <a:ext cx="619497" cy="1006897"/>
          </a:xfrm>
          <a:prstGeom prst="line">
            <a:avLst/>
          </a:prstGeom>
          <a:ln w="57150">
            <a:prstDash val="dash"/>
            <a:headEnd type="none" w="med" len="med"/>
            <a:tailEnd type="triangl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1" name="爆炸形 2 90"/>
          <p:cNvSpPr/>
          <p:nvPr/>
        </p:nvSpPr>
        <p:spPr>
          <a:xfrm>
            <a:off x="4617293" y="3632068"/>
            <a:ext cx="992658" cy="833683"/>
          </a:xfrm>
          <a:prstGeom prst="irregularSeal2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96" name="文本框 95"/>
          <p:cNvSpPr txBox="1"/>
          <p:nvPr/>
        </p:nvSpPr>
        <p:spPr>
          <a:xfrm>
            <a:off x="615042" y="4213935"/>
            <a:ext cx="26710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Scuedule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event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Fetch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event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Execute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event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Generate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new event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Schedule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new event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00" name="矩形 99"/>
          <p:cNvSpPr/>
          <p:nvPr/>
        </p:nvSpPr>
        <p:spPr>
          <a:xfrm>
            <a:off x="3384934" y="3928012"/>
            <a:ext cx="722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>
                    <a:lumMod val="50000"/>
                  </a:schemeClr>
                </a:solidFill>
              </a:rPr>
              <a:t>event</a:t>
            </a:r>
            <a:endParaRPr lang="en-US"/>
          </a:p>
        </p:txBody>
      </p:sp>
      <p:sp>
        <p:nvSpPr>
          <p:cNvPr id="101" name="矩形 100"/>
          <p:cNvSpPr/>
          <p:nvPr/>
        </p:nvSpPr>
        <p:spPr>
          <a:xfrm>
            <a:off x="4722174" y="3901395"/>
            <a:ext cx="9249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>
                    <a:lumMod val="20000"/>
                    <a:lumOff val="80000"/>
                  </a:schemeClr>
                </a:solidFill>
              </a:rPr>
              <a:t>Execute</a:t>
            </a:r>
          </a:p>
        </p:txBody>
      </p:sp>
      <p:sp>
        <p:nvSpPr>
          <p:cNvPr id="102" name="矩形 101"/>
          <p:cNvSpPr/>
          <p:nvPr/>
        </p:nvSpPr>
        <p:spPr>
          <a:xfrm>
            <a:off x="6073272" y="3734756"/>
            <a:ext cx="722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>
                    <a:lumMod val="50000"/>
                  </a:schemeClr>
                </a:solidFill>
              </a:rPr>
              <a:t>event</a:t>
            </a:r>
            <a:endParaRPr lang="en-US"/>
          </a:p>
        </p:txBody>
      </p:sp>
      <p:pic>
        <p:nvPicPr>
          <p:cNvPr id="41" name="图片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81" y="1404038"/>
            <a:ext cx="4186942" cy="2418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838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" y="118852"/>
            <a:ext cx="9058275" cy="1188904"/>
          </a:xfrm>
        </p:spPr>
        <p:txBody>
          <a:bodyPr>
            <a:normAutofit/>
          </a:bodyPr>
          <a:lstStyle/>
          <a:p>
            <a:r>
              <a:rPr lang="en-US" altLang="zh-CN" sz="4000" b="1" dirty="0"/>
              <a:t>Experiment Result</a:t>
            </a:r>
            <a:endParaRPr lang="en-US" sz="4000" b="1" dirty="0">
              <a:latin typeface="+mn-lt"/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9</a:t>
            </a:fld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8048"/>
            <a:ext cx="8743950" cy="26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15"/>
          <p:cNvSpPr/>
          <p:nvPr/>
        </p:nvSpPr>
        <p:spPr>
          <a:xfrm>
            <a:off x="7564723" y="2674746"/>
            <a:ext cx="549784" cy="213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TextBox 2"/>
          <p:cNvSpPr txBox="1"/>
          <p:nvPr/>
        </p:nvSpPr>
        <p:spPr>
          <a:xfrm>
            <a:off x="219075" y="4333875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</a:t>
            </a:r>
            <a:r>
              <a:rPr lang="en-US" altLang="zh-CN" dirty="0" smtClean="0"/>
              <a:t>1. DTS-GB </a:t>
            </a:r>
            <a:r>
              <a:rPr lang="en-US" altLang="zh-CN" dirty="0"/>
              <a:t>is up-to </a:t>
            </a:r>
            <a:r>
              <a:rPr lang="en-US" altLang="zh-CN" dirty="0">
                <a:solidFill>
                  <a:srgbClr val="FF0000"/>
                </a:solidFill>
              </a:rPr>
              <a:t>4.3× bigger </a:t>
            </a:r>
            <a:r>
              <a:rPr lang="en-US" altLang="zh-CN" dirty="0"/>
              <a:t>than the average </a:t>
            </a:r>
            <a:r>
              <a:rPr lang="en-US" altLang="zh-CN" dirty="0" smtClean="0"/>
              <a:t>STS-GB</a:t>
            </a:r>
            <a:r>
              <a:rPr lang="en-US" altLang="zh-CN" b="1" dirty="0"/>
              <a:t>. </a:t>
            </a:r>
            <a:endParaRPr lang="en-US" altLang="zh-CN" b="1" dirty="0" smtClean="0"/>
          </a:p>
          <a:p>
            <a:r>
              <a:rPr lang="en-US" altLang="zh-CN" b="1" dirty="0">
                <a:solidFill>
                  <a:srgbClr val="00B050"/>
                </a:solidFill>
              </a:rPr>
              <a:t> </a:t>
            </a:r>
            <a:r>
              <a:rPr lang="en-US" altLang="zh-CN" dirty="0" smtClean="0"/>
              <a:t>2. </a:t>
            </a:r>
            <a:r>
              <a:rPr lang="en-US" altLang="zh-CN" dirty="0"/>
              <a:t>T</a:t>
            </a:r>
            <a:r>
              <a:rPr lang="en-US" altLang="zh-CN" dirty="0" smtClean="0"/>
              <a:t>he </a:t>
            </a:r>
            <a:r>
              <a:rPr lang="en-US" altLang="zh-CN" dirty="0"/>
              <a:t>average </a:t>
            </a:r>
            <a:r>
              <a:rPr lang="en-US" altLang="zh-CN" dirty="0" smtClean="0"/>
              <a:t>AE-DTA </a:t>
            </a:r>
            <a:r>
              <a:rPr lang="en-US" altLang="zh-CN" dirty="0"/>
              <a:t>ranges up-to 0.049ns, while the maximum (max) </a:t>
            </a:r>
            <a:r>
              <a:rPr lang="en-US" altLang="zh-CN" dirty="0" smtClean="0"/>
              <a:t>AE-DTA </a:t>
            </a:r>
            <a:r>
              <a:rPr lang="en-US" altLang="zh-CN" dirty="0"/>
              <a:t>observed is equal to 0.158ns. </a:t>
            </a:r>
            <a:endParaRPr lang="en-US" altLang="zh-CN" dirty="0" smtClean="0"/>
          </a:p>
          <a:p>
            <a:r>
              <a:rPr lang="en-US" altLang="zh-CN" dirty="0" smtClean="0"/>
              <a:t> 3. Overall</a:t>
            </a:r>
            <a:r>
              <a:rPr lang="en-US" altLang="zh-CN" dirty="0"/>
              <a:t>, the proposed ED-DTA reveals </a:t>
            </a:r>
            <a:r>
              <a:rPr lang="en-US" altLang="zh-CN" dirty="0">
                <a:solidFill>
                  <a:srgbClr val="FF0000"/>
                </a:solidFill>
              </a:rPr>
              <a:t>on average 2.35% </a:t>
            </a:r>
            <a:r>
              <a:rPr lang="en-US" altLang="zh-CN" dirty="0"/>
              <a:t>more DTS than GB-DTA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1758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4068</TotalTime>
  <Words>431</Words>
  <Application>Microsoft Office PowerPoint</Application>
  <PresentationFormat>全屏显示(4:3)</PresentationFormat>
  <Paragraphs>83</Paragraphs>
  <Slides>14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Theme</vt:lpstr>
      <vt:lpstr>Accurate Estimation of Dynamic Timing Slacks using Event-Driven Simulation </vt:lpstr>
      <vt:lpstr>Agenda</vt:lpstr>
      <vt:lpstr>Background </vt:lpstr>
      <vt:lpstr>statically based approach</vt:lpstr>
      <vt:lpstr>Graph Based Analysis</vt:lpstr>
      <vt:lpstr>GB-DTA</vt:lpstr>
      <vt:lpstr>ED-DTA</vt:lpstr>
      <vt:lpstr>PowerPoint 演示文稿</vt:lpstr>
      <vt:lpstr>Experiment Result</vt:lpstr>
      <vt:lpstr>Experiment Result</vt:lpstr>
      <vt:lpstr>Experiment Result</vt:lpstr>
      <vt:lpstr>Conclusion</vt:lpstr>
      <vt:lpstr>Conclusion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Integrity Analysis for Core Timing Models</dc:title>
  <dc:creator>junc</dc:creator>
  <cp:lastModifiedBy>user</cp:lastModifiedBy>
  <cp:revision>152</cp:revision>
  <cp:lastPrinted>2017-11-23T16:58:14Z</cp:lastPrinted>
  <dcterms:created xsi:type="dcterms:W3CDTF">2017-11-23T05:36:44Z</dcterms:created>
  <dcterms:modified xsi:type="dcterms:W3CDTF">2020-09-23T05:55:26Z</dcterms:modified>
</cp:coreProperties>
</file>