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</p:sldMasterIdLst>
  <p:notesMasterIdLst>
    <p:notesMasterId r:id="rId28"/>
  </p:notesMasterIdLst>
  <p:sldIdLst>
    <p:sldId id="256" r:id="rId3"/>
    <p:sldId id="1692" r:id="rId4"/>
    <p:sldId id="1693" r:id="rId5"/>
    <p:sldId id="1694" r:id="rId6"/>
    <p:sldId id="1695" r:id="rId7"/>
    <p:sldId id="1696" r:id="rId8"/>
    <p:sldId id="1697" r:id="rId9"/>
    <p:sldId id="1698" r:id="rId10"/>
    <p:sldId id="1699" r:id="rId11"/>
    <p:sldId id="1700" r:id="rId12"/>
    <p:sldId id="1701" r:id="rId13"/>
    <p:sldId id="1702" r:id="rId14"/>
    <p:sldId id="1703" r:id="rId15"/>
    <p:sldId id="1721" r:id="rId16"/>
    <p:sldId id="1722" r:id="rId17"/>
    <p:sldId id="1704" r:id="rId18"/>
    <p:sldId id="1705" r:id="rId19"/>
    <p:sldId id="1706" r:id="rId20"/>
    <p:sldId id="1707" r:id="rId21"/>
    <p:sldId id="1708" r:id="rId22"/>
    <p:sldId id="1709" r:id="rId23"/>
    <p:sldId id="1710" r:id="rId24"/>
    <p:sldId id="1711" r:id="rId25"/>
    <p:sldId id="1712" r:id="rId26"/>
    <p:sldId id="1713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A3E"/>
    <a:srgbClr val="27A2D9"/>
    <a:srgbClr val="11242B"/>
    <a:srgbClr val="0F1545"/>
    <a:srgbClr val="261300"/>
    <a:srgbClr val="778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9" autoAdjust="0"/>
    <p:restoredTop sz="94660"/>
  </p:normalViewPr>
  <p:slideViewPr>
    <p:cSldViewPr snapToGrid="0">
      <p:cViewPr>
        <p:scale>
          <a:sx n="66" d="100"/>
          <a:sy n="66" d="100"/>
        </p:scale>
        <p:origin x="-595" y="-5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" name="图片 1054">
            <a:extLst>
              <a:ext uri="{FF2B5EF4-FFF2-40B4-BE49-F238E27FC236}">
                <a16:creationId xmlns="" xmlns:a16="http://schemas.microsoft.com/office/drawing/2014/main" id="{D55AB3F8-841D-4664-B052-BE1EEAFADC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r="1959" b="4741"/>
          <a:stretch/>
        </p:blipFill>
        <p:spPr>
          <a:xfrm>
            <a:off x="0" y="2139906"/>
            <a:ext cx="12192000" cy="4718094"/>
          </a:xfrm>
          <a:prstGeom prst="rect">
            <a:avLst/>
          </a:prstGeom>
        </p:spPr>
      </p:pic>
      <p:sp>
        <p:nvSpPr>
          <p:cNvPr id="7" name="副标题 2">
            <a:extLst>
              <a:ext uri="{FF2B5EF4-FFF2-40B4-BE49-F238E27FC236}">
                <a16:creationId xmlns="" xmlns:a16="http://schemas.microsoft.com/office/drawing/2014/main" id="{147DAF40-B53A-433E-A55F-33A6A1656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1052" y="2419701"/>
            <a:ext cx="5180459" cy="5587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标题 1">
            <a:extLst>
              <a:ext uri="{FF2B5EF4-FFF2-40B4-BE49-F238E27FC236}">
                <a16:creationId xmlns="" xmlns:a16="http://schemas.microsoft.com/office/drawing/2014/main" id="{C857D7B6-3397-4F99-9EA4-2B3F55549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1052" y="1215192"/>
            <a:ext cx="5180459" cy="120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9" name="文本占位符 13">
            <a:extLst>
              <a:ext uri="{FF2B5EF4-FFF2-40B4-BE49-F238E27FC236}">
                <a16:creationId xmlns="" xmlns:a16="http://schemas.microsoft.com/office/drawing/2014/main" id="{41E0C039-B18D-4DA6-94D6-13A1DE618F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1052" y="3592365"/>
            <a:ext cx="5180459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0" name="文本占位符 13">
            <a:extLst>
              <a:ext uri="{FF2B5EF4-FFF2-40B4-BE49-F238E27FC236}">
                <a16:creationId xmlns="" xmlns:a16="http://schemas.microsoft.com/office/drawing/2014/main" id="{B8976278-8774-4C28-B9E5-CF6292A376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1052" y="3888636"/>
            <a:ext cx="5180459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="" xmlns:a16="http://schemas.microsoft.com/office/drawing/2014/main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="" xmlns:a16="http://schemas.microsoft.com/office/drawing/2014/main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="" xmlns:a16="http://schemas.microsoft.com/office/drawing/2014/main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C50F7A0F-4C8A-4DA1-8AA3-1810FF4E7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24" t="13924" r="13924" b="13924"/>
          <a:stretch/>
        </p:blipFill>
        <p:spPr>
          <a:xfrm>
            <a:off x="4705130" y="1673081"/>
            <a:ext cx="2743200" cy="2743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260AD2DE-F13F-4332-90AE-87C7001EA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9" r="14439"/>
          <a:stretch/>
        </p:blipFill>
        <p:spPr>
          <a:xfrm>
            <a:off x="8519321" y="1673081"/>
            <a:ext cx="2743200" cy="27432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19418449-E7C2-4E37-8045-DD4782B125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965" y="1673081"/>
            <a:ext cx="2743200" cy="27432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微软小蜜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="" xmlns:a16="http://schemas.microsoft.com/office/drawing/2014/main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="" xmlns:a16="http://schemas.microsoft.com/office/drawing/2014/main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5"/>
            <a:extLst>
              <a:ext uri="{FF2B5EF4-FFF2-40B4-BE49-F238E27FC236}">
                <a16:creationId xmlns="" xmlns:a16="http://schemas.microsoft.com/office/drawing/2014/main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2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图片 319">
            <a:extLst>
              <a:ext uri="{FF2B5EF4-FFF2-40B4-BE49-F238E27FC236}">
                <a16:creationId xmlns="" xmlns:a16="http://schemas.microsoft.com/office/drawing/2014/main" id="{FDA5C213-8D83-409A-9C20-37B089C01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t="58408" r="1959" b="4740"/>
          <a:stretch/>
        </p:blipFill>
        <p:spPr>
          <a:xfrm rot="10800000">
            <a:off x="0" y="1151828"/>
            <a:ext cx="12192000" cy="1808643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="" xmlns:a16="http://schemas.microsoft.com/office/drawing/2014/main" id="{7DD426B3-A1BD-43F4-83E6-FBB0111FD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98" y="2657929"/>
            <a:ext cx="5419185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="" xmlns:a16="http://schemas.microsoft.com/office/drawing/2014/main" id="{515B6452-3C69-4887-95ED-1CB1F3637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814" y="3553279"/>
            <a:ext cx="5419185" cy="10156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/>
          <a:lstStyle/>
          <a:p>
            <a:fld id="{6489D9C7-5DC6-4263-87FF-7C99F6FB63C3}" type="datetime1">
              <a:rPr lang="zh-CN" altLang="en-US" smtClean="0"/>
              <a:pPr/>
              <a:t>2021/3/5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=""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=""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14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/>
          <a:lstStyle/>
          <a:p>
            <a:fld id="{6489D9C7-5DC6-4263-87FF-7C99F6FB63C3}" type="datetime1">
              <a:rPr lang="zh-CN" altLang="en-US" smtClean="0"/>
              <a:pPr/>
              <a:t>2021/3/5</a:t>
            </a:fld>
            <a:endParaRPr lang="zh-CN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50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图片 314">
            <a:extLst>
              <a:ext uri="{FF2B5EF4-FFF2-40B4-BE49-F238E27FC236}">
                <a16:creationId xmlns="" xmlns:a16="http://schemas.microsoft.com/office/drawing/2014/main" id="{08AD3C3D-EF61-4271-BC5F-73D0D69A3A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r="1959" b="4741"/>
          <a:stretch/>
        </p:blipFill>
        <p:spPr>
          <a:xfrm>
            <a:off x="0" y="2139906"/>
            <a:ext cx="12192000" cy="4718094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="" xmlns:a16="http://schemas.microsoft.com/office/drawing/2014/main" id="{C9B2D296-12C3-4AF4-9427-01709CE8D2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4876" y="1028700"/>
            <a:ext cx="5426076" cy="140470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1" name="文本占位符 62">
            <a:extLst>
              <a:ext uri="{FF2B5EF4-FFF2-40B4-BE49-F238E27FC236}">
                <a16:creationId xmlns="" xmlns:a16="http://schemas.microsoft.com/office/drawing/2014/main" id="{B1D008AA-5EDB-45D8-B3BB-97CD7E8CD9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4876" y="3118129"/>
            <a:ext cx="5426076" cy="31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12" name="文本占位符 13">
            <a:extLst>
              <a:ext uri="{FF2B5EF4-FFF2-40B4-BE49-F238E27FC236}">
                <a16:creationId xmlns="" xmlns:a16="http://schemas.microsoft.com/office/drawing/2014/main" id="{1BDC7CA6-52EE-4B6C-AA12-857623F113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64877" y="2821858"/>
            <a:ext cx="542607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922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014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=""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办公模板更新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=""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6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0E4B7E1-72E7-44AF-BC4B-A58ED5BAE6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r="1959" b="29470"/>
          <a:stretch/>
        </p:blipFill>
        <p:spPr>
          <a:xfrm>
            <a:off x="0" y="6372875"/>
            <a:ext cx="12192000" cy="490829"/>
          </a:xfrm>
          <a:prstGeom prst="rect">
            <a:avLst/>
          </a:prstGeom>
        </p:spPr>
      </p:pic>
      <p:sp>
        <p:nvSpPr>
          <p:cNvPr id="9" name="标题占位符 1">
            <a:extLst>
              <a:ext uri="{FF2B5EF4-FFF2-40B4-BE49-F238E27FC236}">
                <a16:creationId xmlns="" xmlns:a16="http://schemas.microsoft.com/office/drawing/2014/main" id="{3B8C22D3-813F-4547-A4C3-78956C7A9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="" xmlns:a16="http://schemas.microsoft.com/office/drawing/2014/main" id="{B132730F-4CB4-4199-BAEA-6CC64CD68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sp>
        <p:nvSpPr>
          <p:cNvPr id="12" name="日期占位符 3">
            <a:extLst>
              <a:ext uri="{FF2B5EF4-FFF2-40B4-BE49-F238E27FC236}">
                <a16:creationId xmlns="" xmlns:a16="http://schemas.microsoft.com/office/drawing/2014/main" id="{015A8182-BE63-481C-B8C3-36F497B2B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2021/3/5</a:t>
            </a:fld>
            <a:endParaRPr lang="zh-CN" altLang="en-US"/>
          </a:p>
        </p:txBody>
      </p:sp>
      <p:sp>
        <p:nvSpPr>
          <p:cNvPr id="13" name="页脚占位符 4">
            <a:extLst>
              <a:ext uri="{FF2B5EF4-FFF2-40B4-BE49-F238E27FC236}">
                <a16:creationId xmlns="" xmlns:a16="http://schemas.microsoft.com/office/drawing/2014/main" id="{E6F26A5C-0FEC-4BF0-9EFE-CA1E37E4B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4" name="灯片编号占位符 5">
            <a:extLst>
              <a:ext uri="{FF2B5EF4-FFF2-40B4-BE49-F238E27FC236}">
                <a16:creationId xmlns="" xmlns:a16="http://schemas.microsoft.com/office/drawing/2014/main" id="{01D258FE-CBE0-46DE-B72B-C1143DADC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2" r:id="rId3"/>
    <p:sldLayoutId id="2147483663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595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7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88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A304325D-B130-4DBF-8960-598BC3CC0169}"/>
              </a:ext>
            </a:extLst>
          </p:cNvPr>
          <p:cNvCxnSpPr>
            <a:cxnSpLocks/>
          </p:cNvCxnSpPr>
          <p:nvPr/>
        </p:nvCxnSpPr>
        <p:spPr>
          <a:xfrm>
            <a:off x="6027360" y="1304092"/>
            <a:ext cx="0" cy="194513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3">
            <a:extLst>
              <a:ext uri="{FF2B5EF4-FFF2-40B4-BE49-F238E27FC236}">
                <a16:creationId xmlns="" xmlns:a16="http://schemas.microsoft.com/office/drawing/2014/main" id="{3E356450-6C17-486D-97E4-3EF7C4293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6988" y="1215192"/>
            <a:ext cx="6146577" cy="1204509"/>
          </a:xfrm>
        </p:spPr>
        <p:txBody>
          <a:bodyPr/>
          <a:lstStyle/>
          <a:p>
            <a:r>
              <a:rPr lang="en-US" altLang="zh-CN" dirty="0" smtClean="0"/>
              <a:t>Brief Intro for </a:t>
            </a:r>
            <a:r>
              <a:rPr lang="en-US" altLang="zh-CN" dirty="0" err="1" smtClean="0"/>
              <a:t>Git</a:t>
            </a:r>
            <a:endParaRPr lang="zh-CN" altLang="en-US" dirty="0"/>
          </a:p>
        </p:txBody>
      </p:sp>
      <p:pic>
        <p:nvPicPr>
          <p:cNvPr id="10" name="Picture 4" descr="C:\Users\user\Desktop\推文\微信图片_2020091616112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94" y="1533459"/>
            <a:ext cx="1467644" cy="146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6200766" y="2721703"/>
            <a:ext cx="5180459" cy="558799"/>
          </a:xfrm>
        </p:spPr>
        <p:txBody>
          <a:bodyPr/>
          <a:lstStyle/>
          <a:p>
            <a:r>
              <a:rPr lang="zh-CN" altLang="en-US" dirty="0" smtClean="0"/>
              <a:t>官网：</a:t>
            </a:r>
            <a:r>
              <a:rPr lang="en-US" altLang="zh-CN" dirty="0"/>
              <a:t> www.giga-da.com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00766" y="3087078"/>
            <a:ext cx="4153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27A2D9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芯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之所至，皆有鸿芯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标题 3">
            <a:extLst>
              <a:ext uri="{FF2B5EF4-FFF2-40B4-BE49-F238E27FC236}">
                <a16:creationId xmlns="" xmlns:a16="http://schemas.microsoft.com/office/drawing/2014/main" id="{3E356450-6C17-486D-97E4-3EF7C429357E}"/>
              </a:ext>
            </a:extLst>
          </p:cNvPr>
          <p:cNvSpPr txBox="1">
            <a:spLocks/>
          </p:cNvSpPr>
          <p:nvPr/>
        </p:nvSpPr>
        <p:spPr>
          <a:xfrm>
            <a:off x="10155494" y="2260746"/>
            <a:ext cx="1419189" cy="530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400" dirty="0" err="1" smtClean="0"/>
              <a:t>Siqi</a:t>
            </a:r>
            <a:r>
              <a:rPr lang="en-US" altLang="zh-CN" sz="1400" dirty="0" smtClean="0"/>
              <a:t> Chen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Simple flow graph for general </a:t>
            </a:r>
            <a:r>
              <a:rPr lang="en-US" altLang="zh-CN" dirty="0" err="1" smtClean="0"/>
              <a:t>git</a:t>
            </a:r>
            <a:r>
              <a:rPr lang="en-US" altLang="zh-CN" dirty="0" smtClean="0"/>
              <a:t> using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1136123"/>
            <a:ext cx="5837235" cy="537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568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Git</a:t>
            </a:r>
            <a:r>
              <a:rPr lang="en-US" altLang="zh-CN" dirty="0" smtClean="0"/>
              <a:t> branch conception and usage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70467" y="1213008"/>
            <a:ext cx="111336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zh-CN" dirty="0"/>
              <a:t>每次提交，</a:t>
            </a:r>
            <a:r>
              <a:rPr lang="en-US" altLang="zh-CN" dirty="0" err="1"/>
              <a:t>Git</a:t>
            </a:r>
            <a:r>
              <a:rPr lang="zh-CN" altLang="zh-CN" dirty="0"/>
              <a:t>都把它们串成一条时间线，这条时间线就是一个分支。截止到目前，只有一条时间线，在</a:t>
            </a:r>
            <a:r>
              <a:rPr lang="en-US" altLang="zh-CN" dirty="0" err="1"/>
              <a:t>Git</a:t>
            </a:r>
            <a:r>
              <a:rPr lang="zh-CN" altLang="zh-CN" dirty="0"/>
              <a:t>里，这个分支叫主分支，即</a:t>
            </a:r>
            <a:r>
              <a:rPr lang="en-US" altLang="zh-CN" dirty="0"/>
              <a:t>master</a:t>
            </a:r>
            <a:r>
              <a:rPr lang="zh-CN" altLang="zh-CN" dirty="0"/>
              <a:t>分支。</a:t>
            </a:r>
            <a:r>
              <a:rPr lang="en-US" altLang="zh-CN" dirty="0"/>
              <a:t>HEAD</a:t>
            </a:r>
            <a:r>
              <a:rPr lang="zh-CN" altLang="zh-CN" dirty="0"/>
              <a:t>严格来说不是指向提交，而是指向</a:t>
            </a:r>
            <a:r>
              <a:rPr lang="en-US" altLang="zh-CN" dirty="0"/>
              <a:t>master</a:t>
            </a:r>
            <a:r>
              <a:rPr lang="zh-CN" altLang="zh-CN" dirty="0"/>
              <a:t>，</a:t>
            </a:r>
            <a:r>
              <a:rPr lang="en-US" altLang="zh-CN" dirty="0"/>
              <a:t>master</a:t>
            </a:r>
            <a:r>
              <a:rPr lang="zh-CN" altLang="zh-CN" dirty="0"/>
              <a:t>才是指向提交的，所以，</a:t>
            </a:r>
            <a:r>
              <a:rPr lang="en-US" altLang="zh-CN" dirty="0"/>
              <a:t>HEAD</a:t>
            </a:r>
            <a:r>
              <a:rPr lang="zh-CN" altLang="zh-CN" dirty="0"/>
              <a:t>指向的就是当前分支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/>
              <a:t>而我们可以通过建立多条分支，来保证在修改</a:t>
            </a:r>
            <a:r>
              <a:rPr lang="en-US" altLang="zh-CN" dirty="0" smtClean="0"/>
              <a:t>code</a:t>
            </a:r>
            <a:r>
              <a:rPr lang="zh-CN" altLang="en-US" dirty="0" smtClean="0"/>
              <a:t>时，并不会对他人造成影响。</a:t>
            </a:r>
            <a:endParaRPr lang="en-US" altLang="zh-CN" dirty="0" smtClean="0"/>
          </a:p>
          <a:p>
            <a:pPr marL="285750" indent="-285750">
              <a:buFont typeface="Arial" pitchFamily="34" charset="0"/>
              <a:buChar char="•"/>
            </a:pPr>
            <a:endParaRPr lang="zh-CN" altLang="en-US" dirty="0"/>
          </a:p>
        </p:txBody>
      </p:sp>
      <p:pic>
        <p:nvPicPr>
          <p:cNvPr id="6" name="图片 5" descr="特性分支的图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778" y="2752936"/>
            <a:ext cx="6017155" cy="2428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6972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Git</a:t>
            </a:r>
            <a:r>
              <a:rPr lang="en-US" altLang="zh-CN" dirty="0" smtClean="0"/>
              <a:t> branch conception and usage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70467" y="1213008"/>
            <a:ext cx="111336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zh-CN" altLang="zh-CN" dirty="0" smtClean="0"/>
              <a:t>列出</a:t>
            </a:r>
            <a:r>
              <a:rPr lang="zh-CN" altLang="zh-CN" dirty="0"/>
              <a:t>所有本地</a:t>
            </a:r>
            <a:r>
              <a:rPr lang="zh-CN" altLang="zh-CN" dirty="0" smtClean="0"/>
              <a:t>分支</a:t>
            </a:r>
            <a:r>
              <a:rPr lang="en-US" altLang="zh-CN" dirty="0" smtClean="0"/>
              <a:t> </a:t>
            </a:r>
            <a:r>
              <a:rPr lang="zh-CN" altLang="en-US" dirty="0" smtClean="0"/>
              <a:t>： </a:t>
            </a:r>
            <a:r>
              <a:rPr lang="en-US" altLang="zh-CN" dirty="0" err="1" smtClean="0"/>
              <a:t>git</a:t>
            </a:r>
            <a:r>
              <a:rPr lang="en-US" altLang="zh-CN" dirty="0" smtClean="0"/>
              <a:t> branch</a:t>
            </a:r>
            <a:endParaRPr lang="en-US" altLang="zh-CN" dirty="0"/>
          </a:p>
          <a:p>
            <a:pPr marL="171450" indent="-171450">
              <a:buFont typeface="Arial" pitchFamily="34" charset="0"/>
              <a:buChar char="•"/>
            </a:pPr>
            <a:r>
              <a:rPr lang="zh-CN" altLang="zh-CN" dirty="0" smtClean="0"/>
              <a:t>列出</a:t>
            </a:r>
            <a:r>
              <a:rPr lang="zh-CN" altLang="zh-CN" dirty="0"/>
              <a:t>所有远程</a:t>
            </a:r>
            <a:r>
              <a:rPr lang="zh-CN" altLang="zh-CN" dirty="0" smtClean="0"/>
              <a:t>分支</a:t>
            </a:r>
            <a:r>
              <a:rPr lang="en-US" altLang="zh-CN" dirty="0" smtClean="0"/>
              <a:t> </a:t>
            </a:r>
            <a:r>
              <a:rPr lang="zh-CN" altLang="en-US" dirty="0" smtClean="0"/>
              <a:t>： </a:t>
            </a:r>
            <a:r>
              <a:rPr lang="en-US" altLang="zh-CN" dirty="0" err="1" smtClean="0"/>
              <a:t>git</a:t>
            </a:r>
            <a:r>
              <a:rPr lang="en-US" altLang="zh-CN" dirty="0" smtClean="0"/>
              <a:t> </a:t>
            </a:r>
            <a:r>
              <a:rPr lang="en-US" altLang="zh-CN" dirty="0"/>
              <a:t>branch </a:t>
            </a:r>
            <a:r>
              <a:rPr lang="en-US" altLang="zh-CN" dirty="0" smtClean="0"/>
              <a:t>–r</a:t>
            </a:r>
            <a:endParaRPr lang="en-US" altLang="zh-CN" dirty="0"/>
          </a:p>
          <a:p>
            <a:pPr marL="171450" indent="-171450">
              <a:buFont typeface="Arial" pitchFamily="34" charset="0"/>
              <a:buChar char="•"/>
            </a:pPr>
            <a:r>
              <a:rPr lang="zh-CN" altLang="zh-CN" dirty="0" smtClean="0"/>
              <a:t>列出</a:t>
            </a:r>
            <a:r>
              <a:rPr lang="zh-CN" altLang="zh-CN" dirty="0"/>
              <a:t>所有本地分支和远程</a:t>
            </a:r>
            <a:r>
              <a:rPr lang="zh-CN" altLang="zh-CN" dirty="0" smtClean="0"/>
              <a:t>分支</a:t>
            </a:r>
            <a:r>
              <a:rPr lang="en-US" altLang="zh-CN" dirty="0" smtClean="0"/>
              <a:t> </a:t>
            </a:r>
            <a:r>
              <a:rPr lang="zh-CN" altLang="en-US" dirty="0" smtClean="0"/>
              <a:t>： </a:t>
            </a:r>
            <a:r>
              <a:rPr lang="en-US" altLang="zh-CN" dirty="0" err="1" smtClean="0"/>
              <a:t>git</a:t>
            </a:r>
            <a:r>
              <a:rPr lang="en-US" altLang="zh-CN" dirty="0" smtClean="0"/>
              <a:t> </a:t>
            </a:r>
            <a:r>
              <a:rPr lang="en-US" altLang="zh-CN" dirty="0"/>
              <a:t>branch </a:t>
            </a:r>
            <a:r>
              <a:rPr lang="en-US" altLang="zh-CN" dirty="0" smtClean="0"/>
              <a:t>–a</a:t>
            </a:r>
            <a:endParaRPr lang="en-US" altLang="zh-CN" dirty="0"/>
          </a:p>
          <a:p>
            <a:pPr marL="171450" indent="-171450">
              <a:buFont typeface="Arial" pitchFamily="34" charset="0"/>
              <a:buChar char="•"/>
            </a:pPr>
            <a:r>
              <a:rPr lang="zh-CN" altLang="zh-CN" dirty="0" smtClean="0"/>
              <a:t>新建</a:t>
            </a:r>
            <a:r>
              <a:rPr lang="zh-CN" altLang="zh-CN" dirty="0"/>
              <a:t>一个分支，但依然停留在当前</a:t>
            </a:r>
            <a:r>
              <a:rPr lang="zh-CN" altLang="zh-CN" dirty="0" smtClean="0"/>
              <a:t>分支</a:t>
            </a:r>
            <a:r>
              <a:rPr lang="en-US" altLang="zh-CN" dirty="0" smtClean="0"/>
              <a:t> </a:t>
            </a:r>
            <a:r>
              <a:rPr lang="zh-CN" altLang="en-US" dirty="0" smtClean="0"/>
              <a:t>： </a:t>
            </a:r>
            <a:r>
              <a:rPr lang="en-US" altLang="zh-CN" dirty="0" err="1" smtClean="0"/>
              <a:t>git</a:t>
            </a:r>
            <a:r>
              <a:rPr lang="en-US" altLang="zh-CN" dirty="0" smtClean="0"/>
              <a:t> </a:t>
            </a:r>
            <a:r>
              <a:rPr lang="en-US" altLang="zh-CN" dirty="0"/>
              <a:t>branch [branch-name</a:t>
            </a:r>
            <a:r>
              <a:rPr lang="en-US" altLang="zh-CN" dirty="0" smtClean="0"/>
              <a:t>]</a:t>
            </a:r>
            <a:endParaRPr lang="en-US" altLang="zh-CN" dirty="0"/>
          </a:p>
          <a:p>
            <a:pPr marL="171450" indent="-171450">
              <a:buFont typeface="Arial" pitchFamily="34" charset="0"/>
              <a:buChar char="•"/>
            </a:pPr>
            <a:r>
              <a:rPr lang="zh-CN" altLang="zh-CN" dirty="0" smtClean="0"/>
              <a:t>新建</a:t>
            </a:r>
            <a:r>
              <a:rPr lang="zh-CN" altLang="zh-CN" dirty="0"/>
              <a:t>一个分支，并切换到该</a:t>
            </a:r>
            <a:r>
              <a:rPr lang="zh-CN" altLang="zh-CN" dirty="0" smtClean="0"/>
              <a:t>分支</a:t>
            </a:r>
            <a:r>
              <a:rPr lang="en-US" altLang="zh-CN" dirty="0" smtClean="0"/>
              <a:t> </a:t>
            </a:r>
            <a:r>
              <a:rPr lang="zh-CN" altLang="en-US" dirty="0" smtClean="0"/>
              <a:t>： </a:t>
            </a:r>
            <a:r>
              <a:rPr lang="en-US" altLang="zh-CN" dirty="0" err="1" smtClean="0"/>
              <a:t>git</a:t>
            </a:r>
            <a:r>
              <a:rPr lang="en-US" altLang="zh-CN" dirty="0" smtClean="0"/>
              <a:t> </a:t>
            </a:r>
            <a:r>
              <a:rPr lang="en-US" altLang="zh-CN" dirty="0"/>
              <a:t>checkout -b [branch</a:t>
            </a:r>
            <a:r>
              <a:rPr lang="en-US" altLang="zh-CN" dirty="0" smtClean="0"/>
              <a:t>]</a:t>
            </a:r>
            <a:endParaRPr lang="en-US" altLang="zh-CN" dirty="0"/>
          </a:p>
          <a:p>
            <a:pPr marL="171450" indent="-171450">
              <a:buFont typeface="Arial" pitchFamily="34" charset="0"/>
              <a:buChar char="•"/>
            </a:pPr>
            <a:r>
              <a:rPr lang="zh-CN" altLang="zh-CN" dirty="0" smtClean="0"/>
              <a:t>新建</a:t>
            </a:r>
            <a:r>
              <a:rPr lang="zh-CN" altLang="zh-CN" dirty="0"/>
              <a:t>一个分支，指向指定</a:t>
            </a:r>
            <a:r>
              <a:rPr lang="en-US" altLang="zh-CN" dirty="0" smtClean="0"/>
              <a:t>commit</a:t>
            </a:r>
            <a:r>
              <a:rPr lang="en-US" altLang="zh-CN" dirty="0"/>
              <a:t> </a:t>
            </a:r>
            <a:r>
              <a:rPr lang="zh-CN" altLang="en-US" dirty="0" smtClean="0"/>
              <a:t>： </a:t>
            </a:r>
            <a:r>
              <a:rPr lang="en-US" altLang="zh-CN" dirty="0" err="1" smtClean="0"/>
              <a:t>git</a:t>
            </a:r>
            <a:r>
              <a:rPr lang="en-US" altLang="zh-CN" dirty="0" smtClean="0"/>
              <a:t> </a:t>
            </a:r>
            <a:r>
              <a:rPr lang="en-US" altLang="zh-CN" dirty="0"/>
              <a:t>branch [branch] [commit</a:t>
            </a:r>
            <a:r>
              <a:rPr lang="en-US" altLang="zh-CN" dirty="0" smtClean="0"/>
              <a:t>]</a:t>
            </a:r>
            <a:endParaRPr lang="en-US" altLang="zh-CN" dirty="0"/>
          </a:p>
          <a:p>
            <a:pPr marL="171450" indent="-171450">
              <a:buFont typeface="Arial" pitchFamily="34" charset="0"/>
              <a:buChar char="•"/>
            </a:pPr>
            <a:r>
              <a:rPr lang="zh-CN" altLang="zh-CN" dirty="0" smtClean="0"/>
              <a:t>新建</a:t>
            </a:r>
            <a:r>
              <a:rPr lang="zh-CN" altLang="zh-CN" dirty="0"/>
              <a:t>一个分支，与指定的远程分支建立追踪</a:t>
            </a:r>
            <a:r>
              <a:rPr lang="zh-CN" altLang="zh-CN" dirty="0" smtClean="0"/>
              <a:t>关系</a:t>
            </a:r>
            <a:r>
              <a:rPr lang="en-US" altLang="zh-CN" dirty="0"/>
              <a:t> </a:t>
            </a:r>
            <a:r>
              <a:rPr lang="zh-CN" altLang="en-US" dirty="0" smtClean="0"/>
              <a:t>： </a:t>
            </a:r>
            <a:r>
              <a:rPr lang="en-US" altLang="zh-CN" dirty="0" err="1" smtClean="0"/>
              <a:t>git</a:t>
            </a:r>
            <a:r>
              <a:rPr lang="en-US" altLang="zh-CN" dirty="0" smtClean="0"/>
              <a:t> </a:t>
            </a:r>
            <a:r>
              <a:rPr lang="en-US" altLang="zh-CN" dirty="0"/>
              <a:t>branch --track [branch] [remote-branch</a:t>
            </a:r>
            <a:r>
              <a:rPr lang="en-US" altLang="zh-CN" dirty="0" smtClean="0"/>
              <a:t>]</a:t>
            </a:r>
            <a:endParaRPr lang="en-US" altLang="zh-CN" dirty="0"/>
          </a:p>
          <a:p>
            <a:pPr marL="171450" indent="-171450">
              <a:buFont typeface="Arial" pitchFamily="34" charset="0"/>
              <a:buChar char="•"/>
            </a:pPr>
            <a:r>
              <a:rPr lang="zh-CN" altLang="zh-CN" dirty="0" smtClean="0"/>
              <a:t>切换到</a:t>
            </a:r>
            <a:r>
              <a:rPr lang="zh-CN" altLang="zh-CN" dirty="0"/>
              <a:t>指定分支，并更新</a:t>
            </a:r>
            <a:r>
              <a:rPr lang="zh-CN" altLang="zh-CN" dirty="0" smtClean="0"/>
              <a:t>工作区</a:t>
            </a:r>
            <a:r>
              <a:rPr lang="en-US" altLang="zh-CN" dirty="0" smtClean="0"/>
              <a:t> </a:t>
            </a:r>
            <a:r>
              <a:rPr lang="zh-CN" altLang="en-US" dirty="0" smtClean="0"/>
              <a:t>： </a:t>
            </a:r>
            <a:r>
              <a:rPr lang="en-US" altLang="zh-CN" dirty="0" err="1" smtClean="0"/>
              <a:t>git</a:t>
            </a:r>
            <a:r>
              <a:rPr lang="en-US" altLang="zh-CN" dirty="0" smtClean="0"/>
              <a:t> </a:t>
            </a:r>
            <a:r>
              <a:rPr lang="en-US" altLang="zh-CN" dirty="0"/>
              <a:t>checkout [branch-name</a:t>
            </a:r>
            <a:r>
              <a:rPr lang="en-US" altLang="zh-CN" dirty="0" smtClean="0"/>
              <a:t>]</a:t>
            </a:r>
            <a:endParaRPr lang="en-US" altLang="zh-CN" dirty="0"/>
          </a:p>
          <a:p>
            <a:pPr marL="171450" indent="-171450">
              <a:buFont typeface="Arial" pitchFamily="34" charset="0"/>
              <a:buChar char="•"/>
            </a:pPr>
            <a:r>
              <a:rPr lang="zh-CN" altLang="zh-CN" dirty="0" smtClean="0"/>
              <a:t>切换到</a:t>
            </a:r>
            <a:r>
              <a:rPr lang="zh-CN" altLang="zh-CN" dirty="0"/>
              <a:t>上一个</a:t>
            </a:r>
            <a:r>
              <a:rPr lang="zh-CN" altLang="zh-CN" dirty="0" smtClean="0"/>
              <a:t>分支</a:t>
            </a:r>
            <a:r>
              <a:rPr lang="en-US" altLang="zh-CN" dirty="0" smtClean="0"/>
              <a:t> </a:t>
            </a:r>
            <a:r>
              <a:rPr lang="zh-CN" altLang="en-US" dirty="0" smtClean="0"/>
              <a:t>： </a:t>
            </a:r>
            <a:r>
              <a:rPr lang="en-US" altLang="zh-CN" dirty="0" err="1" smtClean="0"/>
              <a:t>git</a:t>
            </a:r>
            <a:r>
              <a:rPr lang="en-US" altLang="zh-CN" dirty="0" smtClean="0"/>
              <a:t> </a:t>
            </a:r>
            <a:r>
              <a:rPr lang="en-US" altLang="zh-CN" dirty="0"/>
              <a:t>checkout </a:t>
            </a:r>
            <a:r>
              <a:rPr lang="en-US" altLang="zh-CN" dirty="0" smtClean="0"/>
              <a:t>–</a:t>
            </a:r>
            <a:endParaRPr lang="en-US" altLang="zh-CN" dirty="0"/>
          </a:p>
          <a:p>
            <a:pPr marL="171450" indent="-171450">
              <a:buFont typeface="Arial" pitchFamily="34" charset="0"/>
              <a:buChar char="•"/>
            </a:pPr>
            <a:r>
              <a:rPr lang="zh-CN" altLang="zh-CN" dirty="0" smtClean="0"/>
              <a:t>建立</a:t>
            </a:r>
            <a:r>
              <a:rPr lang="zh-CN" altLang="zh-CN" dirty="0"/>
              <a:t>追踪关系，在现有分支与指定的远程分支</a:t>
            </a:r>
            <a:r>
              <a:rPr lang="zh-CN" altLang="zh-CN" dirty="0" smtClean="0"/>
              <a:t>之间</a:t>
            </a:r>
            <a:r>
              <a:rPr lang="en-US" altLang="zh-CN" dirty="0" smtClean="0"/>
              <a:t> </a:t>
            </a:r>
            <a:r>
              <a:rPr lang="zh-CN" altLang="en-US" dirty="0" smtClean="0"/>
              <a:t>： </a:t>
            </a:r>
            <a:r>
              <a:rPr lang="en-US" altLang="zh-CN" dirty="0" err="1" smtClean="0"/>
              <a:t>git</a:t>
            </a:r>
            <a:r>
              <a:rPr lang="en-US" altLang="zh-CN" dirty="0" smtClean="0"/>
              <a:t> </a:t>
            </a:r>
            <a:r>
              <a:rPr lang="en-US" altLang="zh-CN" dirty="0"/>
              <a:t>branch --set-upstream [branch] [remote-branch</a:t>
            </a:r>
            <a:r>
              <a:rPr lang="en-US" altLang="zh-CN" dirty="0" smtClean="0"/>
              <a:t>]</a:t>
            </a:r>
            <a:endParaRPr lang="en-US" altLang="zh-CN" dirty="0"/>
          </a:p>
          <a:p>
            <a:pPr marL="171450" indent="-171450">
              <a:buFont typeface="Arial" pitchFamily="34" charset="0"/>
              <a:buChar char="•"/>
            </a:pPr>
            <a:r>
              <a:rPr lang="zh-CN" altLang="zh-CN" dirty="0" smtClean="0"/>
              <a:t>合并</a:t>
            </a:r>
            <a:r>
              <a:rPr lang="zh-CN" altLang="zh-CN" dirty="0"/>
              <a:t>指定分支到当前</a:t>
            </a:r>
            <a:r>
              <a:rPr lang="zh-CN" altLang="zh-CN" dirty="0" smtClean="0"/>
              <a:t>分支</a:t>
            </a:r>
            <a:r>
              <a:rPr lang="en-US" altLang="zh-CN" dirty="0" smtClean="0"/>
              <a:t> </a:t>
            </a:r>
            <a:r>
              <a:rPr lang="zh-CN" altLang="en-US" dirty="0" smtClean="0"/>
              <a:t>： </a:t>
            </a:r>
            <a:r>
              <a:rPr lang="en-US" altLang="zh-CN" dirty="0" err="1" smtClean="0"/>
              <a:t>git</a:t>
            </a:r>
            <a:r>
              <a:rPr lang="en-US" altLang="zh-CN" dirty="0" smtClean="0"/>
              <a:t> </a:t>
            </a:r>
            <a:r>
              <a:rPr lang="en-US" altLang="zh-CN" dirty="0"/>
              <a:t>merge [branch</a:t>
            </a:r>
            <a:r>
              <a:rPr lang="en-US" altLang="zh-CN" dirty="0" smtClean="0"/>
              <a:t>]</a:t>
            </a:r>
            <a:endParaRPr lang="en-US" altLang="zh-CN" dirty="0"/>
          </a:p>
          <a:p>
            <a:pPr marL="171450" indent="-171450">
              <a:buFont typeface="Arial" pitchFamily="34" charset="0"/>
              <a:buChar char="•"/>
            </a:pPr>
            <a:r>
              <a:rPr lang="zh-CN" altLang="zh-CN" dirty="0" smtClean="0"/>
              <a:t>选择</a:t>
            </a:r>
            <a:r>
              <a:rPr lang="zh-CN" altLang="zh-CN" dirty="0"/>
              <a:t>一个</a:t>
            </a:r>
            <a:r>
              <a:rPr lang="en-US" altLang="zh-CN" dirty="0"/>
              <a:t>commit</a:t>
            </a:r>
            <a:r>
              <a:rPr lang="zh-CN" altLang="zh-CN" dirty="0"/>
              <a:t>，合并进当前</a:t>
            </a:r>
            <a:r>
              <a:rPr lang="zh-CN" altLang="zh-CN" dirty="0" smtClean="0"/>
              <a:t>分支</a:t>
            </a:r>
            <a:r>
              <a:rPr lang="en-US" altLang="zh-CN" dirty="0" smtClean="0"/>
              <a:t> </a:t>
            </a:r>
            <a:r>
              <a:rPr lang="zh-CN" altLang="en-US" dirty="0" smtClean="0"/>
              <a:t>： </a:t>
            </a:r>
            <a:r>
              <a:rPr lang="en-US" altLang="zh-CN" dirty="0" err="1" smtClean="0"/>
              <a:t>git</a:t>
            </a:r>
            <a:r>
              <a:rPr lang="en-US" altLang="zh-CN" dirty="0" smtClean="0"/>
              <a:t> </a:t>
            </a:r>
            <a:r>
              <a:rPr lang="en-US" altLang="zh-CN" dirty="0"/>
              <a:t>cherry-pick [commit</a:t>
            </a:r>
            <a:r>
              <a:rPr lang="en-US" altLang="zh-CN" dirty="0" smtClean="0"/>
              <a:t>]</a:t>
            </a:r>
            <a:r>
              <a:rPr lang="en-US" altLang="zh-CN" dirty="0"/>
              <a:t> </a:t>
            </a:r>
            <a:endParaRPr lang="en-US" altLang="zh-CN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zh-CN" altLang="zh-CN" dirty="0" smtClean="0"/>
              <a:t>删除分支</a:t>
            </a:r>
            <a:r>
              <a:rPr lang="en-US" altLang="zh-CN" dirty="0" smtClean="0"/>
              <a:t> </a:t>
            </a:r>
            <a:r>
              <a:rPr lang="zh-CN" altLang="en-US" dirty="0" smtClean="0"/>
              <a:t>： </a:t>
            </a:r>
            <a:r>
              <a:rPr lang="en-US" altLang="zh-CN" dirty="0" err="1" smtClean="0"/>
              <a:t>git</a:t>
            </a:r>
            <a:r>
              <a:rPr lang="en-US" altLang="zh-CN" dirty="0" smtClean="0"/>
              <a:t> </a:t>
            </a:r>
            <a:r>
              <a:rPr lang="en-US" altLang="zh-CN" dirty="0"/>
              <a:t>branch -d [branch-name</a:t>
            </a:r>
            <a:r>
              <a:rPr lang="en-US" altLang="zh-CN" dirty="0" smtClean="0"/>
              <a:t>]</a:t>
            </a:r>
            <a:endParaRPr lang="en-US" altLang="zh-CN" dirty="0"/>
          </a:p>
          <a:p>
            <a:pPr marL="171450" indent="-171450">
              <a:buFont typeface="Arial" pitchFamily="34" charset="0"/>
              <a:buChar char="•"/>
            </a:pPr>
            <a:r>
              <a:rPr lang="zh-CN" altLang="zh-CN" dirty="0" smtClean="0"/>
              <a:t>删除</a:t>
            </a:r>
            <a:r>
              <a:rPr lang="zh-CN" altLang="zh-CN" dirty="0"/>
              <a:t>远程</a:t>
            </a:r>
            <a:r>
              <a:rPr lang="zh-CN" altLang="zh-CN" dirty="0" smtClean="0"/>
              <a:t>分支</a:t>
            </a:r>
            <a:r>
              <a:rPr lang="en-US" altLang="zh-CN" dirty="0" smtClean="0"/>
              <a:t> </a:t>
            </a:r>
            <a:r>
              <a:rPr lang="zh-CN" altLang="en-US" dirty="0" smtClean="0"/>
              <a:t>： </a:t>
            </a:r>
            <a:r>
              <a:rPr lang="en-US" altLang="zh-CN" dirty="0" err="1" smtClean="0"/>
              <a:t>git</a:t>
            </a:r>
            <a:r>
              <a:rPr lang="en-US" altLang="zh-CN" dirty="0" smtClean="0"/>
              <a:t> </a:t>
            </a:r>
            <a:r>
              <a:rPr lang="en-US" altLang="zh-CN" dirty="0"/>
              <a:t>push origin --delete [</a:t>
            </a:r>
            <a:r>
              <a:rPr lang="en-US" altLang="zh-CN" dirty="0" smtClean="0"/>
              <a:t>branch-name]</a:t>
            </a:r>
          </a:p>
          <a:p>
            <a:r>
              <a:rPr lang="en-US" altLang="zh-CN" dirty="0"/>
              <a:t>	</a:t>
            </a:r>
            <a:r>
              <a:rPr lang="en-US" altLang="zh-CN" dirty="0" smtClean="0"/>
              <a:t>         or   </a:t>
            </a:r>
            <a:r>
              <a:rPr lang="en-US" altLang="zh-CN" dirty="0" err="1" smtClean="0"/>
              <a:t>git</a:t>
            </a:r>
            <a:r>
              <a:rPr lang="en-US" altLang="zh-CN" dirty="0" smtClean="0"/>
              <a:t> </a:t>
            </a:r>
            <a:r>
              <a:rPr lang="en-US" altLang="zh-CN" dirty="0"/>
              <a:t>branch -</a:t>
            </a:r>
            <a:r>
              <a:rPr lang="en-US" altLang="zh-CN" dirty="0" err="1"/>
              <a:t>dr</a:t>
            </a:r>
            <a:r>
              <a:rPr lang="en-US" altLang="zh-CN" dirty="0"/>
              <a:t> [remote/branch]</a:t>
            </a:r>
          </a:p>
          <a:p>
            <a:pPr marL="285750" indent="-285750">
              <a:buFont typeface="Arial" pitchFamily="34" charset="0"/>
              <a:buChar char="•"/>
            </a:pP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687171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Git</a:t>
            </a:r>
            <a:r>
              <a:rPr lang="en-US" altLang="zh-CN" dirty="0" smtClean="0"/>
              <a:t> branch conception and usage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70467" y="1213008"/>
            <a:ext cx="1113366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zh-CN" altLang="en-US" dirty="0" smtClean="0"/>
              <a:t>解决</a:t>
            </a:r>
            <a:r>
              <a:rPr lang="en-US" altLang="zh-CN" dirty="0" smtClean="0"/>
              <a:t>conflict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en-US" dirty="0" smtClean="0"/>
              <a:t>在</a:t>
            </a:r>
            <a:r>
              <a:rPr lang="en-US" altLang="zh-CN" dirty="0" smtClean="0"/>
              <a:t>branch merge</a:t>
            </a:r>
            <a:r>
              <a:rPr lang="zh-CN" altLang="en-US" dirty="0" smtClean="0"/>
              <a:t>的时候，若同一个文件在两个</a:t>
            </a:r>
            <a:r>
              <a:rPr lang="en-US" altLang="zh-CN" dirty="0" smtClean="0"/>
              <a:t>branch</a:t>
            </a:r>
            <a:r>
              <a:rPr lang="zh-CN" altLang="en-US" dirty="0" smtClean="0"/>
              <a:t>上都被</a:t>
            </a:r>
            <a:r>
              <a:rPr lang="en-US" altLang="zh-CN" dirty="0" smtClean="0"/>
              <a:t>edit</a:t>
            </a:r>
            <a:r>
              <a:rPr lang="zh-CN" altLang="en-US" dirty="0" smtClean="0"/>
              <a:t>后，会产生</a:t>
            </a:r>
            <a:r>
              <a:rPr lang="en-US" altLang="zh-CN" dirty="0" smtClean="0"/>
              <a:t>conflict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en-US" dirty="0" smtClean="0"/>
              <a:t>产生的</a:t>
            </a:r>
            <a:r>
              <a:rPr lang="en-US" altLang="zh-CN" dirty="0" smtClean="0"/>
              <a:t>conflict</a:t>
            </a:r>
            <a:r>
              <a:rPr lang="zh-CN" altLang="en-US" dirty="0" smtClean="0"/>
              <a:t>会记录在文件中。需要手动去改动后，将</a:t>
            </a:r>
            <a:r>
              <a:rPr lang="en-US" altLang="zh-CN" dirty="0" smtClean="0"/>
              <a:t>file </a:t>
            </a:r>
            <a:r>
              <a:rPr lang="zh-CN" altLang="en-US" dirty="0" smtClean="0"/>
              <a:t>重新</a:t>
            </a:r>
            <a:r>
              <a:rPr lang="en-US" altLang="zh-CN" dirty="0" smtClean="0"/>
              <a:t>add</a:t>
            </a:r>
            <a:r>
              <a:rPr lang="zh-CN" altLang="en-US" dirty="0" smtClean="0"/>
              <a:t>，并</a:t>
            </a:r>
            <a:r>
              <a:rPr lang="en-US" altLang="zh-CN" dirty="0" err="1" smtClean="0"/>
              <a:t>git</a:t>
            </a:r>
            <a:r>
              <a:rPr lang="en-US" altLang="zh-CN" dirty="0" smtClean="0"/>
              <a:t> commit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altLang="zh-CN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en-US" dirty="0" smtClean="0"/>
              <a:t>解决</a:t>
            </a:r>
            <a:r>
              <a:rPr lang="en-US" altLang="zh-CN" dirty="0" smtClean="0"/>
              <a:t>conflict</a:t>
            </a:r>
            <a:r>
              <a:rPr lang="zh-CN" altLang="en-US" dirty="0" smtClean="0"/>
              <a:t>步骤：</a:t>
            </a:r>
            <a:endParaRPr lang="en-US" altLang="zh-CN" dirty="0" smtClean="0"/>
          </a:p>
          <a:p>
            <a:pPr marL="1085850" lvl="2" indent="-171450">
              <a:buFont typeface="Arial" pitchFamily="34" charset="0"/>
              <a:buChar char="•"/>
            </a:pPr>
            <a:r>
              <a:rPr lang="zh-CN" altLang="en-US" dirty="0" smtClean="0"/>
              <a:t>当在</a:t>
            </a:r>
            <a:r>
              <a:rPr lang="en-US" altLang="zh-CN" dirty="0" smtClean="0"/>
              <a:t>master</a:t>
            </a:r>
            <a:r>
              <a:rPr lang="zh-CN" altLang="en-US" dirty="0" smtClean="0"/>
              <a:t>分支上，想要将另一个分支</a:t>
            </a:r>
            <a:r>
              <a:rPr lang="en-US" altLang="zh-CN" dirty="0" smtClean="0"/>
              <a:t>dev6 </a:t>
            </a:r>
            <a:r>
              <a:rPr lang="zh-CN" altLang="en-US" dirty="0" smtClean="0"/>
              <a:t>的</a:t>
            </a:r>
            <a:r>
              <a:rPr lang="en-US" altLang="zh-CN" dirty="0" smtClean="0"/>
              <a:t>code merge</a:t>
            </a:r>
            <a:r>
              <a:rPr lang="zh-CN" altLang="en-US" dirty="0" smtClean="0"/>
              <a:t>过来， 可以输入 </a:t>
            </a:r>
            <a:r>
              <a:rPr lang="en-US" altLang="zh-CN" dirty="0" err="1" smtClean="0"/>
              <a:t>git</a:t>
            </a:r>
            <a:r>
              <a:rPr lang="en-US" altLang="zh-CN" dirty="0" smtClean="0"/>
              <a:t> merge dev6</a:t>
            </a:r>
            <a:r>
              <a:rPr lang="zh-CN" altLang="en-US" dirty="0" smtClean="0"/>
              <a:t>。这时候如果两个分支都改了文件“</a:t>
            </a:r>
            <a:r>
              <a:rPr lang="en-US" altLang="zh-CN" dirty="0" smtClean="0"/>
              <a:t>file1.txt</a:t>
            </a:r>
            <a:r>
              <a:rPr lang="zh-CN" altLang="en-US" dirty="0" smtClean="0"/>
              <a:t>”的同一个地方，并且改动不同，则会产生</a:t>
            </a:r>
            <a:r>
              <a:rPr lang="en-US" altLang="zh-CN" dirty="0" smtClean="0"/>
              <a:t>conflict</a:t>
            </a:r>
          </a:p>
          <a:p>
            <a:pPr marL="1085850" lvl="2" indent="-171450">
              <a:buFont typeface="Arial" pitchFamily="34" charset="0"/>
              <a:buChar char="•"/>
            </a:pPr>
            <a:endParaRPr lang="en-US" altLang="zh-CN" dirty="0" smtClean="0"/>
          </a:p>
          <a:p>
            <a:pPr marL="1085850" lvl="2" indent="-171450">
              <a:buFont typeface="Arial" pitchFamily="34" charset="0"/>
              <a:buChar char="•"/>
            </a:pPr>
            <a:endParaRPr lang="en-US" altLang="zh-CN" dirty="0" smtClean="0"/>
          </a:p>
          <a:p>
            <a:pPr marL="628650" lvl="1" indent="-171450">
              <a:buFont typeface="Arial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itchFamily="34" charset="0"/>
              <a:buChar char="•"/>
            </a:pPr>
            <a:endParaRPr lang="zh-CN" altLang="en-US" sz="1000" dirty="0"/>
          </a:p>
        </p:txBody>
      </p: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965" y="3208723"/>
            <a:ext cx="5906405" cy="3180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997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Git</a:t>
            </a:r>
            <a:r>
              <a:rPr lang="en-US" altLang="zh-CN" dirty="0" smtClean="0"/>
              <a:t> branch conception and usage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70467" y="1213008"/>
            <a:ext cx="1113366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>
              <a:buFont typeface="Arial" pitchFamily="34" charset="0"/>
              <a:buChar char="•"/>
            </a:pPr>
            <a:r>
              <a:rPr lang="zh-CN" altLang="en-US" dirty="0" smtClean="0"/>
              <a:t>解决</a:t>
            </a:r>
            <a:r>
              <a:rPr lang="en-US" altLang="zh-CN" dirty="0" smtClean="0"/>
              <a:t>conflict</a:t>
            </a:r>
            <a:r>
              <a:rPr lang="zh-CN" altLang="en-US" dirty="0" smtClean="0"/>
              <a:t>步骤</a:t>
            </a:r>
            <a:endParaRPr lang="en-US" altLang="zh-CN" dirty="0" smtClean="0"/>
          </a:p>
          <a:p>
            <a:pPr marL="1085850" lvl="2" indent="-171450">
              <a:buFont typeface="Arial" pitchFamily="34" charset="0"/>
              <a:buChar char="•"/>
            </a:pPr>
            <a:r>
              <a:rPr lang="zh-CN" altLang="en-US" dirty="0" smtClean="0"/>
              <a:t>此时</a:t>
            </a:r>
            <a:r>
              <a:rPr lang="en-US" altLang="zh-CN" dirty="0" smtClean="0"/>
              <a:t>file11.txt</a:t>
            </a:r>
            <a:r>
              <a:rPr lang="zh-CN" altLang="en-US" dirty="0" smtClean="0"/>
              <a:t>中产生</a:t>
            </a:r>
            <a:r>
              <a:rPr lang="en-US" altLang="zh-CN" dirty="0" smtClean="0"/>
              <a:t>conflict</a:t>
            </a:r>
            <a:r>
              <a:rPr lang="zh-CN" altLang="en-US" dirty="0" smtClean="0"/>
              <a:t>的内容如下</a:t>
            </a:r>
            <a:endParaRPr lang="en-US" altLang="zh-CN" dirty="0" smtClean="0"/>
          </a:p>
          <a:p>
            <a:pPr marL="1085850" lvl="2" indent="-171450">
              <a:buFont typeface="Arial" pitchFamily="34" charset="0"/>
              <a:buChar char="•"/>
            </a:pPr>
            <a:endParaRPr lang="en-US" altLang="zh-CN" dirty="0"/>
          </a:p>
          <a:p>
            <a:pPr marL="1085850" lvl="2" indent="-171450">
              <a:buFont typeface="Arial" pitchFamily="34" charset="0"/>
              <a:buChar char="•"/>
            </a:pPr>
            <a:endParaRPr lang="en-US" altLang="zh-CN" dirty="0" smtClean="0"/>
          </a:p>
          <a:p>
            <a:pPr marL="1085850" lvl="2" indent="-171450">
              <a:buFont typeface="Arial" pitchFamily="34" charset="0"/>
              <a:buChar char="•"/>
            </a:pPr>
            <a:endParaRPr lang="en-US" altLang="zh-CN" dirty="0"/>
          </a:p>
          <a:p>
            <a:pPr marL="1085850" lvl="2" indent="-171450">
              <a:buFont typeface="Arial" pitchFamily="34" charset="0"/>
              <a:buChar char="•"/>
            </a:pPr>
            <a:endParaRPr lang="en-US" altLang="zh-CN" dirty="0" smtClean="0"/>
          </a:p>
          <a:p>
            <a:pPr marL="1085850" lvl="2" indent="-171450">
              <a:buFont typeface="Arial" pitchFamily="34" charset="0"/>
              <a:buChar char="•"/>
            </a:pPr>
            <a:endParaRPr lang="en-US" altLang="zh-CN" dirty="0"/>
          </a:p>
          <a:p>
            <a:pPr marL="1085850" lvl="2" indent="-171450">
              <a:buFont typeface="Arial" pitchFamily="34" charset="0"/>
              <a:buChar char="•"/>
            </a:pPr>
            <a:endParaRPr lang="en-US" altLang="zh-CN" dirty="0" smtClean="0"/>
          </a:p>
          <a:p>
            <a:pPr marL="1085850" lvl="2" indent="-171450">
              <a:buFont typeface="Arial" pitchFamily="34" charset="0"/>
              <a:buChar char="•"/>
            </a:pPr>
            <a:endParaRPr lang="en-US" altLang="zh-CN" dirty="0"/>
          </a:p>
          <a:p>
            <a:pPr marL="1085850" lvl="2" indent="-171450">
              <a:buFont typeface="Arial" pitchFamily="34" charset="0"/>
              <a:buChar char="•"/>
            </a:pPr>
            <a:endParaRPr lang="en-US" altLang="zh-CN" dirty="0" smtClean="0"/>
          </a:p>
          <a:p>
            <a:pPr marL="1085850" lvl="2" indent="-171450">
              <a:buFont typeface="Arial" pitchFamily="34" charset="0"/>
              <a:buChar char="•"/>
            </a:pPr>
            <a:endParaRPr lang="en-US" altLang="zh-CN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en-US" dirty="0" smtClean="0"/>
              <a:t>其中，</a:t>
            </a:r>
            <a:r>
              <a:rPr lang="en-US" altLang="zh-CN" dirty="0" smtClean="0"/>
              <a:t>file11.txt</a:t>
            </a:r>
            <a:r>
              <a:rPr lang="zh-CN" altLang="en-US" dirty="0" smtClean="0"/>
              <a:t>在</a:t>
            </a:r>
            <a:r>
              <a:rPr lang="en-US" altLang="zh-CN" dirty="0" smtClean="0"/>
              <a:t>master</a:t>
            </a:r>
            <a:r>
              <a:rPr lang="zh-CN" altLang="en-US" dirty="0" smtClean="0"/>
              <a:t>分支中的改动是“</a:t>
            </a:r>
            <a:r>
              <a:rPr lang="en-US" altLang="zh-CN" dirty="0" smtClean="0"/>
              <a:t>master modified</a:t>
            </a:r>
            <a:r>
              <a:rPr lang="zh-CN" altLang="en-US" dirty="0" smtClean="0"/>
              <a:t>”，而在</a:t>
            </a:r>
            <a:r>
              <a:rPr lang="en-US" altLang="zh-CN" dirty="0" smtClean="0"/>
              <a:t>dev6</a:t>
            </a:r>
            <a:r>
              <a:rPr lang="zh-CN" altLang="en-US" dirty="0" smtClean="0"/>
              <a:t>中是“</a:t>
            </a:r>
            <a:r>
              <a:rPr lang="en-US" altLang="zh-CN" dirty="0" smtClean="0"/>
              <a:t>dev6 modified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CN" dirty="0" smtClean="0"/>
              <a:t>&lt;&lt;&lt;&lt;HEAD</a:t>
            </a:r>
            <a:r>
              <a:rPr lang="zh-CN" altLang="en-US" dirty="0" smtClean="0"/>
              <a:t>到 </a:t>
            </a:r>
            <a:r>
              <a:rPr lang="en-US" altLang="zh-CN" dirty="0" smtClean="0"/>
              <a:t>====== </a:t>
            </a:r>
            <a:r>
              <a:rPr lang="zh-CN" altLang="en-US" dirty="0" smtClean="0"/>
              <a:t>中间的部分是当前所在分支的内容，而从</a:t>
            </a:r>
            <a:r>
              <a:rPr lang="en-US" altLang="zh-CN" dirty="0" smtClean="0"/>
              <a:t>======</a:t>
            </a:r>
            <a:r>
              <a:rPr lang="zh-CN" altLang="en-US" dirty="0" smtClean="0"/>
              <a:t>到 </a:t>
            </a:r>
            <a:r>
              <a:rPr lang="en-US" altLang="zh-CN" dirty="0" smtClean="0"/>
              <a:t>&gt;&gt;&gt;&gt;&gt;dev6</a:t>
            </a:r>
            <a:r>
              <a:rPr lang="zh-CN" altLang="en-US" dirty="0" smtClean="0"/>
              <a:t>的内容是要</a:t>
            </a:r>
            <a:r>
              <a:rPr lang="en-US" altLang="zh-CN" dirty="0" smtClean="0"/>
              <a:t>merge</a:t>
            </a:r>
            <a:r>
              <a:rPr lang="zh-CN" altLang="en-US" dirty="0" smtClean="0"/>
              <a:t>过来的分支的内容</a:t>
            </a:r>
            <a:endParaRPr lang="en-US" altLang="zh-CN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en-US" dirty="0" smtClean="0"/>
              <a:t>需要手动进到</a:t>
            </a:r>
            <a:r>
              <a:rPr lang="en-US" altLang="zh-CN" dirty="0" smtClean="0"/>
              <a:t>file11.txt</a:t>
            </a:r>
            <a:r>
              <a:rPr lang="zh-CN" altLang="en-US" dirty="0"/>
              <a:t>文件</a:t>
            </a:r>
            <a:r>
              <a:rPr lang="zh-CN" altLang="en-US" dirty="0" smtClean="0"/>
              <a:t>中，手动删除不需要的改动内容，保留需要的内容，并删除</a:t>
            </a:r>
            <a:r>
              <a:rPr lang="en-US" altLang="zh-CN" dirty="0" smtClean="0"/>
              <a:t>&gt;&gt;&gt;HEAD, =====</a:t>
            </a:r>
            <a:r>
              <a:rPr lang="zh-CN" altLang="en-US" dirty="0" smtClean="0"/>
              <a:t>以及</a:t>
            </a:r>
            <a:r>
              <a:rPr lang="en-US" altLang="zh-CN" dirty="0" smtClean="0"/>
              <a:t>&gt;&gt;&gt;&gt;dev6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en-US" dirty="0" smtClean="0"/>
              <a:t>在这之后，对</a:t>
            </a:r>
            <a:r>
              <a:rPr lang="en-US" altLang="zh-CN" dirty="0" smtClean="0"/>
              <a:t>file11.txt </a:t>
            </a:r>
            <a:r>
              <a:rPr lang="zh-CN" altLang="en-US" dirty="0" smtClean="0"/>
              <a:t>进行</a:t>
            </a:r>
            <a:r>
              <a:rPr lang="en-US" altLang="zh-CN" dirty="0" err="1" smtClean="0"/>
              <a:t>git</a:t>
            </a:r>
            <a:r>
              <a:rPr lang="en-US" altLang="zh-CN" dirty="0" smtClean="0"/>
              <a:t> add </a:t>
            </a:r>
            <a:r>
              <a:rPr lang="zh-CN" altLang="en-US" dirty="0" smtClean="0"/>
              <a:t>操作重新提交到</a:t>
            </a:r>
            <a:endParaRPr lang="en-US" altLang="zh-CN" dirty="0"/>
          </a:p>
          <a:p>
            <a:pPr marL="285750" indent="-285750">
              <a:buFont typeface="Arial" pitchFamily="34" charset="0"/>
              <a:buChar char="•"/>
            </a:pPr>
            <a:endParaRPr lang="zh-CN" altLang="en-US" sz="1000" dirty="0"/>
          </a:p>
        </p:txBody>
      </p:sp>
      <p:pic>
        <p:nvPicPr>
          <p:cNvPr id="6" name="图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260" y="1948387"/>
            <a:ext cx="5955771" cy="199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353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Git</a:t>
            </a:r>
            <a:r>
              <a:rPr lang="en-US" altLang="zh-CN" dirty="0" smtClean="0"/>
              <a:t> branch conception and usage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70467" y="1213008"/>
            <a:ext cx="111336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>
              <a:buFont typeface="Arial" pitchFamily="34" charset="0"/>
              <a:buChar char="•"/>
            </a:pPr>
            <a:r>
              <a:rPr lang="zh-CN" altLang="en-US" dirty="0" smtClean="0"/>
              <a:t>解决</a:t>
            </a:r>
            <a:r>
              <a:rPr lang="en-US" altLang="zh-CN" dirty="0" smtClean="0"/>
              <a:t>conflict</a:t>
            </a:r>
            <a:r>
              <a:rPr lang="zh-CN" altLang="en-US" dirty="0" smtClean="0"/>
              <a:t>步骤</a:t>
            </a:r>
            <a:endParaRPr lang="en-US" altLang="zh-CN" dirty="0" smtClean="0"/>
          </a:p>
          <a:p>
            <a:pPr marL="1085850" lvl="2" indent="-171450">
              <a:buFont typeface="Arial" pitchFamily="34" charset="0"/>
              <a:buChar char="•"/>
            </a:pPr>
            <a:r>
              <a:rPr lang="zh-CN" altLang="en-US" dirty="0" smtClean="0"/>
              <a:t>在这之后，对</a:t>
            </a:r>
            <a:r>
              <a:rPr lang="en-US" altLang="zh-CN" dirty="0" smtClean="0"/>
              <a:t>file11.txt </a:t>
            </a:r>
            <a:r>
              <a:rPr lang="zh-CN" altLang="en-US" dirty="0" smtClean="0"/>
              <a:t>进行</a:t>
            </a:r>
            <a:r>
              <a:rPr lang="en-US" altLang="zh-CN" dirty="0" err="1" smtClean="0"/>
              <a:t>git</a:t>
            </a:r>
            <a:r>
              <a:rPr lang="en-US" altLang="zh-CN" dirty="0" smtClean="0"/>
              <a:t> add </a:t>
            </a:r>
            <a:r>
              <a:rPr lang="zh-CN" altLang="en-US" dirty="0" smtClean="0"/>
              <a:t>操作重新提交到暂存区，并通过</a:t>
            </a:r>
            <a:r>
              <a:rPr lang="en-US" altLang="zh-CN" dirty="0" err="1" smtClean="0"/>
              <a:t>git</a:t>
            </a:r>
            <a:r>
              <a:rPr lang="en-US" altLang="zh-CN" dirty="0" smtClean="0"/>
              <a:t> commit</a:t>
            </a:r>
            <a:r>
              <a:rPr lang="zh-CN" altLang="en-US" dirty="0" smtClean="0"/>
              <a:t>来提交到</a:t>
            </a:r>
            <a:r>
              <a:rPr lang="en-US" altLang="zh-CN" dirty="0" smtClean="0"/>
              <a:t>repo</a:t>
            </a:r>
            <a:r>
              <a:rPr lang="zh-CN" altLang="en-US" dirty="0" smtClean="0"/>
              <a:t>中</a:t>
            </a:r>
            <a:endParaRPr lang="en-US" altLang="zh-CN" dirty="0" smtClean="0"/>
          </a:p>
          <a:p>
            <a:pPr marL="1085850" lvl="2" indent="-171450">
              <a:buFont typeface="Arial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itchFamily="34" charset="0"/>
              <a:buChar char="•"/>
            </a:pPr>
            <a:endParaRPr lang="zh-CN" altLang="en-US" sz="1000" dirty="0"/>
          </a:p>
        </p:txBody>
      </p: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81" y="2398591"/>
            <a:ext cx="6590637" cy="2960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29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Remote repo (</a:t>
            </a:r>
            <a:r>
              <a:rPr lang="en-US" altLang="zh-CN" dirty="0" err="1" smtClean="0"/>
              <a:t>gitlab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70467" y="1213008"/>
            <a:ext cx="1113366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zh-CN" altLang="en-US" dirty="0" smtClean="0"/>
              <a:t>目前为止，我们所有的</a:t>
            </a:r>
            <a:r>
              <a:rPr lang="en-US" altLang="zh-CN" dirty="0" smtClean="0"/>
              <a:t>code</a:t>
            </a:r>
            <a:r>
              <a:rPr lang="zh-CN" altLang="en-US" dirty="0" smtClean="0"/>
              <a:t>还是保存在</a:t>
            </a:r>
            <a:r>
              <a:rPr lang="en-US" altLang="zh-CN" dirty="0" smtClean="0"/>
              <a:t>local</a:t>
            </a:r>
            <a:r>
              <a:rPr lang="zh-CN" altLang="en-US" dirty="0" smtClean="0"/>
              <a:t>。一旦内存出现问题，可能会面临</a:t>
            </a:r>
            <a:r>
              <a:rPr lang="en-US" altLang="zh-CN" dirty="0" smtClean="0"/>
              <a:t>code</a:t>
            </a:r>
            <a:r>
              <a:rPr lang="zh-CN" altLang="en-US" dirty="0" smtClean="0"/>
              <a:t>丢失的风险。</a:t>
            </a:r>
            <a:endParaRPr lang="en-US" altLang="zh-CN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zh-CN" altLang="en-US" dirty="0" smtClean="0"/>
              <a:t>如果我们将</a:t>
            </a:r>
            <a:r>
              <a:rPr lang="en-US" altLang="zh-CN" dirty="0" smtClean="0"/>
              <a:t>code</a:t>
            </a:r>
            <a:r>
              <a:rPr lang="zh-CN" altLang="en-US" dirty="0" smtClean="0"/>
              <a:t>提前上传到</a:t>
            </a:r>
            <a:r>
              <a:rPr lang="zh-CN" altLang="en-US" dirty="0"/>
              <a:t>一</a:t>
            </a:r>
            <a:r>
              <a:rPr lang="zh-CN" altLang="en-US" dirty="0" smtClean="0"/>
              <a:t>个远端仓库来保存，既可以保证</a:t>
            </a:r>
            <a:r>
              <a:rPr lang="en-US" altLang="zh-CN" dirty="0" smtClean="0"/>
              <a:t>code</a:t>
            </a:r>
            <a:r>
              <a:rPr lang="zh-CN" altLang="en-US" dirty="0" smtClean="0"/>
              <a:t>的安全，也免去了搭建本地代码版本控制服务的繁琐。</a:t>
            </a:r>
            <a:endParaRPr lang="en-US" altLang="zh-CN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zh-CN" altLang="en-US" dirty="0" smtClean="0"/>
              <a:t>目前使用比较多的</a:t>
            </a:r>
            <a:r>
              <a:rPr lang="en-US" altLang="zh-CN" dirty="0" smtClean="0"/>
              <a:t>remote repo </a:t>
            </a:r>
            <a:r>
              <a:rPr lang="zh-CN" altLang="en-US" dirty="0" smtClean="0"/>
              <a:t>有</a:t>
            </a:r>
            <a:r>
              <a:rPr lang="en-US" altLang="zh-CN" dirty="0" err="1" smtClean="0"/>
              <a:t>github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gitlab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bitbucket</a:t>
            </a:r>
            <a:r>
              <a:rPr lang="en-US" altLang="zh-CN" dirty="0" smtClean="0"/>
              <a:t>, </a:t>
            </a:r>
            <a:r>
              <a:rPr lang="zh-CN" altLang="en-US" dirty="0" smtClean="0"/>
              <a:t>开源中国</a:t>
            </a:r>
            <a:r>
              <a:rPr lang="en-US" altLang="zh-CN" dirty="0" smtClean="0"/>
              <a:t>, coding.net</a:t>
            </a:r>
            <a:r>
              <a:rPr lang="zh-CN" altLang="en-US" dirty="0" smtClean="0"/>
              <a:t>等等</a:t>
            </a:r>
            <a:endParaRPr lang="en-US" altLang="zh-CN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altLang="zh-CN" dirty="0" smtClean="0"/>
          </a:p>
          <a:p>
            <a:pPr marL="628650" lvl="1" indent="-171450">
              <a:buFont typeface="Arial" pitchFamily="34" charset="0"/>
              <a:buChar char="•"/>
            </a:pPr>
            <a:endParaRPr lang="en-US" altLang="zh-CN" dirty="0" smtClean="0"/>
          </a:p>
          <a:p>
            <a:pPr marL="628650" lvl="1" indent="-171450">
              <a:buFont typeface="Arial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itchFamily="34" charset="0"/>
              <a:buChar char="•"/>
            </a:pP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435907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Remote repo (</a:t>
            </a:r>
            <a:r>
              <a:rPr lang="en-US" altLang="zh-CN" dirty="0" err="1" smtClean="0"/>
              <a:t>gitlab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70467" y="1213008"/>
            <a:ext cx="1113366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zh-CN" dirty="0" smtClean="0"/>
              <a:t>General command for remote repo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zh-CN" sz="1600" dirty="0" smtClean="0"/>
              <a:t>下载</a:t>
            </a:r>
            <a:r>
              <a:rPr lang="zh-CN" altLang="zh-CN" sz="1600" dirty="0"/>
              <a:t>远程仓库的所有</a:t>
            </a:r>
            <a:r>
              <a:rPr lang="zh-CN" altLang="zh-CN" sz="1600" dirty="0" smtClean="0"/>
              <a:t>变动</a:t>
            </a:r>
            <a:r>
              <a:rPr lang="en-US" altLang="zh-CN" sz="1600" dirty="0" smtClean="0"/>
              <a:t>  </a:t>
            </a:r>
            <a:r>
              <a:rPr lang="zh-CN" altLang="en-US" sz="1600" dirty="0" smtClean="0"/>
              <a:t>： </a:t>
            </a: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fetch [remote</a:t>
            </a:r>
            <a:r>
              <a:rPr lang="en-US" altLang="zh-CN" sz="1600" dirty="0" smtClean="0"/>
              <a:t>]  [specific branch]</a:t>
            </a:r>
            <a:endParaRPr lang="en-US" altLang="zh-CN" sz="16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zh-CN" sz="1600" dirty="0" smtClean="0"/>
              <a:t>显示</a:t>
            </a:r>
            <a:r>
              <a:rPr lang="zh-CN" altLang="zh-CN" sz="1600" dirty="0"/>
              <a:t>所有远程仓库并显示</a:t>
            </a:r>
            <a:r>
              <a:rPr lang="zh-CN" altLang="zh-CN" sz="1600" dirty="0" smtClean="0"/>
              <a:t>网址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： </a:t>
            </a: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remote </a:t>
            </a:r>
            <a:r>
              <a:rPr lang="en-US" altLang="zh-CN" sz="1600" dirty="0" smtClean="0"/>
              <a:t>–v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zh-CN" sz="1600" dirty="0" smtClean="0"/>
              <a:t>显示</a:t>
            </a:r>
            <a:r>
              <a:rPr lang="zh-CN" altLang="zh-CN" sz="1600" dirty="0"/>
              <a:t>某个远程仓库的</a:t>
            </a:r>
            <a:r>
              <a:rPr lang="zh-CN" altLang="zh-CN" sz="1600" dirty="0" smtClean="0"/>
              <a:t>信息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： </a:t>
            </a: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remote show [remote</a:t>
            </a:r>
            <a:r>
              <a:rPr lang="en-US" altLang="zh-CN" sz="1600" dirty="0" smtClean="0"/>
              <a:t>]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zh-CN" sz="1600" dirty="0" smtClean="0"/>
              <a:t>增加</a:t>
            </a:r>
            <a:r>
              <a:rPr lang="zh-CN" altLang="zh-CN" sz="1600" dirty="0"/>
              <a:t>一个新的远程仓库，并</a:t>
            </a:r>
            <a:r>
              <a:rPr lang="zh-CN" altLang="zh-CN" sz="1600" dirty="0" smtClean="0"/>
              <a:t>命名</a:t>
            </a:r>
            <a:r>
              <a:rPr lang="en-US" altLang="zh-CN" sz="1600" dirty="0"/>
              <a:t> </a:t>
            </a:r>
            <a:r>
              <a:rPr lang="zh-CN" altLang="en-US" sz="1600" dirty="0" smtClean="0"/>
              <a:t>： </a:t>
            </a: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remote add [</a:t>
            </a:r>
            <a:r>
              <a:rPr lang="en-US" altLang="zh-CN" sz="1600" dirty="0" err="1"/>
              <a:t>shortname</a:t>
            </a:r>
            <a:r>
              <a:rPr lang="en-US" altLang="zh-CN" sz="1600" dirty="0"/>
              <a:t>] [</a:t>
            </a:r>
            <a:r>
              <a:rPr lang="en-US" altLang="zh-CN" sz="1600" dirty="0" err="1"/>
              <a:t>url</a:t>
            </a:r>
            <a:r>
              <a:rPr lang="en-US" altLang="zh-CN" sz="1600" dirty="0" smtClean="0"/>
              <a:t>]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zh-CN" sz="1600" dirty="0" smtClean="0"/>
              <a:t>取回</a:t>
            </a:r>
            <a:r>
              <a:rPr lang="zh-CN" altLang="zh-CN" sz="1600" dirty="0"/>
              <a:t>远程仓库的变化，并与本地分支</a:t>
            </a:r>
            <a:r>
              <a:rPr lang="zh-CN" altLang="zh-CN" sz="1600" dirty="0" smtClean="0"/>
              <a:t>合并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： </a:t>
            </a: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pull [remote] [branch</a:t>
            </a:r>
            <a:r>
              <a:rPr lang="en-US" altLang="zh-CN" sz="1600" dirty="0" smtClean="0"/>
              <a:t>]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zh-CN" sz="1600" dirty="0" smtClean="0"/>
              <a:t>上</a:t>
            </a:r>
            <a:r>
              <a:rPr lang="zh-CN" altLang="zh-CN" sz="1600" dirty="0"/>
              <a:t>传本地指定分支到远程</a:t>
            </a:r>
            <a:r>
              <a:rPr lang="zh-CN" altLang="zh-CN" sz="1600" dirty="0" smtClean="0"/>
              <a:t>仓库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： </a:t>
            </a: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push [remote] [branch</a:t>
            </a:r>
            <a:r>
              <a:rPr lang="en-US" altLang="zh-CN" sz="1600" dirty="0" smtClean="0"/>
              <a:t>]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zh-CN" sz="1600" dirty="0" smtClean="0"/>
              <a:t>强行</a:t>
            </a:r>
            <a:r>
              <a:rPr lang="zh-CN" altLang="zh-CN" sz="1600" dirty="0"/>
              <a:t>推送当前分支到远程仓库，即使有</a:t>
            </a:r>
            <a:r>
              <a:rPr lang="zh-CN" altLang="zh-CN" sz="1600" dirty="0" smtClean="0"/>
              <a:t>冲突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： </a:t>
            </a: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push [remote] </a:t>
            </a:r>
            <a:r>
              <a:rPr lang="en-US" altLang="zh-CN" sz="1600" dirty="0" smtClean="0"/>
              <a:t>–force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zh-CN" sz="1600" dirty="0" smtClean="0"/>
              <a:t>推</a:t>
            </a:r>
            <a:r>
              <a:rPr lang="zh-CN" altLang="zh-CN" sz="1600" dirty="0"/>
              <a:t>送所有分支到远程</a:t>
            </a:r>
            <a:r>
              <a:rPr lang="zh-CN" altLang="zh-CN" sz="1600" dirty="0" smtClean="0"/>
              <a:t>仓库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： </a:t>
            </a: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push [remote] </a:t>
            </a:r>
            <a:r>
              <a:rPr lang="en-US" altLang="zh-CN" sz="1600" dirty="0" smtClean="0"/>
              <a:t>–all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zh-CN" sz="1600" dirty="0" smtClean="0"/>
              <a:t>简单</a:t>
            </a:r>
            <a:r>
              <a:rPr lang="zh-CN" altLang="zh-CN" sz="1600" dirty="0"/>
              <a:t>查看远程</a:t>
            </a:r>
            <a:r>
              <a:rPr lang="en-US" altLang="zh-CN" sz="1600" dirty="0"/>
              <a:t>---</a:t>
            </a:r>
            <a:r>
              <a:rPr lang="zh-CN" altLang="zh-CN" sz="1600" dirty="0"/>
              <a:t>所有</a:t>
            </a:r>
            <a:r>
              <a:rPr lang="zh-CN" altLang="zh-CN" sz="1600" dirty="0" smtClean="0"/>
              <a:t>仓库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： </a:t>
            </a: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remote  </a:t>
            </a:r>
            <a:r>
              <a:rPr lang="zh-CN" altLang="zh-CN" sz="1600" dirty="0"/>
              <a:t>（只能查看远程仓库的名字</a:t>
            </a:r>
            <a:r>
              <a:rPr lang="zh-CN" altLang="zh-CN" sz="1600" dirty="0" smtClean="0"/>
              <a:t>）</a:t>
            </a:r>
            <a:endParaRPr lang="en-US" altLang="zh-CN" sz="160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zh-CN" sz="1600" dirty="0" smtClean="0"/>
              <a:t>查看</a:t>
            </a:r>
            <a:r>
              <a:rPr lang="zh-CN" altLang="zh-CN" sz="1600" dirty="0"/>
              <a:t>单个</a:t>
            </a:r>
            <a:r>
              <a:rPr lang="zh-CN" altLang="zh-CN" sz="1600" dirty="0" smtClean="0"/>
              <a:t>仓库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： </a:t>
            </a: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 remote show [remote-branch-name]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zh-CN" sz="1600" dirty="0" smtClean="0"/>
              <a:t>新建</a:t>
            </a:r>
            <a:r>
              <a:rPr lang="zh-CN" altLang="zh-CN" sz="1600" dirty="0"/>
              <a:t>远程</a:t>
            </a:r>
            <a:r>
              <a:rPr lang="zh-CN" altLang="zh-CN" sz="1600" dirty="0" smtClean="0"/>
              <a:t>仓库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： </a:t>
            </a: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remote add [</a:t>
            </a:r>
            <a:r>
              <a:rPr lang="en-US" altLang="zh-CN" sz="1600" dirty="0" err="1"/>
              <a:t>branchname</a:t>
            </a:r>
            <a:r>
              <a:rPr lang="en-US" altLang="zh-CN" sz="1600" dirty="0"/>
              <a:t>]  [</a:t>
            </a:r>
            <a:r>
              <a:rPr lang="en-US" altLang="zh-CN" sz="1600" dirty="0" err="1"/>
              <a:t>url</a:t>
            </a:r>
            <a:r>
              <a:rPr lang="en-US" altLang="zh-CN" sz="1600" dirty="0" smtClean="0"/>
              <a:t>]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zh-CN" sz="1600" dirty="0" smtClean="0"/>
              <a:t>修改</a:t>
            </a:r>
            <a:r>
              <a:rPr lang="zh-CN" altLang="zh-CN" sz="1600" dirty="0"/>
              <a:t>远程</a:t>
            </a:r>
            <a:r>
              <a:rPr lang="zh-CN" altLang="zh-CN" sz="1600" dirty="0" smtClean="0"/>
              <a:t>仓库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： </a:t>
            </a: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remote rename [</a:t>
            </a:r>
            <a:r>
              <a:rPr lang="en-US" altLang="zh-CN" sz="1600" dirty="0" err="1"/>
              <a:t>oldname</a:t>
            </a:r>
            <a:r>
              <a:rPr lang="en-US" altLang="zh-CN" sz="1600" dirty="0"/>
              <a:t>] [</a:t>
            </a:r>
            <a:r>
              <a:rPr lang="en-US" altLang="zh-CN" sz="1600" dirty="0" err="1"/>
              <a:t>newname</a:t>
            </a:r>
            <a:r>
              <a:rPr lang="en-US" altLang="zh-CN" sz="1600" dirty="0" smtClean="0"/>
              <a:t>]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zh-CN" sz="1600" dirty="0" smtClean="0"/>
              <a:t>删除</a:t>
            </a:r>
            <a:r>
              <a:rPr lang="zh-CN" altLang="zh-CN" sz="1600" dirty="0"/>
              <a:t>远程</a:t>
            </a:r>
            <a:r>
              <a:rPr lang="zh-CN" altLang="zh-CN" sz="1600" dirty="0" smtClean="0"/>
              <a:t>仓库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： </a:t>
            </a: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remote </a:t>
            </a:r>
            <a:r>
              <a:rPr lang="en-US" altLang="zh-CN" sz="1600" dirty="0" err="1"/>
              <a:t>rm</a:t>
            </a:r>
            <a:r>
              <a:rPr lang="en-US" altLang="zh-CN" sz="1600" dirty="0"/>
              <a:t> [remote-name</a:t>
            </a:r>
            <a:r>
              <a:rPr lang="en-US" altLang="zh-CN" sz="1600" dirty="0" smtClean="0"/>
              <a:t>]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zh-CN" sz="1600" dirty="0" smtClean="0"/>
              <a:t>获取</a:t>
            </a:r>
            <a:r>
              <a:rPr lang="zh-CN" altLang="zh-CN" sz="1600" dirty="0"/>
              <a:t>远程仓库</a:t>
            </a:r>
            <a:r>
              <a:rPr lang="zh-CN" altLang="zh-CN" sz="1600" dirty="0" smtClean="0"/>
              <a:t>数据</a:t>
            </a:r>
            <a:r>
              <a:rPr lang="zh-CN" altLang="en-US" sz="1600" dirty="0" smtClean="0"/>
              <a:t>：</a:t>
            </a:r>
            <a:endParaRPr lang="zh-CN" altLang="zh-CN" sz="1600" dirty="0"/>
          </a:p>
          <a:p>
            <a:r>
              <a:rPr lang="en-US" altLang="zh-CN" sz="1600" dirty="0" smtClean="0"/>
              <a:t>		</a:t>
            </a: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fetch [remote-name] (</a:t>
            </a:r>
            <a:r>
              <a:rPr lang="zh-CN" altLang="zh-CN" sz="1600" dirty="0"/>
              <a:t>获取仓库所有更新，但不自动合并当前分支</a:t>
            </a:r>
            <a:r>
              <a:rPr lang="en-US" altLang="zh-CN" sz="1600" dirty="0"/>
              <a:t>)</a:t>
            </a:r>
            <a:endParaRPr lang="zh-CN" altLang="zh-CN" sz="1600" dirty="0"/>
          </a:p>
          <a:p>
            <a:r>
              <a:rPr lang="en-US" altLang="zh-CN" sz="1600" dirty="0" smtClean="0"/>
              <a:t>		</a:t>
            </a: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pull (</a:t>
            </a:r>
            <a:r>
              <a:rPr lang="zh-CN" altLang="zh-CN" sz="1600" dirty="0"/>
              <a:t>获取仓库所有更新，并自动合并到当前分支</a:t>
            </a:r>
            <a:r>
              <a:rPr lang="en-US" altLang="zh-CN" sz="1600" dirty="0" smtClean="0"/>
              <a:t>)</a:t>
            </a:r>
            <a:endParaRPr lang="zh-CN" altLang="zh-CN" sz="1600" dirty="0"/>
          </a:p>
        </p:txBody>
      </p:sp>
    </p:spTree>
    <p:extLst>
      <p:ext uri="{BB962C8B-B14F-4D97-AF65-F5344CB8AC3E}">
        <p14:creationId xmlns:p14="http://schemas.microsoft.com/office/powerpoint/2010/main" val="4227966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Remote repo (</a:t>
            </a:r>
            <a:r>
              <a:rPr lang="en-US" altLang="zh-CN" dirty="0" err="1" smtClean="0"/>
              <a:t>gitlab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70467" y="1213008"/>
            <a:ext cx="1113366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zh-CN" sz="1600" dirty="0" smtClean="0"/>
              <a:t>Clone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en-US" sz="1600" dirty="0" smtClean="0"/>
              <a:t>远程操作的第一步，一般是从</a:t>
            </a:r>
            <a:r>
              <a:rPr lang="en-US" altLang="zh-CN" sz="1600" dirty="0" smtClean="0"/>
              <a:t>remote repo</a:t>
            </a:r>
            <a:r>
              <a:rPr lang="zh-CN" altLang="en-US" sz="1600" dirty="0" smtClean="0"/>
              <a:t>克隆一个版本库到</a:t>
            </a:r>
            <a:r>
              <a:rPr lang="en-US" altLang="zh-CN" sz="1600" dirty="0" smtClean="0"/>
              <a:t>local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altLang="zh-CN" sz="1600" dirty="0" err="1"/>
              <a:t>git</a:t>
            </a:r>
            <a:r>
              <a:rPr lang="en-US" altLang="zh-CN" sz="1600" dirty="0"/>
              <a:t> clone &lt;</a:t>
            </a:r>
            <a:r>
              <a:rPr lang="zh-CN" altLang="zh-CN" sz="1600" dirty="0"/>
              <a:t>版本库的网址</a:t>
            </a:r>
            <a:r>
              <a:rPr lang="en-US" altLang="zh-CN" sz="1600" dirty="0" smtClean="0"/>
              <a:t>&gt;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zh-CN" altLang="zh-CN" sz="1600" dirty="0"/>
              <a:t>该命令会在本地主机生成一个目录，与远程主机的版本库同名</a:t>
            </a:r>
            <a:r>
              <a:rPr lang="zh-CN" altLang="zh-CN" sz="1600" dirty="0" smtClean="0"/>
              <a:t>。</a:t>
            </a:r>
            <a:endParaRPr lang="en-US" altLang="zh-CN" sz="160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en-US" sz="1600" dirty="0" smtClean="0"/>
              <a:t>如果想指定不同的目录名：</a:t>
            </a:r>
            <a:endParaRPr lang="en-US" altLang="zh-CN" sz="1600" dirty="0" smtClean="0"/>
          </a:p>
          <a:p>
            <a:pPr marL="1085850" lvl="2" indent="-171450">
              <a:buFont typeface="Arial" pitchFamily="34" charset="0"/>
              <a:buChar char="•"/>
            </a:pPr>
            <a:r>
              <a:rPr lang="en-US" altLang="zh-CN" sz="1600" dirty="0" err="1"/>
              <a:t>git</a:t>
            </a:r>
            <a:r>
              <a:rPr lang="en-US" altLang="zh-CN" sz="1600" dirty="0"/>
              <a:t> clone &lt;</a:t>
            </a:r>
            <a:r>
              <a:rPr lang="zh-CN" altLang="zh-CN" sz="1600" dirty="0"/>
              <a:t>版本库的网址</a:t>
            </a:r>
            <a:r>
              <a:rPr lang="en-US" altLang="zh-CN" sz="1600" dirty="0"/>
              <a:t>&gt; &lt;</a:t>
            </a:r>
            <a:r>
              <a:rPr lang="zh-CN" altLang="zh-CN" sz="1600" dirty="0"/>
              <a:t>本地目录名</a:t>
            </a:r>
            <a:r>
              <a:rPr lang="en-US" altLang="zh-CN" sz="1600" dirty="0" smtClean="0"/>
              <a:t>&gt;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CN" sz="1600" dirty="0" smtClean="0"/>
              <a:t>SSH </a:t>
            </a:r>
            <a:r>
              <a:rPr lang="zh-CN" altLang="en-US" sz="1600" dirty="0" smtClean="0"/>
              <a:t>协议的另一种写法：</a:t>
            </a:r>
            <a:endParaRPr lang="en-US" altLang="zh-CN" sz="1600" dirty="0" smtClean="0"/>
          </a:p>
          <a:p>
            <a:pPr marL="1085850" lvl="2" indent="-171450">
              <a:buFont typeface="Arial" pitchFamily="34" charset="0"/>
              <a:buChar char="•"/>
            </a:pPr>
            <a:r>
              <a:rPr lang="en-US" altLang="zh-CN" sz="1600" dirty="0" err="1"/>
              <a:t>git</a:t>
            </a:r>
            <a:r>
              <a:rPr lang="en-US" altLang="zh-CN" sz="1600" dirty="0"/>
              <a:t> clone [user@]</a:t>
            </a:r>
            <a:r>
              <a:rPr lang="en-US" altLang="zh-CN" sz="1600" dirty="0" err="1"/>
              <a:t>example.com:path</a:t>
            </a:r>
            <a:r>
              <a:rPr lang="en-US" altLang="zh-CN" sz="1600" dirty="0"/>
              <a:t>/to/</a:t>
            </a:r>
            <a:r>
              <a:rPr lang="en-US" altLang="zh-CN" sz="1600" dirty="0" err="1"/>
              <a:t>repo.git</a:t>
            </a:r>
            <a:r>
              <a:rPr lang="en-US" altLang="zh-CN" sz="1600" dirty="0" smtClean="0"/>
              <a:t>/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en-US" sz="1600" dirty="0" smtClean="0"/>
              <a:t>克隆时，远程主机会自动被</a:t>
            </a:r>
            <a:r>
              <a:rPr lang="en-US" altLang="zh-CN" sz="1600" dirty="0" err="1" smtClean="0"/>
              <a:t>git</a:t>
            </a:r>
            <a:r>
              <a:rPr lang="zh-CN" altLang="en-US" sz="1600" dirty="0" smtClean="0"/>
              <a:t>命名为</a:t>
            </a:r>
            <a:r>
              <a:rPr lang="en-US" altLang="zh-CN" sz="1600" dirty="0" smtClean="0"/>
              <a:t>origin</a:t>
            </a:r>
            <a:r>
              <a:rPr lang="zh-CN" altLang="en-US" sz="1600" dirty="0" smtClean="0"/>
              <a:t>。如果想更改，</a:t>
            </a:r>
            <a:r>
              <a:rPr lang="en-US" altLang="zh-CN" sz="1600" dirty="0" err="1" smtClean="0"/>
              <a:t>ze</a:t>
            </a:r>
            <a:r>
              <a:rPr lang="en-US" altLang="zh-CN" sz="1600" dirty="0" smtClean="0"/>
              <a:t> :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altLang="zh-CN" sz="1600" dirty="0" err="1"/>
              <a:t>git</a:t>
            </a:r>
            <a:r>
              <a:rPr lang="en-US" altLang="zh-CN" sz="1600" dirty="0"/>
              <a:t> clone </a:t>
            </a:r>
            <a:r>
              <a:rPr lang="en-US" altLang="zh-CN" sz="1600" dirty="0" smtClean="0"/>
              <a:t>–o [</a:t>
            </a:r>
            <a:r>
              <a:rPr lang="en-US" altLang="zh-CN" sz="1600" dirty="0" err="1" smtClean="0"/>
              <a:t>newname</a:t>
            </a:r>
            <a:r>
              <a:rPr lang="en-US" altLang="zh-CN" sz="1600" dirty="0" smtClean="0"/>
              <a:t>]  [</a:t>
            </a:r>
            <a:r>
              <a:rPr lang="en-US" altLang="zh-CN" sz="1600" dirty="0" err="1" smtClean="0"/>
              <a:t>url</a:t>
            </a:r>
            <a:r>
              <a:rPr lang="en-US" altLang="zh-CN" sz="1600" dirty="0" smtClean="0"/>
              <a:t>]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zh-CN" altLang="en-US" sz="1600" dirty="0" smtClean="0"/>
              <a:t>取回</a:t>
            </a:r>
            <a:r>
              <a:rPr lang="en-US" altLang="zh-CN" sz="1600" dirty="0" smtClean="0"/>
              <a:t>remote repo</a:t>
            </a:r>
            <a:r>
              <a:rPr lang="zh-CN" altLang="en-US" sz="1600" dirty="0" smtClean="0"/>
              <a:t>的更新后，可以以它为基础创建</a:t>
            </a:r>
            <a:r>
              <a:rPr lang="en-US" altLang="zh-CN" sz="1600" dirty="0" smtClean="0"/>
              <a:t>branch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checkout –b [</a:t>
            </a:r>
            <a:r>
              <a:rPr lang="en-US" altLang="zh-CN" sz="1600" dirty="0" err="1" smtClean="0"/>
              <a:t>newbranch</a:t>
            </a:r>
            <a:r>
              <a:rPr lang="en-US" altLang="zh-CN" sz="1600" dirty="0" smtClean="0"/>
              <a:t>]  origin/master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en-US" sz="1600" dirty="0" smtClean="0"/>
              <a:t>或者可以将其与本地的</a:t>
            </a:r>
            <a:r>
              <a:rPr lang="en-US" altLang="zh-CN" sz="1600" dirty="0" smtClean="0"/>
              <a:t>branch</a:t>
            </a:r>
            <a:r>
              <a:rPr lang="zh-CN" altLang="en-US" sz="1600" dirty="0" smtClean="0"/>
              <a:t>合并：</a:t>
            </a:r>
            <a:endParaRPr lang="en-US" altLang="zh-CN" sz="1600" dirty="0" smtClean="0"/>
          </a:p>
          <a:p>
            <a:pPr marL="1085850" lvl="2" indent="-171450">
              <a:buFont typeface="Arial" pitchFamily="34" charset="0"/>
              <a:buChar char="•"/>
            </a:pP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merge origin/master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rebase origin/master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pull (</a:t>
            </a:r>
            <a:r>
              <a:rPr lang="zh-CN" altLang="en-US" sz="1600" dirty="0" smtClean="0"/>
              <a:t>取得最新</a:t>
            </a:r>
            <a:r>
              <a:rPr lang="zh-CN" altLang="en-US" sz="1600" dirty="0"/>
              <a:t>更新，并与本地</a:t>
            </a:r>
            <a:r>
              <a:rPr lang="en-US" altLang="zh-CN" sz="1600" dirty="0"/>
              <a:t>branch</a:t>
            </a:r>
            <a:r>
              <a:rPr lang="zh-CN" altLang="en-US" sz="1600" dirty="0" smtClean="0"/>
              <a:t>合并</a:t>
            </a:r>
            <a:r>
              <a:rPr lang="en-US" altLang="zh-CN" sz="1600" dirty="0" smtClean="0"/>
              <a:t>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pull &lt;</a:t>
            </a:r>
            <a:r>
              <a:rPr lang="zh-CN" altLang="zh-CN" sz="1600" dirty="0"/>
              <a:t>远程主机名</a:t>
            </a:r>
            <a:r>
              <a:rPr lang="en-US" altLang="zh-CN" sz="1600" dirty="0"/>
              <a:t>&gt; &lt;</a:t>
            </a:r>
            <a:r>
              <a:rPr lang="zh-CN" altLang="zh-CN" sz="1600" dirty="0"/>
              <a:t>远程分支名</a:t>
            </a:r>
            <a:r>
              <a:rPr lang="en-US" altLang="zh-CN" sz="1600" dirty="0"/>
              <a:t>&gt;:&lt;</a:t>
            </a:r>
            <a:r>
              <a:rPr lang="zh-CN" altLang="zh-CN" sz="1600" dirty="0"/>
              <a:t>本地分支名</a:t>
            </a:r>
            <a:r>
              <a:rPr lang="en-US" altLang="zh-CN" sz="1600" dirty="0"/>
              <a:t>&gt;</a:t>
            </a:r>
            <a:endParaRPr lang="en-US" altLang="zh-CN" sz="160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zh-CN" sz="1600" dirty="0"/>
              <a:t>如果远程分支是与当前分支合并，则冒号后面的部分可以省略。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altLang="zh-CN" sz="1600" dirty="0" err="1"/>
              <a:t>git</a:t>
            </a:r>
            <a:r>
              <a:rPr lang="en-US" altLang="zh-CN" sz="1600" dirty="0"/>
              <a:t> pull origin next</a:t>
            </a:r>
            <a:endParaRPr lang="en-US" altLang="zh-CN" sz="1600" dirty="0" smtClean="0"/>
          </a:p>
        </p:txBody>
      </p:sp>
    </p:spTree>
    <p:extLst>
      <p:ext uri="{BB962C8B-B14F-4D97-AF65-F5344CB8AC3E}">
        <p14:creationId xmlns:p14="http://schemas.microsoft.com/office/powerpoint/2010/main" val="2842565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Remote repo (</a:t>
            </a:r>
            <a:r>
              <a:rPr lang="en-US" altLang="zh-CN" dirty="0" err="1" smtClean="0"/>
              <a:t>gitlab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70467" y="1213008"/>
            <a:ext cx="111336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zh-CN" sz="1600" dirty="0" err="1"/>
              <a:t>git</a:t>
            </a:r>
            <a:r>
              <a:rPr lang="en-US" altLang="zh-CN" sz="1600" dirty="0"/>
              <a:t> pull (</a:t>
            </a:r>
            <a:r>
              <a:rPr lang="zh-CN" altLang="en-US" sz="1600" dirty="0"/>
              <a:t>取得最新更新，并与本地</a:t>
            </a:r>
            <a:r>
              <a:rPr lang="en-US" altLang="zh-CN" sz="1600" dirty="0"/>
              <a:t>branch</a:t>
            </a:r>
            <a:r>
              <a:rPr lang="zh-CN" altLang="en-US" sz="1600" dirty="0"/>
              <a:t>合并</a:t>
            </a:r>
            <a:r>
              <a:rPr lang="en-US" altLang="zh-CN" sz="1600" dirty="0" smtClean="0"/>
              <a:t>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en-US" sz="1600" dirty="0" smtClean="0"/>
              <a:t>手动建立追踪关系</a:t>
            </a:r>
            <a:endParaRPr lang="en-US" altLang="zh-CN" sz="1600" dirty="0" smtClean="0"/>
          </a:p>
          <a:p>
            <a:pPr marL="1085850" lvl="2" indent="-171450">
              <a:buFont typeface="Arial" pitchFamily="34" charset="0"/>
              <a:buChar char="•"/>
            </a:pPr>
            <a:r>
              <a:rPr lang="en-US" altLang="zh-CN" sz="1600" dirty="0" err="1"/>
              <a:t>git</a:t>
            </a:r>
            <a:r>
              <a:rPr lang="en-US" altLang="zh-CN" sz="1600" dirty="0"/>
              <a:t> branch --set-upstream master origin/next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zh-CN" altLang="en-US" sz="1600" dirty="0" smtClean="0"/>
              <a:t>此时</a:t>
            </a: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pull</a:t>
            </a:r>
            <a:r>
              <a:rPr lang="zh-CN" altLang="en-US" sz="1600" dirty="0" smtClean="0"/>
              <a:t>可以省略远程分支名</a:t>
            </a:r>
            <a:endParaRPr lang="en-US" altLang="zh-CN" sz="1600" dirty="0" smtClean="0"/>
          </a:p>
          <a:p>
            <a:pPr marL="1543050" lvl="3" indent="-171450">
              <a:buFont typeface="Arial" pitchFamily="34" charset="0"/>
              <a:buChar char="•"/>
            </a:pP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pull origin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zh-CN" altLang="en-US" sz="1600" dirty="0" smtClean="0"/>
              <a:t>若当前只有一支</a:t>
            </a:r>
            <a:r>
              <a:rPr lang="en-US" altLang="zh-CN" sz="1600" dirty="0" smtClean="0"/>
              <a:t>tracking branch</a:t>
            </a:r>
            <a:r>
              <a:rPr lang="zh-CN" altLang="en-US" sz="1600" dirty="0" smtClean="0"/>
              <a:t>，远程主机的名字也可也省略</a:t>
            </a:r>
            <a:endParaRPr lang="en-US" altLang="zh-CN" sz="1600" dirty="0" smtClean="0"/>
          </a:p>
          <a:p>
            <a:pPr marL="1543050" lvl="3" indent="-171450">
              <a:buFont typeface="Arial" pitchFamily="34" charset="0"/>
              <a:buChar char="•"/>
            </a:pP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pull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pull </a:t>
            </a:r>
            <a:r>
              <a:rPr lang="zh-CN" altLang="en-US" sz="1600" dirty="0" smtClean="0"/>
              <a:t>默认通过</a:t>
            </a: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merge</a:t>
            </a:r>
            <a:r>
              <a:rPr lang="zh-CN" altLang="en-US" sz="1600" dirty="0" smtClean="0"/>
              <a:t>方式合并，若想用</a:t>
            </a:r>
            <a:r>
              <a:rPr lang="en-US" altLang="zh-CN" sz="1600" dirty="0" smtClean="0"/>
              <a:t>rebase</a:t>
            </a:r>
            <a:r>
              <a:rPr lang="zh-CN" altLang="en-US" sz="1600" dirty="0" smtClean="0"/>
              <a:t>，则：</a:t>
            </a:r>
            <a:endParaRPr lang="en-US" altLang="zh-CN" sz="1600" dirty="0" smtClean="0"/>
          </a:p>
          <a:p>
            <a:pPr marL="1085850" lvl="2" indent="-171450">
              <a:buFont typeface="Arial" pitchFamily="34" charset="0"/>
              <a:buChar char="•"/>
            </a:pPr>
            <a:r>
              <a:rPr lang="en-US" altLang="zh-CN" sz="1600" dirty="0" err="1"/>
              <a:t>git</a:t>
            </a:r>
            <a:r>
              <a:rPr lang="en-US" altLang="zh-CN" sz="1600" dirty="0"/>
              <a:t> pull --rebase &lt;</a:t>
            </a:r>
            <a:r>
              <a:rPr lang="zh-CN" altLang="zh-CN" sz="1600" dirty="0"/>
              <a:t>远程主机名</a:t>
            </a:r>
            <a:r>
              <a:rPr lang="en-US" altLang="zh-CN" sz="1600" dirty="0"/>
              <a:t>&gt; &lt;</a:t>
            </a:r>
            <a:r>
              <a:rPr lang="zh-CN" altLang="zh-CN" sz="1600" dirty="0"/>
              <a:t>远程分支名</a:t>
            </a:r>
            <a:r>
              <a:rPr lang="en-US" altLang="zh-CN" sz="1600" dirty="0"/>
              <a:t>&gt;:&lt;</a:t>
            </a:r>
            <a:r>
              <a:rPr lang="zh-CN" altLang="zh-CN" sz="1600" dirty="0"/>
              <a:t>本地分支名</a:t>
            </a:r>
            <a:r>
              <a:rPr lang="en-US" altLang="zh-CN" sz="1600" dirty="0" smtClean="0"/>
              <a:t>&gt;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en-US" sz="1600" dirty="0" smtClean="0"/>
              <a:t>远程主机某</a:t>
            </a:r>
            <a:r>
              <a:rPr lang="en-US" altLang="zh-CN" sz="1600" dirty="0" smtClean="0"/>
              <a:t>branch</a:t>
            </a:r>
            <a:r>
              <a:rPr lang="zh-CN" altLang="en-US" sz="1600" dirty="0" smtClean="0"/>
              <a:t>被删除后，</a:t>
            </a: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pull</a:t>
            </a:r>
            <a:r>
              <a:rPr lang="zh-CN" altLang="en-US" sz="1600" dirty="0" smtClean="0"/>
              <a:t>不会删除本地</a:t>
            </a:r>
            <a:r>
              <a:rPr lang="en-US" altLang="zh-CN" sz="1600" dirty="0" smtClean="0"/>
              <a:t>branch</a:t>
            </a:r>
            <a:r>
              <a:rPr lang="zh-CN" altLang="en-US" sz="1600" dirty="0" smtClean="0"/>
              <a:t>，但是可以通过以下方式删除本地</a:t>
            </a:r>
            <a:r>
              <a:rPr lang="en-US" altLang="zh-CN" sz="1600" dirty="0" smtClean="0"/>
              <a:t>branch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pull –p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altLang="zh-CN" sz="1600" dirty="0" smtClean="0"/>
              <a:t>Or  </a:t>
            </a: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fetch –prune origin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altLang="zh-CN" sz="1600" dirty="0" smtClean="0"/>
              <a:t>Or </a:t>
            </a: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fetch –p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push (</a:t>
            </a:r>
            <a:r>
              <a:rPr lang="zh-CN" altLang="en-US" sz="1600" dirty="0" smtClean="0"/>
              <a:t>提交更新到</a:t>
            </a:r>
            <a:r>
              <a:rPr lang="en-US" altLang="zh-CN" sz="1600" dirty="0" smtClean="0"/>
              <a:t>remote)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CN" sz="1600" dirty="0" err="1"/>
              <a:t>git</a:t>
            </a:r>
            <a:r>
              <a:rPr lang="en-US" altLang="zh-CN" sz="1600" dirty="0"/>
              <a:t> push &lt;</a:t>
            </a:r>
            <a:r>
              <a:rPr lang="zh-CN" altLang="zh-CN" sz="1600" dirty="0"/>
              <a:t>远程主机名</a:t>
            </a:r>
            <a:r>
              <a:rPr lang="en-US" altLang="zh-CN" sz="1600" dirty="0"/>
              <a:t>&gt; &lt;</a:t>
            </a:r>
            <a:r>
              <a:rPr lang="zh-CN" altLang="zh-CN" sz="1600" dirty="0"/>
              <a:t>本地分支名</a:t>
            </a:r>
            <a:r>
              <a:rPr lang="en-US" altLang="zh-CN" sz="1600" dirty="0"/>
              <a:t>&gt;:&lt;</a:t>
            </a:r>
            <a:r>
              <a:rPr lang="zh-CN" altLang="zh-CN" sz="1600" dirty="0"/>
              <a:t>远程分支名</a:t>
            </a:r>
            <a:r>
              <a:rPr lang="en-US" altLang="zh-CN" sz="1600" dirty="0" smtClean="0"/>
              <a:t>&gt;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en-US" sz="1600" dirty="0" smtClean="0"/>
              <a:t>省略远程分支名，则表示将本地</a:t>
            </a:r>
            <a:r>
              <a:rPr lang="en-US" altLang="zh-CN" sz="1600" dirty="0" smtClean="0"/>
              <a:t>branch</a:t>
            </a:r>
            <a:r>
              <a:rPr lang="zh-CN" altLang="en-US" sz="1600" dirty="0" smtClean="0"/>
              <a:t>推送至存在</a:t>
            </a:r>
            <a:r>
              <a:rPr lang="en-US" altLang="zh-CN" sz="1600" dirty="0" smtClean="0"/>
              <a:t>tracking relation</a:t>
            </a:r>
            <a:r>
              <a:rPr lang="zh-CN" altLang="en-US" sz="1600" dirty="0" smtClean="0"/>
              <a:t>的远程</a:t>
            </a:r>
            <a:r>
              <a:rPr lang="en-US" altLang="zh-CN" sz="1600" dirty="0" smtClean="0"/>
              <a:t>branch; </a:t>
            </a:r>
            <a:r>
              <a:rPr lang="zh-CN" altLang="en-US" sz="1600" dirty="0" smtClean="0"/>
              <a:t>若不存在则新建</a:t>
            </a:r>
            <a:r>
              <a:rPr lang="en-US" altLang="zh-CN" sz="1600" dirty="0" smtClean="0"/>
              <a:t>branch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altLang="zh-CN" sz="1600" dirty="0" err="1"/>
              <a:t>git</a:t>
            </a:r>
            <a:r>
              <a:rPr lang="en-US" altLang="zh-CN" sz="1600" dirty="0"/>
              <a:t> push origin </a:t>
            </a:r>
            <a:r>
              <a:rPr lang="en-US" altLang="zh-CN" sz="1600" dirty="0" smtClean="0"/>
              <a:t>master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en-US" sz="1600" dirty="0" smtClean="0"/>
              <a:t>若省略本地分支名，则删除指定远程分支，等同于推送空的本地分支到远程</a:t>
            </a:r>
            <a:endParaRPr lang="en-US" altLang="zh-CN" sz="1600" dirty="0" smtClean="0"/>
          </a:p>
          <a:p>
            <a:pPr marL="1085850" lvl="2" indent="-171450">
              <a:buFont typeface="Arial" pitchFamily="34" charset="0"/>
              <a:buChar char="•"/>
            </a:pPr>
            <a:r>
              <a:rPr lang="en-US" altLang="zh-CN" sz="1600" dirty="0" err="1"/>
              <a:t>git</a:t>
            </a:r>
            <a:r>
              <a:rPr lang="en-US" altLang="zh-CN" sz="1600" dirty="0"/>
              <a:t> push origin :</a:t>
            </a:r>
            <a:r>
              <a:rPr lang="en-US" altLang="zh-CN" sz="1600" dirty="0" smtClean="0"/>
              <a:t>master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altLang="zh-CN" sz="1600" dirty="0" smtClean="0"/>
              <a:t>Same as: </a:t>
            </a:r>
            <a:r>
              <a:rPr lang="en-US" altLang="zh-CN" sz="1600" dirty="0" err="1"/>
              <a:t>git</a:t>
            </a:r>
            <a:r>
              <a:rPr lang="en-US" altLang="zh-CN" sz="1600" dirty="0"/>
              <a:t> push origin --delete master</a:t>
            </a:r>
            <a:endParaRPr lang="en-US" altLang="zh-CN" sz="1600" dirty="0" smtClean="0"/>
          </a:p>
        </p:txBody>
      </p:sp>
    </p:spTree>
    <p:extLst>
      <p:ext uri="{BB962C8B-B14F-4D97-AF65-F5344CB8AC3E}">
        <p14:creationId xmlns:p14="http://schemas.microsoft.com/office/powerpoint/2010/main" val="393486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Basic conception of </a:t>
            </a:r>
            <a:r>
              <a:rPr lang="en-US" altLang="zh-CN" dirty="0" err="1" smtClean="0"/>
              <a:t>git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5" name="AutoShape 2" descr="OV ! 一 0 6 0 &#10;0 H &#10;一 」 ppeue "/>
          <p:cNvSpPr>
            <a:spLocks noChangeAspect="1" noChangeArrowheads="1"/>
          </p:cNvSpPr>
          <p:nvPr/>
        </p:nvSpPr>
        <p:spPr bwMode="auto">
          <a:xfrm>
            <a:off x="123825" y="-1249363"/>
            <a:ext cx="272415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4" descr="OV ! 一 0 6 0 &#10;0 H &#10;一 」 ppeue "/>
          <p:cNvSpPr>
            <a:spLocks noChangeAspect="1" noChangeArrowheads="1"/>
          </p:cNvSpPr>
          <p:nvPr/>
        </p:nvSpPr>
        <p:spPr bwMode="auto">
          <a:xfrm>
            <a:off x="276225" y="-1096963"/>
            <a:ext cx="272415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AutoShape 6" descr="OV ! 一 0 6 0 &#10;0 H &#10;一 」 ppeue "/>
          <p:cNvSpPr>
            <a:spLocks noChangeAspect="1" noChangeArrowheads="1"/>
          </p:cNvSpPr>
          <p:nvPr/>
        </p:nvSpPr>
        <p:spPr bwMode="auto">
          <a:xfrm>
            <a:off x="428625" y="-944563"/>
            <a:ext cx="272415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OV ! 一 0 6 0 &#10;0 H &#10;一 」 ppeue "/>
          <p:cNvSpPr>
            <a:spLocks noChangeAspect="1" noChangeArrowheads="1"/>
          </p:cNvSpPr>
          <p:nvPr/>
        </p:nvSpPr>
        <p:spPr bwMode="auto">
          <a:xfrm>
            <a:off x="31750" y="-84138"/>
            <a:ext cx="2790825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360486"/>
            <a:ext cx="458152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5105399" y="1360488"/>
            <a:ext cx="65870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itchFamily="34" charset="0"/>
              <a:buChar char="•"/>
            </a:pPr>
            <a:r>
              <a:rPr lang="en-US" altLang="zh-CN" dirty="0"/>
              <a:t>Workspace</a:t>
            </a:r>
            <a:r>
              <a:rPr lang="zh-CN" altLang="zh-CN" dirty="0"/>
              <a:t>：工作区，就是你平时存放项目代码的</a:t>
            </a:r>
            <a:r>
              <a:rPr lang="zh-CN" altLang="zh-CN" dirty="0" smtClean="0"/>
              <a:t>地方</a:t>
            </a:r>
            <a:endParaRPr lang="en-US" altLang="zh-CN" dirty="0" smtClean="0"/>
          </a:p>
          <a:p>
            <a:pPr marL="285750" indent="-285750" fontAlgn="ctr">
              <a:buFont typeface="Arial" pitchFamily="34" charset="0"/>
              <a:buChar char="•"/>
            </a:pPr>
            <a:r>
              <a:rPr lang="en-US" altLang="zh-CN" dirty="0" smtClean="0"/>
              <a:t>Index </a:t>
            </a:r>
            <a:r>
              <a:rPr lang="en-US" altLang="zh-CN" dirty="0"/>
              <a:t>/ Stage</a:t>
            </a:r>
            <a:r>
              <a:rPr lang="zh-CN" altLang="zh-CN" dirty="0"/>
              <a:t>：暂存区，用于临时存放你的改动，</a:t>
            </a:r>
            <a:r>
              <a:rPr lang="zh-CN" altLang="zh-CN" dirty="0" smtClean="0"/>
              <a:t>事实上</a:t>
            </a:r>
            <a:r>
              <a:rPr lang="zh-CN" altLang="zh-CN" dirty="0"/>
              <a:t>它只是一个文件，保存即将提交到文件列表</a:t>
            </a:r>
            <a:r>
              <a:rPr lang="zh-CN" altLang="zh-CN" dirty="0" smtClean="0"/>
              <a:t>信息</a:t>
            </a:r>
            <a:endParaRPr lang="en-US" altLang="zh-CN" dirty="0" smtClean="0"/>
          </a:p>
          <a:p>
            <a:pPr marL="285750" indent="-285750" fontAlgn="ctr">
              <a:buFont typeface="Arial" pitchFamily="34" charset="0"/>
              <a:buChar char="•"/>
            </a:pPr>
            <a:r>
              <a:rPr lang="en-US" altLang="zh-CN" dirty="0" smtClean="0"/>
              <a:t>Local Repository</a:t>
            </a:r>
            <a:r>
              <a:rPr lang="zh-CN" altLang="zh-CN" dirty="0"/>
              <a:t>：仓库区（或本地仓库），就是安全存放数据的位置，这里面有你提交到所有版本的数据。其中</a:t>
            </a:r>
            <a:r>
              <a:rPr lang="en-US" altLang="zh-CN" dirty="0"/>
              <a:t>HEAD</a:t>
            </a:r>
            <a:r>
              <a:rPr lang="zh-CN" altLang="zh-CN" dirty="0"/>
              <a:t>指向最新放入仓库的</a:t>
            </a:r>
            <a:r>
              <a:rPr lang="zh-CN" altLang="zh-CN" dirty="0" smtClean="0"/>
              <a:t>版本</a:t>
            </a:r>
            <a:endParaRPr lang="en-US" altLang="zh-CN" dirty="0" smtClean="0"/>
          </a:p>
          <a:p>
            <a:pPr marL="285750" indent="-285750" fontAlgn="ctr">
              <a:buFont typeface="Arial" pitchFamily="34" charset="0"/>
              <a:buChar char="•"/>
            </a:pPr>
            <a:r>
              <a:rPr lang="en-US" altLang="zh-CN" dirty="0" smtClean="0"/>
              <a:t>Remote</a:t>
            </a:r>
            <a:r>
              <a:rPr lang="zh-CN" altLang="zh-CN" dirty="0"/>
              <a:t>：远程仓库，托管代码的服务器，可以简单的认为是你项目组中的一台电脑用于远程数据交换</a:t>
            </a:r>
          </a:p>
        </p:txBody>
      </p:sp>
      <p:sp>
        <p:nvSpPr>
          <p:cNvPr id="12" name="矩形 11"/>
          <p:cNvSpPr/>
          <p:nvPr/>
        </p:nvSpPr>
        <p:spPr>
          <a:xfrm>
            <a:off x="5105399" y="3835738"/>
            <a:ext cx="61891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dirty="0" smtClean="0"/>
              <a:t>General </a:t>
            </a:r>
            <a:r>
              <a:rPr lang="en-US" altLang="zh-CN" dirty="0" err="1" smtClean="0"/>
              <a:t>Git</a:t>
            </a:r>
            <a:r>
              <a:rPr lang="en-US" altLang="zh-CN" dirty="0" smtClean="0"/>
              <a:t> work flow:</a:t>
            </a:r>
            <a:endParaRPr lang="zh-CN" altLang="zh-CN" dirty="0"/>
          </a:p>
          <a:p>
            <a:r>
              <a:rPr lang="zh-CN" altLang="zh-CN" dirty="0" smtClean="0"/>
              <a:t>１</a:t>
            </a:r>
            <a:r>
              <a:rPr lang="zh-CN" altLang="zh-CN" dirty="0"/>
              <a:t>、在工作目录中添加、修改文件；</a:t>
            </a:r>
          </a:p>
          <a:p>
            <a:r>
              <a:rPr lang="zh-CN" altLang="zh-CN" dirty="0"/>
              <a:t>２、将需要进行版本管理的文件放入暂存区域；</a:t>
            </a:r>
          </a:p>
          <a:p>
            <a:r>
              <a:rPr lang="zh-CN" altLang="zh-CN" dirty="0"/>
              <a:t>３、将暂存区域的文件提交到</a:t>
            </a:r>
            <a:r>
              <a:rPr lang="en-US" altLang="zh-CN" dirty="0" err="1"/>
              <a:t>git</a:t>
            </a:r>
            <a:r>
              <a:rPr lang="zh-CN" altLang="zh-CN" dirty="0"/>
              <a:t>仓库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endParaRPr lang="zh-CN" altLang="zh-CN" dirty="0"/>
          </a:p>
          <a:p>
            <a:r>
              <a:rPr lang="zh-CN" altLang="zh-CN" dirty="0"/>
              <a:t>因此，</a:t>
            </a:r>
            <a:r>
              <a:rPr lang="en-US" altLang="zh-CN" dirty="0" err="1"/>
              <a:t>git</a:t>
            </a:r>
            <a:r>
              <a:rPr lang="zh-CN" altLang="zh-CN" dirty="0"/>
              <a:t>管理的文件有三种状态：已修改（</a:t>
            </a:r>
            <a:r>
              <a:rPr lang="en-US" altLang="zh-CN" dirty="0"/>
              <a:t>modified</a:t>
            </a:r>
            <a:r>
              <a:rPr lang="zh-CN" altLang="zh-CN" dirty="0"/>
              <a:t>）</a:t>
            </a:r>
            <a:r>
              <a:rPr lang="en-US" altLang="zh-CN" dirty="0"/>
              <a:t>,</a:t>
            </a:r>
            <a:r>
              <a:rPr lang="zh-CN" altLang="zh-CN" dirty="0"/>
              <a:t>已暂存（</a:t>
            </a:r>
            <a:r>
              <a:rPr lang="en-US" altLang="zh-CN" dirty="0"/>
              <a:t>staged</a:t>
            </a:r>
            <a:r>
              <a:rPr lang="zh-CN" altLang="zh-CN" dirty="0"/>
              <a:t>）</a:t>
            </a:r>
            <a:r>
              <a:rPr lang="en-US" altLang="zh-CN" dirty="0"/>
              <a:t>,</a:t>
            </a:r>
            <a:r>
              <a:rPr lang="zh-CN" altLang="zh-CN" dirty="0"/>
              <a:t>已提交</a:t>
            </a:r>
            <a:r>
              <a:rPr lang="en-US" altLang="zh-CN" dirty="0"/>
              <a:t>(committed)</a:t>
            </a:r>
            <a:endParaRPr lang="zh-CN" altLang="zh-CN" dirty="0"/>
          </a:p>
        </p:txBody>
      </p:sp>
      <p:sp>
        <p:nvSpPr>
          <p:cNvPr id="13" name="AutoShape 11" descr="Untracked &#10;Unmodif ied &#10;Modif ied &#10;Stage the file &#10;Commit &#10;Staged &#10;Add the file &#10;Edit &#10;Remove the file &#10;the file "/>
          <p:cNvSpPr>
            <a:spLocks noChangeAspect="1" noChangeArrowheads="1"/>
          </p:cNvSpPr>
          <p:nvPr/>
        </p:nvSpPr>
        <p:spPr bwMode="auto">
          <a:xfrm>
            <a:off x="123825" y="-1042988"/>
            <a:ext cx="53054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439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Remote repo (</a:t>
            </a:r>
            <a:r>
              <a:rPr lang="en-US" altLang="zh-CN" dirty="0" err="1" smtClean="0"/>
              <a:t>gitlab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70467" y="1213008"/>
            <a:ext cx="1113366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push (</a:t>
            </a:r>
            <a:r>
              <a:rPr lang="zh-CN" altLang="en-US" sz="1600" dirty="0" smtClean="0"/>
              <a:t>提交更新到</a:t>
            </a:r>
            <a:r>
              <a:rPr lang="en-US" altLang="zh-CN" sz="1600" dirty="0" smtClean="0"/>
              <a:t>remote)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en-US" sz="1600" dirty="0" smtClean="0"/>
              <a:t>若当前分支和远程分支存在</a:t>
            </a:r>
            <a:r>
              <a:rPr lang="en-US" altLang="zh-CN" sz="1600" dirty="0" smtClean="0"/>
              <a:t>tracking relation</a:t>
            </a:r>
            <a:r>
              <a:rPr lang="zh-CN" altLang="en-US" sz="1600" dirty="0" smtClean="0"/>
              <a:t>，则可以省略所有</a:t>
            </a:r>
            <a:r>
              <a:rPr lang="en-US" altLang="zh-CN" sz="1600" dirty="0" smtClean="0"/>
              <a:t>branch</a:t>
            </a:r>
            <a:r>
              <a:rPr lang="zh-CN" altLang="en-US" sz="1600" dirty="0" smtClean="0"/>
              <a:t>名</a:t>
            </a:r>
            <a:endParaRPr lang="en-US" altLang="zh-CN" sz="1600" dirty="0" smtClean="0"/>
          </a:p>
          <a:p>
            <a:pPr marL="1085850" lvl="2" indent="-171450">
              <a:buFont typeface="Arial" pitchFamily="34" charset="0"/>
              <a:buChar char="•"/>
            </a:pP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push origin</a:t>
            </a:r>
            <a:endParaRPr lang="en-US" altLang="zh-CN" sz="16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en-US" sz="1600" dirty="0" smtClean="0"/>
              <a:t>新建</a:t>
            </a:r>
            <a:r>
              <a:rPr lang="en-US" altLang="zh-CN" sz="1600" dirty="0" smtClean="0"/>
              <a:t>branch</a:t>
            </a:r>
            <a:r>
              <a:rPr lang="zh-CN" altLang="en-US" sz="1600" dirty="0" smtClean="0"/>
              <a:t>的第一次</a:t>
            </a:r>
            <a:r>
              <a:rPr lang="en-US" altLang="zh-CN" sz="1600" dirty="0" smtClean="0"/>
              <a:t>push</a:t>
            </a:r>
            <a:r>
              <a:rPr lang="zh-CN" altLang="en-US" sz="1600" dirty="0" smtClean="0"/>
              <a:t>，会报</a:t>
            </a:r>
            <a:r>
              <a:rPr lang="en-US" altLang="zh-CN" sz="1600" dirty="0" smtClean="0"/>
              <a:t>fatal error. </a:t>
            </a:r>
            <a:r>
              <a:rPr lang="zh-CN" altLang="en-US" sz="1600" dirty="0" smtClean="0"/>
              <a:t>输入以下</a:t>
            </a:r>
            <a:r>
              <a:rPr lang="en-US" altLang="zh-CN" sz="1600" dirty="0" smtClean="0"/>
              <a:t>command</a:t>
            </a:r>
            <a:r>
              <a:rPr lang="zh-CN" altLang="en-US" sz="1600" dirty="0" smtClean="0"/>
              <a:t>，并输入</a:t>
            </a:r>
            <a:r>
              <a:rPr lang="en-US" altLang="zh-CN" sz="1600" dirty="0" smtClean="0"/>
              <a:t>username</a:t>
            </a:r>
            <a:r>
              <a:rPr lang="zh-CN" altLang="en-US" sz="1600" dirty="0" smtClean="0"/>
              <a:t>和</a:t>
            </a:r>
            <a:r>
              <a:rPr lang="en-US" altLang="zh-CN" sz="1600" dirty="0" smtClean="0"/>
              <a:t>password</a:t>
            </a:r>
            <a:r>
              <a:rPr lang="zh-CN" altLang="en-US" sz="1600" dirty="0"/>
              <a:t>即</a:t>
            </a:r>
            <a:r>
              <a:rPr lang="zh-CN" altLang="en-US" sz="1600" dirty="0" smtClean="0"/>
              <a:t>可</a:t>
            </a:r>
            <a:endParaRPr lang="en-US" altLang="zh-CN" sz="1600" dirty="0" smtClean="0"/>
          </a:p>
          <a:p>
            <a:pPr marL="1085850" lvl="2" indent="-171450">
              <a:buFont typeface="Arial" pitchFamily="34" charset="0"/>
              <a:buChar char="•"/>
            </a:pPr>
            <a:r>
              <a:rPr lang="en-US" altLang="zh-CN" sz="1600" dirty="0" err="1"/>
              <a:t>git</a:t>
            </a:r>
            <a:r>
              <a:rPr lang="en-US" altLang="zh-CN" sz="1600" dirty="0"/>
              <a:t> push --set-upstream origin </a:t>
            </a:r>
            <a:r>
              <a:rPr lang="en-US" altLang="zh-CN" sz="1600" dirty="0" smtClean="0"/>
              <a:t>[branch]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en-US" sz="1600" dirty="0" smtClean="0"/>
              <a:t>若只有一个</a:t>
            </a:r>
            <a:r>
              <a:rPr lang="en-US" altLang="zh-CN" sz="1600" dirty="0" smtClean="0"/>
              <a:t>tracking branch</a:t>
            </a:r>
            <a:r>
              <a:rPr lang="zh-CN" altLang="en-US" sz="1600" dirty="0" smtClean="0"/>
              <a:t>，主机名也可省略</a:t>
            </a:r>
            <a:endParaRPr lang="en-US" altLang="zh-CN" sz="1600" dirty="0" smtClean="0"/>
          </a:p>
          <a:p>
            <a:pPr marL="1085850" lvl="2" indent="-171450">
              <a:buFont typeface="Arial" pitchFamily="34" charset="0"/>
              <a:buChar char="•"/>
            </a:pP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push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en-US" sz="1600" dirty="0" smtClean="0"/>
              <a:t>若当前</a:t>
            </a:r>
            <a:r>
              <a:rPr lang="en-US" altLang="zh-CN" sz="1600" dirty="0" smtClean="0"/>
              <a:t>branch</a:t>
            </a:r>
            <a:r>
              <a:rPr lang="zh-CN" altLang="en-US" sz="1600" dirty="0" smtClean="0"/>
              <a:t>和多个主机存在</a:t>
            </a:r>
            <a:r>
              <a:rPr lang="en-US" altLang="zh-CN" sz="1600" dirty="0" smtClean="0"/>
              <a:t>tracking relation</a:t>
            </a:r>
            <a:r>
              <a:rPr lang="zh-CN" altLang="en-US" sz="1600" dirty="0" smtClean="0"/>
              <a:t>，则可使用“</a:t>
            </a:r>
            <a:r>
              <a:rPr lang="en-US" altLang="zh-CN" sz="1600" dirty="0" smtClean="0"/>
              <a:t>-u</a:t>
            </a:r>
            <a:r>
              <a:rPr lang="zh-CN" altLang="en-US" sz="1600" dirty="0" smtClean="0"/>
              <a:t>”来指定</a:t>
            </a:r>
            <a:r>
              <a:rPr lang="en-US" altLang="zh-CN" sz="1600" dirty="0" err="1" smtClean="0"/>
              <a:t>defaut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主机。之后都会以它作为默认主机</a:t>
            </a:r>
            <a:endParaRPr lang="en-US" altLang="zh-CN" sz="1600" dirty="0" smtClean="0"/>
          </a:p>
          <a:p>
            <a:pPr marL="1085850" lvl="2" indent="-171450">
              <a:buFont typeface="Arial" pitchFamily="34" charset="0"/>
              <a:buChar char="•"/>
            </a:pPr>
            <a:r>
              <a:rPr lang="en-US" altLang="zh-CN" sz="1600" dirty="0" err="1"/>
              <a:t>git</a:t>
            </a:r>
            <a:r>
              <a:rPr lang="en-US" altLang="zh-CN" sz="1600" dirty="0"/>
              <a:t> push -u origin </a:t>
            </a:r>
            <a:r>
              <a:rPr lang="en-US" altLang="zh-CN" sz="1600" dirty="0" smtClean="0"/>
              <a:t>master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en-US" sz="1600" dirty="0" smtClean="0"/>
              <a:t>可不论是否存在对应远程分支，将本地所有</a:t>
            </a:r>
            <a:r>
              <a:rPr lang="en-US" altLang="zh-CN" sz="1600" dirty="0" smtClean="0"/>
              <a:t>branch</a:t>
            </a:r>
            <a:r>
              <a:rPr lang="zh-CN" altLang="en-US" sz="1600" dirty="0" smtClean="0"/>
              <a:t>都推送到远程主机</a:t>
            </a:r>
            <a:endParaRPr lang="en-US" altLang="zh-CN" sz="1600" dirty="0" smtClean="0"/>
          </a:p>
          <a:p>
            <a:pPr marL="1085850" lvl="2" indent="-171450">
              <a:buFont typeface="Arial" pitchFamily="34" charset="0"/>
              <a:buChar char="•"/>
            </a:pP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push </a:t>
            </a:r>
            <a:r>
              <a:rPr lang="en-US" altLang="zh-CN" sz="1600" dirty="0"/>
              <a:t>--all </a:t>
            </a:r>
            <a:r>
              <a:rPr lang="en-US" altLang="zh-CN" sz="1600" dirty="0" smtClean="0"/>
              <a:t>origin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en-US" sz="1600" dirty="0" smtClean="0"/>
              <a:t>强制推送</a:t>
            </a:r>
            <a:r>
              <a:rPr lang="en-US" altLang="zh-CN" sz="1600" dirty="0" smtClean="0"/>
              <a:t>(</a:t>
            </a:r>
            <a:r>
              <a:rPr lang="zh-CN" altLang="en-US" sz="1600" dirty="0" smtClean="0"/>
              <a:t>没有在本地合并差异时</a:t>
            </a:r>
            <a:r>
              <a:rPr lang="en-US" altLang="zh-CN" sz="1600" dirty="0" smtClean="0"/>
              <a:t>)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push </a:t>
            </a:r>
            <a:r>
              <a:rPr lang="en-US" altLang="zh-CN" sz="1600" dirty="0"/>
              <a:t>--force origin </a:t>
            </a:r>
            <a:endParaRPr lang="en-US" altLang="zh-CN" sz="1600" dirty="0" smtClean="0"/>
          </a:p>
        </p:txBody>
      </p:sp>
    </p:spTree>
    <p:extLst>
      <p:ext uri="{BB962C8B-B14F-4D97-AF65-F5344CB8AC3E}">
        <p14:creationId xmlns:p14="http://schemas.microsoft.com/office/powerpoint/2010/main" val="23086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Git</a:t>
            </a:r>
            <a:r>
              <a:rPr lang="en-US" altLang="zh-CN" dirty="0" smtClean="0"/>
              <a:t> </a:t>
            </a:r>
            <a:r>
              <a:rPr lang="zh-CN" altLang="en-US" dirty="0" smtClean="0"/>
              <a:t>常见问题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70467" y="1213008"/>
            <a:ext cx="1113366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rebase </a:t>
            </a:r>
            <a:r>
              <a:rPr lang="zh-CN" altLang="en-US" sz="1600" dirty="0" smtClean="0"/>
              <a:t>与</a:t>
            </a: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merge</a:t>
            </a:r>
            <a:r>
              <a:rPr lang="zh-CN" altLang="en-US" sz="1600" dirty="0" smtClean="0"/>
              <a:t>的区别</a:t>
            </a:r>
            <a:endParaRPr lang="en-US" altLang="zh-CN" sz="160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CN" sz="1600" dirty="0" smtClean="0"/>
              <a:t>Sample</a:t>
            </a:r>
            <a:r>
              <a:rPr lang="zh-CN" altLang="en-US" sz="1600" dirty="0" smtClean="0"/>
              <a:t>：</a:t>
            </a:r>
            <a:endParaRPr lang="en-US" altLang="zh-CN" sz="1600" dirty="0" smtClean="0"/>
          </a:p>
          <a:p>
            <a:pPr marL="1085850" lvl="2" indent="-171450">
              <a:buFont typeface="Arial" pitchFamily="34" charset="0"/>
              <a:buChar char="•"/>
            </a:pPr>
            <a:r>
              <a:rPr lang="zh-CN" altLang="en-US" sz="1600" dirty="0" smtClean="0"/>
              <a:t>如果</a:t>
            </a:r>
            <a:r>
              <a:rPr lang="en-US" altLang="zh-CN" sz="1600" dirty="0" smtClean="0"/>
              <a:t>1-2-3</a:t>
            </a:r>
            <a:r>
              <a:rPr lang="zh-CN" altLang="en-US" sz="1600" dirty="0" smtClean="0"/>
              <a:t>是现在的</a:t>
            </a:r>
            <a:r>
              <a:rPr lang="en-US" altLang="zh-CN" sz="1600" dirty="0" smtClean="0"/>
              <a:t>master branch</a:t>
            </a:r>
            <a:r>
              <a:rPr lang="zh-CN" altLang="en-US" sz="1600" dirty="0" smtClean="0"/>
              <a:t>状态</a:t>
            </a:r>
            <a:endParaRPr lang="en-US" altLang="zh-CN" sz="1600" dirty="0" smtClean="0"/>
          </a:p>
          <a:p>
            <a:pPr marL="1085850" lvl="2" indent="-171450">
              <a:buFont typeface="Arial" pitchFamily="34" charset="0"/>
              <a:buChar char="•"/>
            </a:pPr>
            <a:r>
              <a:rPr lang="zh-CN" altLang="en-US" sz="1600" dirty="0" smtClean="0"/>
              <a:t>从</a:t>
            </a:r>
            <a:r>
              <a:rPr lang="en-US" altLang="zh-CN" sz="1600" dirty="0" smtClean="0"/>
              <a:t>3</a:t>
            </a:r>
            <a:r>
              <a:rPr lang="zh-CN" altLang="en-US" sz="1600" dirty="0" smtClean="0"/>
              <a:t>开始，从</a:t>
            </a:r>
            <a:r>
              <a:rPr lang="en-US" altLang="zh-CN" sz="1600" dirty="0" smtClean="0"/>
              <a:t>master checkout </a:t>
            </a:r>
            <a:r>
              <a:rPr lang="zh-CN" altLang="en-US" sz="1600" dirty="0" smtClean="0"/>
              <a:t>出来一个</a:t>
            </a:r>
            <a:r>
              <a:rPr lang="en-US" altLang="zh-CN" sz="1600" dirty="0" smtClean="0"/>
              <a:t>feature branch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altLang="zh-CN" sz="1600" dirty="0" smtClean="0"/>
              <a:t>Master</a:t>
            </a:r>
            <a:r>
              <a:rPr lang="zh-CN" altLang="en-US" sz="1600" dirty="0" smtClean="0"/>
              <a:t>提交了</a:t>
            </a:r>
            <a:r>
              <a:rPr lang="en-US" altLang="zh-CN" sz="1600" dirty="0" smtClean="0"/>
              <a:t>4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5</a:t>
            </a:r>
            <a:r>
              <a:rPr lang="zh-CN" altLang="en-US" sz="1600" dirty="0" smtClean="0"/>
              <a:t>，变成了</a:t>
            </a:r>
            <a:r>
              <a:rPr lang="en-US" altLang="zh-CN" sz="1600" dirty="0" smtClean="0"/>
              <a:t>1-2-3-4-5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altLang="zh-CN" sz="1600" dirty="0" smtClean="0"/>
              <a:t>Feature</a:t>
            </a:r>
            <a:r>
              <a:rPr lang="zh-CN" altLang="en-US" sz="1600" dirty="0" smtClean="0"/>
              <a:t>提交了</a:t>
            </a:r>
            <a:r>
              <a:rPr lang="en-US" altLang="zh-CN" sz="1600" dirty="0" smtClean="0"/>
              <a:t>6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7</a:t>
            </a:r>
            <a:r>
              <a:rPr lang="zh-CN" altLang="en-US" sz="1600" dirty="0" smtClean="0"/>
              <a:t>，变成了</a:t>
            </a:r>
            <a:r>
              <a:rPr lang="en-US" altLang="zh-CN" sz="1600" dirty="0" smtClean="0"/>
              <a:t>1-2-3-6-7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zh-CN" altLang="en-US" sz="1600" dirty="0" smtClean="0"/>
              <a:t>在</a:t>
            </a:r>
            <a:r>
              <a:rPr lang="en-US" altLang="zh-CN" sz="1600" dirty="0" smtClean="0"/>
              <a:t>feature</a:t>
            </a:r>
            <a:r>
              <a:rPr lang="zh-CN" altLang="en-US" sz="1600" dirty="0" smtClean="0"/>
              <a:t>上用</a:t>
            </a:r>
            <a:r>
              <a:rPr lang="en-US" altLang="zh-CN" sz="1600" dirty="0" smtClean="0"/>
              <a:t>merge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feature</a:t>
            </a:r>
            <a:r>
              <a:rPr lang="zh-CN" altLang="en-US" sz="1600" dirty="0" smtClean="0"/>
              <a:t>变成</a:t>
            </a:r>
            <a:r>
              <a:rPr lang="en-US" altLang="zh-CN" sz="1600" dirty="0" smtClean="0"/>
              <a:t>1-2-3-6-7-8</a:t>
            </a:r>
            <a:r>
              <a:rPr lang="zh-CN" altLang="en-US" sz="1600" dirty="0" smtClean="0"/>
              <a:t>，而</a:t>
            </a:r>
            <a:r>
              <a:rPr lang="en-US" altLang="zh-CN" sz="1600" dirty="0" smtClean="0"/>
              <a:t>8</a:t>
            </a:r>
            <a:r>
              <a:rPr lang="zh-CN" altLang="en-US" sz="1600" dirty="0" smtClean="0"/>
              <a:t>是把</a:t>
            </a:r>
            <a:r>
              <a:rPr lang="en-US" altLang="zh-CN" sz="1600" dirty="0" smtClean="0"/>
              <a:t>master</a:t>
            </a:r>
            <a:r>
              <a:rPr lang="zh-CN" altLang="en-US" sz="1600" dirty="0" smtClean="0"/>
              <a:t>上</a:t>
            </a:r>
            <a:r>
              <a:rPr lang="en-US" altLang="zh-CN" sz="1600" dirty="0" smtClean="0"/>
              <a:t>4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5</a:t>
            </a:r>
            <a:r>
              <a:rPr lang="zh-CN" altLang="en-US" sz="1600" dirty="0" smtClean="0"/>
              <a:t>的更改和当前</a:t>
            </a:r>
            <a:r>
              <a:rPr lang="en-US" altLang="zh-CN" sz="1600" dirty="0" smtClean="0"/>
              <a:t>feature branch</a:t>
            </a:r>
            <a:r>
              <a:rPr lang="zh-CN" altLang="en-US" sz="1600" dirty="0" smtClean="0"/>
              <a:t>上的</a:t>
            </a:r>
            <a:r>
              <a:rPr lang="en-US" altLang="zh-CN" sz="1600" dirty="0" smtClean="0"/>
              <a:t>code</a:t>
            </a:r>
            <a:r>
              <a:rPr lang="zh-CN" altLang="en-US" sz="1600" dirty="0" smtClean="0"/>
              <a:t>合并后，生成的新的</a:t>
            </a:r>
            <a:r>
              <a:rPr lang="en-US" altLang="zh-CN" sz="1600" dirty="0" smtClean="0"/>
              <a:t>commit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zh-CN" altLang="en-US" sz="1600" dirty="0" smtClean="0"/>
              <a:t>若在</a:t>
            </a:r>
            <a:r>
              <a:rPr lang="en-US" altLang="zh-CN" sz="1600" dirty="0" smtClean="0"/>
              <a:t>feature</a:t>
            </a:r>
            <a:r>
              <a:rPr lang="zh-CN" altLang="en-US" sz="1600" dirty="0" smtClean="0"/>
              <a:t>上使用</a:t>
            </a:r>
            <a:r>
              <a:rPr lang="en-US" altLang="zh-CN" sz="1600" dirty="0" smtClean="0"/>
              <a:t>rebase</a:t>
            </a:r>
            <a:r>
              <a:rPr lang="zh-CN" altLang="en-US" sz="1600" dirty="0" smtClean="0"/>
              <a:t>（变基），</a:t>
            </a:r>
            <a:r>
              <a:rPr lang="en-US" altLang="zh-CN" sz="1600" dirty="0" smtClean="0"/>
              <a:t>feature</a:t>
            </a:r>
            <a:r>
              <a:rPr lang="zh-CN" altLang="en-US" sz="1600" dirty="0" smtClean="0"/>
              <a:t>则是</a:t>
            </a:r>
            <a:r>
              <a:rPr lang="en-US" altLang="zh-CN" sz="1600" dirty="0" smtClean="0"/>
              <a:t>1-2-3-4-5-6-7. rebase</a:t>
            </a:r>
            <a:r>
              <a:rPr lang="zh-CN" altLang="en-US" sz="1600" dirty="0" smtClean="0"/>
              <a:t>会把从分叉点之后的当前</a:t>
            </a:r>
            <a:r>
              <a:rPr lang="en-US" altLang="zh-CN" sz="1600" dirty="0" smtClean="0"/>
              <a:t>branch</a:t>
            </a:r>
            <a:r>
              <a:rPr lang="zh-CN" altLang="en-US" sz="1600" dirty="0" smtClean="0"/>
              <a:t>的改动放到所有改动的最后面</a:t>
            </a:r>
            <a:endParaRPr lang="en-US" altLang="zh-CN" sz="1600" dirty="0" smtClean="0"/>
          </a:p>
          <a:p>
            <a:pPr marL="1085850" lvl="2" indent="-171450">
              <a:buFont typeface="Arial" pitchFamily="34" charset="0"/>
              <a:buChar char="•"/>
            </a:pPr>
            <a:r>
              <a:rPr lang="zh-CN" altLang="en-US" sz="1600" dirty="0" smtClean="0"/>
              <a:t>不要在主</a:t>
            </a:r>
            <a:r>
              <a:rPr lang="en-US" altLang="zh-CN" sz="1600" dirty="0" smtClean="0"/>
              <a:t>branch</a:t>
            </a:r>
            <a:r>
              <a:rPr lang="zh-CN" altLang="en-US" sz="1600" dirty="0" smtClean="0"/>
              <a:t>上用</a:t>
            </a:r>
            <a:r>
              <a:rPr lang="en-US" altLang="zh-CN" sz="1600" dirty="0" smtClean="0"/>
              <a:t>rebase</a:t>
            </a:r>
            <a:r>
              <a:rPr lang="zh-CN" altLang="en-US" sz="1600" dirty="0" smtClean="0"/>
              <a:t>，因为这会更改</a:t>
            </a:r>
            <a:r>
              <a:rPr lang="en-US" altLang="zh-CN" sz="1600" dirty="0" smtClean="0"/>
              <a:t>commit</a:t>
            </a:r>
            <a:r>
              <a:rPr lang="zh-CN" altLang="en-US" sz="1600" dirty="0" smtClean="0"/>
              <a:t>的历史，使之后难以</a:t>
            </a:r>
            <a:r>
              <a:rPr lang="en-US" altLang="zh-CN" sz="1600" dirty="0" smtClean="0"/>
              <a:t>track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zh-CN" altLang="en-US" sz="1600" dirty="0" smtClean="0"/>
              <a:t>在个人的</a:t>
            </a:r>
            <a:r>
              <a:rPr lang="en-US" altLang="zh-CN" sz="1600" dirty="0" smtClean="0"/>
              <a:t>branch</a:t>
            </a:r>
            <a:r>
              <a:rPr lang="zh-CN" altLang="en-US" sz="1600" dirty="0" smtClean="0"/>
              <a:t>上，</a:t>
            </a:r>
            <a:r>
              <a:rPr lang="en-US" altLang="zh-CN" sz="1600" dirty="0" smtClean="0"/>
              <a:t>rebase</a:t>
            </a:r>
            <a:r>
              <a:rPr lang="zh-CN" altLang="en-US" sz="1600" dirty="0" smtClean="0"/>
              <a:t>会更加清晰便捷</a:t>
            </a:r>
            <a:endParaRPr lang="en-US" altLang="zh-CN" sz="1600" dirty="0" smtClean="0"/>
          </a:p>
          <a:p>
            <a:pPr marL="1085850" lvl="2" indent="-171450">
              <a:buFont typeface="Arial" pitchFamily="34" charset="0"/>
              <a:buChar char="•"/>
            </a:pPr>
            <a:endParaRPr lang="en-US" altLang="zh-CN" sz="1600" dirty="0" smtClean="0"/>
          </a:p>
        </p:txBody>
      </p:sp>
      <p:pic>
        <p:nvPicPr>
          <p:cNvPr id="1026" name="Picture 2" descr="在这里插入图片描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49" y="4506217"/>
            <a:ext cx="3976266" cy="159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在这里插入图片描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893" y="4224586"/>
            <a:ext cx="4740516" cy="125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在这里插入图片描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893" y="5474898"/>
            <a:ext cx="5024857" cy="124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38218" y="4710896"/>
            <a:ext cx="90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merge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38217" y="5615651"/>
            <a:ext cx="90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rebase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60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Git</a:t>
            </a:r>
            <a:r>
              <a:rPr lang="en-US" altLang="zh-CN" dirty="0" smtClean="0"/>
              <a:t> </a:t>
            </a:r>
            <a:r>
              <a:rPr lang="zh-CN" altLang="en-US" dirty="0" smtClean="0"/>
              <a:t>常见问题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70467" y="1213008"/>
            <a:ext cx="111336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fetch </a:t>
            </a:r>
            <a:r>
              <a:rPr lang="zh-CN" altLang="en-US" sz="1600" dirty="0" smtClean="0"/>
              <a:t>与</a:t>
            </a: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pull </a:t>
            </a:r>
            <a:r>
              <a:rPr lang="zh-CN" altLang="en-US" sz="1600" dirty="0" smtClean="0"/>
              <a:t>的区别</a:t>
            </a:r>
            <a:endParaRPr lang="en-US" altLang="zh-CN" sz="160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CN" sz="1600" dirty="0" err="1"/>
              <a:t>git</a:t>
            </a:r>
            <a:r>
              <a:rPr lang="en-US" altLang="zh-CN" sz="1600" dirty="0"/>
              <a:t> pull</a:t>
            </a:r>
            <a:r>
              <a:rPr lang="zh-CN" altLang="en-US" sz="1600" dirty="0"/>
              <a:t>看起来像</a:t>
            </a:r>
            <a:r>
              <a:rPr lang="en-US" altLang="zh-CN" sz="1600" dirty="0" err="1"/>
              <a:t>git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fetch+get</a:t>
            </a:r>
            <a:r>
              <a:rPr lang="en-US" altLang="zh-CN" sz="1600" dirty="0"/>
              <a:t> merge</a:t>
            </a:r>
            <a:r>
              <a:rPr lang="zh-CN" altLang="en-US" sz="1600" dirty="0"/>
              <a:t>，但是根据</a:t>
            </a:r>
            <a:r>
              <a:rPr lang="en-US" altLang="zh-CN" sz="1600" dirty="0"/>
              <a:t>commit ID</a:t>
            </a:r>
            <a:r>
              <a:rPr lang="zh-CN" altLang="en-US" sz="1600" dirty="0"/>
              <a:t>来看的话，他们实际的实现原理是不一样的</a:t>
            </a:r>
            <a:endParaRPr lang="en-US" altLang="zh-CN" sz="16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en-US" sz="1600" dirty="0" smtClean="0"/>
              <a:t>假设</a:t>
            </a:r>
            <a:r>
              <a:rPr lang="zh-CN" altLang="en-US" sz="1600" dirty="0"/>
              <a:t>我们本地仓库的 </a:t>
            </a:r>
            <a:r>
              <a:rPr lang="en-US" altLang="zh-CN" sz="1600" dirty="0"/>
              <a:t>master </a:t>
            </a:r>
            <a:r>
              <a:rPr lang="zh-CN" altLang="en-US" sz="1600" dirty="0"/>
              <a:t>分支上 </a:t>
            </a:r>
            <a:r>
              <a:rPr lang="en-US" altLang="zh-CN" sz="1600" dirty="0"/>
              <a:t>commit ID =1 </a:t>
            </a:r>
            <a:r>
              <a:rPr lang="zh-CN" altLang="en-US" sz="1600" dirty="0"/>
              <a:t>，</a:t>
            </a:r>
            <a:r>
              <a:rPr lang="en-US" altLang="zh-CN" sz="1600" dirty="0" err="1"/>
              <a:t>orign</a:t>
            </a:r>
            <a:r>
              <a:rPr lang="en-US" altLang="zh-CN" sz="1600" dirty="0"/>
              <a:t>/</a:t>
            </a:r>
            <a:r>
              <a:rPr lang="en-US" altLang="zh-CN" sz="1600" dirty="0" err="1"/>
              <a:t>mastter</a:t>
            </a:r>
            <a:r>
              <a:rPr lang="zh-CN" altLang="en-US" sz="1600" dirty="0"/>
              <a:t>中的</a:t>
            </a:r>
            <a:r>
              <a:rPr lang="en-US" altLang="zh-CN" sz="1600" dirty="0"/>
              <a:t>commit ID =1 ;</a:t>
            </a:r>
            <a:r>
              <a:rPr lang="zh-CN" altLang="en-US" sz="1600" dirty="0"/>
              <a:t>这时候远程仓库有人更新了</a:t>
            </a:r>
            <a:r>
              <a:rPr lang="en-US" altLang="zh-CN" sz="1600" dirty="0" err="1" smtClean="0"/>
              <a:t>gitlab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ogirn</a:t>
            </a:r>
            <a:r>
              <a:rPr lang="zh-CN" altLang="en-US" sz="1600" dirty="0"/>
              <a:t>库中</a:t>
            </a:r>
            <a:r>
              <a:rPr lang="en-US" altLang="zh-CN" sz="1600" dirty="0"/>
              <a:t>master</a:t>
            </a:r>
            <a:r>
              <a:rPr lang="zh-CN" altLang="en-US" sz="1600" dirty="0"/>
              <a:t>分支上的代码，新的代码版本号</a:t>
            </a:r>
            <a:r>
              <a:rPr lang="en-US" altLang="zh-CN" sz="1600" dirty="0"/>
              <a:t>commit ID =2 ,</a:t>
            </a:r>
            <a:r>
              <a:rPr lang="zh-CN" altLang="en-US" sz="1600" dirty="0"/>
              <a:t>那么在</a:t>
            </a:r>
            <a:r>
              <a:rPr lang="en-US" altLang="zh-CN" sz="1600" dirty="0" err="1"/>
              <a:t>github</a:t>
            </a:r>
            <a:r>
              <a:rPr lang="zh-CN" altLang="en-US" sz="1600" dirty="0"/>
              <a:t>上 </a:t>
            </a:r>
            <a:r>
              <a:rPr lang="en-US" altLang="zh-CN" sz="1600" dirty="0" err="1"/>
              <a:t>orign</a:t>
            </a:r>
            <a:r>
              <a:rPr lang="en-US" altLang="zh-CN" sz="1600" dirty="0"/>
              <a:t>/master</a:t>
            </a:r>
            <a:r>
              <a:rPr lang="zh-CN" altLang="en-US" sz="1600" dirty="0"/>
              <a:t>的</a:t>
            </a:r>
            <a:r>
              <a:rPr lang="en-US" altLang="zh-CN" sz="1600" dirty="0" err="1"/>
              <a:t>commitID</a:t>
            </a:r>
            <a:r>
              <a:rPr lang="en-US" altLang="zh-CN" sz="1600" dirty="0"/>
              <a:t>=2</a:t>
            </a:r>
            <a:r>
              <a:rPr lang="zh-CN" altLang="en-US" sz="1600" dirty="0"/>
              <a:t>，然后我们要更新</a:t>
            </a:r>
            <a:r>
              <a:rPr lang="zh-CN" altLang="en-US" sz="1600" dirty="0" smtClean="0"/>
              <a:t>代码</a:t>
            </a:r>
            <a:endParaRPr lang="zh-CN" altLang="en-US" sz="1600" dirty="0"/>
          </a:p>
        </p:txBody>
      </p:sp>
      <p:pic>
        <p:nvPicPr>
          <p:cNvPr id="2050" name="Picture 2" descr="在这里插入图片描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830" y="2536447"/>
            <a:ext cx="5317816" cy="398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3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Git</a:t>
            </a:r>
            <a:r>
              <a:rPr lang="en-US" altLang="zh-CN" dirty="0" smtClean="0"/>
              <a:t> </a:t>
            </a:r>
            <a:r>
              <a:rPr lang="zh-CN" altLang="en-US" dirty="0" smtClean="0"/>
              <a:t>常见问题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70467" y="1131985"/>
            <a:ext cx="111336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fetch </a:t>
            </a:r>
            <a:r>
              <a:rPr lang="zh-CN" altLang="en-US" sz="1600" dirty="0" smtClean="0"/>
              <a:t>与</a:t>
            </a: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pull </a:t>
            </a:r>
            <a:r>
              <a:rPr lang="zh-CN" altLang="en-US" sz="1600" dirty="0" smtClean="0"/>
              <a:t>的区别</a:t>
            </a:r>
            <a:endParaRPr lang="en-US" altLang="zh-CN" sz="160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en-US" sz="1600" dirty="0"/>
              <a:t>使用</a:t>
            </a:r>
            <a:r>
              <a:rPr lang="en-US" altLang="zh-CN" sz="1600" dirty="0" err="1"/>
              <a:t>git</a:t>
            </a:r>
            <a:r>
              <a:rPr lang="en-US" altLang="zh-CN" sz="1600" dirty="0"/>
              <a:t> fetch</a:t>
            </a:r>
            <a:r>
              <a:rPr lang="zh-CN" altLang="en-US" sz="1600" dirty="0"/>
              <a:t>更新代码，本地的库中</a:t>
            </a:r>
            <a:r>
              <a:rPr lang="en-US" altLang="zh-CN" sz="1600" dirty="0"/>
              <a:t>master</a:t>
            </a:r>
            <a:r>
              <a:rPr lang="zh-CN" altLang="en-US" sz="1600" dirty="0"/>
              <a:t>的</a:t>
            </a:r>
            <a:r>
              <a:rPr lang="en-US" altLang="zh-CN" sz="1600" dirty="0" err="1"/>
              <a:t>commitID</a:t>
            </a:r>
            <a:r>
              <a:rPr lang="zh-CN" altLang="en-US" sz="1600" dirty="0"/>
              <a:t>不变，还是等于</a:t>
            </a:r>
            <a:r>
              <a:rPr lang="en-US" altLang="zh-CN" sz="1600" dirty="0"/>
              <a:t>1</a:t>
            </a:r>
            <a:r>
              <a:rPr lang="zh-CN" altLang="en-US" sz="1600" dirty="0"/>
              <a:t>。但是与</a:t>
            </a:r>
            <a:r>
              <a:rPr lang="en-US" altLang="zh-CN" sz="1600" dirty="0" err="1"/>
              <a:t>git</a:t>
            </a:r>
            <a:r>
              <a:rPr lang="zh-CN" altLang="en-US" sz="1600" dirty="0"/>
              <a:t>上面关联的那个</a:t>
            </a:r>
            <a:r>
              <a:rPr lang="en-US" altLang="zh-CN" sz="1600" dirty="0" err="1"/>
              <a:t>orign</a:t>
            </a:r>
            <a:r>
              <a:rPr lang="en-US" altLang="zh-CN" sz="1600" dirty="0"/>
              <a:t>/master</a:t>
            </a:r>
            <a:r>
              <a:rPr lang="zh-CN" altLang="en-US" sz="1600" dirty="0"/>
              <a:t>的</a:t>
            </a:r>
            <a:r>
              <a:rPr lang="en-US" altLang="zh-CN" sz="1600" dirty="0"/>
              <a:t>commit ID</a:t>
            </a:r>
            <a:r>
              <a:rPr lang="zh-CN" altLang="en-US" sz="1600" dirty="0"/>
              <a:t>变成了</a:t>
            </a:r>
            <a:r>
              <a:rPr lang="en-US" altLang="zh-CN" sz="1600" dirty="0"/>
              <a:t>2</a:t>
            </a:r>
            <a:r>
              <a:rPr lang="zh-CN" altLang="en-US" sz="1600" dirty="0"/>
              <a:t>。这时候我们本地相当于存储了两个代码的版本号，我们还要通过</a:t>
            </a:r>
            <a:r>
              <a:rPr lang="en-US" altLang="zh-CN" sz="1600" dirty="0"/>
              <a:t>merge</a:t>
            </a:r>
            <a:r>
              <a:rPr lang="zh-CN" altLang="en-US" sz="1600" dirty="0"/>
              <a:t>去合并这两个不同的代码版本，如果这两个版本都修改了同一处的代码，这时候</a:t>
            </a:r>
            <a:r>
              <a:rPr lang="en-US" altLang="zh-CN" sz="1600" dirty="0"/>
              <a:t>merge</a:t>
            </a:r>
            <a:r>
              <a:rPr lang="zh-CN" altLang="en-US" sz="1600" dirty="0"/>
              <a:t>就会出现冲突，然后我们解决冲突之后就生成了一个新的代码版本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en-US" sz="1600" dirty="0" smtClean="0"/>
              <a:t>这时候</a:t>
            </a:r>
            <a:r>
              <a:rPr lang="zh-CN" altLang="en-US" sz="1600" dirty="0"/>
              <a:t>本地的代码版本可能就变成了</a:t>
            </a:r>
            <a:r>
              <a:rPr lang="en-US" altLang="zh-CN" sz="1600" dirty="0"/>
              <a:t>commit ID=3</a:t>
            </a:r>
            <a:r>
              <a:rPr lang="zh-CN" altLang="en-US" sz="1600" dirty="0"/>
              <a:t>，即生成了一个新的代码</a:t>
            </a:r>
            <a:r>
              <a:rPr lang="zh-CN" altLang="en-US" sz="1600" dirty="0" smtClean="0"/>
              <a:t>版本</a:t>
            </a:r>
            <a:endParaRPr lang="zh-CN" altLang="en-US" sz="1600" dirty="0"/>
          </a:p>
        </p:txBody>
      </p:sp>
      <p:pic>
        <p:nvPicPr>
          <p:cNvPr id="3074" name="Picture 2" descr="在这里插入图片描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992" y="2701645"/>
            <a:ext cx="5249803" cy="393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4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Git</a:t>
            </a:r>
            <a:r>
              <a:rPr lang="en-US" altLang="zh-CN" dirty="0" smtClean="0"/>
              <a:t> </a:t>
            </a:r>
            <a:r>
              <a:rPr lang="zh-CN" altLang="en-US" dirty="0" smtClean="0"/>
              <a:t>常见问题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70467" y="1131985"/>
            <a:ext cx="11133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fetch </a:t>
            </a:r>
            <a:r>
              <a:rPr lang="zh-CN" altLang="en-US" sz="1600" dirty="0" smtClean="0"/>
              <a:t>与</a:t>
            </a: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pull </a:t>
            </a:r>
            <a:r>
              <a:rPr lang="zh-CN" altLang="en-US" sz="1600" dirty="0" smtClean="0"/>
              <a:t>的区别</a:t>
            </a:r>
            <a:endParaRPr lang="en-US" altLang="zh-CN" sz="160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en-US" sz="1600" dirty="0" smtClean="0"/>
              <a:t>使用</a:t>
            </a:r>
            <a:r>
              <a:rPr lang="en-US" altLang="zh-CN" sz="1600" dirty="0" err="1" smtClean="0"/>
              <a:t>git</a:t>
            </a:r>
            <a:r>
              <a:rPr lang="en-US" altLang="zh-CN" sz="1600" dirty="0" smtClean="0"/>
              <a:t> pull</a:t>
            </a:r>
            <a:r>
              <a:rPr lang="zh-CN" altLang="en-US" sz="1600" dirty="0" smtClean="0"/>
              <a:t>更新代码，</a:t>
            </a:r>
            <a:r>
              <a:rPr lang="zh-CN" altLang="en-US" sz="1600" dirty="0"/>
              <a:t>会将本地的代码更新至远程仓库里面最新的代码版本</a:t>
            </a:r>
          </a:p>
        </p:txBody>
      </p:sp>
      <p:pic>
        <p:nvPicPr>
          <p:cNvPr id="4098" name="Picture 2" descr="在这里插入图片描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396" y="2586941"/>
            <a:ext cx="5316637" cy="398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1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Git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sparce</a:t>
            </a:r>
            <a:r>
              <a:rPr lang="en-US" altLang="zh-CN" dirty="0" smtClean="0"/>
              <a:t> clone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70467" y="1131985"/>
            <a:ext cx="1113366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zh-CN" altLang="en-US" sz="1600" dirty="0" smtClean="0"/>
              <a:t>很多时候，我们并不想将整个</a:t>
            </a:r>
            <a:r>
              <a:rPr lang="en-US" altLang="zh-CN" sz="1600" dirty="0" smtClean="0"/>
              <a:t>remote repo</a:t>
            </a:r>
            <a:r>
              <a:rPr lang="zh-CN" altLang="en-US" sz="1600" dirty="0" smtClean="0"/>
              <a:t>的内容</a:t>
            </a:r>
            <a:r>
              <a:rPr lang="en-US" altLang="zh-CN" sz="1600" dirty="0" smtClean="0"/>
              <a:t>clone</a:t>
            </a:r>
            <a:r>
              <a:rPr lang="zh-CN" altLang="en-US" sz="1600" dirty="0" smtClean="0"/>
              <a:t>下来，这会造成</a:t>
            </a:r>
            <a:r>
              <a:rPr lang="en-US" altLang="zh-CN" sz="1600" dirty="0" smtClean="0"/>
              <a:t>local space</a:t>
            </a:r>
            <a:r>
              <a:rPr lang="zh-CN" altLang="en-US" sz="1600" dirty="0" smtClean="0"/>
              <a:t>极度紧张</a:t>
            </a:r>
            <a:endParaRPr lang="en-US" altLang="zh-CN" sz="16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zh-CN" altLang="en-US" sz="1600" dirty="0" smtClean="0"/>
              <a:t>这种情况下，我们会用</a:t>
            </a:r>
            <a:r>
              <a:rPr lang="en-US" altLang="zh-CN" sz="1600" dirty="0" err="1" smtClean="0"/>
              <a:t>sparce</a:t>
            </a:r>
            <a:r>
              <a:rPr lang="en-US" altLang="zh-CN" sz="1600" dirty="0" smtClean="0"/>
              <a:t> clone</a:t>
            </a:r>
            <a:r>
              <a:rPr lang="zh-CN" altLang="en-US" sz="1600" dirty="0" smtClean="0"/>
              <a:t>来只将部分内容</a:t>
            </a:r>
            <a:r>
              <a:rPr lang="en-US" altLang="zh-CN" sz="1600" dirty="0" smtClean="0"/>
              <a:t>clone</a:t>
            </a:r>
            <a:r>
              <a:rPr lang="zh-CN" altLang="en-US" sz="1600" dirty="0" smtClean="0"/>
              <a:t>下来</a:t>
            </a:r>
            <a:endParaRPr lang="en-US" altLang="zh-CN" sz="16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CN" sz="1600" dirty="0" err="1" smtClean="0"/>
              <a:t>Sparce</a:t>
            </a:r>
            <a:r>
              <a:rPr lang="en-US" altLang="zh-CN" sz="1600" dirty="0" smtClean="0"/>
              <a:t> clone </a:t>
            </a:r>
            <a:r>
              <a:rPr lang="zh-CN" altLang="en-US" sz="1600" dirty="0" smtClean="0"/>
              <a:t>过程：</a:t>
            </a:r>
            <a:endParaRPr lang="en-US" altLang="zh-CN" sz="160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zh-CN" sz="1600" dirty="0"/>
              <a:t>创建本地空</a:t>
            </a:r>
            <a:r>
              <a:rPr lang="zh-CN" altLang="zh-CN" sz="1600" dirty="0" smtClean="0"/>
              <a:t>repo</a:t>
            </a:r>
            <a:endParaRPr lang="en-US" altLang="zh-CN" sz="1600" dirty="0"/>
          </a:p>
          <a:p>
            <a:pPr marL="1085850" lvl="2" indent="-171450">
              <a:buFont typeface="Arial" pitchFamily="34" charset="0"/>
              <a:buChar char="•"/>
            </a:pPr>
            <a:r>
              <a:rPr lang="zh-CN" altLang="en-US" sz="1600" dirty="0" smtClean="0"/>
              <a:t> </a:t>
            </a:r>
            <a:r>
              <a:rPr lang="zh-CN" altLang="zh-CN" sz="1600" dirty="0"/>
              <a:t>git init myRepo </a:t>
            </a:r>
            <a:r>
              <a:rPr lang="zh-CN" altLang="zh-CN" sz="2400" dirty="0"/>
              <a:t>&amp;&amp;</a:t>
            </a:r>
            <a:r>
              <a:rPr lang="zh-CN" altLang="zh-CN" sz="1600" dirty="0"/>
              <a:t> cd myRepo</a:t>
            </a:r>
            <a:endParaRPr lang="en-US" altLang="zh-CN" sz="16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zh-CN" dirty="0" smtClean="0"/>
              <a:t>设置</a:t>
            </a:r>
            <a:r>
              <a:rPr lang="zh-CN" altLang="zh-CN" dirty="0"/>
              <a:t>允许git克隆</a:t>
            </a:r>
            <a:r>
              <a:rPr lang="zh-CN" altLang="zh-CN" dirty="0" smtClean="0"/>
              <a:t>子目录</a:t>
            </a:r>
            <a:r>
              <a:rPr lang="en-US" altLang="zh-CN" dirty="0" smtClean="0"/>
              <a:t> </a:t>
            </a:r>
            <a:endParaRPr lang="en-US" altLang="zh-CN" dirty="0"/>
          </a:p>
          <a:p>
            <a:pPr marL="1085850" lvl="2" indent="-171450">
              <a:buFont typeface="Arial" pitchFamily="34" charset="0"/>
              <a:buChar char="•"/>
            </a:pPr>
            <a:r>
              <a:rPr lang="zh-CN" altLang="zh-CN" dirty="0" smtClean="0"/>
              <a:t>git </a:t>
            </a:r>
            <a:r>
              <a:rPr lang="zh-CN" altLang="zh-CN" dirty="0"/>
              <a:t>config core.sparsecheckout </a:t>
            </a:r>
            <a:r>
              <a:rPr lang="zh-CN" altLang="zh-CN" dirty="0" smtClean="0"/>
              <a:t>true</a:t>
            </a:r>
            <a:endParaRPr lang="en-US" altLang="zh-CN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zh-CN" dirty="0" smtClean="0"/>
              <a:t>设置</a:t>
            </a:r>
            <a:r>
              <a:rPr lang="zh-CN" altLang="zh-CN" dirty="0"/>
              <a:t>要克隆的仓库的子目录路径, “*” 是通配符，“!” 是</a:t>
            </a:r>
            <a:r>
              <a:rPr lang="zh-CN" altLang="zh-CN" dirty="0" smtClean="0"/>
              <a:t>反选</a:t>
            </a:r>
            <a:endParaRPr lang="en-US" altLang="zh-CN" dirty="0"/>
          </a:p>
          <a:p>
            <a:pPr marL="1085850" lvl="2" indent="-171450">
              <a:buFont typeface="Arial" pitchFamily="34" charset="0"/>
              <a:buChar char="•"/>
            </a:pPr>
            <a:r>
              <a:rPr lang="zh-CN" altLang="zh-CN" dirty="0" smtClean="0"/>
              <a:t>echo</a:t>
            </a:r>
            <a:r>
              <a:rPr lang="zh-CN" altLang="zh-CN" sz="2800" dirty="0" smtClean="0"/>
              <a:t> </a:t>
            </a:r>
            <a:r>
              <a:rPr lang="zh-CN" altLang="zh-CN" sz="2800" dirty="0"/>
              <a:t>deployment &gt;&gt; .git/</a:t>
            </a:r>
            <a:r>
              <a:rPr lang="zh-CN" altLang="zh-CN" dirty="0"/>
              <a:t>info</a:t>
            </a:r>
            <a:r>
              <a:rPr lang="zh-CN" altLang="zh-CN" sz="2800" dirty="0"/>
              <a:t>/sparse-</a:t>
            </a:r>
            <a:r>
              <a:rPr lang="zh-CN" altLang="zh-CN" dirty="0" smtClean="0"/>
              <a:t>checkout</a:t>
            </a:r>
            <a:endParaRPr lang="en-US" altLang="zh-CN" sz="28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zh-CN" dirty="0" smtClean="0"/>
              <a:t> </a:t>
            </a:r>
            <a:r>
              <a:rPr lang="zh-CN" altLang="zh-CN" dirty="0"/>
              <a:t>设置远程仓库</a:t>
            </a:r>
            <a:r>
              <a:rPr lang="zh-CN" altLang="zh-CN" dirty="0" smtClean="0"/>
              <a:t>地址</a:t>
            </a:r>
            <a:endParaRPr lang="en-US" altLang="zh-CN" dirty="0" smtClean="0"/>
          </a:p>
          <a:p>
            <a:pPr marL="1085850" lvl="2" indent="-171450">
              <a:buFont typeface="Arial" pitchFamily="34" charset="0"/>
              <a:buChar char="•"/>
            </a:pPr>
            <a:r>
              <a:rPr lang="zh-CN" altLang="zh-CN" dirty="0" smtClean="0"/>
              <a:t>git </a:t>
            </a:r>
            <a:r>
              <a:rPr lang="zh-CN" altLang="zh-CN" dirty="0"/>
              <a:t>remote add origin ssh</a:t>
            </a:r>
            <a:r>
              <a:rPr lang="zh-CN" altLang="zh-CN" sz="2800" dirty="0"/>
              <a:t>:</a:t>
            </a:r>
            <a:r>
              <a:rPr lang="zh-CN" altLang="zh-CN" dirty="0"/>
              <a:t>//github.com/abc.</a:t>
            </a:r>
            <a:r>
              <a:rPr lang="zh-CN" altLang="zh-CN" dirty="0" smtClean="0"/>
              <a:t>git</a:t>
            </a:r>
            <a:endParaRPr lang="en-US" altLang="zh-CN" sz="28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zh-CN" dirty="0" smtClean="0"/>
              <a:t>用 </a:t>
            </a:r>
            <a:r>
              <a:rPr lang="zh-CN" altLang="zh-CN" dirty="0"/>
              <a:t>pull 来拉取</a:t>
            </a:r>
            <a:r>
              <a:rPr lang="zh-CN" altLang="zh-CN" dirty="0" smtClean="0"/>
              <a:t>代码</a:t>
            </a:r>
            <a:endParaRPr lang="en-US" altLang="zh-CN" dirty="0" smtClean="0"/>
          </a:p>
          <a:p>
            <a:pPr marL="1085850" lvl="2" indent="-171450">
              <a:buFont typeface="Arial" pitchFamily="34" charset="0"/>
              <a:buChar char="•"/>
            </a:pPr>
            <a:r>
              <a:rPr lang="zh-CN" altLang="zh-CN" dirty="0" smtClean="0"/>
              <a:t>git </a:t>
            </a:r>
            <a:r>
              <a:rPr lang="zh-CN" altLang="zh-CN" dirty="0"/>
              <a:t>pull origin </a:t>
            </a:r>
            <a:r>
              <a:rPr lang="zh-CN" altLang="zh-CN" dirty="0" smtClean="0"/>
              <a:t>master</a:t>
            </a:r>
            <a:endParaRPr lang="en-US" altLang="zh-CN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zh-CN" altLang="zh-CN" dirty="0" smtClean="0"/>
              <a:t>如果</a:t>
            </a:r>
            <a:r>
              <a:rPr lang="zh-CN" altLang="zh-CN" dirty="0"/>
              <a:t>需要添加目录，就增加sparse</a:t>
            </a:r>
            <a:r>
              <a:rPr lang="zh-CN" altLang="zh-CN" sz="2800" dirty="0"/>
              <a:t>-</a:t>
            </a:r>
            <a:r>
              <a:rPr lang="zh-CN" altLang="zh-CN" dirty="0"/>
              <a:t>checkout的配置，再checkout </a:t>
            </a:r>
            <a:r>
              <a:rPr lang="zh-CN" altLang="zh-CN" dirty="0" smtClean="0"/>
              <a:t>master</a:t>
            </a:r>
            <a:endParaRPr lang="en-US" altLang="zh-CN" dirty="0" smtClean="0"/>
          </a:p>
          <a:p>
            <a:pPr marL="1085850" lvl="2" indent="-171450">
              <a:buFont typeface="Arial" pitchFamily="34" charset="0"/>
              <a:buChar char="•"/>
            </a:pPr>
            <a:r>
              <a:rPr lang="zh-CN" altLang="zh-CN" dirty="0" smtClean="0"/>
              <a:t>echo</a:t>
            </a:r>
            <a:r>
              <a:rPr lang="zh-CN" altLang="zh-CN" sz="2800" dirty="0" smtClean="0"/>
              <a:t> </a:t>
            </a:r>
            <a:r>
              <a:rPr lang="zh-CN" altLang="zh-CN" sz="2800" dirty="0"/>
              <a:t>another_folder &gt;&gt; .git/</a:t>
            </a:r>
            <a:r>
              <a:rPr lang="zh-CN" altLang="zh-CN" dirty="0"/>
              <a:t>info</a:t>
            </a:r>
            <a:r>
              <a:rPr lang="zh-CN" altLang="zh-CN" sz="2800" dirty="0"/>
              <a:t>/sparse-</a:t>
            </a:r>
            <a:r>
              <a:rPr lang="zh-CN" altLang="zh-CN" dirty="0" smtClean="0"/>
              <a:t>checkout</a:t>
            </a:r>
            <a:endParaRPr lang="en-US" altLang="zh-CN" dirty="0" smtClean="0"/>
          </a:p>
          <a:p>
            <a:pPr marL="1085850" lvl="2" indent="-171450">
              <a:buFont typeface="Arial" pitchFamily="34" charset="0"/>
              <a:buChar char="•"/>
            </a:pPr>
            <a:r>
              <a:rPr lang="zh-CN" altLang="zh-CN" dirty="0" smtClean="0"/>
              <a:t>git </a:t>
            </a:r>
            <a:r>
              <a:rPr lang="zh-CN" altLang="zh-CN" dirty="0"/>
              <a:t>checkout master</a:t>
            </a:r>
            <a:endParaRPr lang="zh-CN" altLang="zh-CN" sz="2800" dirty="0"/>
          </a:p>
          <a:p>
            <a:pPr marL="628650" lvl="1" indent="-171450">
              <a:buFont typeface="Arial" pitchFamily="34" charset="0"/>
              <a:buChar char="•"/>
            </a:pP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817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File status in </a:t>
            </a:r>
            <a:r>
              <a:rPr lang="en-US" altLang="zh-CN" dirty="0" err="1" smtClean="0"/>
              <a:t>git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78933" y="1305342"/>
            <a:ext cx="107272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zh-CN" dirty="0" smtClean="0"/>
              <a:t>Untracked</a:t>
            </a:r>
            <a:r>
              <a:rPr lang="zh-CN" altLang="zh-CN" dirty="0"/>
              <a:t>: 未跟踪, 此文件在文件夹中, 但并没有加入到git库, 不参与版本控制. 通过git add 状态变为Staged</a:t>
            </a:r>
            <a:r>
              <a:rPr lang="zh-CN" altLang="zh-CN" dirty="0" smtClean="0"/>
              <a:t>.</a:t>
            </a:r>
            <a:endParaRPr lang="en-US" altLang="zh-CN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zh-CN" dirty="0" smtClean="0"/>
              <a:t>Unmodify</a:t>
            </a:r>
            <a:r>
              <a:rPr lang="zh-CN" altLang="zh-CN" dirty="0"/>
              <a:t>: 文件已经入库, 未修改, 即版本库中的文件快照内容与文件夹中完全一致. 这种类型的文件有两种去处, 如果它被修改, 而变为Modified. 如果使用git rm移出版本库, 则成为Untracked</a:t>
            </a:r>
            <a:r>
              <a:rPr lang="zh-CN" altLang="zh-CN" dirty="0" smtClean="0"/>
              <a:t>文件</a:t>
            </a:r>
            <a:endParaRPr lang="en-US" altLang="zh-CN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zh-CN" dirty="0" smtClean="0"/>
              <a:t>Modified</a:t>
            </a:r>
            <a:r>
              <a:rPr lang="zh-CN" altLang="zh-CN" dirty="0"/>
              <a:t>: 文件已修改, 仅仅是修改, 并没有进行其他的操作. 这个文件也有两个去处, 通过git add可进入暂存staged状态, 使用git checkout 则丢弃修改过, 返回到unmodify状态, 这个git checkout即从库中取出文件, 覆盖当前</a:t>
            </a:r>
            <a:r>
              <a:rPr lang="zh-CN" altLang="zh-CN" dirty="0" smtClean="0"/>
              <a:t>修改</a:t>
            </a:r>
            <a:endParaRPr lang="en-US" altLang="zh-CN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zh-CN" dirty="0" smtClean="0"/>
              <a:t>Staged</a:t>
            </a:r>
            <a:r>
              <a:rPr lang="zh-CN" altLang="zh-CN" dirty="0"/>
              <a:t>: 暂存状态. 执行git commit则将修改同步到库中, 这时库中的文件和本地文件又变为一致, 文件为Unmodify状态. 执行git reset HEAD filename取消暂存, 文件状态为</a:t>
            </a:r>
            <a:r>
              <a:rPr lang="zh-CN" altLang="zh-CN" dirty="0" smtClean="0"/>
              <a:t>Modified</a:t>
            </a:r>
            <a:endParaRPr lang="zh-CN" altLang="zh-CN" dirty="0"/>
          </a:p>
        </p:txBody>
      </p:sp>
      <p:sp>
        <p:nvSpPr>
          <p:cNvPr id="6" name="AutoShape 2" descr="Untracked &#10;Unmodif ied &#10;Modif ied &#10;Stage the file &#10;Commit &#10;Staged &#10;Add the file &#10;Edit &#10;Remove the file &#10;the file "/>
          <p:cNvSpPr>
            <a:spLocks noChangeAspect="1" noChangeArrowheads="1"/>
          </p:cNvSpPr>
          <p:nvPr/>
        </p:nvSpPr>
        <p:spPr bwMode="auto">
          <a:xfrm>
            <a:off x="123825" y="-1042988"/>
            <a:ext cx="53054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AutoShape 4" descr="Untracked &#10;Unmodif ied &#10;Modif ied &#10;Stage the file &#10;Commit &#10;Staged &#10;Add the file &#10;Edit &#10;Remove the file &#10;the file "/>
          <p:cNvSpPr>
            <a:spLocks noChangeAspect="1" noChangeArrowheads="1"/>
          </p:cNvSpPr>
          <p:nvPr/>
        </p:nvSpPr>
        <p:spPr bwMode="auto">
          <a:xfrm>
            <a:off x="276225" y="-890588"/>
            <a:ext cx="53054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6" descr="Untracked &#10;Unmodif ied &#10;Modif ied &#10;Stage the file &#10;Commit &#10;Staged &#10;Add the file &#10;Edit &#10;Remove the file &#10;the file "/>
          <p:cNvSpPr>
            <a:spLocks noChangeAspect="1" noChangeArrowheads="1"/>
          </p:cNvSpPr>
          <p:nvPr/>
        </p:nvSpPr>
        <p:spPr bwMode="auto">
          <a:xfrm>
            <a:off x="428625" y="-738188"/>
            <a:ext cx="53054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160" y="3890665"/>
            <a:ext cx="6191780" cy="255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212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Env</a:t>
            </a:r>
            <a:r>
              <a:rPr lang="en-US" altLang="zh-CN" dirty="0" smtClean="0"/>
              <a:t> settings before using </a:t>
            </a:r>
            <a:r>
              <a:rPr lang="en-US" altLang="zh-CN" dirty="0" err="1" smtClean="0"/>
              <a:t>git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67267" y="1350202"/>
            <a:ext cx="110574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/>
              <a:t>通过 </a:t>
            </a:r>
            <a:r>
              <a:rPr lang="en-US" altLang="zh-CN" dirty="0" err="1" smtClean="0"/>
              <a:t>git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config</a:t>
            </a:r>
            <a:r>
              <a:rPr lang="en-US" altLang="zh-CN" dirty="0" smtClean="0"/>
              <a:t> [options] </a:t>
            </a:r>
            <a:r>
              <a:rPr lang="zh-CN" altLang="en-US" dirty="0" smtClean="0"/>
              <a:t>来进行</a:t>
            </a:r>
            <a:r>
              <a:rPr lang="en-US" altLang="zh-CN" dirty="0" err="1" smtClean="0"/>
              <a:t>git</a:t>
            </a:r>
            <a:r>
              <a:rPr lang="zh-CN" altLang="en-US" dirty="0" smtClean="0"/>
              <a:t>的环境设置。这些</a:t>
            </a:r>
            <a:r>
              <a:rPr lang="en-US" altLang="zh-CN" dirty="0" smtClean="0"/>
              <a:t>setting</a:t>
            </a:r>
            <a:r>
              <a:rPr lang="zh-CN" altLang="en-US" dirty="0" smtClean="0"/>
              <a:t>会被写入</a:t>
            </a:r>
            <a:r>
              <a:rPr lang="en-US" altLang="zh-CN" dirty="0" smtClean="0"/>
              <a:t>/home/XXX/.</a:t>
            </a:r>
            <a:r>
              <a:rPr lang="en-US" altLang="zh-CN" dirty="0" err="1" smtClean="0"/>
              <a:t>gitconfig</a:t>
            </a:r>
            <a:r>
              <a:rPr lang="zh-CN" altLang="en-US" dirty="0" smtClean="0"/>
              <a:t>中，并在后续的</a:t>
            </a:r>
            <a:r>
              <a:rPr lang="en-US" altLang="zh-CN" dirty="0" err="1" smtClean="0"/>
              <a:t>git</a:t>
            </a:r>
            <a:r>
              <a:rPr lang="zh-CN" altLang="en-US" dirty="0" smtClean="0"/>
              <a:t>使用中被用到</a:t>
            </a:r>
            <a:endParaRPr lang="en-US" altLang="zh-CN" dirty="0"/>
          </a:p>
          <a:p>
            <a:pPr marL="800100" lvl="1" indent="-342900">
              <a:buFont typeface="+mj-lt"/>
              <a:buAutoNum type="arabicPeriod"/>
            </a:pPr>
            <a:r>
              <a:rPr lang="zh-CN" altLang="en-US" dirty="0" smtClean="0"/>
              <a:t>必要</a:t>
            </a:r>
            <a:r>
              <a:rPr lang="en-US" altLang="zh-CN" dirty="0" smtClean="0"/>
              <a:t>setting</a:t>
            </a:r>
            <a:r>
              <a:rPr lang="zh-CN" altLang="en-US" dirty="0" smtClean="0"/>
              <a:t>：</a:t>
            </a:r>
            <a:endParaRPr lang="en-US" altLang="zh-CN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 smtClean="0"/>
              <a:t>$ </a:t>
            </a:r>
            <a:r>
              <a:rPr lang="en-US" altLang="zh-CN" dirty="0" err="1"/>
              <a:t>git</a:t>
            </a:r>
            <a:r>
              <a:rPr lang="en-US" altLang="zh-CN" dirty="0"/>
              <a:t> </a:t>
            </a:r>
            <a:r>
              <a:rPr lang="en-US" altLang="zh-CN" dirty="0" err="1"/>
              <a:t>config</a:t>
            </a:r>
            <a:r>
              <a:rPr lang="en-US" altLang="zh-CN" dirty="0"/>
              <a:t> --global user.name </a:t>
            </a:r>
            <a:r>
              <a:rPr lang="en-US" altLang="zh-CN" b="1" dirty="0" smtClean="0"/>
              <a:t>“</a:t>
            </a:r>
            <a:r>
              <a:rPr lang="en-US" altLang="zh-CN" b="1" dirty="0" err="1" smtClean="0"/>
              <a:t>sqchen</a:t>
            </a:r>
            <a:r>
              <a:rPr lang="en-US" altLang="zh-CN" b="1" dirty="0" smtClean="0"/>
              <a:t>"</a:t>
            </a:r>
            <a:r>
              <a:rPr lang="en-US" altLang="zh-CN" dirty="0" smtClean="0"/>
              <a:t>  </a:t>
            </a:r>
            <a:r>
              <a:rPr lang="en-US" altLang="zh-CN" dirty="0"/>
              <a:t>#</a:t>
            </a:r>
            <a:r>
              <a:rPr lang="zh-CN" altLang="zh-CN" dirty="0" smtClean="0"/>
              <a:t>名称</a:t>
            </a:r>
            <a:endParaRPr lang="en-US" altLang="zh-CN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 smtClean="0"/>
              <a:t>$ </a:t>
            </a:r>
            <a:r>
              <a:rPr lang="en-US" altLang="zh-CN" dirty="0" err="1"/>
              <a:t>git</a:t>
            </a:r>
            <a:r>
              <a:rPr lang="en-US" altLang="zh-CN" dirty="0"/>
              <a:t> </a:t>
            </a:r>
            <a:r>
              <a:rPr lang="en-US" altLang="zh-CN" dirty="0" err="1"/>
              <a:t>config</a:t>
            </a:r>
            <a:r>
              <a:rPr lang="en-US" altLang="zh-CN" dirty="0"/>
              <a:t> --global </a:t>
            </a:r>
            <a:r>
              <a:rPr lang="en-US" altLang="zh-CN" dirty="0" err="1"/>
              <a:t>user.email</a:t>
            </a:r>
            <a:r>
              <a:rPr lang="en-US" altLang="zh-CN" dirty="0"/>
              <a:t> </a:t>
            </a:r>
            <a:r>
              <a:rPr lang="en-US" altLang="zh-CN" dirty="0" smtClean="0"/>
              <a:t>sqchen@giga-da.com   </a:t>
            </a:r>
            <a:r>
              <a:rPr lang="en-US" altLang="zh-CN" dirty="0"/>
              <a:t>#</a:t>
            </a:r>
            <a:r>
              <a:rPr lang="zh-CN" altLang="zh-CN" dirty="0" smtClean="0"/>
              <a:t>邮箱</a:t>
            </a:r>
            <a:endParaRPr lang="en-US" altLang="zh-CN" dirty="0"/>
          </a:p>
          <a:p>
            <a:pPr marL="800100" lvl="1" indent="-342900">
              <a:buFont typeface="+mj-lt"/>
              <a:buAutoNum type="arabicPeriod"/>
            </a:pPr>
            <a:r>
              <a:rPr lang="zh-CN" altLang="en-US" dirty="0"/>
              <a:t>可</a:t>
            </a:r>
            <a:r>
              <a:rPr lang="zh-CN" altLang="en-US" dirty="0" smtClean="0"/>
              <a:t>设置</a:t>
            </a:r>
            <a:r>
              <a:rPr lang="en-US" altLang="zh-CN" dirty="0" err="1" smtClean="0"/>
              <a:t>git</a:t>
            </a:r>
            <a:r>
              <a:rPr lang="en-US" altLang="zh-CN" dirty="0" smtClean="0"/>
              <a:t> command </a:t>
            </a:r>
            <a:r>
              <a:rPr lang="zh-CN" altLang="en-US" dirty="0" smtClean="0"/>
              <a:t>的别名</a:t>
            </a:r>
            <a:endParaRPr lang="en-US" altLang="zh-CN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 err="1"/>
              <a:t>git</a:t>
            </a:r>
            <a:r>
              <a:rPr lang="en-US" altLang="zh-CN" dirty="0"/>
              <a:t> </a:t>
            </a:r>
            <a:r>
              <a:rPr lang="en-US" altLang="zh-CN" dirty="0" err="1"/>
              <a:t>config</a:t>
            </a:r>
            <a:r>
              <a:rPr lang="en-US" altLang="zh-CN" dirty="0"/>
              <a:t> --global alias.ci </a:t>
            </a:r>
            <a:r>
              <a:rPr lang="en-US" altLang="zh-CN" dirty="0" smtClean="0"/>
              <a:t>commit</a:t>
            </a:r>
          </a:p>
          <a:p>
            <a:pPr marL="800100" lvl="1" indent="-342900">
              <a:buFont typeface="+mj-lt"/>
              <a:buAutoNum type="arabicPeriod"/>
            </a:pPr>
            <a:r>
              <a:rPr lang="zh-CN" altLang="en-US" dirty="0" smtClean="0"/>
              <a:t>一些其他</a:t>
            </a:r>
            <a:r>
              <a:rPr lang="en-US" altLang="zh-CN" dirty="0" smtClean="0"/>
              <a:t>setting</a:t>
            </a:r>
            <a:r>
              <a:rPr lang="zh-CN" altLang="en-US" dirty="0" smtClean="0"/>
              <a:t>请参见下一页</a:t>
            </a:r>
            <a:endParaRPr lang="en-US" altLang="zh-CN" dirty="0" smtClean="0"/>
          </a:p>
          <a:p>
            <a:pPr marL="1257300" lvl="2" indent="-342900">
              <a:buFont typeface="Arial" pitchFamily="34" charset="0"/>
              <a:buChar char="•"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00832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Git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config</a:t>
            </a:r>
            <a:r>
              <a:rPr lang="en-US" altLang="zh-CN" dirty="0" smtClean="0"/>
              <a:t> related settings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26067" y="1095532"/>
            <a:ext cx="129116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000" dirty="0"/>
              <a:t>文件位置</a:t>
            </a:r>
            <a:r>
              <a:rPr lang="en-US" altLang="zh-CN" sz="1000" dirty="0"/>
              <a:t>        </a:t>
            </a:r>
            <a:endParaRPr lang="zh-CN" altLang="zh-CN" sz="1000" dirty="0"/>
          </a:p>
          <a:p>
            <a:r>
              <a:rPr lang="en-US" altLang="zh-CN" sz="1000" dirty="0"/>
              <a:t>    --global                  #use global </a:t>
            </a:r>
            <a:r>
              <a:rPr lang="en-US" altLang="zh-CN" sz="1000" dirty="0" err="1"/>
              <a:t>config</a:t>
            </a:r>
            <a:r>
              <a:rPr lang="en-US" altLang="zh-CN" sz="1000" dirty="0"/>
              <a:t> file </a:t>
            </a:r>
            <a:r>
              <a:rPr lang="zh-CN" altLang="zh-CN" sz="1000" dirty="0"/>
              <a:t>使用全局配置文件</a:t>
            </a:r>
          </a:p>
          <a:p>
            <a:r>
              <a:rPr lang="en-US" altLang="zh-CN" sz="1000" dirty="0"/>
              <a:t>    --system                  #use system </a:t>
            </a:r>
            <a:r>
              <a:rPr lang="en-US" altLang="zh-CN" sz="1000" dirty="0" err="1"/>
              <a:t>config</a:t>
            </a:r>
            <a:r>
              <a:rPr lang="en-US" altLang="zh-CN" sz="1000" dirty="0"/>
              <a:t> file </a:t>
            </a:r>
            <a:r>
              <a:rPr lang="zh-CN" altLang="zh-CN" sz="1000" dirty="0"/>
              <a:t>使用系统配置文件</a:t>
            </a:r>
          </a:p>
          <a:p>
            <a:r>
              <a:rPr lang="en-US" altLang="zh-CN" sz="1000" dirty="0"/>
              <a:t>    --local                   #use repository </a:t>
            </a:r>
            <a:r>
              <a:rPr lang="en-US" altLang="zh-CN" sz="1000" dirty="0" err="1"/>
              <a:t>config</a:t>
            </a:r>
            <a:r>
              <a:rPr lang="en-US" altLang="zh-CN" sz="1000" dirty="0"/>
              <a:t> file    </a:t>
            </a:r>
            <a:r>
              <a:rPr lang="zh-CN" altLang="zh-CN" sz="1000" dirty="0"/>
              <a:t>使用存储库配置文件</a:t>
            </a:r>
          </a:p>
          <a:p>
            <a:r>
              <a:rPr lang="en-US" altLang="zh-CN" sz="1000" dirty="0"/>
              <a:t>    -f, --file &lt;file&gt;         #use given </a:t>
            </a:r>
            <a:r>
              <a:rPr lang="en-US" altLang="zh-CN" sz="1000" dirty="0" err="1"/>
              <a:t>config</a:t>
            </a:r>
            <a:r>
              <a:rPr lang="en-US" altLang="zh-CN" sz="1000" dirty="0"/>
              <a:t> file    </a:t>
            </a:r>
            <a:r>
              <a:rPr lang="zh-CN" altLang="zh-CN" sz="1000" dirty="0"/>
              <a:t>使用给定的配置文件</a:t>
            </a:r>
          </a:p>
          <a:p>
            <a:r>
              <a:rPr lang="en-US" altLang="zh-CN" sz="1000" dirty="0"/>
              <a:t>    --blob &lt;blob-id&gt;          #read </a:t>
            </a:r>
            <a:r>
              <a:rPr lang="en-US" altLang="zh-CN" sz="1000" dirty="0" err="1"/>
              <a:t>config</a:t>
            </a:r>
            <a:r>
              <a:rPr lang="en-US" altLang="zh-CN" sz="1000" dirty="0"/>
              <a:t> from given blob object    </a:t>
            </a:r>
            <a:r>
              <a:rPr lang="zh-CN" altLang="zh-CN" sz="1000" dirty="0"/>
              <a:t>从给定的对象中读取配置</a:t>
            </a:r>
          </a:p>
          <a:p>
            <a:r>
              <a:rPr lang="en-US" altLang="zh-CN" sz="1000" dirty="0"/>
              <a:t>        </a:t>
            </a:r>
          </a:p>
          <a:p>
            <a:r>
              <a:rPr lang="zh-CN" altLang="zh-CN" sz="1000" dirty="0"/>
              <a:t>动作</a:t>
            </a:r>
            <a:r>
              <a:rPr lang="en-US" altLang="zh-CN" sz="1000" dirty="0"/>
              <a:t>        </a:t>
            </a:r>
            <a:endParaRPr lang="zh-CN" altLang="zh-CN" sz="1000" dirty="0"/>
          </a:p>
          <a:p>
            <a:r>
              <a:rPr lang="en-US" altLang="zh-CN" sz="1000" dirty="0"/>
              <a:t>    --get                     #get value: name [value-regex]    </a:t>
            </a:r>
            <a:r>
              <a:rPr lang="zh-CN" altLang="zh-CN" sz="1000" dirty="0"/>
              <a:t>获得值：</a:t>
            </a:r>
            <a:r>
              <a:rPr lang="en-US" altLang="zh-CN" sz="1000" dirty="0"/>
              <a:t>[</a:t>
            </a:r>
            <a:r>
              <a:rPr lang="zh-CN" altLang="zh-CN" sz="1000" dirty="0"/>
              <a:t>值</a:t>
            </a:r>
            <a:r>
              <a:rPr lang="en-US" altLang="zh-CN" sz="1000" dirty="0"/>
              <a:t>]</a:t>
            </a:r>
            <a:r>
              <a:rPr lang="zh-CN" altLang="zh-CN" sz="1000" dirty="0"/>
              <a:t>名</a:t>
            </a:r>
            <a:r>
              <a:rPr lang="en-US" altLang="zh-CN" sz="1000" dirty="0"/>
              <a:t>[</a:t>
            </a:r>
            <a:r>
              <a:rPr lang="zh-CN" altLang="zh-CN" sz="1000" dirty="0"/>
              <a:t>正则表达式</a:t>
            </a:r>
            <a:r>
              <a:rPr lang="en-US" altLang="zh-CN" sz="1000" dirty="0"/>
              <a:t>]</a:t>
            </a:r>
            <a:endParaRPr lang="zh-CN" altLang="zh-CN" sz="1000" dirty="0"/>
          </a:p>
          <a:p>
            <a:r>
              <a:rPr lang="en-US" altLang="zh-CN" sz="1000" dirty="0"/>
              <a:t>    --get-all                 #get all values: key [value-regex]    </a:t>
            </a:r>
            <a:r>
              <a:rPr lang="zh-CN" altLang="zh-CN" sz="1000" dirty="0"/>
              <a:t>获得所有值：</a:t>
            </a:r>
            <a:r>
              <a:rPr lang="en-US" altLang="zh-CN" sz="1000" dirty="0"/>
              <a:t>[</a:t>
            </a:r>
            <a:r>
              <a:rPr lang="zh-CN" altLang="zh-CN" sz="1000" dirty="0"/>
              <a:t>值</a:t>
            </a:r>
            <a:r>
              <a:rPr lang="en-US" altLang="zh-CN" sz="1000" dirty="0"/>
              <a:t>]</a:t>
            </a:r>
            <a:r>
              <a:rPr lang="zh-CN" altLang="zh-CN" sz="1000" dirty="0"/>
              <a:t>名</a:t>
            </a:r>
            <a:r>
              <a:rPr lang="en-US" altLang="zh-CN" sz="1000" dirty="0"/>
              <a:t>[</a:t>
            </a:r>
            <a:r>
              <a:rPr lang="zh-CN" altLang="zh-CN" sz="1000" dirty="0"/>
              <a:t>正则表达式</a:t>
            </a:r>
            <a:r>
              <a:rPr lang="en-US" altLang="zh-CN" sz="1000" dirty="0"/>
              <a:t>]</a:t>
            </a:r>
            <a:endParaRPr lang="zh-CN" altLang="zh-CN" sz="1000" dirty="0"/>
          </a:p>
          <a:p>
            <a:r>
              <a:rPr lang="en-US" altLang="zh-CN" sz="1000" dirty="0"/>
              <a:t>    --get-</a:t>
            </a:r>
            <a:r>
              <a:rPr lang="en-US" altLang="zh-CN" sz="1000" dirty="0" err="1"/>
              <a:t>regexp</a:t>
            </a:r>
            <a:r>
              <a:rPr lang="en-US" altLang="zh-CN" sz="1000" dirty="0"/>
              <a:t>          #get values for </a:t>
            </a:r>
            <a:r>
              <a:rPr lang="en-US" altLang="zh-CN" sz="1000" dirty="0" err="1"/>
              <a:t>regexp</a:t>
            </a:r>
            <a:r>
              <a:rPr lang="en-US" altLang="zh-CN" sz="1000" dirty="0"/>
              <a:t>: name-regex [value-regex]    </a:t>
            </a:r>
            <a:r>
              <a:rPr lang="zh-CN" altLang="zh-CN" sz="1000" dirty="0"/>
              <a:t>得到的值根据正则</a:t>
            </a:r>
          </a:p>
          <a:p>
            <a:r>
              <a:rPr lang="en-US" altLang="zh-CN" sz="1000" dirty="0"/>
              <a:t>    --get-</a:t>
            </a:r>
            <a:r>
              <a:rPr lang="en-US" altLang="zh-CN" sz="1000" dirty="0" err="1"/>
              <a:t>urlmatch</a:t>
            </a:r>
            <a:r>
              <a:rPr lang="en-US" altLang="zh-CN" sz="1000" dirty="0"/>
              <a:t>            #get value specific for the URL: section[.</a:t>
            </a:r>
            <a:r>
              <a:rPr lang="en-US" altLang="zh-CN" sz="1000" dirty="0" err="1"/>
              <a:t>var</a:t>
            </a:r>
            <a:r>
              <a:rPr lang="en-US" altLang="zh-CN" sz="1000" dirty="0"/>
              <a:t>] URL    </a:t>
            </a:r>
            <a:r>
              <a:rPr lang="zh-CN" altLang="zh-CN" sz="1000" dirty="0"/>
              <a:t>为</a:t>
            </a:r>
            <a:r>
              <a:rPr lang="en-US" altLang="zh-CN" sz="1000" dirty="0"/>
              <a:t>URL</a:t>
            </a:r>
            <a:r>
              <a:rPr lang="zh-CN" altLang="zh-CN" sz="1000" dirty="0"/>
              <a:t>获取特定的值</a:t>
            </a:r>
          </a:p>
          <a:p>
            <a:r>
              <a:rPr lang="en-US" altLang="zh-CN" sz="1000" dirty="0"/>
              <a:t>    --replace-all             #replace all matching variables: name value [</a:t>
            </a:r>
            <a:r>
              <a:rPr lang="en-US" altLang="zh-CN" sz="1000" dirty="0" err="1"/>
              <a:t>value_regex</a:t>
            </a:r>
            <a:r>
              <a:rPr lang="en-US" altLang="zh-CN" sz="1000" dirty="0"/>
              <a:t>]    </a:t>
            </a:r>
            <a:r>
              <a:rPr lang="zh-CN" altLang="zh-CN" sz="1000" dirty="0"/>
              <a:t>替换所有匹配的变量：名称值</a:t>
            </a:r>
            <a:r>
              <a:rPr lang="en-US" altLang="zh-CN" sz="1000" dirty="0"/>
              <a:t>[ </a:t>
            </a:r>
            <a:r>
              <a:rPr lang="en-US" altLang="zh-CN" sz="1000" dirty="0" err="1"/>
              <a:t>value_regex</a:t>
            </a:r>
            <a:r>
              <a:rPr lang="en-US" altLang="zh-CN" sz="1000" dirty="0"/>
              <a:t> ]</a:t>
            </a:r>
            <a:endParaRPr lang="zh-CN" altLang="zh-CN" sz="1000" dirty="0"/>
          </a:p>
          <a:p>
            <a:r>
              <a:rPr lang="en-US" altLang="zh-CN" sz="1000" dirty="0"/>
              <a:t>    --add                     #add a new variable: name value    </a:t>
            </a:r>
            <a:r>
              <a:rPr lang="zh-CN" altLang="zh-CN" sz="1000" dirty="0"/>
              <a:t>添加一个新变量：</a:t>
            </a:r>
            <a:r>
              <a:rPr lang="en-US" altLang="zh-CN" sz="1000" dirty="0"/>
              <a:t>name</a:t>
            </a:r>
            <a:r>
              <a:rPr lang="zh-CN" altLang="zh-CN" sz="1000" dirty="0"/>
              <a:t>值</a:t>
            </a:r>
          </a:p>
          <a:p>
            <a:r>
              <a:rPr lang="en-US" altLang="zh-CN" sz="1000" dirty="0"/>
              <a:t>    --unset                   #remove a variable: name [value-regex]    </a:t>
            </a:r>
            <a:r>
              <a:rPr lang="zh-CN" altLang="zh-CN" sz="1000" dirty="0"/>
              <a:t>删除一个变量名</a:t>
            </a:r>
            <a:r>
              <a:rPr lang="en-US" altLang="zh-CN" sz="1000" dirty="0"/>
              <a:t>[</a:t>
            </a:r>
            <a:r>
              <a:rPr lang="zh-CN" altLang="zh-CN" sz="1000" dirty="0"/>
              <a:t>值</a:t>
            </a:r>
            <a:r>
              <a:rPr lang="en-US" altLang="zh-CN" sz="1000" dirty="0"/>
              <a:t>]</a:t>
            </a:r>
            <a:r>
              <a:rPr lang="zh-CN" altLang="zh-CN" sz="1000" dirty="0"/>
              <a:t>：正则表达式</a:t>
            </a:r>
          </a:p>
          <a:p>
            <a:r>
              <a:rPr lang="en-US" altLang="zh-CN" sz="1000" dirty="0"/>
              <a:t>    --unset-all               #remove all matches: name [value-regex]    </a:t>
            </a:r>
            <a:r>
              <a:rPr lang="zh-CN" altLang="zh-CN" sz="1000" dirty="0"/>
              <a:t>删除所有匹配的正则表达式：名称</a:t>
            </a:r>
            <a:r>
              <a:rPr lang="en-US" altLang="zh-CN" sz="1000" dirty="0"/>
              <a:t>[</a:t>
            </a:r>
            <a:r>
              <a:rPr lang="zh-CN" altLang="zh-CN" sz="1000" dirty="0"/>
              <a:t>值</a:t>
            </a:r>
            <a:r>
              <a:rPr lang="en-US" altLang="zh-CN" sz="1000" dirty="0"/>
              <a:t>]</a:t>
            </a:r>
            <a:endParaRPr lang="zh-CN" altLang="zh-CN" sz="1000" dirty="0"/>
          </a:p>
          <a:p>
            <a:r>
              <a:rPr lang="en-US" altLang="zh-CN" sz="1000" dirty="0"/>
              <a:t>    --rename-section          #rename section: old-name new-name    </a:t>
            </a:r>
            <a:r>
              <a:rPr lang="zh-CN" altLang="zh-CN" sz="1000" dirty="0"/>
              <a:t>重命名部分：旧名称 新名称</a:t>
            </a:r>
          </a:p>
          <a:p>
            <a:r>
              <a:rPr lang="en-US" altLang="zh-CN" sz="1000" dirty="0"/>
              <a:t>    --remove-section          #remove a section: name    </a:t>
            </a:r>
            <a:r>
              <a:rPr lang="zh-CN" altLang="zh-CN" sz="1000" dirty="0"/>
              <a:t>删除部分：名称</a:t>
            </a:r>
          </a:p>
          <a:p>
            <a:r>
              <a:rPr lang="en-US" altLang="zh-CN" sz="1000" dirty="0"/>
              <a:t>    -l, --list                #list all    </a:t>
            </a:r>
            <a:r>
              <a:rPr lang="zh-CN" altLang="zh-CN" sz="1000" dirty="0"/>
              <a:t>列出所有</a:t>
            </a:r>
          </a:p>
          <a:p>
            <a:r>
              <a:rPr lang="en-US" altLang="zh-CN" sz="1000" dirty="0"/>
              <a:t>    -e, --edit            #open an editor    </a:t>
            </a:r>
            <a:r>
              <a:rPr lang="zh-CN" altLang="zh-CN" sz="1000" dirty="0"/>
              <a:t>打开一个编辑器</a:t>
            </a:r>
          </a:p>
          <a:p>
            <a:r>
              <a:rPr lang="en-US" altLang="zh-CN" sz="1000" dirty="0"/>
              <a:t>    --get-color               #find the color configured: slot [default]    </a:t>
            </a:r>
            <a:r>
              <a:rPr lang="zh-CN" altLang="zh-CN" sz="1000" dirty="0"/>
              <a:t>找到配置的颜色：插槽</a:t>
            </a:r>
            <a:r>
              <a:rPr lang="en-US" altLang="zh-CN" sz="1000" dirty="0"/>
              <a:t>[</a:t>
            </a:r>
            <a:r>
              <a:rPr lang="zh-CN" altLang="zh-CN" sz="1000" dirty="0"/>
              <a:t>默认</a:t>
            </a:r>
            <a:r>
              <a:rPr lang="en-US" altLang="zh-CN" sz="1000" dirty="0"/>
              <a:t>]</a:t>
            </a:r>
            <a:endParaRPr lang="zh-CN" altLang="zh-CN" sz="1000" dirty="0"/>
          </a:p>
          <a:p>
            <a:r>
              <a:rPr lang="en-US" altLang="zh-CN" sz="1000" dirty="0"/>
              <a:t>    --get-</a:t>
            </a:r>
            <a:r>
              <a:rPr lang="en-US" altLang="zh-CN" sz="1000" dirty="0" err="1"/>
              <a:t>colorbool</a:t>
            </a:r>
            <a:r>
              <a:rPr lang="en-US" altLang="zh-CN" sz="1000" dirty="0"/>
              <a:t>           #find the color setting: slot [</a:t>
            </a:r>
            <a:r>
              <a:rPr lang="en-US" altLang="zh-CN" sz="1000" dirty="0" err="1"/>
              <a:t>stdout</a:t>
            </a:r>
            <a:r>
              <a:rPr lang="en-US" altLang="zh-CN" sz="1000" dirty="0"/>
              <a:t>-is-</a:t>
            </a:r>
            <a:r>
              <a:rPr lang="en-US" altLang="zh-CN" sz="1000" dirty="0" err="1"/>
              <a:t>tty</a:t>
            </a:r>
            <a:r>
              <a:rPr lang="en-US" altLang="zh-CN" sz="1000" dirty="0"/>
              <a:t>]    </a:t>
            </a:r>
            <a:r>
              <a:rPr lang="zh-CN" altLang="zh-CN" sz="1000" dirty="0"/>
              <a:t>发现颜色设置：槽</a:t>
            </a:r>
            <a:r>
              <a:rPr lang="en-US" altLang="zh-CN" sz="1000" dirty="0"/>
              <a:t>[ </a:t>
            </a:r>
            <a:r>
              <a:rPr lang="en-US" altLang="zh-CN" sz="1000" dirty="0" err="1"/>
              <a:t>stdout</a:t>
            </a:r>
            <a:r>
              <a:rPr lang="zh-CN" altLang="zh-CN" sz="1000" dirty="0"/>
              <a:t>是</a:t>
            </a:r>
            <a:r>
              <a:rPr lang="en-US" altLang="zh-CN" sz="1000" dirty="0"/>
              <a:t>TTY ]</a:t>
            </a:r>
            <a:endParaRPr lang="zh-CN" altLang="zh-CN" sz="1000" dirty="0"/>
          </a:p>
          <a:p>
            <a:r>
              <a:rPr lang="en-US" altLang="zh-CN" sz="1000" dirty="0"/>
              <a:t>        </a:t>
            </a:r>
          </a:p>
          <a:p>
            <a:r>
              <a:rPr lang="zh-CN" altLang="zh-CN" sz="1000" dirty="0"/>
              <a:t>类型</a:t>
            </a:r>
            <a:r>
              <a:rPr lang="en-US" altLang="zh-CN" sz="1000" dirty="0"/>
              <a:t>        </a:t>
            </a:r>
            <a:endParaRPr lang="zh-CN" altLang="zh-CN" sz="1000" dirty="0"/>
          </a:p>
          <a:p>
            <a:r>
              <a:rPr lang="en-US" altLang="zh-CN" sz="1000" dirty="0"/>
              <a:t>    --</a:t>
            </a:r>
            <a:r>
              <a:rPr lang="en-US" altLang="zh-CN" sz="1000" dirty="0" err="1"/>
              <a:t>bool</a:t>
            </a:r>
            <a:r>
              <a:rPr lang="en-US" altLang="zh-CN" sz="1000" dirty="0"/>
              <a:t>                    #value is "true" or "false"    </a:t>
            </a:r>
            <a:r>
              <a:rPr lang="zh-CN" altLang="zh-CN" sz="1000" dirty="0"/>
              <a:t>值是</a:t>
            </a:r>
            <a:r>
              <a:rPr lang="en-US" altLang="zh-CN" sz="1000" dirty="0"/>
              <a:t>“</a:t>
            </a:r>
            <a:r>
              <a:rPr lang="zh-CN" altLang="zh-CN" sz="1000" dirty="0"/>
              <a:t>真</a:t>
            </a:r>
            <a:r>
              <a:rPr lang="en-US" altLang="zh-CN" sz="1000" dirty="0"/>
              <a:t>”</a:t>
            </a:r>
            <a:r>
              <a:rPr lang="zh-CN" altLang="zh-CN" sz="1000" dirty="0"/>
              <a:t>或</a:t>
            </a:r>
            <a:r>
              <a:rPr lang="en-US" altLang="zh-CN" sz="1000" dirty="0"/>
              <a:t>“</a:t>
            </a:r>
            <a:r>
              <a:rPr lang="zh-CN" altLang="zh-CN" sz="1000" dirty="0"/>
              <a:t>假</a:t>
            </a:r>
            <a:r>
              <a:rPr lang="en-US" altLang="zh-CN" sz="1000" dirty="0"/>
              <a:t>”</a:t>
            </a:r>
            <a:r>
              <a:rPr lang="zh-CN" altLang="zh-CN" sz="1000" dirty="0"/>
              <a:t>。</a:t>
            </a:r>
          </a:p>
          <a:p>
            <a:r>
              <a:rPr lang="en-US" altLang="zh-CN" sz="1000" dirty="0"/>
              <a:t>    --</a:t>
            </a:r>
            <a:r>
              <a:rPr lang="en-US" altLang="zh-CN" sz="1000" dirty="0" err="1"/>
              <a:t>int</a:t>
            </a:r>
            <a:r>
              <a:rPr lang="en-US" altLang="zh-CN" sz="1000" dirty="0"/>
              <a:t>                     #value is decimal number    </a:t>
            </a:r>
            <a:r>
              <a:rPr lang="zh-CN" altLang="zh-CN" sz="1000" dirty="0"/>
              <a:t>值是十进制数。</a:t>
            </a:r>
          </a:p>
          <a:p>
            <a:r>
              <a:rPr lang="en-US" altLang="zh-CN" sz="1000" dirty="0"/>
              <a:t>    --</a:t>
            </a:r>
            <a:r>
              <a:rPr lang="en-US" altLang="zh-CN" sz="1000" dirty="0" err="1"/>
              <a:t>bool</a:t>
            </a:r>
            <a:r>
              <a:rPr lang="en-US" altLang="zh-CN" sz="1000" dirty="0"/>
              <a:t>-or-</a:t>
            </a:r>
            <a:r>
              <a:rPr lang="en-US" altLang="zh-CN" sz="1000" dirty="0" err="1"/>
              <a:t>int</a:t>
            </a:r>
            <a:r>
              <a:rPr lang="en-US" altLang="zh-CN" sz="1000" dirty="0"/>
              <a:t>             #value is --</a:t>
            </a:r>
            <a:r>
              <a:rPr lang="en-US" altLang="zh-CN" sz="1000" dirty="0" err="1"/>
              <a:t>bool</a:t>
            </a:r>
            <a:r>
              <a:rPr lang="en-US" altLang="zh-CN" sz="1000" dirty="0"/>
              <a:t> or --</a:t>
            </a:r>
            <a:r>
              <a:rPr lang="en-US" altLang="zh-CN" sz="1000" dirty="0" err="1"/>
              <a:t>int</a:t>
            </a:r>
            <a:r>
              <a:rPr lang="en-US" altLang="zh-CN" sz="1000" dirty="0"/>
              <a:t>    </a:t>
            </a:r>
            <a:r>
              <a:rPr lang="zh-CN" altLang="zh-CN" sz="1000" dirty="0"/>
              <a:t>值</a:t>
            </a:r>
            <a:r>
              <a:rPr lang="en-US" altLang="zh-CN" sz="1000" dirty="0"/>
              <a:t>--</a:t>
            </a:r>
            <a:r>
              <a:rPr lang="zh-CN" altLang="zh-CN" sz="1000" dirty="0"/>
              <a:t>布尔或</a:t>
            </a:r>
            <a:r>
              <a:rPr lang="en-US" altLang="zh-CN" sz="1000" dirty="0" err="1"/>
              <a:t>int</a:t>
            </a:r>
            <a:endParaRPr lang="zh-CN" altLang="zh-CN" sz="1000" dirty="0"/>
          </a:p>
          <a:p>
            <a:r>
              <a:rPr lang="en-US" altLang="zh-CN" sz="1000" dirty="0"/>
              <a:t>    --path                    #value is a path (file or directory name)    </a:t>
            </a:r>
            <a:r>
              <a:rPr lang="zh-CN" altLang="zh-CN" sz="1000" dirty="0"/>
              <a:t>值是路径（文件或目录名）</a:t>
            </a:r>
          </a:p>
          <a:p>
            <a:r>
              <a:rPr lang="en-US" altLang="zh-CN" sz="1000" dirty="0"/>
              <a:t>        </a:t>
            </a:r>
          </a:p>
          <a:p>
            <a:r>
              <a:rPr lang="zh-CN" altLang="zh-CN" sz="1000" dirty="0"/>
              <a:t>其它</a:t>
            </a:r>
            <a:r>
              <a:rPr lang="en-US" altLang="zh-CN" sz="1000" dirty="0"/>
              <a:t>        </a:t>
            </a:r>
            <a:endParaRPr lang="zh-CN" altLang="zh-CN" sz="1000" dirty="0"/>
          </a:p>
          <a:p>
            <a:r>
              <a:rPr lang="en-US" altLang="zh-CN" sz="1000" dirty="0"/>
              <a:t>    -z, --null                #terminate values with NUL byte    </a:t>
            </a:r>
            <a:r>
              <a:rPr lang="zh-CN" altLang="zh-CN" sz="1000" dirty="0"/>
              <a:t>终止值与</a:t>
            </a:r>
            <a:r>
              <a:rPr lang="en-US" altLang="zh-CN" sz="1000" dirty="0"/>
              <a:t>null</a:t>
            </a:r>
            <a:r>
              <a:rPr lang="zh-CN" altLang="zh-CN" sz="1000" dirty="0"/>
              <a:t>字节</a:t>
            </a:r>
          </a:p>
          <a:p>
            <a:r>
              <a:rPr lang="en-US" altLang="zh-CN" sz="1000" dirty="0"/>
              <a:t>    --name-only               #show variable names only    </a:t>
            </a:r>
            <a:r>
              <a:rPr lang="zh-CN" altLang="zh-CN" sz="1000" dirty="0"/>
              <a:t>只显示变量名</a:t>
            </a:r>
          </a:p>
          <a:p>
            <a:r>
              <a:rPr lang="en-US" altLang="zh-CN" sz="1000" dirty="0"/>
              <a:t>    --includes                #respect include directives on lookup    </a:t>
            </a:r>
            <a:r>
              <a:rPr lang="zh-CN" altLang="zh-CN" sz="1000" dirty="0"/>
              <a:t>尊重包括查找指令</a:t>
            </a:r>
          </a:p>
          <a:p>
            <a:r>
              <a:rPr lang="en-US" altLang="zh-CN" sz="1000" dirty="0"/>
              <a:t>    --show-origin             #show origin of </a:t>
            </a:r>
            <a:r>
              <a:rPr lang="en-US" altLang="zh-CN" sz="1000" dirty="0" err="1"/>
              <a:t>config</a:t>
            </a:r>
            <a:r>
              <a:rPr lang="en-US" altLang="zh-CN" sz="1000" dirty="0"/>
              <a:t> (file, standard input, blob, command line)    </a:t>
            </a:r>
            <a:r>
              <a:rPr lang="zh-CN" altLang="zh-CN" sz="1000" dirty="0"/>
              <a:t>显示配置（文件、标准输入、数据块、命令行）的来源</a:t>
            </a:r>
          </a:p>
        </p:txBody>
      </p:sp>
    </p:spTree>
    <p:extLst>
      <p:ext uri="{BB962C8B-B14F-4D97-AF65-F5344CB8AC3E}">
        <p14:creationId xmlns:p14="http://schemas.microsoft.com/office/powerpoint/2010/main" val="221519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Git</a:t>
            </a:r>
            <a:r>
              <a:rPr lang="en-US" altLang="zh-CN" dirty="0" smtClean="0"/>
              <a:t> general working flow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7333" y="1168399"/>
            <a:ext cx="1041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/>
              <a:t>建立</a:t>
            </a:r>
            <a:r>
              <a:rPr lang="en-US" altLang="zh-CN" dirty="0" smtClean="0"/>
              <a:t>repo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zh-CN" altLang="en-US" dirty="0" smtClean="0"/>
              <a:t>创建新</a:t>
            </a:r>
            <a:r>
              <a:rPr lang="en-US" altLang="zh-CN" dirty="0" smtClean="0"/>
              <a:t>repo</a:t>
            </a:r>
            <a:endParaRPr lang="en-US" altLang="zh-CN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 err="1" smtClean="0"/>
              <a:t>git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init</a:t>
            </a:r>
            <a:r>
              <a:rPr lang="en-US" altLang="zh-CN" dirty="0" smtClean="0"/>
              <a:t> [</a:t>
            </a:r>
            <a:r>
              <a:rPr lang="en-US" altLang="zh-CN" dirty="0" err="1" smtClean="0"/>
              <a:t>dir_name</a:t>
            </a:r>
            <a:r>
              <a:rPr lang="en-US" altLang="zh-CN" dirty="0" smtClean="0"/>
              <a:t>]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zh-CN" altLang="en-US" dirty="0" smtClean="0"/>
              <a:t>或者直接</a:t>
            </a:r>
            <a:r>
              <a:rPr lang="en-US" altLang="zh-CN" dirty="0" smtClean="0"/>
              <a:t>clone remote repo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 err="1" smtClean="0"/>
              <a:t>git</a:t>
            </a:r>
            <a:r>
              <a:rPr lang="en-US" altLang="zh-CN" dirty="0" smtClean="0"/>
              <a:t> clone [</a:t>
            </a:r>
            <a:r>
              <a:rPr lang="en-US" altLang="zh-CN" dirty="0" err="1" smtClean="0"/>
              <a:t>url</a:t>
            </a:r>
            <a:r>
              <a:rPr lang="en-US" altLang="zh-CN" dirty="0" smtClean="0"/>
              <a:t>]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 err="1"/>
              <a:t>将untracked状态的文件添加到暂存区</a:t>
            </a:r>
            <a:r>
              <a:rPr lang="en-US" altLang="zh-CN" dirty="0"/>
              <a:t> </a:t>
            </a:r>
            <a:endParaRPr lang="en-US" altLang="zh-CN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zh-CN" dirty="0" err="1" smtClean="0"/>
              <a:t>git</a:t>
            </a:r>
            <a:r>
              <a:rPr lang="en-US" altLang="zh-CN" dirty="0" smtClean="0"/>
              <a:t> add [file1] [file2] [dir1]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zh-CN" dirty="0" smtClean="0"/>
              <a:t>Or </a:t>
            </a:r>
            <a:r>
              <a:rPr lang="en-US" altLang="zh-CN" dirty="0" err="1" smtClean="0"/>
              <a:t>git</a:t>
            </a:r>
            <a:r>
              <a:rPr lang="en-US" altLang="zh-CN" dirty="0" smtClean="0"/>
              <a:t> add .  : to add all files/</a:t>
            </a:r>
            <a:r>
              <a:rPr lang="en-US" altLang="zh-CN" dirty="0" err="1" smtClean="0"/>
              <a:t>dirs</a:t>
            </a:r>
            <a:r>
              <a:rPr lang="en-US" altLang="zh-CN" dirty="0" smtClean="0"/>
              <a:t> under the current path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 err="1"/>
              <a:t>移除文件与目录（撤销add</a:t>
            </a:r>
            <a:r>
              <a:rPr lang="en-US" altLang="zh-CN" dirty="0" smtClean="0"/>
              <a:t>）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zh-CN" dirty="0" err="1"/>
              <a:t>直接从暂存区删除文件，</a:t>
            </a:r>
            <a:r>
              <a:rPr lang="en-US" altLang="zh-CN" dirty="0" err="1" smtClean="0"/>
              <a:t>工作区则不做出改变</a:t>
            </a:r>
            <a:endParaRPr lang="en-US" altLang="zh-CN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 err="1"/>
              <a:t>git</a:t>
            </a:r>
            <a:r>
              <a:rPr lang="en-US" altLang="zh-CN" dirty="0"/>
              <a:t> </a:t>
            </a:r>
            <a:r>
              <a:rPr lang="en-US" altLang="zh-CN" dirty="0" err="1"/>
              <a:t>rm</a:t>
            </a:r>
            <a:r>
              <a:rPr lang="en-US" altLang="zh-CN" dirty="0"/>
              <a:t> --cached &lt;file</a:t>
            </a:r>
            <a:r>
              <a:rPr lang="en-US" altLang="zh-CN" dirty="0" smtClean="0"/>
              <a:t>&gt;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 smtClean="0"/>
              <a:t>Or </a:t>
            </a:r>
            <a:r>
              <a:rPr lang="en-US" altLang="zh-CN" dirty="0" err="1"/>
              <a:t>git</a:t>
            </a:r>
            <a:r>
              <a:rPr lang="en-US" altLang="zh-CN" dirty="0"/>
              <a:t> reset HEAD &lt;file</a:t>
            </a:r>
            <a:r>
              <a:rPr lang="en-US" altLang="zh-CN" dirty="0" smtClean="0"/>
              <a:t>&gt;...</a:t>
            </a:r>
            <a:r>
              <a:rPr lang="en-US" altLang="zh-CN" dirty="0"/>
              <a:t> </a:t>
            </a:r>
            <a:r>
              <a:rPr lang="en-US" altLang="zh-CN" dirty="0" smtClean="0"/>
              <a:t>  </a:t>
            </a:r>
            <a:r>
              <a:rPr lang="zh-CN" altLang="en-US" dirty="0" smtClean="0"/>
              <a:t>这一方法是通过重写目录树来移除</a:t>
            </a:r>
            <a:r>
              <a:rPr lang="en-US" altLang="zh-CN" dirty="0" smtClean="0"/>
              <a:t>add</a:t>
            </a:r>
            <a:r>
              <a:rPr lang="zh-CN" altLang="en-US" dirty="0" smtClean="0"/>
              <a:t>文件</a:t>
            </a:r>
            <a:endParaRPr lang="en-US" altLang="zh-CN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zh-CN" altLang="en-US" dirty="0" smtClean="0"/>
              <a:t>从暂存区和工作区同时删除文件：</a:t>
            </a:r>
            <a:endParaRPr lang="en-US" altLang="zh-CN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 err="1"/>
              <a:t>git</a:t>
            </a:r>
            <a:r>
              <a:rPr lang="en-US" altLang="zh-CN" dirty="0"/>
              <a:t> </a:t>
            </a:r>
            <a:r>
              <a:rPr lang="en-US" altLang="zh-CN" dirty="0" err="1"/>
              <a:t>rm</a:t>
            </a:r>
            <a:r>
              <a:rPr lang="en-US" altLang="zh-CN" dirty="0"/>
              <a:t> </a:t>
            </a:r>
            <a:r>
              <a:rPr lang="en-US" altLang="zh-CN" dirty="0" smtClean="0"/>
              <a:t>[-f] readme.txt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zh-CN" altLang="en-US" dirty="0"/>
              <a:t>移</a:t>
            </a:r>
            <a:r>
              <a:rPr lang="zh-CN" altLang="en-US" dirty="0" smtClean="0"/>
              <a:t>除工作区中所有的</a:t>
            </a:r>
            <a:r>
              <a:rPr lang="en-US" altLang="zh-CN" dirty="0" smtClean="0"/>
              <a:t>untracked file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 err="1" smtClean="0"/>
              <a:t>git</a:t>
            </a:r>
            <a:r>
              <a:rPr lang="en-US" altLang="zh-CN" dirty="0" smtClean="0"/>
              <a:t> clean [-d] (</a:t>
            </a:r>
            <a:r>
              <a:rPr lang="zh-CN" altLang="en-US" dirty="0" smtClean="0"/>
              <a:t>目录</a:t>
            </a:r>
            <a:r>
              <a:rPr lang="en-US" altLang="zh-CN" dirty="0" smtClean="0"/>
              <a:t>)   [-f] (</a:t>
            </a:r>
            <a:r>
              <a:rPr lang="zh-CN" altLang="en-US" dirty="0" smtClean="0"/>
              <a:t>强制删除</a:t>
            </a:r>
            <a:r>
              <a:rPr lang="en-US" altLang="zh-CN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zh-CN" altLang="en-US" dirty="0" smtClean="0"/>
              <a:t>将</a:t>
            </a:r>
            <a:r>
              <a:rPr lang="en-US" altLang="zh-CN" dirty="0" smtClean="0"/>
              <a:t>file a </a:t>
            </a:r>
            <a:r>
              <a:rPr lang="zh-CN" altLang="en-US" dirty="0" smtClean="0"/>
              <a:t>改名为</a:t>
            </a:r>
            <a:r>
              <a:rPr lang="en-US" altLang="zh-CN" dirty="0" smtClean="0"/>
              <a:t>file b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 err="1" smtClean="0"/>
              <a:t>git</a:t>
            </a:r>
            <a:r>
              <a:rPr lang="en-US" altLang="zh-CN" dirty="0" smtClean="0"/>
              <a:t> mv a b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65569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Git</a:t>
            </a:r>
            <a:r>
              <a:rPr lang="en-US" altLang="zh-CN" dirty="0" smtClean="0"/>
              <a:t> general working flow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7333" y="1168399"/>
            <a:ext cx="1041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/>
              <a:t>比较不同</a:t>
            </a:r>
            <a:r>
              <a:rPr lang="en-US" altLang="zh-CN" dirty="0" smtClean="0"/>
              <a:t>status </a:t>
            </a:r>
            <a:r>
              <a:rPr lang="zh-CN" altLang="en-US" dirty="0" smtClean="0"/>
              <a:t>的文件</a:t>
            </a:r>
            <a:r>
              <a:rPr lang="en-US" altLang="zh-CN" dirty="0" smtClean="0"/>
              <a:t>			(</a:t>
            </a:r>
            <a:r>
              <a:rPr lang="zh-CN" altLang="en-US" dirty="0" smtClean="0"/>
              <a:t>把仅</a:t>
            </a:r>
            <a:r>
              <a:rPr lang="en-US" altLang="zh-CN" dirty="0" smtClean="0"/>
              <a:t>commit</a:t>
            </a:r>
            <a:r>
              <a:rPr lang="zh-CN" altLang="en-US" dirty="0" smtClean="0"/>
              <a:t>的</a:t>
            </a:r>
            <a:r>
              <a:rPr lang="en-US" altLang="zh-CN" dirty="0" smtClean="0"/>
              <a:t>file </a:t>
            </a:r>
            <a:r>
              <a:rPr lang="zh-CN" altLang="en-US" dirty="0" smtClean="0"/>
              <a:t>拿出来，和</a:t>
            </a:r>
            <a:r>
              <a:rPr lang="en-US" altLang="zh-CN" dirty="0" smtClean="0"/>
              <a:t>workspace</a:t>
            </a:r>
            <a:r>
              <a:rPr lang="zh-CN" altLang="en-US" dirty="0" smtClean="0"/>
              <a:t>做</a:t>
            </a:r>
            <a:r>
              <a:rPr lang="en-US" altLang="zh-CN" dirty="0" smtClean="0"/>
              <a:t>dif</a:t>
            </a:r>
            <a:r>
              <a:rPr lang="en-US" altLang="zh-CN" dirty="0"/>
              <a:t>f</a:t>
            </a:r>
            <a:r>
              <a:rPr lang="en-US" altLang="zh-CN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zh-CN" altLang="en-US" dirty="0" smtClean="0"/>
              <a:t>比较</a:t>
            </a:r>
            <a:r>
              <a:rPr lang="en-US" altLang="zh-CN" dirty="0" smtClean="0"/>
              <a:t>workspace</a:t>
            </a:r>
            <a:r>
              <a:rPr lang="zh-CN" altLang="en-US" dirty="0" smtClean="0"/>
              <a:t>和</a:t>
            </a:r>
            <a:r>
              <a:rPr lang="en-US" altLang="zh-CN" dirty="0" smtClean="0"/>
              <a:t>stage</a:t>
            </a:r>
            <a:r>
              <a:rPr lang="zh-CN" altLang="en-US" dirty="0" smtClean="0"/>
              <a:t>的</a:t>
            </a:r>
            <a:r>
              <a:rPr lang="en-US" altLang="zh-CN" dirty="0" smtClean="0"/>
              <a:t>diff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 err="1"/>
              <a:t>g</a:t>
            </a:r>
            <a:r>
              <a:rPr lang="en-US" altLang="zh-CN" dirty="0" err="1" smtClean="0"/>
              <a:t>it</a:t>
            </a:r>
            <a:r>
              <a:rPr lang="en-US" altLang="zh-CN" dirty="0" smtClean="0"/>
              <a:t> diff [file]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zh-CN" altLang="en-US" dirty="0" smtClean="0"/>
              <a:t>比较</a:t>
            </a:r>
            <a:r>
              <a:rPr lang="en-US" altLang="zh-CN" dirty="0" smtClean="0"/>
              <a:t>stage</a:t>
            </a:r>
            <a:r>
              <a:rPr lang="zh-CN" altLang="en-US" dirty="0" smtClean="0"/>
              <a:t>和</a:t>
            </a:r>
            <a:r>
              <a:rPr lang="en-US" altLang="zh-CN" dirty="0" smtClean="0"/>
              <a:t>repo</a:t>
            </a:r>
            <a:r>
              <a:rPr lang="zh-CN" altLang="en-US" dirty="0" smtClean="0"/>
              <a:t>的</a:t>
            </a:r>
            <a:r>
              <a:rPr lang="en-US" altLang="zh-CN" dirty="0" smtClean="0"/>
              <a:t>diff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 err="1" smtClean="0"/>
              <a:t>git</a:t>
            </a:r>
            <a:r>
              <a:rPr lang="en-US" altLang="zh-CN" dirty="0" smtClean="0"/>
              <a:t> diff--cached [file]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zh-CN" altLang="en-US" dirty="0" smtClean="0"/>
              <a:t>比较</a:t>
            </a:r>
            <a:r>
              <a:rPr lang="en-US" altLang="zh-CN" dirty="0" smtClean="0"/>
              <a:t>workspace</a:t>
            </a:r>
            <a:r>
              <a:rPr lang="zh-CN" altLang="en-US" dirty="0" smtClean="0"/>
              <a:t>和</a:t>
            </a:r>
            <a:r>
              <a:rPr lang="en-US" altLang="zh-CN" dirty="0" smtClean="0"/>
              <a:t>repo</a:t>
            </a:r>
            <a:r>
              <a:rPr lang="zh-CN" altLang="en-US" dirty="0" smtClean="0"/>
              <a:t>的</a:t>
            </a:r>
            <a:r>
              <a:rPr lang="en-US" altLang="zh-CN" dirty="0" smtClean="0"/>
              <a:t>diff	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 err="1" smtClean="0"/>
              <a:t>git</a:t>
            </a:r>
            <a:r>
              <a:rPr lang="en-US" altLang="zh-CN" dirty="0" smtClean="0"/>
              <a:t> diff HEAD [file]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 err="1" smtClean="0"/>
              <a:t>git</a:t>
            </a:r>
            <a:r>
              <a:rPr lang="en-US" altLang="zh-CN" dirty="0" smtClean="0"/>
              <a:t> diff </a:t>
            </a:r>
            <a:r>
              <a:rPr lang="en-US" altLang="zh-CN" dirty="0" err="1" smtClean="0"/>
              <a:t>HEAD~n</a:t>
            </a:r>
            <a:r>
              <a:rPr lang="en-US" altLang="zh-CN" dirty="0" smtClean="0"/>
              <a:t>  [file]     n</a:t>
            </a:r>
            <a:r>
              <a:rPr lang="zh-CN" altLang="en-US" dirty="0" smtClean="0"/>
              <a:t>是往前</a:t>
            </a:r>
            <a:r>
              <a:rPr lang="en-US" altLang="zh-CN" dirty="0" smtClean="0"/>
              <a:t>n</a:t>
            </a:r>
            <a:r>
              <a:rPr lang="zh-CN" altLang="en-US" dirty="0" smtClean="0"/>
              <a:t>个</a:t>
            </a:r>
            <a:r>
              <a:rPr lang="en-US" altLang="zh-CN" dirty="0" smtClean="0"/>
              <a:t>version</a:t>
            </a:r>
            <a:r>
              <a:rPr lang="zh-CN" altLang="en-US" dirty="0" smtClean="0"/>
              <a:t>的</a:t>
            </a:r>
            <a:r>
              <a:rPr lang="en-US" altLang="zh-CN" dirty="0" smtClean="0"/>
              <a:t>repo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zh-CN" altLang="en-US" dirty="0" smtClean="0"/>
              <a:t>比较两个</a:t>
            </a:r>
            <a:r>
              <a:rPr lang="en-US" altLang="zh-CN" dirty="0" smtClean="0"/>
              <a:t>branch</a:t>
            </a:r>
            <a:r>
              <a:rPr lang="zh-CN" altLang="en-US" dirty="0" smtClean="0"/>
              <a:t>之间的</a:t>
            </a:r>
            <a:r>
              <a:rPr lang="en-US" altLang="zh-CN" dirty="0" smtClean="0"/>
              <a:t>diff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 err="1" smtClean="0"/>
              <a:t>git</a:t>
            </a:r>
            <a:r>
              <a:rPr lang="en-US" altLang="zh-CN" dirty="0" smtClean="0"/>
              <a:t> diff [branch1]  [branch2]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zh-CN" altLang="en-US" dirty="0" smtClean="0"/>
              <a:t>比较当前</a:t>
            </a:r>
            <a:r>
              <a:rPr lang="en-US" altLang="zh-CN" dirty="0" smtClean="0"/>
              <a:t>workspace</a:t>
            </a:r>
            <a:r>
              <a:rPr lang="zh-CN" altLang="en-US" dirty="0" smtClean="0"/>
              <a:t>和某个</a:t>
            </a:r>
            <a:r>
              <a:rPr lang="en-US" altLang="zh-CN" dirty="0" smtClean="0"/>
              <a:t>branch</a:t>
            </a:r>
            <a:r>
              <a:rPr lang="zh-CN" altLang="en-US" dirty="0" smtClean="0"/>
              <a:t>的</a:t>
            </a:r>
            <a:r>
              <a:rPr lang="en-US" altLang="zh-CN" dirty="0" smtClean="0"/>
              <a:t>diff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 err="1" smtClean="0"/>
              <a:t>git</a:t>
            </a:r>
            <a:r>
              <a:rPr lang="en-US" altLang="zh-CN" dirty="0" smtClean="0"/>
              <a:t> diff [branch1]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/>
              <a:t>签</a:t>
            </a:r>
            <a:r>
              <a:rPr lang="zh-CN" altLang="en-US" dirty="0" smtClean="0"/>
              <a:t>出（</a:t>
            </a:r>
            <a:r>
              <a:rPr lang="en-US" altLang="zh-CN" dirty="0" smtClean="0"/>
              <a:t>checkout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zh-CN" altLang="en-US" dirty="0" smtClean="0"/>
              <a:t>汇总显示工作区，暂存区与</a:t>
            </a:r>
            <a:r>
              <a:rPr lang="en-US" altLang="zh-CN" dirty="0" smtClean="0"/>
              <a:t>HEAD</a:t>
            </a:r>
            <a:r>
              <a:rPr lang="zh-CN" altLang="en-US" dirty="0" smtClean="0"/>
              <a:t>的区别</a:t>
            </a:r>
            <a:endParaRPr lang="en-US" altLang="zh-CN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 err="1" smtClean="0"/>
              <a:t>git</a:t>
            </a:r>
            <a:r>
              <a:rPr lang="en-US" altLang="zh-CN" dirty="0" smtClean="0"/>
              <a:t> checkout / </a:t>
            </a:r>
            <a:r>
              <a:rPr lang="en-US" altLang="zh-CN" dirty="0" err="1" smtClean="0"/>
              <a:t>git</a:t>
            </a:r>
            <a:r>
              <a:rPr lang="en-US" altLang="zh-CN" dirty="0" smtClean="0"/>
              <a:t> checkout HEAD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zh-CN" altLang="en-US" dirty="0" smtClean="0"/>
              <a:t>用暂存区的文件代替</a:t>
            </a:r>
            <a:r>
              <a:rPr lang="en-US" altLang="zh-CN" dirty="0" smtClean="0"/>
              <a:t>workspace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 err="1" smtClean="0"/>
              <a:t>git</a:t>
            </a:r>
            <a:r>
              <a:rPr lang="en-US" altLang="zh-CN" dirty="0" smtClean="0"/>
              <a:t> checkout . / </a:t>
            </a:r>
            <a:r>
              <a:rPr lang="en-US" altLang="zh-CN" dirty="0" err="1" smtClean="0"/>
              <a:t>git</a:t>
            </a:r>
            <a:r>
              <a:rPr lang="en-US" altLang="zh-CN" dirty="0" smtClean="0"/>
              <a:t> checkout -- filename  (</a:t>
            </a:r>
            <a:r>
              <a:rPr lang="zh-CN" altLang="en-US" dirty="0" smtClean="0"/>
              <a:t>也可也加</a:t>
            </a:r>
            <a:r>
              <a:rPr lang="en-US" altLang="zh-CN" dirty="0" err="1" smtClean="0"/>
              <a:t>commit_id</a:t>
            </a:r>
            <a:r>
              <a:rPr lang="zh-CN" altLang="en-US" dirty="0" smtClean="0"/>
              <a:t>来指定用某个</a:t>
            </a:r>
            <a:r>
              <a:rPr lang="en-US" altLang="zh-CN" dirty="0" smtClean="0"/>
              <a:t>commit</a:t>
            </a:r>
            <a:r>
              <a:rPr lang="zh-CN" altLang="en-US" dirty="0" smtClean="0"/>
              <a:t>的文件</a:t>
            </a:r>
            <a:r>
              <a:rPr lang="en-US" altLang="zh-CN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zh-CN" altLang="en-US" dirty="0" smtClean="0"/>
              <a:t>用</a:t>
            </a:r>
            <a:r>
              <a:rPr lang="en-US" altLang="zh-CN" dirty="0" smtClean="0"/>
              <a:t>local repo</a:t>
            </a:r>
            <a:r>
              <a:rPr lang="zh-CN" altLang="en-US" dirty="0" smtClean="0"/>
              <a:t>的文件代替</a:t>
            </a:r>
            <a:r>
              <a:rPr lang="en-US" altLang="zh-CN" dirty="0" smtClean="0"/>
              <a:t>workspace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 err="1" smtClean="0"/>
              <a:t>git</a:t>
            </a:r>
            <a:r>
              <a:rPr lang="en-US" altLang="zh-CN" dirty="0" smtClean="0"/>
              <a:t> checkout HEAD . / </a:t>
            </a:r>
            <a:r>
              <a:rPr lang="en-US" altLang="zh-CN" dirty="0" err="1" smtClean="0"/>
              <a:t>git</a:t>
            </a:r>
            <a:r>
              <a:rPr lang="en-US" altLang="zh-CN" dirty="0" smtClean="0"/>
              <a:t> checkout HEAD filename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altLang="zh-CN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3515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Git</a:t>
            </a:r>
            <a:r>
              <a:rPr lang="en-US" altLang="zh-CN" dirty="0" smtClean="0"/>
              <a:t> general working flow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7333" y="1168399"/>
            <a:ext cx="1041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/>
              <a:t>签出（</a:t>
            </a:r>
            <a:r>
              <a:rPr lang="en-US" altLang="zh-CN" dirty="0" smtClean="0"/>
              <a:t>checkout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zh-CN" altLang="en-US" dirty="0" smtClean="0"/>
              <a:t>在当前</a:t>
            </a:r>
            <a:r>
              <a:rPr lang="en-US" altLang="zh-CN" dirty="0" smtClean="0"/>
              <a:t>branch</a:t>
            </a:r>
            <a:r>
              <a:rPr lang="zh-CN" altLang="en-US" dirty="0" smtClean="0"/>
              <a:t>下，用其他</a:t>
            </a:r>
            <a:r>
              <a:rPr lang="en-US" altLang="zh-CN" dirty="0" smtClean="0"/>
              <a:t>branch</a:t>
            </a:r>
            <a:r>
              <a:rPr lang="zh-CN" altLang="en-US" dirty="0" smtClean="0"/>
              <a:t>的</a:t>
            </a:r>
            <a:r>
              <a:rPr lang="en-US" altLang="zh-CN" dirty="0" smtClean="0"/>
              <a:t>file</a:t>
            </a:r>
            <a:r>
              <a:rPr lang="zh-CN" altLang="en-US" dirty="0" smtClean="0"/>
              <a:t>来替换暂存区和工作区中的文件</a:t>
            </a:r>
            <a:endParaRPr lang="en-US" altLang="zh-CN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 err="1" smtClean="0"/>
              <a:t>git</a:t>
            </a:r>
            <a:r>
              <a:rPr lang="en-US" altLang="zh-CN" dirty="0" smtClean="0"/>
              <a:t> checkout branch -- filename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/>
              <a:t>提交</a:t>
            </a:r>
            <a:endParaRPr lang="en-US" altLang="zh-CN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zh-CN" altLang="zh-CN" dirty="0" smtClean="0"/>
              <a:t>提交</a:t>
            </a:r>
            <a:r>
              <a:rPr lang="zh-CN" altLang="zh-CN" dirty="0"/>
              <a:t>暂存区</a:t>
            </a:r>
            <a:r>
              <a:rPr lang="zh-CN" altLang="zh-CN" dirty="0" smtClean="0"/>
              <a:t>的文件</a:t>
            </a:r>
            <a:r>
              <a:rPr lang="zh-CN" altLang="zh-CN" dirty="0"/>
              <a:t>到</a:t>
            </a:r>
            <a:r>
              <a:rPr lang="zh-CN" altLang="zh-CN" dirty="0" smtClean="0"/>
              <a:t>仓库区</a:t>
            </a:r>
            <a:endParaRPr lang="en-US" altLang="zh-CN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 smtClean="0"/>
              <a:t>$ </a:t>
            </a:r>
            <a:r>
              <a:rPr lang="en-US" altLang="zh-CN" dirty="0" err="1"/>
              <a:t>git</a:t>
            </a:r>
            <a:r>
              <a:rPr lang="en-US" altLang="zh-CN" dirty="0"/>
              <a:t> commit [file1] [file2] ... -m [message</a:t>
            </a:r>
            <a:r>
              <a:rPr lang="en-US" altLang="zh-CN" dirty="0" smtClean="0"/>
              <a:t>]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zh-CN" altLang="zh-CN" dirty="0" smtClean="0"/>
              <a:t>提交</a:t>
            </a:r>
            <a:r>
              <a:rPr lang="zh-CN" altLang="zh-CN" dirty="0"/>
              <a:t>工作区自上次</a:t>
            </a:r>
            <a:r>
              <a:rPr lang="en-US" altLang="zh-CN" dirty="0"/>
              <a:t>commit</a:t>
            </a:r>
            <a:r>
              <a:rPr lang="zh-CN" altLang="zh-CN" dirty="0"/>
              <a:t>之后的变化，直接到仓库区，跳过了</a:t>
            </a:r>
            <a:r>
              <a:rPr lang="en-US" altLang="zh-CN" dirty="0"/>
              <a:t>add,</a:t>
            </a:r>
            <a:r>
              <a:rPr lang="zh-CN" altLang="zh-CN" dirty="0"/>
              <a:t>对新文件</a:t>
            </a:r>
            <a:r>
              <a:rPr lang="zh-CN" altLang="zh-CN" dirty="0" smtClean="0"/>
              <a:t>无效</a:t>
            </a:r>
            <a:endParaRPr lang="en-US" altLang="zh-CN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 smtClean="0"/>
              <a:t>$ </a:t>
            </a:r>
            <a:r>
              <a:rPr lang="en-US" altLang="zh-CN" dirty="0" err="1"/>
              <a:t>git</a:t>
            </a:r>
            <a:r>
              <a:rPr lang="en-US" altLang="zh-CN" dirty="0"/>
              <a:t> commit </a:t>
            </a:r>
            <a:r>
              <a:rPr lang="en-US" altLang="zh-CN" dirty="0" smtClean="0"/>
              <a:t>–a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zh-CN" altLang="zh-CN" dirty="0" smtClean="0"/>
              <a:t>提交</a:t>
            </a:r>
            <a:r>
              <a:rPr lang="zh-CN" altLang="zh-CN" dirty="0"/>
              <a:t>时显示所有</a:t>
            </a:r>
            <a:r>
              <a:rPr lang="en-US" altLang="zh-CN" dirty="0"/>
              <a:t>diff</a:t>
            </a:r>
            <a:r>
              <a:rPr lang="zh-CN" altLang="zh-CN" dirty="0" smtClean="0"/>
              <a:t>信息</a:t>
            </a:r>
            <a:endParaRPr lang="en-US" altLang="zh-CN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 smtClean="0"/>
              <a:t>$ </a:t>
            </a:r>
            <a:r>
              <a:rPr lang="en-US" altLang="zh-CN" dirty="0" err="1" smtClean="0"/>
              <a:t>git</a:t>
            </a:r>
            <a:r>
              <a:rPr lang="en-US" altLang="zh-CN" dirty="0" smtClean="0"/>
              <a:t> commit –v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zh-CN" altLang="zh-CN" dirty="0" smtClean="0"/>
              <a:t>使用</a:t>
            </a:r>
            <a:r>
              <a:rPr lang="zh-CN" altLang="zh-CN" dirty="0"/>
              <a:t>一次新的</a:t>
            </a:r>
            <a:r>
              <a:rPr lang="en-US" altLang="zh-CN" dirty="0"/>
              <a:t>commit</a:t>
            </a:r>
            <a:r>
              <a:rPr lang="zh-CN" altLang="zh-CN" dirty="0"/>
              <a:t>，替代上一次</a:t>
            </a:r>
            <a:r>
              <a:rPr lang="zh-CN" altLang="zh-CN" dirty="0" smtClean="0"/>
              <a:t>提交</a:t>
            </a:r>
            <a:r>
              <a:rPr lang="zh-CN" altLang="en-US" dirty="0" smtClean="0"/>
              <a:t>，</a:t>
            </a:r>
            <a:r>
              <a:rPr lang="zh-CN" altLang="zh-CN" dirty="0" smtClean="0"/>
              <a:t>如果</a:t>
            </a:r>
            <a:r>
              <a:rPr lang="zh-CN" altLang="zh-CN" dirty="0"/>
              <a:t>代码没有任何新变化，则用来改写上一次</a:t>
            </a:r>
            <a:r>
              <a:rPr lang="en-US" altLang="zh-CN" dirty="0"/>
              <a:t>commit</a:t>
            </a:r>
            <a:r>
              <a:rPr lang="zh-CN" altLang="zh-CN" dirty="0"/>
              <a:t>的提交</a:t>
            </a:r>
            <a:r>
              <a:rPr lang="zh-CN" altLang="zh-CN" dirty="0" smtClean="0"/>
              <a:t>信息</a:t>
            </a:r>
            <a:endParaRPr lang="en-US" altLang="zh-CN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 smtClean="0"/>
              <a:t>$ </a:t>
            </a:r>
            <a:r>
              <a:rPr lang="en-US" altLang="zh-CN" dirty="0" err="1"/>
              <a:t>git</a:t>
            </a:r>
            <a:r>
              <a:rPr lang="en-US" altLang="zh-CN" dirty="0"/>
              <a:t> commit --amend -m [message</a:t>
            </a:r>
            <a:r>
              <a:rPr lang="en-US" altLang="zh-CN" dirty="0" smtClean="0"/>
              <a:t>]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zh-CN" altLang="zh-CN" dirty="0" smtClean="0"/>
              <a:t>重做</a:t>
            </a:r>
            <a:r>
              <a:rPr lang="zh-CN" altLang="zh-CN" dirty="0"/>
              <a:t>上一次</a:t>
            </a:r>
            <a:r>
              <a:rPr lang="en-US" altLang="zh-CN" dirty="0"/>
              <a:t>commit</a:t>
            </a:r>
            <a:r>
              <a:rPr lang="zh-CN" altLang="zh-CN" dirty="0"/>
              <a:t>，并包括指定文件的新</a:t>
            </a:r>
            <a:r>
              <a:rPr lang="zh-CN" altLang="zh-CN" dirty="0" smtClean="0"/>
              <a:t>变化</a:t>
            </a:r>
            <a:endParaRPr lang="en-US" altLang="zh-CN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 smtClean="0"/>
              <a:t>$ </a:t>
            </a:r>
            <a:r>
              <a:rPr lang="en-US" altLang="zh-CN" dirty="0" err="1"/>
              <a:t>git</a:t>
            </a:r>
            <a:r>
              <a:rPr lang="en-US" altLang="zh-CN" dirty="0"/>
              <a:t> commit --amend [file1] [file2] </a:t>
            </a:r>
            <a:r>
              <a:rPr lang="en-US" altLang="zh-CN" dirty="0" smtClean="0"/>
              <a:t>…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zh-CN" altLang="en-US" dirty="0" smtClean="0"/>
              <a:t>撤销上一次提交</a:t>
            </a:r>
            <a:endParaRPr lang="en-US" altLang="zh-CN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 err="1"/>
              <a:t>git</a:t>
            </a:r>
            <a:r>
              <a:rPr lang="en-US" altLang="zh-CN" dirty="0"/>
              <a:t> reset --hard HEAD~1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zh-CN" altLang="zh-CN" dirty="0"/>
              <a:t>把指定的提交的所有修改回滚，并同时生成一个新的</a:t>
            </a:r>
            <a:r>
              <a:rPr lang="zh-CN" altLang="zh-CN" dirty="0" smtClean="0"/>
              <a:t>提交</a:t>
            </a:r>
            <a:endParaRPr lang="en-US" altLang="zh-CN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 err="1"/>
              <a:t>git</a:t>
            </a:r>
            <a:r>
              <a:rPr lang="en-US" altLang="zh-CN" dirty="0"/>
              <a:t> revert &lt;commit-id&gt;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US" altLang="zh-CN" dirty="0"/>
          </a:p>
          <a:p>
            <a:pPr marL="742950" lvl="1" indent="-285750">
              <a:buFont typeface="Arial" pitchFamily="34" charset="0"/>
              <a:buChar char="•"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02630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Git</a:t>
            </a:r>
            <a:r>
              <a:rPr lang="en-US" altLang="zh-CN" dirty="0" smtClean="0"/>
              <a:t> general working flow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7333" y="1168399"/>
            <a:ext cx="1041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/>
              <a:t>忽略</a:t>
            </a:r>
            <a:r>
              <a:rPr lang="zh-CN" altLang="en-US" dirty="0"/>
              <a:t>文件</a:t>
            </a:r>
            <a:endParaRPr lang="en-US" altLang="zh-CN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zh-CN" altLang="zh-CN" sz="1600" dirty="0"/>
              <a:t>在主目录建立</a:t>
            </a:r>
            <a:r>
              <a:rPr lang="en-US" altLang="zh-CN" dirty="0"/>
              <a:t>.</a:t>
            </a:r>
            <a:r>
              <a:rPr lang="en-US" altLang="zh-CN" dirty="0" err="1" smtClean="0"/>
              <a:t>gitignore</a:t>
            </a:r>
            <a:r>
              <a:rPr lang="en-US" altLang="zh-CN" dirty="0" smtClean="0"/>
              <a:t>   </a:t>
            </a:r>
            <a:r>
              <a:rPr lang="zh-CN" altLang="en-US" dirty="0" smtClean="0"/>
              <a:t>（</a:t>
            </a:r>
            <a:r>
              <a:rPr lang="en-US" altLang="zh-CN" dirty="0" err="1" smtClean="0"/>
              <a:t>gongxiang</a:t>
            </a:r>
            <a:r>
              <a:rPr lang="zh-CN" altLang="en-US" dirty="0" smtClean="0"/>
              <a:t>，做到</a:t>
            </a:r>
            <a:r>
              <a:rPr lang="en-US" altLang="zh-CN" dirty="0" err="1" smtClean="0"/>
              <a:t>vp_new</a:t>
            </a:r>
            <a:r>
              <a:rPr lang="zh-CN" altLang="en-US" dirty="0" smtClean="0"/>
              <a:t>里）</a:t>
            </a:r>
            <a:endParaRPr lang="en-US" altLang="zh-CN" sz="16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/>
              <a:t>Ex</a:t>
            </a:r>
            <a:r>
              <a:rPr lang="zh-CN" altLang="en-US" dirty="0"/>
              <a:t>：</a:t>
            </a:r>
            <a:r>
              <a:rPr lang="en-US" altLang="zh-CN" dirty="0"/>
              <a:t>*.txt #</a:t>
            </a:r>
            <a:r>
              <a:rPr lang="zh-CN" altLang="zh-CN" dirty="0"/>
              <a:t>忽略所有</a:t>
            </a:r>
            <a:r>
              <a:rPr lang="en-US" altLang="zh-CN" dirty="0"/>
              <a:t> .txt</a:t>
            </a:r>
            <a:r>
              <a:rPr lang="zh-CN" altLang="zh-CN" dirty="0"/>
              <a:t>结尾的</a:t>
            </a:r>
            <a:r>
              <a:rPr lang="zh-CN" altLang="zh-CN" dirty="0" smtClean="0"/>
              <a:t>文件</a:t>
            </a:r>
            <a:endParaRPr lang="en-US" altLang="zh-CN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/>
              <a:t>日志与历史</a:t>
            </a:r>
            <a:endParaRPr lang="en-US" altLang="zh-CN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zh-CN" altLang="zh-CN" dirty="0" smtClean="0"/>
              <a:t>查看</a:t>
            </a:r>
            <a:r>
              <a:rPr lang="zh-CN" altLang="zh-CN" dirty="0"/>
              <a:t>提交</a:t>
            </a:r>
            <a:r>
              <a:rPr lang="zh-CN" altLang="zh-CN" dirty="0" smtClean="0"/>
              <a:t>日志</a:t>
            </a:r>
            <a:endParaRPr lang="en-US" altLang="zh-CN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 err="1" smtClean="0"/>
              <a:t>git</a:t>
            </a:r>
            <a:r>
              <a:rPr lang="en-US" altLang="zh-CN" dirty="0" smtClean="0"/>
              <a:t> </a:t>
            </a:r>
            <a:r>
              <a:rPr lang="en-US" altLang="zh-CN" dirty="0"/>
              <a:t>log [&lt;options&gt;] [&lt;revision range&gt;] [[\--] &lt;path</a:t>
            </a:r>
            <a:r>
              <a:rPr lang="en-US" altLang="zh-CN" dirty="0" smtClean="0"/>
              <a:t>&gt;…?]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 err="1" smtClean="0"/>
              <a:t>git</a:t>
            </a:r>
            <a:r>
              <a:rPr lang="en-US" altLang="zh-CN" dirty="0" smtClean="0"/>
              <a:t> </a:t>
            </a:r>
            <a:r>
              <a:rPr lang="en-US" altLang="zh-CN" dirty="0"/>
              <a:t>log </a:t>
            </a:r>
            <a:r>
              <a:rPr lang="en-US" altLang="zh-CN" dirty="0" smtClean="0"/>
              <a:t>–graph </a:t>
            </a:r>
            <a:r>
              <a:rPr lang="zh-CN" altLang="en-US" dirty="0" smtClean="0"/>
              <a:t>： </a:t>
            </a:r>
            <a:r>
              <a:rPr lang="zh-CN" altLang="zh-CN" dirty="0" smtClean="0"/>
              <a:t>以</a:t>
            </a:r>
            <a:r>
              <a:rPr lang="zh-CN" altLang="zh-CN" dirty="0"/>
              <a:t>图形化的方式显示提交历史的关系，这就可以方便地查看提交历史的分支信息，当然是控制台用字符画出来的图形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 err="1" smtClean="0"/>
              <a:t>git</a:t>
            </a:r>
            <a:r>
              <a:rPr lang="en-US" altLang="zh-CN" dirty="0" smtClean="0"/>
              <a:t> </a:t>
            </a:r>
            <a:r>
              <a:rPr lang="en-US" altLang="zh-CN" dirty="0"/>
              <a:t>log -</a:t>
            </a:r>
            <a:r>
              <a:rPr lang="en-US" altLang="zh-CN" dirty="0" smtClean="0"/>
              <a:t>1</a:t>
            </a:r>
            <a:r>
              <a:rPr lang="en-US" altLang="zh-CN" dirty="0"/>
              <a:t> </a:t>
            </a:r>
            <a:r>
              <a:rPr lang="zh-CN" altLang="en-US" dirty="0" smtClean="0"/>
              <a:t>： </a:t>
            </a:r>
            <a:r>
              <a:rPr lang="zh-CN" altLang="zh-CN" dirty="0" smtClean="0"/>
              <a:t>表示</a:t>
            </a:r>
            <a:r>
              <a:rPr lang="zh-CN" altLang="zh-CN" dirty="0"/>
              <a:t>显示</a:t>
            </a:r>
            <a:r>
              <a:rPr lang="en-US" altLang="zh-CN" dirty="0"/>
              <a:t>1</a:t>
            </a:r>
            <a:r>
              <a:rPr lang="zh-CN" altLang="zh-CN" dirty="0"/>
              <a:t>行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zh-CN" altLang="zh-CN" dirty="0" smtClean="0"/>
              <a:t>查看</a:t>
            </a:r>
            <a:r>
              <a:rPr lang="zh-CN" altLang="zh-CN" dirty="0"/>
              <a:t>所有分支</a:t>
            </a:r>
            <a:r>
              <a:rPr lang="zh-CN" altLang="zh-CN" dirty="0" smtClean="0"/>
              <a:t>日志</a:t>
            </a:r>
            <a:endParaRPr lang="en-US" altLang="zh-CN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 err="1" smtClean="0"/>
              <a:t>git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reflog</a:t>
            </a:r>
            <a:r>
              <a:rPr lang="en-US" altLang="zh-CN" dirty="0"/>
              <a:t> </a:t>
            </a:r>
            <a:r>
              <a:rPr lang="zh-CN" altLang="en-US" dirty="0" smtClean="0"/>
              <a:t>： </a:t>
            </a:r>
            <a:r>
              <a:rPr lang="zh-CN" altLang="zh-CN" dirty="0" smtClean="0"/>
              <a:t>会</a:t>
            </a:r>
            <a:r>
              <a:rPr lang="zh-CN" altLang="zh-CN" dirty="0"/>
              <a:t>记录这个仓库中所有的分支的所有更新记录，包括已经撤销的更新</a:t>
            </a:r>
            <a:r>
              <a:rPr lang="zh-CN" altLang="zh-CN" dirty="0" smtClean="0"/>
              <a:t>。</a:t>
            </a:r>
            <a:endParaRPr lang="en-US" altLang="zh-CN" dirty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zh-CN" dirty="0" smtClean="0"/>
              <a:t>查看</a:t>
            </a:r>
            <a:r>
              <a:rPr lang="zh-CN" altLang="zh-CN" dirty="0"/>
              <a:t>文件</a:t>
            </a:r>
            <a:r>
              <a:rPr lang="zh-CN" altLang="zh-CN" dirty="0" smtClean="0"/>
              <a:t>列表</a:t>
            </a:r>
            <a:endParaRPr lang="en-US" altLang="zh-CN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zh-CN" dirty="0" err="1" smtClean="0"/>
              <a:t>git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ls</a:t>
            </a:r>
            <a:r>
              <a:rPr lang="en-US" altLang="zh-CN" dirty="0" smtClean="0"/>
              <a:t>-files </a:t>
            </a:r>
            <a:r>
              <a:rPr lang="zh-CN" altLang="en-US" dirty="0" smtClean="0"/>
              <a:t>： </a:t>
            </a:r>
            <a:r>
              <a:rPr lang="zh-CN" altLang="zh-CN" dirty="0" smtClean="0"/>
              <a:t>可以</a:t>
            </a:r>
            <a:r>
              <a:rPr lang="zh-CN" altLang="zh-CN" dirty="0"/>
              <a:t>查看指定状态的文件列表，格式如下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dirty="0" err="1" smtClean="0"/>
              <a:t>git</a:t>
            </a:r>
            <a:r>
              <a:rPr lang="en-US" altLang="zh-CN" dirty="0" smtClean="0"/>
              <a:t> </a:t>
            </a:r>
            <a:r>
              <a:rPr lang="en-US" altLang="zh-CN" dirty="0" err="1"/>
              <a:t>ls</a:t>
            </a:r>
            <a:r>
              <a:rPr lang="en-US" altLang="zh-CN" dirty="0"/>
              <a:t>-files [-z] [-t] [-v] (--[</a:t>
            </a:r>
            <a:r>
              <a:rPr lang="en-US" altLang="zh-CN" dirty="0" err="1"/>
              <a:t>cached|deleted|others|ignored|stage|unmerged|killed|modified</a:t>
            </a:r>
            <a:r>
              <a:rPr lang="en-US" altLang="zh-CN" dirty="0"/>
              <a:t>])* (-[</a:t>
            </a:r>
            <a:r>
              <a:rPr lang="en-US" altLang="zh-CN" dirty="0" err="1"/>
              <a:t>c|d|o|i|s|u|k|m</a:t>
            </a:r>
            <a:r>
              <a:rPr lang="en-US" altLang="zh-CN" dirty="0"/>
              <a:t>])*</a:t>
            </a:r>
          </a:p>
          <a:p>
            <a:pPr marL="285750" indent="-285750">
              <a:buFont typeface="Arial" pitchFamily="34" charset="0"/>
              <a:buChar char="•"/>
            </a:pPr>
            <a:endParaRPr lang="zh-CN" altLang="zh-CN" dirty="0"/>
          </a:p>
          <a:p>
            <a:pPr marL="742950" lvl="1" indent="-285750">
              <a:buFont typeface="Arial" pitchFamily="34" charset="0"/>
              <a:buChar char="•"/>
            </a:pPr>
            <a:endParaRPr lang="en-US" altLang="zh-CN" dirty="0"/>
          </a:p>
          <a:p>
            <a:pPr marL="1200150" lvl="2" indent="-285750">
              <a:buFont typeface="Arial" pitchFamily="34" charset="0"/>
              <a:buChar char="•"/>
            </a:pPr>
            <a:endParaRPr lang="en-US" altLang="zh-CN" dirty="0"/>
          </a:p>
          <a:p>
            <a:pPr marL="742950" lvl="1" indent="-285750">
              <a:buFont typeface="Arial" pitchFamily="34" charset="0"/>
              <a:buChar char="•"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593560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THEME" val="48706f29-9ca0-418e-876d-de7b156ca083"/>
</p:tagLst>
</file>

<file path=ppt/theme/theme1.xml><?xml version="1.0" encoding="utf-8"?>
<a:theme xmlns:a="http://schemas.openxmlformats.org/drawingml/2006/main" name="主题5">
  <a:themeElements>
    <a:clrScheme name="自定义 18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9AD9"/>
      </a:accent1>
      <a:accent2>
        <a:srgbClr val="0091BA"/>
      </a:accent2>
      <a:accent3>
        <a:srgbClr val="5F3488"/>
      </a:accent3>
      <a:accent4>
        <a:srgbClr val="B1348E"/>
      </a:accent4>
      <a:accent5>
        <a:srgbClr val="BF4B97"/>
      </a:accent5>
      <a:accent6>
        <a:srgbClr val="6880BA"/>
      </a:accent6>
      <a:hlink>
        <a:srgbClr val="92278F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8">
    <a:dk1>
      <a:srgbClr val="000000"/>
    </a:dk1>
    <a:lt1>
      <a:srgbClr val="FFFFFF"/>
    </a:lt1>
    <a:dk2>
      <a:srgbClr val="778495"/>
    </a:dk2>
    <a:lt2>
      <a:srgbClr val="F0F0F0"/>
    </a:lt2>
    <a:accent1>
      <a:srgbClr val="009AD9"/>
    </a:accent1>
    <a:accent2>
      <a:srgbClr val="0091BA"/>
    </a:accent2>
    <a:accent3>
      <a:srgbClr val="5F3488"/>
    </a:accent3>
    <a:accent4>
      <a:srgbClr val="B1348E"/>
    </a:accent4>
    <a:accent5>
      <a:srgbClr val="BF4B97"/>
    </a:accent5>
    <a:accent6>
      <a:srgbClr val="6880BA"/>
    </a:accent6>
    <a:hlink>
      <a:srgbClr val="92278F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1446</TotalTime>
  <Words>3484</Words>
  <Application>Microsoft Office PowerPoint</Application>
  <PresentationFormat>自定义</PresentationFormat>
  <Paragraphs>355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27" baseType="lpstr">
      <vt:lpstr>主题5</vt:lpstr>
      <vt:lpstr>OfficePLUS</vt:lpstr>
      <vt:lpstr>Brief Intro for Git</vt:lpstr>
      <vt:lpstr>Basic conception of git</vt:lpstr>
      <vt:lpstr>File status in git</vt:lpstr>
      <vt:lpstr>Env settings before using git</vt:lpstr>
      <vt:lpstr>Git config related settings</vt:lpstr>
      <vt:lpstr>Git general working flow</vt:lpstr>
      <vt:lpstr>Git general working flow</vt:lpstr>
      <vt:lpstr>Git general working flow</vt:lpstr>
      <vt:lpstr>Git general working flow</vt:lpstr>
      <vt:lpstr>Simple flow graph for general git using</vt:lpstr>
      <vt:lpstr>Git branch conception and usage</vt:lpstr>
      <vt:lpstr>Git branch conception and usage</vt:lpstr>
      <vt:lpstr>Git branch conception and usage</vt:lpstr>
      <vt:lpstr>Git branch conception and usage</vt:lpstr>
      <vt:lpstr>Git branch conception and usage</vt:lpstr>
      <vt:lpstr>Remote repo (gitlab)</vt:lpstr>
      <vt:lpstr>Remote repo (gitlab)</vt:lpstr>
      <vt:lpstr>Remote repo (gitlab)</vt:lpstr>
      <vt:lpstr>Remote repo (gitlab)</vt:lpstr>
      <vt:lpstr>Remote repo (gitlab)</vt:lpstr>
      <vt:lpstr>Git 常见问题</vt:lpstr>
      <vt:lpstr>Git 常见问题</vt:lpstr>
      <vt:lpstr>Git 常见问题</vt:lpstr>
      <vt:lpstr>Git 常见问题</vt:lpstr>
      <vt:lpstr>Git sparce clone</vt:lpstr>
    </vt:vector>
  </TitlesOfParts>
  <Manager>iSlide</Manager>
  <Company>iSlide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user</cp:lastModifiedBy>
  <cp:revision>99</cp:revision>
  <cp:lastPrinted>2018-04-24T16:00:00Z</cp:lastPrinted>
  <dcterms:created xsi:type="dcterms:W3CDTF">2018-04-24T16:00:00Z</dcterms:created>
  <dcterms:modified xsi:type="dcterms:W3CDTF">2021-03-05T05:13:04Z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v-yunxl@microsoft.com</vt:lpwstr>
  </property>
  <property fmtid="{D5CDD505-2E9C-101B-9397-08002B2CF9AE}" pid="6" name="MSIP_Label_f42aa342-8706-4288-bd11-ebb85995028c_SetDate">
    <vt:lpwstr>2018-10-31T09:15:22.6841095Z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