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66" r:id="rId4"/>
    <p:sldId id="263" r:id="rId5"/>
    <p:sldId id="264" r:id="rId6"/>
    <p:sldId id="265" r:id="rId7"/>
    <p:sldId id="268" r:id="rId8"/>
    <p:sldId id="269" r:id="rId9"/>
    <p:sldId id="257" r:id="rId10"/>
    <p:sldId id="260" r:id="rId11"/>
    <p:sldId id="270" r:id="rId12"/>
    <p:sldId id="272" r:id="rId13"/>
    <p:sldId id="271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83" autoAdjust="0"/>
  </p:normalViewPr>
  <p:slideViewPr>
    <p:cSldViewPr snapToGrid="0">
      <p:cViewPr varScale="1">
        <p:scale>
          <a:sx n="100" d="100"/>
          <a:sy n="100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6242E-7953-4120-A7E1-EB1A3FC2295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FF0A9-CFAE-455C-A5B4-C9652AC1B0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54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cscope </a:t>
            </a:r>
            <a:r>
              <a:rPr lang="zh-CN" altLang="en-US" sz="1200" dirty="0"/>
              <a:t>常用选项；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R:         </a:t>
            </a:r>
            <a:r>
              <a:rPr lang="zh-CN" altLang="en-US" sz="1200" dirty="0"/>
              <a:t>在生成索引文件时，搜索子目录树中的代码</a:t>
            </a:r>
            <a:r>
              <a:rPr lang="en-US" altLang="zh-CN" sz="1200" dirty="0"/>
              <a:t>;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b:         </a:t>
            </a:r>
            <a:r>
              <a:rPr lang="zh-CN" altLang="en-US" sz="1200" dirty="0"/>
              <a:t>只生成索引文件，不进入</a:t>
            </a:r>
            <a:r>
              <a:rPr lang="en-US" sz="1200" dirty="0"/>
              <a:t>cscope</a:t>
            </a:r>
            <a:r>
              <a:rPr lang="zh-CN" altLang="en-US" sz="1200" dirty="0"/>
              <a:t>的界面</a:t>
            </a:r>
            <a:r>
              <a:rPr lang="en-US" altLang="zh-CN" sz="1200" dirty="0"/>
              <a:t>;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q:         </a:t>
            </a:r>
            <a:r>
              <a:rPr lang="zh-CN" altLang="en-US" sz="1200" dirty="0"/>
              <a:t>生成</a:t>
            </a:r>
            <a:r>
              <a:rPr lang="en-US" sz="1200" dirty="0" err="1"/>
              <a:t>cscope.in.out</a:t>
            </a:r>
            <a:r>
              <a:rPr lang="zh-CN" altLang="en-US" sz="1200" dirty="0"/>
              <a:t>和</a:t>
            </a:r>
            <a:r>
              <a:rPr lang="en-US" sz="1200" dirty="0" err="1"/>
              <a:t>cscope.po.out</a:t>
            </a:r>
            <a:r>
              <a:rPr lang="zh-CN" altLang="en-US" sz="1200" dirty="0"/>
              <a:t>文件，加快</a:t>
            </a:r>
            <a:r>
              <a:rPr lang="en-US" sz="1200" dirty="0"/>
              <a:t>cscope</a:t>
            </a:r>
            <a:r>
              <a:rPr lang="zh-CN" altLang="en-US" sz="1200" dirty="0"/>
              <a:t>的索引速度</a:t>
            </a:r>
            <a:r>
              <a:rPr lang="en-US" altLang="zh-CN" sz="1200" dirty="0"/>
              <a:t>;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k:         </a:t>
            </a:r>
            <a:r>
              <a:rPr lang="zh-CN" altLang="en-US" sz="1200" dirty="0"/>
              <a:t>在生成索引文件时，不搜索</a:t>
            </a:r>
            <a:r>
              <a:rPr lang="en-US" altLang="zh-CN" sz="1200" dirty="0"/>
              <a:t>/</a:t>
            </a:r>
            <a:r>
              <a:rPr lang="en-US" sz="1200" dirty="0"/>
              <a:t>usr/include</a:t>
            </a:r>
            <a:r>
              <a:rPr lang="zh-CN" altLang="en-US" sz="1200" dirty="0"/>
              <a:t>目录</a:t>
            </a:r>
            <a:r>
              <a:rPr lang="en-US" altLang="zh-CN" sz="1200" dirty="0"/>
              <a:t>;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i:         </a:t>
            </a:r>
            <a:r>
              <a:rPr lang="zh-CN" altLang="en-US" sz="1200" dirty="0"/>
              <a:t>指定源文件来源位置</a:t>
            </a:r>
            <a:r>
              <a:rPr lang="en-US" altLang="zh-CN" sz="1200" dirty="0"/>
              <a:t>;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Idir:     </a:t>
            </a:r>
            <a:r>
              <a:rPr lang="zh-CN" altLang="en-US" sz="1200" dirty="0"/>
              <a:t>在</a:t>
            </a:r>
            <a:r>
              <a:rPr lang="en-US" altLang="zh-CN" sz="1200" dirty="0"/>
              <a:t>-</a:t>
            </a:r>
            <a:r>
              <a:rPr lang="en-US" sz="1200" dirty="0"/>
              <a:t>I</a:t>
            </a:r>
            <a:r>
              <a:rPr lang="zh-CN" altLang="en-US" sz="1200" dirty="0"/>
              <a:t>选项指出的目录中查找头文件</a:t>
            </a:r>
            <a:r>
              <a:rPr lang="en-US" altLang="zh-CN" sz="1200" dirty="0"/>
              <a:t>;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u:         </a:t>
            </a:r>
            <a:r>
              <a:rPr lang="zh-CN" altLang="en-US" sz="1200" dirty="0"/>
              <a:t>扫描所有文件，重新生成交叉索引文件</a:t>
            </a:r>
            <a:r>
              <a:rPr lang="en-US" altLang="zh-CN" sz="1200" dirty="0"/>
              <a:t>;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C:         </a:t>
            </a:r>
            <a:r>
              <a:rPr lang="zh-CN" altLang="en-US" sz="1200" dirty="0"/>
              <a:t>在搜索时忽略大小写</a:t>
            </a:r>
            <a:r>
              <a:rPr lang="en-US" altLang="zh-CN" sz="1200" dirty="0"/>
              <a:t>;</a:t>
            </a:r>
          </a:p>
          <a:p>
            <a:r>
              <a:rPr lang="en-US" altLang="zh-CN" sz="1200" dirty="0"/>
              <a:t>-</a:t>
            </a:r>
            <a:r>
              <a:rPr lang="en-US" sz="1200" dirty="0"/>
              <a:t>P path: </a:t>
            </a:r>
            <a:r>
              <a:rPr lang="zh-CN" altLang="en-US" sz="1200" dirty="0"/>
              <a:t>在以相对路径表示的文件前加上的</a:t>
            </a:r>
            <a:r>
              <a:rPr lang="en-US" sz="1200" dirty="0"/>
              <a:t>path; 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FF0A9-CFAE-455C-A5B4-C9652AC1B0E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4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6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5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3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59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1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15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4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37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7AA6-1D0C-4E44-A650-A1B6CFB30E9A}" type="datetimeFigureOut">
              <a:rPr lang="en-US" smtClean="0"/>
              <a:t>1/31/2021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E95DD-6F28-451C-90D3-07BCAAFF5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0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19908" y="465992"/>
            <a:ext cx="7300396" cy="520142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altLang="zh-CN" sz="16600" b="1" dirty="0">
                <a:solidFill>
                  <a:schemeClr val="bg1"/>
                </a:solidFill>
              </a:rPr>
              <a:t>VIM </a:t>
            </a:r>
            <a:r>
              <a:rPr lang="en-US" sz="16600" b="1" dirty="0">
                <a:solidFill>
                  <a:schemeClr val="bg1"/>
                </a:solidFill>
              </a:rPr>
              <a:t>IDE</a:t>
            </a:r>
          </a:p>
          <a:p>
            <a:r>
              <a:rPr lang="en-US" sz="16600" b="1" dirty="0">
                <a:solidFill>
                  <a:schemeClr val="bg1"/>
                </a:solidFill>
              </a:rPr>
              <a:t>Tricks</a:t>
            </a:r>
          </a:p>
        </p:txBody>
      </p:sp>
    </p:spTree>
    <p:extLst>
      <p:ext uri="{BB962C8B-B14F-4D97-AF65-F5344CB8AC3E}">
        <p14:creationId xmlns:p14="http://schemas.microsoft.com/office/powerpoint/2010/main" val="3754590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t="34859" b="22297"/>
          <a:stretch/>
        </p:blipFill>
        <p:spPr>
          <a:xfrm>
            <a:off x="4659117" y="1235374"/>
            <a:ext cx="7296150" cy="208534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46185" y="140677"/>
            <a:ext cx="95785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Auto complete, and hint during coding…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2326" y="1788227"/>
            <a:ext cx="214834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B050"/>
                </a:solidFill>
              </a:rPr>
              <a:t>Ctrl-p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4957009" y="2049837"/>
            <a:ext cx="1547631" cy="59228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9117" y="4302285"/>
            <a:ext cx="5752055" cy="247020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46185" y="3456585"/>
            <a:ext cx="82727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Auto complete path, file in CentOS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97987" y="4882172"/>
            <a:ext cx="29210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800" b="1">
                <a:solidFill>
                  <a:srgbClr val="00B050"/>
                </a:solidFill>
              </a:defRPr>
            </a:lvl1pPr>
          </a:lstStyle>
          <a:p>
            <a:r>
              <a:rPr lang="en-US" sz="6600" dirty="0"/>
              <a:t>Ctrl-Tab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4014211" y="5307119"/>
            <a:ext cx="6901439" cy="116988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36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0600" y="857250"/>
            <a:ext cx="817044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zh-CN" sz="6000" b="1" dirty="0"/>
              <a:t>Install and basic usage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b="1" dirty="0"/>
              <a:t>Coding IDE tricks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rgbClr val="FF0000"/>
                </a:solidFill>
              </a:rPr>
              <a:t>Advanced tricks (TBD)</a:t>
            </a:r>
          </a:p>
        </p:txBody>
      </p:sp>
    </p:spTree>
    <p:extLst>
      <p:ext uri="{BB962C8B-B14F-4D97-AF65-F5344CB8AC3E}">
        <p14:creationId xmlns:p14="http://schemas.microsoft.com/office/powerpoint/2010/main" val="947125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33424" y="1343442"/>
            <a:ext cx="78581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使用 </a:t>
            </a:r>
            <a:r>
              <a:rPr lang="en-US"/>
              <a:t>vim </a:t>
            </a:r>
            <a:r>
              <a:rPr lang="zh-CN" altLang="en-US"/>
              <a:t>的时候，经常会有同时注释或解开注释的情况，逐行编辑很浪费时间，下面的同时操作多行的方式</a:t>
            </a:r>
          </a:p>
          <a:p>
            <a:endParaRPr lang="zh-CN" altLang="en-US"/>
          </a:p>
          <a:p>
            <a:r>
              <a:rPr lang="zh-CN" altLang="en-US"/>
              <a:t>删除操作</a:t>
            </a:r>
          </a:p>
          <a:p>
            <a:endParaRPr lang="zh-CN" altLang="en-US"/>
          </a:p>
          <a:p>
            <a:r>
              <a:rPr lang="en-US" b="1">
                <a:solidFill>
                  <a:srgbClr val="00B050"/>
                </a:solidFill>
              </a:rPr>
              <a:t>control+v </a:t>
            </a:r>
            <a:r>
              <a:rPr lang="zh-CN" altLang="en-US"/>
              <a:t>进入 </a:t>
            </a:r>
            <a:r>
              <a:rPr lang="en-US"/>
              <a:t>visual block </a:t>
            </a:r>
            <a:r>
              <a:rPr lang="zh-CN" altLang="en-US"/>
              <a:t>模式</a:t>
            </a:r>
          </a:p>
          <a:p>
            <a:r>
              <a:rPr lang="zh-CN" altLang="en-US"/>
              <a:t>选中要删除几行文字</a:t>
            </a:r>
          </a:p>
          <a:p>
            <a:r>
              <a:rPr lang="en-US"/>
              <a:t>d</a:t>
            </a:r>
            <a:r>
              <a:rPr lang="zh-CN" altLang="en-US"/>
              <a:t>删除</a:t>
            </a:r>
          </a:p>
          <a:p>
            <a:r>
              <a:rPr lang="zh-CN" altLang="en-US"/>
              <a:t>插入操作</a:t>
            </a:r>
          </a:p>
          <a:p>
            <a:endParaRPr lang="zh-CN" altLang="en-US"/>
          </a:p>
          <a:p>
            <a:r>
              <a:rPr lang="en-US" b="1">
                <a:solidFill>
                  <a:srgbClr val="00B050"/>
                </a:solidFill>
              </a:rPr>
              <a:t>control+v </a:t>
            </a:r>
            <a:r>
              <a:rPr lang="zh-CN" altLang="en-US"/>
              <a:t>进入 </a:t>
            </a:r>
            <a:r>
              <a:rPr lang="en-US"/>
              <a:t>visual block </a:t>
            </a:r>
            <a:r>
              <a:rPr lang="zh-CN" altLang="en-US"/>
              <a:t>模式</a:t>
            </a:r>
          </a:p>
          <a:p>
            <a:r>
              <a:rPr lang="zh-CN" altLang="en-US"/>
              <a:t>选中要插入的几行文字，光标停留在最后一行</a:t>
            </a:r>
          </a:p>
          <a:p>
            <a:r>
              <a:rPr lang="zh-CN" altLang="en-US" b="1">
                <a:solidFill>
                  <a:srgbClr val="00B050"/>
                </a:solidFill>
              </a:rPr>
              <a:t>输入 </a:t>
            </a:r>
            <a:r>
              <a:rPr lang="en-US" b="1">
                <a:solidFill>
                  <a:srgbClr val="00B050"/>
                </a:solidFill>
              </a:rPr>
              <a:t>I </a:t>
            </a:r>
            <a:r>
              <a:rPr lang="zh-CN" altLang="en-US" b="1">
                <a:solidFill>
                  <a:srgbClr val="00B050"/>
                </a:solidFill>
              </a:rPr>
              <a:t>大写</a:t>
            </a:r>
            <a:r>
              <a:rPr lang="zh-CN" altLang="en-US"/>
              <a:t>，进入编辑模式</a:t>
            </a:r>
          </a:p>
          <a:p>
            <a:r>
              <a:rPr lang="zh-CN" altLang="en-US"/>
              <a:t>输入要插入的内容</a:t>
            </a:r>
          </a:p>
          <a:p>
            <a:r>
              <a:rPr lang="en-US" b="1">
                <a:solidFill>
                  <a:srgbClr val="00B050"/>
                </a:solidFill>
              </a:rPr>
              <a:t>esc</a:t>
            </a:r>
            <a:r>
              <a:rPr lang="en-US"/>
              <a:t> </a:t>
            </a:r>
            <a:r>
              <a:rPr lang="zh-CN" altLang="en-US"/>
              <a:t>稍等一下，就可以了</a:t>
            </a:r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447675" y="438150"/>
            <a:ext cx="10377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/>
              <a:t>Multi-line editing in VIM (Very useful in python)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3868058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9389" y="465221"/>
            <a:ext cx="2098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Recording</a:t>
            </a:r>
          </a:p>
        </p:txBody>
      </p:sp>
    </p:spTree>
    <p:extLst>
      <p:ext uri="{BB962C8B-B14F-4D97-AF65-F5344CB8AC3E}">
        <p14:creationId xmlns:p14="http://schemas.microsoft.com/office/powerpoint/2010/main" val="1252995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9389" y="465221"/>
            <a:ext cx="540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VIM Template Coding (TBD)</a:t>
            </a:r>
          </a:p>
        </p:txBody>
      </p:sp>
    </p:spTree>
    <p:extLst>
      <p:ext uri="{BB962C8B-B14F-4D97-AF65-F5344CB8AC3E}">
        <p14:creationId xmlns:p14="http://schemas.microsoft.com/office/powerpoint/2010/main" val="1112745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0600" y="857250"/>
            <a:ext cx="817044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zh-CN" sz="6000" b="1" dirty="0">
                <a:solidFill>
                  <a:srgbClr val="FF0000"/>
                </a:solidFill>
              </a:rPr>
              <a:t>Install and basic usage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b="1" dirty="0"/>
              <a:t>Coding IDE tricks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b="1" dirty="0"/>
              <a:t>Advanced tricks</a:t>
            </a:r>
          </a:p>
        </p:txBody>
      </p:sp>
    </p:spTree>
    <p:extLst>
      <p:ext uri="{BB962C8B-B14F-4D97-AF65-F5344CB8AC3E}">
        <p14:creationId xmlns:p14="http://schemas.microsoft.com/office/powerpoint/2010/main" val="260639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4035" y="304801"/>
            <a:ext cx="10678885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Why vim IDE tricks?</a:t>
            </a:r>
          </a:p>
          <a:p>
            <a:r>
              <a:rPr lang="en-US" sz="3200" dirty="0"/>
              <a:t>Fast, you can get vim everywhere.</a:t>
            </a:r>
          </a:p>
          <a:p>
            <a:r>
              <a:rPr lang="en-US" sz="3200" dirty="0"/>
              <a:t>Specially customized for Giga code environment.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Improve your coding efficiency and reduce bugs!</a:t>
            </a:r>
          </a:p>
          <a:p>
            <a:endParaRPr lang="en-US" sz="3200" dirty="0"/>
          </a:p>
          <a:p>
            <a:r>
              <a:rPr lang="en-US" sz="3200" b="1" dirty="0"/>
              <a:t>How to install?</a:t>
            </a:r>
          </a:p>
          <a:p>
            <a:r>
              <a:rPr lang="en-US" sz="3200" b="1" dirty="0">
                <a:solidFill>
                  <a:srgbClr val="00B050"/>
                </a:solidFill>
              </a:rPr>
              <a:t>cp /rnd/jchen/newhire_training/envsetup/.gvimrc  ~/</a:t>
            </a:r>
          </a:p>
          <a:p>
            <a:r>
              <a:rPr lang="en-US" sz="3200" b="1" dirty="0">
                <a:solidFill>
                  <a:srgbClr val="00B050"/>
                </a:solidFill>
              </a:rPr>
              <a:t>cp -a /rnd/jchen/newhire_training/envsetup/.vim_plug_j/  ~/</a:t>
            </a:r>
          </a:p>
          <a:p>
            <a:endParaRPr lang="en-US" sz="3200" dirty="0"/>
          </a:p>
          <a:p>
            <a:r>
              <a:rPr lang="en-US" sz="3200" b="1" dirty="0"/>
              <a:t>Or, new hires can run</a:t>
            </a:r>
          </a:p>
          <a:p>
            <a:r>
              <a:rPr lang="en-US" sz="3200" dirty="0"/>
              <a:t>/rnd/jchen/newhire_training/util_scripts/vp_newhire</a:t>
            </a:r>
          </a:p>
          <a:p>
            <a:r>
              <a:rPr lang="en-US" sz="3200" b="1" smtClean="0">
                <a:solidFill>
                  <a:srgbClr val="FF0000"/>
                </a:solidFill>
              </a:rPr>
              <a:t>(</a:t>
            </a:r>
            <a:r>
              <a:rPr lang="en-US" sz="3200" b="1" dirty="0">
                <a:solidFill>
                  <a:srgbClr val="FF0000"/>
                </a:solidFill>
              </a:rPr>
              <a:t>Be sure to backup your original .gvimrc </a:t>
            </a:r>
            <a:r>
              <a:rPr lang="en-US" sz="3200" b="1">
                <a:solidFill>
                  <a:srgbClr val="FF0000"/>
                </a:solidFill>
              </a:rPr>
              <a:t>settings </a:t>
            </a:r>
            <a:r>
              <a:rPr lang="en-US" sz="3200" b="1" smtClean="0">
                <a:solidFill>
                  <a:srgbClr val="FF0000"/>
                </a:solidFill>
              </a:rPr>
              <a:t>!!!)</a:t>
            </a:r>
          </a:p>
          <a:p>
            <a:r>
              <a:rPr lang="en-US" sz="3200" b="1" smtClean="0">
                <a:solidFill>
                  <a:srgbClr val="FF0000"/>
                </a:solidFill>
              </a:rPr>
              <a:t>(Go through “vimtutor” before this slides!!!)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75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5975" y="17566"/>
            <a:ext cx="6784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How to open multiple tabs in gvim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8414" y="663897"/>
            <a:ext cx="7423730" cy="619410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68044" y="1395664"/>
            <a:ext cx="309039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Create new tab: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:tabnew</a:t>
            </a:r>
          </a:p>
          <a:p>
            <a:endParaRPr lang="en-US" sz="2800" dirty="0"/>
          </a:p>
          <a:p>
            <a:r>
              <a:rPr lang="en-US" sz="2800" b="1" dirty="0"/>
              <a:t>Switch among tabs: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Ctrl-PageUP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Ctrl-PageDown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3882189" y="1395664"/>
            <a:ext cx="6898106" cy="8502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圆角矩形 6"/>
          <p:cNvSpPr/>
          <p:nvPr/>
        </p:nvSpPr>
        <p:spPr>
          <a:xfrm>
            <a:off x="3882189" y="6561221"/>
            <a:ext cx="6898106" cy="29677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87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6185" y="140677"/>
            <a:ext cx="99378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Oops… Server Reset, Vim session lost?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46185" y="1896310"/>
            <a:ext cx="465011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Press </a:t>
            </a:r>
            <a:r>
              <a:rPr lang="en-US" sz="2400" b="1" dirty="0">
                <a:solidFill>
                  <a:srgbClr val="00B050"/>
                </a:solidFill>
              </a:rPr>
              <a:t>ctrl-s</a:t>
            </a:r>
            <a:r>
              <a:rPr lang="en-US" sz="2400" b="1" dirty="0"/>
              <a:t> to save file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And vim session</a:t>
            </a:r>
            <a:r>
              <a:rPr lang="en-US" sz="2400" b="1" dirty="0"/>
              <a:t>.</a:t>
            </a:r>
          </a:p>
          <a:p>
            <a:endParaRPr lang="en-US" sz="2400" b="1" dirty="0"/>
          </a:p>
          <a:p>
            <a:r>
              <a:rPr lang="en-US" sz="2400" b="1" dirty="0"/>
              <a:t>Then G</a:t>
            </a:r>
            <a:r>
              <a:rPr lang="en-US" altLang="zh-CN" sz="2400" b="1" dirty="0"/>
              <a:t>iga server reset…</a:t>
            </a:r>
          </a:p>
          <a:p>
            <a:r>
              <a:rPr lang="en-US" sz="2400" b="1" dirty="0"/>
              <a:t>And you have a happy weekend</a:t>
            </a:r>
          </a:p>
          <a:p>
            <a:endParaRPr lang="en-US" sz="2400" b="1" dirty="0"/>
          </a:p>
          <a:p>
            <a:r>
              <a:rPr lang="en-US" sz="2400" b="1" dirty="0"/>
              <a:t>On Monday, if you want to restore: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:source .session.bak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520" y="1067301"/>
            <a:ext cx="7372609" cy="22591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7712" y="4788681"/>
            <a:ext cx="7447581" cy="1563992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3882189" y="2997590"/>
            <a:ext cx="6898106" cy="29677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直接箭头连接符 8"/>
          <p:cNvCxnSpPr/>
          <p:nvPr/>
        </p:nvCxnSpPr>
        <p:spPr>
          <a:xfrm>
            <a:off x="2454442" y="2534653"/>
            <a:ext cx="1427747" cy="4629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圆角矩形 9"/>
          <p:cNvSpPr/>
          <p:nvPr/>
        </p:nvSpPr>
        <p:spPr>
          <a:xfrm>
            <a:off x="3882189" y="6044578"/>
            <a:ext cx="6898106" cy="29677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2695074" y="4860219"/>
            <a:ext cx="1187115" cy="11390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83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315" y="1265572"/>
            <a:ext cx="8094245" cy="521151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46185" y="140677"/>
            <a:ext cx="7040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Quick line-by-line compare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68044" y="1395664"/>
            <a:ext cx="355821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Vertically split: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Ctrl-w-v</a:t>
            </a:r>
          </a:p>
          <a:p>
            <a:endParaRPr lang="en-US" sz="2800" b="1" dirty="0">
              <a:solidFill>
                <a:srgbClr val="00B050"/>
              </a:solidFill>
            </a:endParaRPr>
          </a:p>
          <a:p>
            <a:r>
              <a:rPr lang="en-US" sz="2800" b="1" dirty="0"/>
              <a:t>Horizontal split: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Ctrl-w-s</a:t>
            </a:r>
          </a:p>
          <a:p>
            <a:endParaRPr lang="en-US" sz="2800" dirty="0"/>
          </a:p>
          <a:p>
            <a:r>
              <a:rPr lang="en-US" sz="2800" b="1" dirty="0"/>
              <a:t>Switch among window</a:t>
            </a:r>
          </a:p>
          <a:p>
            <a:r>
              <a:rPr lang="en-US" altLang="zh-CN" sz="2800" b="1" dirty="0">
                <a:solidFill>
                  <a:srgbClr val="00B050"/>
                </a:solidFill>
              </a:rPr>
              <a:t>Ctrl-w-w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93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0600" y="857250"/>
            <a:ext cx="817044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zh-CN" sz="6000" b="1" dirty="0"/>
              <a:t>Install and basic usage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rgbClr val="FF0000"/>
                </a:solidFill>
              </a:rPr>
              <a:t>Coding IDE tricks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b="1" dirty="0"/>
              <a:t>Advanced tricks</a:t>
            </a:r>
          </a:p>
        </p:txBody>
      </p:sp>
    </p:spTree>
    <p:extLst>
      <p:ext uri="{BB962C8B-B14F-4D97-AF65-F5344CB8AC3E}">
        <p14:creationId xmlns:p14="http://schemas.microsoft.com/office/powerpoint/2010/main" val="2406013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6185" y="140677"/>
            <a:ext cx="440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How to find definition</a:t>
            </a:r>
          </a:p>
        </p:txBody>
      </p:sp>
      <p:sp>
        <p:nvSpPr>
          <p:cNvPr id="3" name="矩形 2"/>
          <p:cNvSpPr/>
          <p:nvPr/>
        </p:nvSpPr>
        <p:spPr>
          <a:xfrm>
            <a:off x="246185" y="787008"/>
            <a:ext cx="87708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4D4D4D"/>
                </a:solidFill>
              </a:rPr>
              <a:t>Basic:</a:t>
            </a:r>
          </a:p>
          <a:p>
            <a:r>
              <a:rPr lang="en-US" b="1" dirty="0">
                <a:solidFill>
                  <a:srgbClr val="FF0000"/>
                </a:solidFill>
              </a:rPr>
              <a:t>Ctrl+]</a:t>
            </a:r>
            <a:r>
              <a:rPr lang="zh-CN" altLang="en-US" dirty="0">
                <a:solidFill>
                  <a:srgbClr val="4D4D4D"/>
                </a:solidFill>
              </a:rPr>
              <a:t>将跳到光标所在变量或函数的定义处</a:t>
            </a:r>
            <a:endParaRPr lang="en-US" altLang="zh-CN" dirty="0">
              <a:solidFill>
                <a:srgbClr val="4D4D4D"/>
              </a:solidFill>
            </a:endParaRPr>
          </a:p>
          <a:p>
            <a:r>
              <a:rPr lang="en-US" b="1" dirty="0" err="1">
                <a:solidFill>
                  <a:srgbClr val="FF0000"/>
                </a:solidFill>
              </a:rPr>
              <a:t>Ctrl+T</a:t>
            </a:r>
            <a:r>
              <a:rPr lang="zh-CN" altLang="en-US" dirty="0">
                <a:solidFill>
                  <a:srgbClr val="4D4D4D"/>
                </a:solidFill>
              </a:rPr>
              <a:t>返回</a:t>
            </a:r>
          </a:p>
          <a:p>
            <a:endParaRPr lang="en-US" altLang="zh-CN" sz="3600" b="1" dirty="0">
              <a:solidFill>
                <a:srgbClr val="4D4D4D"/>
              </a:solidFill>
            </a:endParaRPr>
          </a:p>
          <a:p>
            <a:endParaRPr lang="en-US" altLang="zh-CN" sz="3600" b="1" dirty="0">
              <a:solidFill>
                <a:srgbClr val="4D4D4D"/>
              </a:solidFill>
            </a:endParaRPr>
          </a:p>
          <a:p>
            <a:endParaRPr lang="en-US" altLang="zh-CN" sz="3600" b="1" dirty="0">
              <a:solidFill>
                <a:srgbClr val="4D4D4D"/>
              </a:solidFill>
            </a:endParaRPr>
          </a:p>
          <a:p>
            <a:r>
              <a:rPr lang="en-US" altLang="zh-CN" sz="3600" b="1" dirty="0">
                <a:solidFill>
                  <a:srgbClr val="4D4D4D"/>
                </a:solidFill>
              </a:rPr>
              <a:t>More:</a:t>
            </a:r>
          </a:p>
          <a:p>
            <a:r>
              <a:rPr lang="en-US" altLang="zh-CN" b="1" dirty="0">
                <a:solidFill>
                  <a:srgbClr val="00B050"/>
                </a:solidFill>
              </a:rPr>
              <a:t>:</a:t>
            </a:r>
            <a:r>
              <a:rPr lang="en-US" b="1" dirty="0">
                <a:solidFill>
                  <a:srgbClr val="00B050"/>
                </a:solidFill>
              </a:rPr>
              <a:t>cs find s </a:t>
            </a:r>
            <a:r>
              <a:rPr lang="en-US" dirty="0">
                <a:solidFill>
                  <a:srgbClr val="4D4D4D"/>
                </a:solidFill>
              </a:rPr>
              <a:t>---- </a:t>
            </a:r>
            <a:r>
              <a:rPr lang="zh-CN" altLang="en-US" dirty="0">
                <a:solidFill>
                  <a:srgbClr val="4D4D4D"/>
                </a:solidFill>
              </a:rPr>
              <a:t>查找</a:t>
            </a:r>
            <a:r>
              <a:rPr lang="en-US" dirty="0">
                <a:solidFill>
                  <a:srgbClr val="4D4D4D"/>
                </a:solidFill>
              </a:rPr>
              <a:t>C</a:t>
            </a:r>
            <a:r>
              <a:rPr lang="zh-CN" altLang="en-US" dirty="0">
                <a:solidFill>
                  <a:srgbClr val="4D4D4D"/>
                </a:solidFill>
              </a:rPr>
              <a:t>语言符号，即查找函数名、宏、枚举值等出现的地方</a:t>
            </a:r>
            <a:br>
              <a:rPr lang="zh-CN" altLang="en-US" dirty="0">
                <a:solidFill>
                  <a:srgbClr val="4D4D4D"/>
                </a:solidFill>
              </a:rPr>
            </a:br>
            <a:r>
              <a:rPr lang="en-US" altLang="zh-CN" b="1" dirty="0">
                <a:solidFill>
                  <a:srgbClr val="00B050"/>
                </a:solidFill>
              </a:rPr>
              <a:t>:</a:t>
            </a:r>
            <a:r>
              <a:rPr lang="en-US" b="1" dirty="0">
                <a:solidFill>
                  <a:srgbClr val="00B050"/>
                </a:solidFill>
              </a:rPr>
              <a:t>cs find g </a:t>
            </a:r>
            <a:r>
              <a:rPr lang="en-US" dirty="0">
                <a:solidFill>
                  <a:srgbClr val="4D4D4D"/>
                </a:solidFill>
              </a:rPr>
              <a:t>---- </a:t>
            </a:r>
            <a:r>
              <a:rPr lang="zh-CN" altLang="en-US" dirty="0">
                <a:solidFill>
                  <a:srgbClr val="4D4D4D"/>
                </a:solidFill>
              </a:rPr>
              <a:t>查找函数、宏、枚举等定义的位置，类似</a:t>
            </a:r>
            <a:r>
              <a:rPr lang="en-US" dirty="0">
                <a:solidFill>
                  <a:srgbClr val="4D4D4D"/>
                </a:solidFill>
              </a:rPr>
              <a:t>ctags</a:t>
            </a:r>
            <a:r>
              <a:rPr lang="zh-CN" altLang="en-US" dirty="0">
                <a:solidFill>
                  <a:srgbClr val="4D4D4D"/>
                </a:solidFill>
              </a:rPr>
              <a:t>所提供的功能</a:t>
            </a:r>
            <a:br>
              <a:rPr lang="zh-CN" altLang="en-US" dirty="0">
                <a:solidFill>
                  <a:srgbClr val="4D4D4D"/>
                </a:solidFill>
              </a:rPr>
            </a:br>
            <a:r>
              <a:rPr lang="en-US" altLang="zh-CN" b="1" dirty="0">
                <a:solidFill>
                  <a:srgbClr val="00B050"/>
                </a:solidFill>
              </a:rPr>
              <a:t>:</a:t>
            </a:r>
            <a:r>
              <a:rPr lang="en-US" b="1" dirty="0">
                <a:solidFill>
                  <a:srgbClr val="00B050"/>
                </a:solidFill>
              </a:rPr>
              <a:t>cs find d </a:t>
            </a:r>
            <a:r>
              <a:rPr lang="en-US" dirty="0">
                <a:solidFill>
                  <a:srgbClr val="4D4D4D"/>
                </a:solidFill>
              </a:rPr>
              <a:t>---- </a:t>
            </a:r>
            <a:r>
              <a:rPr lang="zh-CN" altLang="en-US" dirty="0">
                <a:solidFill>
                  <a:srgbClr val="4D4D4D"/>
                </a:solidFill>
              </a:rPr>
              <a:t>查找本函数调用的函数</a:t>
            </a:r>
            <a:br>
              <a:rPr lang="zh-CN" altLang="en-US" dirty="0">
                <a:solidFill>
                  <a:srgbClr val="4D4D4D"/>
                </a:solidFill>
              </a:rPr>
            </a:br>
            <a:r>
              <a:rPr lang="en-US" altLang="zh-CN" b="1" dirty="0">
                <a:solidFill>
                  <a:srgbClr val="00B050"/>
                </a:solidFill>
              </a:rPr>
              <a:t>:</a:t>
            </a:r>
            <a:r>
              <a:rPr lang="en-US" b="1" dirty="0">
                <a:solidFill>
                  <a:srgbClr val="00B050"/>
                </a:solidFill>
              </a:rPr>
              <a:t>cs find c </a:t>
            </a:r>
            <a:r>
              <a:rPr lang="en-US" dirty="0">
                <a:solidFill>
                  <a:srgbClr val="4D4D4D"/>
                </a:solidFill>
              </a:rPr>
              <a:t>---- </a:t>
            </a:r>
            <a:r>
              <a:rPr lang="zh-CN" altLang="en-US" dirty="0">
                <a:solidFill>
                  <a:srgbClr val="4D4D4D"/>
                </a:solidFill>
              </a:rPr>
              <a:t>查找调用本函数的函数</a:t>
            </a:r>
            <a:br>
              <a:rPr lang="zh-CN" altLang="en-US" dirty="0">
                <a:solidFill>
                  <a:srgbClr val="4D4D4D"/>
                </a:solidFill>
              </a:rPr>
            </a:br>
            <a:r>
              <a:rPr lang="en-US" altLang="zh-CN" b="1" dirty="0">
                <a:solidFill>
                  <a:srgbClr val="00B050"/>
                </a:solidFill>
              </a:rPr>
              <a:t>:</a:t>
            </a:r>
            <a:r>
              <a:rPr lang="en-US" b="1" dirty="0">
                <a:solidFill>
                  <a:srgbClr val="00B050"/>
                </a:solidFill>
              </a:rPr>
              <a:t>cs find t</a:t>
            </a:r>
            <a:r>
              <a:rPr lang="en-US" dirty="0">
                <a:solidFill>
                  <a:srgbClr val="4D4D4D"/>
                </a:solidFill>
              </a:rPr>
              <a:t> ---- </a:t>
            </a:r>
            <a:r>
              <a:rPr lang="zh-CN" altLang="en-US" dirty="0">
                <a:solidFill>
                  <a:srgbClr val="4D4D4D"/>
                </a:solidFill>
              </a:rPr>
              <a:t>查找指定的字符串</a:t>
            </a:r>
            <a:br>
              <a:rPr lang="zh-CN" altLang="en-US" dirty="0">
                <a:solidFill>
                  <a:srgbClr val="4D4D4D"/>
                </a:solidFill>
              </a:rPr>
            </a:br>
            <a:r>
              <a:rPr lang="en-US" altLang="zh-CN" b="1" dirty="0">
                <a:solidFill>
                  <a:srgbClr val="00B050"/>
                </a:solidFill>
              </a:rPr>
              <a:t>:</a:t>
            </a:r>
            <a:r>
              <a:rPr lang="en-US" b="1" dirty="0">
                <a:solidFill>
                  <a:srgbClr val="00B050"/>
                </a:solidFill>
              </a:rPr>
              <a:t>cs find e </a:t>
            </a:r>
            <a:r>
              <a:rPr lang="en-US" dirty="0">
                <a:solidFill>
                  <a:srgbClr val="4D4D4D"/>
                </a:solidFill>
              </a:rPr>
              <a:t>---- </a:t>
            </a:r>
            <a:r>
              <a:rPr lang="zh-CN" altLang="en-US" dirty="0">
                <a:solidFill>
                  <a:srgbClr val="4D4D4D"/>
                </a:solidFill>
              </a:rPr>
              <a:t>查找</a:t>
            </a:r>
            <a:r>
              <a:rPr lang="en-US" dirty="0">
                <a:solidFill>
                  <a:srgbClr val="4D4D4D"/>
                </a:solidFill>
              </a:rPr>
              <a:t>egrep</a:t>
            </a:r>
            <a:r>
              <a:rPr lang="zh-CN" altLang="en-US" dirty="0">
                <a:solidFill>
                  <a:srgbClr val="4D4D4D"/>
                </a:solidFill>
              </a:rPr>
              <a:t>模式，相当于</a:t>
            </a:r>
            <a:r>
              <a:rPr lang="en-US" dirty="0">
                <a:solidFill>
                  <a:srgbClr val="4D4D4D"/>
                </a:solidFill>
              </a:rPr>
              <a:t>egrep</a:t>
            </a:r>
            <a:r>
              <a:rPr lang="zh-CN" altLang="en-US" dirty="0">
                <a:solidFill>
                  <a:srgbClr val="4D4D4D"/>
                </a:solidFill>
              </a:rPr>
              <a:t>功能</a:t>
            </a:r>
            <a:endParaRPr lang="en-US" altLang="zh-CN" dirty="0">
              <a:solidFill>
                <a:srgbClr val="4D4D4D"/>
              </a:solidFill>
            </a:endParaRPr>
          </a:p>
          <a:p>
            <a:r>
              <a:rPr lang="en-US" altLang="zh-CN" b="1" dirty="0">
                <a:solidFill>
                  <a:srgbClr val="00B050"/>
                </a:solidFill>
              </a:rPr>
              <a:t>:</a:t>
            </a:r>
            <a:r>
              <a:rPr lang="en-US" b="1" dirty="0">
                <a:solidFill>
                  <a:srgbClr val="00B050"/>
                </a:solidFill>
              </a:rPr>
              <a:t>cs find f </a:t>
            </a:r>
            <a:r>
              <a:rPr lang="en-US" dirty="0">
                <a:solidFill>
                  <a:srgbClr val="4D4D4D"/>
                </a:solidFill>
              </a:rPr>
              <a:t>---- </a:t>
            </a:r>
            <a:r>
              <a:rPr lang="zh-CN" altLang="en-US" dirty="0">
                <a:solidFill>
                  <a:srgbClr val="4D4D4D"/>
                </a:solidFill>
              </a:rPr>
              <a:t>查找并打开文件，类似</a:t>
            </a:r>
            <a:r>
              <a:rPr lang="en-US" dirty="0">
                <a:solidFill>
                  <a:srgbClr val="4D4D4D"/>
                </a:solidFill>
              </a:rPr>
              <a:t>vim</a:t>
            </a:r>
            <a:r>
              <a:rPr lang="zh-CN" altLang="en-US" dirty="0">
                <a:solidFill>
                  <a:srgbClr val="4D4D4D"/>
                </a:solidFill>
              </a:rPr>
              <a:t>的</a:t>
            </a:r>
            <a:r>
              <a:rPr lang="en-US" dirty="0">
                <a:solidFill>
                  <a:srgbClr val="4D4D4D"/>
                </a:solidFill>
              </a:rPr>
              <a:t>find</a:t>
            </a:r>
            <a:r>
              <a:rPr lang="zh-CN" altLang="en-US" dirty="0">
                <a:solidFill>
                  <a:srgbClr val="4D4D4D"/>
                </a:solidFill>
              </a:rPr>
              <a:t>功能</a:t>
            </a:r>
            <a:br>
              <a:rPr lang="zh-CN" altLang="en-US" dirty="0">
                <a:solidFill>
                  <a:srgbClr val="4D4D4D"/>
                </a:solidFill>
              </a:rPr>
            </a:br>
            <a:r>
              <a:rPr lang="en-US" altLang="zh-CN" b="1" dirty="0">
                <a:solidFill>
                  <a:srgbClr val="00B050"/>
                </a:solidFill>
              </a:rPr>
              <a:t>:</a:t>
            </a:r>
            <a:r>
              <a:rPr lang="en-US" b="1" dirty="0">
                <a:solidFill>
                  <a:srgbClr val="00B050"/>
                </a:solidFill>
              </a:rPr>
              <a:t>cs find i </a:t>
            </a:r>
            <a:r>
              <a:rPr lang="en-US" dirty="0">
                <a:solidFill>
                  <a:srgbClr val="4D4D4D"/>
                </a:solidFill>
              </a:rPr>
              <a:t>---- </a:t>
            </a:r>
            <a:r>
              <a:rPr lang="zh-CN" altLang="en-US" dirty="0">
                <a:solidFill>
                  <a:srgbClr val="4D4D4D"/>
                </a:solidFill>
              </a:rPr>
              <a:t>查找包含本文件的文</a:t>
            </a:r>
            <a:endParaRPr lang="zh-CN" altLang="en-US" b="0" i="0" dirty="0">
              <a:solidFill>
                <a:srgbClr val="4D4D4D"/>
              </a:solidFill>
              <a:effectLst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715" y="920750"/>
            <a:ext cx="5867400" cy="3057525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5938715" y="920751"/>
            <a:ext cx="5077994" cy="50205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圆角矩形 5"/>
          <p:cNvSpPr/>
          <p:nvPr/>
        </p:nvSpPr>
        <p:spPr>
          <a:xfrm>
            <a:off x="5938715" y="2609851"/>
            <a:ext cx="5077994" cy="119062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任意多边形 6"/>
          <p:cNvSpPr/>
          <p:nvPr/>
        </p:nvSpPr>
        <p:spPr>
          <a:xfrm>
            <a:off x="4986924" y="1365654"/>
            <a:ext cx="951791" cy="2082800"/>
          </a:xfrm>
          <a:custGeom>
            <a:avLst/>
            <a:gdLst>
              <a:gd name="connsiteX0" fmla="*/ 913691 w 951791"/>
              <a:gd name="connsiteY0" fmla="*/ 0 h 2082800"/>
              <a:gd name="connsiteX1" fmla="*/ 75491 w 951791"/>
              <a:gd name="connsiteY1" fmla="*/ 342900 h 2082800"/>
              <a:gd name="connsiteX2" fmla="*/ 138991 w 951791"/>
              <a:gd name="connsiteY2" fmla="*/ 1625600 h 2082800"/>
              <a:gd name="connsiteX3" fmla="*/ 951791 w 951791"/>
              <a:gd name="connsiteY3" fmla="*/ 2082800 h 20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1791" h="2082800">
                <a:moveTo>
                  <a:pt x="913691" y="0"/>
                </a:moveTo>
                <a:cubicBezTo>
                  <a:pt x="559149" y="35983"/>
                  <a:pt x="204608" y="71967"/>
                  <a:pt x="75491" y="342900"/>
                </a:cubicBezTo>
                <a:cubicBezTo>
                  <a:pt x="-53626" y="613833"/>
                  <a:pt x="-7059" y="1335617"/>
                  <a:pt x="138991" y="1625600"/>
                </a:cubicBezTo>
                <a:cubicBezTo>
                  <a:pt x="285041" y="1915583"/>
                  <a:pt x="618416" y="1999191"/>
                  <a:pt x="951791" y="2082800"/>
                </a:cubicBezTo>
              </a:path>
            </a:pathLst>
          </a:cu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4507832" y="1013633"/>
            <a:ext cx="1430883" cy="4091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4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r="35770"/>
          <a:stretch/>
        </p:blipFill>
        <p:spPr>
          <a:xfrm>
            <a:off x="6239514" y="960675"/>
            <a:ext cx="5695814" cy="57531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46185" y="140677"/>
            <a:ext cx="9757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How to compile VP/AG/CHT and navigate errors… 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8758990" y="787008"/>
            <a:ext cx="2486526" cy="224495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46185" y="960675"/>
            <a:ext cx="55878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 </a:t>
            </a:r>
            <a:r>
              <a:rPr lang="en-US" sz="2800" dirty="0">
                <a:solidFill>
                  <a:srgbClr val="00B050"/>
                </a:solidFill>
              </a:rPr>
              <a:t>menu</a:t>
            </a:r>
            <a:r>
              <a:rPr lang="en-US" sz="2800" dirty="0"/>
              <a:t> or:</a:t>
            </a:r>
          </a:p>
          <a:p>
            <a:r>
              <a:rPr lang="en-US" sz="2800" dirty="0">
                <a:solidFill>
                  <a:srgbClr val="00B050"/>
                </a:solidFill>
              </a:rPr>
              <a:t>F7</a:t>
            </a:r>
            <a:r>
              <a:rPr lang="en-US" sz="2800" dirty="0"/>
              <a:t> refresh code, regression, lib, tags..</a:t>
            </a:r>
          </a:p>
          <a:p>
            <a:r>
              <a:rPr lang="en-US" sz="2800" dirty="0">
                <a:solidFill>
                  <a:srgbClr val="00B050"/>
                </a:solidFill>
              </a:rPr>
              <a:t>F5</a:t>
            </a:r>
            <a:r>
              <a:rPr lang="en-US" sz="2800" dirty="0"/>
              <a:t> build VP</a:t>
            </a:r>
          </a:p>
          <a:p>
            <a:r>
              <a:rPr lang="en-US" sz="2800" dirty="0">
                <a:solidFill>
                  <a:srgbClr val="00B050"/>
                </a:solidFill>
              </a:rPr>
              <a:t>F4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F6</a:t>
            </a:r>
            <a:r>
              <a:rPr lang="en-US" sz="2800" dirty="0"/>
              <a:t> jump between compile errors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5951620" y="2776556"/>
            <a:ext cx="1547631" cy="59228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圆角矩形 6"/>
          <p:cNvSpPr/>
          <p:nvPr/>
        </p:nvSpPr>
        <p:spPr>
          <a:xfrm>
            <a:off x="5951620" y="5184722"/>
            <a:ext cx="2245896" cy="81502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任意多边形 9"/>
          <p:cNvSpPr/>
          <p:nvPr/>
        </p:nvSpPr>
        <p:spPr>
          <a:xfrm>
            <a:off x="4970952" y="2999874"/>
            <a:ext cx="980669" cy="2582779"/>
          </a:xfrm>
          <a:custGeom>
            <a:avLst/>
            <a:gdLst>
              <a:gd name="connsiteX0" fmla="*/ 980669 w 980669"/>
              <a:gd name="connsiteY0" fmla="*/ 2582779 h 2582779"/>
              <a:gd name="connsiteX1" fmla="*/ 18143 w 980669"/>
              <a:gd name="connsiteY1" fmla="*/ 2037347 h 2582779"/>
              <a:gd name="connsiteX2" fmla="*/ 387111 w 980669"/>
              <a:gd name="connsiteY2" fmla="*/ 609600 h 2582779"/>
              <a:gd name="connsiteX3" fmla="*/ 836290 w 980669"/>
              <a:gd name="connsiteY3" fmla="*/ 0 h 2582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0669" h="2582779">
                <a:moveTo>
                  <a:pt x="980669" y="2582779"/>
                </a:moveTo>
                <a:cubicBezTo>
                  <a:pt x="548869" y="2474494"/>
                  <a:pt x="117069" y="2366210"/>
                  <a:pt x="18143" y="2037347"/>
                </a:cubicBezTo>
                <a:cubicBezTo>
                  <a:pt x="-80783" y="1708484"/>
                  <a:pt x="250753" y="949158"/>
                  <a:pt x="387111" y="609600"/>
                </a:cubicBezTo>
                <a:cubicBezTo>
                  <a:pt x="523469" y="270042"/>
                  <a:pt x="679879" y="135021"/>
                  <a:pt x="836290" y="0"/>
                </a:cubicBezTo>
              </a:path>
            </a:pathLst>
          </a:custGeom>
          <a:solidFill>
            <a:schemeClr val="bg1"/>
          </a:solidFill>
          <a:ln w="508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33137" y="4957011"/>
            <a:ext cx="19787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Sync will perform</a:t>
            </a:r>
          </a:p>
          <a:p>
            <a:r>
              <a:rPr lang="en-US" dirty="0"/>
              <a:t>Git pull</a:t>
            </a:r>
          </a:p>
          <a:p>
            <a:r>
              <a:rPr lang="en-US" dirty="0"/>
              <a:t>cscope</a:t>
            </a:r>
          </a:p>
        </p:txBody>
      </p:sp>
    </p:spTree>
    <p:extLst>
      <p:ext uri="{BB962C8B-B14F-4D97-AF65-F5344CB8AC3E}">
        <p14:creationId xmlns:p14="http://schemas.microsoft.com/office/powerpoint/2010/main" val="621819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624</Words>
  <Application>Microsoft Office PowerPoint</Application>
  <PresentationFormat>宽屏</PresentationFormat>
  <Paragraphs>105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等线</vt:lpstr>
      <vt:lpstr>等线 Light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jun chen</dc:creator>
  <cp:lastModifiedBy>jun chen</cp:lastModifiedBy>
  <cp:revision>35</cp:revision>
  <dcterms:created xsi:type="dcterms:W3CDTF">2021-01-30T08:35:14Z</dcterms:created>
  <dcterms:modified xsi:type="dcterms:W3CDTF">2021-01-31T12:34:31Z</dcterms:modified>
</cp:coreProperties>
</file>