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  <p:sldMasterId id="2147483695" r:id="rId2"/>
  </p:sldMasterIdLst>
  <p:notesMasterIdLst>
    <p:notesMasterId r:id="rId11"/>
  </p:notesMasterIdLst>
  <p:handoutMasterIdLst>
    <p:handoutMasterId r:id="rId12"/>
  </p:handoutMasterIdLst>
  <p:sldIdLst>
    <p:sldId id="4200" r:id="rId3"/>
    <p:sldId id="4201" r:id="rId4"/>
    <p:sldId id="4205" r:id="rId5"/>
    <p:sldId id="4202" r:id="rId6"/>
    <p:sldId id="263" r:id="rId7"/>
    <p:sldId id="4203" r:id="rId8"/>
    <p:sldId id="4204" r:id="rId9"/>
    <p:sldId id="4178" r:id="rId10"/>
  </p:sldIdLst>
  <p:sldSz cx="12192000" cy="6858000"/>
  <p:notesSz cx="6797675" cy="9926638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3772" userDrawn="1">
          <p15:clr>
            <a:srgbClr val="A4A3A4"/>
          </p15:clr>
        </p15:guide>
        <p15:guide id="3" pos="55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1C"/>
    <a:srgbClr val="7F7F7F"/>
    <a:srgbClr val="0A3F78"/>
    <a:srgbClr val="C70F22"/>
    <a:srgbClr val="17479E"/>
    <a:srgbClr val="14B5C7"/>
    <a:srgbClr val="94EBF4"/>
    <a:srgbClr val="52F3FF"/>
    <a:srgbClr val="EB6206"/>
    <a:srgbClr val="B9A0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74" autoAdjust="0"/>
    <p:restoredTop sz="89602" autoAdjust="0"/>
  </p:normalViewPr>
  <p:slideViewPr>
    <p:cSldViewPr snapToGrid="0" showGuides="1">
      <p:cViewPr varScale="1">
        <p:scale>
          <a:sx n="115" d="100"/>
          <a:sy n="115" d="100"/>
        </p:scale>
        <p:origin x="222" y="114"/>
      </p:cViewPr>
      <p:guideLst>
        <p:guide orient="horz" pos="822"/>
        <p:guide pos="3772"/>
        <p:guide pos="5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928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87CA5A5A-9347-B24F-AD12-821C747D58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8A64D98-8704-EB45-B1DF-C1F7B6148A5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C3F34-A983-4045-B8E2-6F0E52DDF499}" type="datetimeFigureOut">
              <a:rPr kumimoji="1" lang="zh-CN" altLang="en-US" smtClean="0"/>
              <a:t>2023/8/11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F3831DD-7E0C-5B49-9B6D-7BE581A0030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26F2342-C5D3-A54B-B03F-506D167E19B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EC993-8D6A-B54F-9693-658E95B924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99849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86DB9-917E-4FFA-8DB0-4E1857BF1AFF}" type="datetimeFigureOut">
              <a:rPr lang="zh-CN" altLang="en-US" smtClean="0"/>
              <a:t>2023/8/11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0F710-22A0-4DED-B4DE-5740793DA3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4958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0F710-22A0-4DED-B4DE-5740793DA37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686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2023/8/11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平行四边形 7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3480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空白标题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3E34-8C99-43C6-BFBB-86E352EB8502}" type="datetime1">
              <a:rPr lang="zh-CN" altLang="en-US" smtClean="0"/>
              <a:t>2023/8/11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平行四边形 7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A9300BA-12B9-835D-414E-B051616D2CF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922FBCD8-1889-507F-F8B8-043FC039E5D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A5599C58-3130-79B8-92DC-877F0D1D49C0}"/>
              </a:ext>
            </a:extLst>
          </p:cNvPr>
          <p:cNvSpPr/>
          <p:nvPr userDrawn="1"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91DF88E-1D8B-FBE9-6FC8-A8AAE8008DC2}"/>
              </a:ext>
            </a:extLst>
          </p:cNvPr>
          <p:cNvSpPr/>
          <p:nvPr userDrawn="1"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93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完全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  <a:t>2023/8/11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647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3E34-8C99-43C6-BFBB-86E352EB8502}" type="datetime1">
              <a:rPr lang="zh-CN" altLang="en-US" smtClean="0"/>
              <a:t>2023/8/11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3770995" y="1612437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0" name="文本占位符 2"/>
          <p:cNvSpPr>
            <a:spLocks noGrp="1"/>
          </p:cNvSpPr>
          <p:nvPr>
            <p:ph idx="1"/>
          </p:nvPr>
        </p:nvSpPr>
        <p:spPr>
          <a:xfrm>
            <a:off x="3770995" y="2722137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3459837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  <a:t>2023/8/11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919729" y="1205114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919729" y="2314814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1653462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177516" y="0"/>
            <a:ext cx="6014484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  <a:t>2023/8/11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397525" y="1424428"/>
            <a:ext cx="5321631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3" name="文本占位符 2"/>
          <p:cNvSpPr>
            <a:spLocks noGrp="1"/>
          </p:cNvSpPr>
          <p:nvPr>
            <p:ph idx="1"/>
          </p:nvPr>
        </p:nvSpPr>
        <p:spPr>
          <a:xfrm>
            <a:off x="397524" y="2648531"/>
            <a:ext cx="5321632" cy="1765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  <p:sp>
        <p:nvSpPr>
          <p:cNvPr id="14" name="文本占位符 2"/>
          <p:cNvSpPr>
            <a:spLocks noGrp="1"/>
          </p:cNvSpPr>
          <p:nvPr>
            <p:ph idx="18"/>
          </p:nvPr>
        </p:nvSpPr>
        <p:spPr>
          <a:xfrm>
            <a:off x="6523942" y="4823481"/>
            <a:ext cx="5321632" cy="1400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800317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  <a:t>2023/8/11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2967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6B4F262C-C20F-13B9-A4FF-DD6B3772A988}"/>
              </a:ext>
            </a:extLst>
          </p:cNvPr>
          <p:cNvSpPr/>
          <p:nvPr/>
        </p:nvSpPr>
        <p:spPr>
          <a:xfrm>
            <a:off x="1164800" y="1020233"/>
            <a:ext cx="5112000" cy="4779434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2AF31AE-B499-9213-32CC-1B883DED15BA}"/>
              </a:ext>
            </a:extLst>
          </p:cNvPr>
          <p:cNvSpPr/>
          <p:nvPr/>
        </p:nvSpPr>
        <p:spPr>
          <a:xfrm>
            <a:off x="4809067" y="2294467"/>
            <a:ext cx="1467733" cy="4563533"/>
          </a:xfrm>
          <a:prstGeom prst="rect">
            <a:avLst/>
          </a:prstGeom>
          <a:solidFill>
            <a:srgbClr val="CD1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36BAF25-F379-B7CF-73A5-1EA29A544040}"/>
              </a:ext>
            </a:extLst>
          </p:cNvPr>
          <p:cNvSpPr/>
          <p:nvPr/>
        </p:nvSpPr>
        <p:spPr>
          <a:xfrm>
            <a:off x="6276800" y="2294467"/>
            <a:ext cx="5915200" cy="45635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  <a:t>2023/8/11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6663823" y="1020233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0" name="文本占位符 2"/>
          <p:cNvSpPr>
            <a:spLocks noGrp="1"/>
          </p:cNvSpPr>
          <p:nvPr>
            <p:ph idx="1"/>
          </p:nvPr>
        </p:nvSpPr>
        <p:spPr>
          <a:xfrm>
            <a:off x="6663823" y="2698689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20509714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5407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7E38106-3C83-20B2-8194-FDAB3016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2023/8/11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D779558-DC9F-8A51-AA56-994EBD54B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75D8045-3A6B-213C-02A1-226484FE2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7035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2023/8/11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平行四边形 6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63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2023/8/11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111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2023/8/11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4184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2023/8/11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77475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2023/8/11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9929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2023/8/11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657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D5B5DC4-4F86-8CDF-C898-3615C2DD1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  <a:t>2023/8/11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DD8B8B2-5D2F-EEB8-3774-A2ED254C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5F7BFF0-AE34-8436-1E9E-E82361CF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5E6838C-348E-9A34-3AA5-29ACBB6EE9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4549"/>
            <a:ext cx="1356801" cy="50855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487A0BF-C417-0D09-ACDE-B7F6BDE1791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57934" y="-707439"/>
            <a:ext cx="4360096" cy="245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55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18415-1B45-4373-ACD1-24A935B9E1C6}" type="datetimeFigureOut">
              <a:rPr lang="zh-CN" altLang="en-US" smtClean="0"/>
              <a:t>2023/8/11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9" name="平行四边形 8">
            <a:extLst>
              <a:ext uri="{FF2B5EF4-FFF2-40B4-BE49-F238E27FC236}">
                <a16:creationId xmlns:a16="http://schemas.microsoft.com/office/drawing/2014/main" id="{C0044DC2-7D2A-871D-851F-AA0600D9446F}"/>
              </a:ext>
            </a:extLst>
          </p:cNvPr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C6A92E5B-F8AD-3FAF-BC3E-4E2147A02F12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6406BD0D-1754-5C39-0706-81526F392742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117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702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 advTm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667B5-ED61-425F-8601-8CEF2B153ADB}" type="datetime1">
              <a:rPr lang="zh-CN" altLang="en-US" smtClean="0"/>
              <a:t>2023/8/11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32AF4-A8FD-4977-867F-0E5C904E2B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75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8" r:id="rId2"/>
    <p:sldLayoutId id="2147483701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7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7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wmf"/><Relationship Id="rId11" Type="http://schemas.openxmlformats.org/officeDocument/2006/relationships/image" Target="../media/image16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5.png"/><Relationship Id="rId4" Type="http://schemas.openxmlformats.org/officeDocument/2006/relationships/image" Target="../media/image10.wmf"/><Relationship Id="rId9" Type="http://schemas.openxmlformats.org/officeDocument/2006/relationships/image" Target="../media/image14.png"/><Relationship Id="rId14" Type="http://schemas.openxmlformats.org/officeDocument/2006/relationships/image" Target="../media/image1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5.bin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21.wmf"/><Relationship Id="rId5" Type="http://schemas.openxmlformats.org/officeDocument/2006/relationships/image" Target="../media/image22.png"/><Relationship Id="rId10" Type="http://schemas.openxmlformats.org/officeDocument/2006/relationships/oleObject" Target="../embeddings/oleObject8.bin"/><Relationship Id="rId4" Type="http://schemas.openxmlformats.org/officeDocument/2006/relationships/image" Target="../media/image18.wmf"/><Relationship Id="rId9" Type="http://schemas.openxmlformats.org/officeDocument/2006/relationships/image" Target="../media/image2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2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31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30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2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.xml"/><Relationship Id="rId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内容占位符 3">
            <a:extLst>
              <a:ext uri="{FF2B5EF4-FFF2-40B4-BE49-F238E27FC236}">
                <a16:creationId xmlns:a16="http://schemas.microsoft.com/office/drawing/2014/main" id="{55237020-875B-527F-B6FE-3CC26C132E3C}"/>
              </a:ext>
            </a:extLst>
          </p:cNvPr>
          <p:cNvSpPr txBox="1">
            <a:spLocks/>
          </p:cNvSpPr>
          <p:nvPr/>
        </p:nvSpPr>
        <p:spPr>
          <a:xfrm>
            <a:off x="9290883" y="5989412"/>
            <a:ext cx="2445051" cy="1125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思源黑体 Light" panose="020B0300000000000000" charset="-122"/>
              </a:rPr>
              <a:t>打造完整的国产芯片数字EDA平台</a:t>
            </a:r>
          </a:p>
        </p:txBody>
      </p:sp>
      <p:sp>
        <p:nvSpPr>
          <p:cNvPr id="12" name="文本占位符 2">
            <a:extLst>
              <a:ext uri="{FF2B5EF4-FFF2-40B4-BE49-F238E27FC236}">
                <a16:creationId xmlns:a16="http://schemas.microsoft.com/office/drawing/2014/main" id="{094CC457-129F-75C2-B25A-1CA604B79BD0}"/>
              </a:ext>
            </a:extLst>
          </p:cNvPr>
          <p:cNvSpPr txBox="1">
            <a:spLocks/>
          </p:cNvSpPr>
          <p:nvPr/>
        </p:nvSpPr>
        <p:spPr>
          <a:xfrm>
            <a:off x="510047" y="1786019"/>
            <a:ext cx="5995988" cy="86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4400">
                <a:solidFill>
                  <a:srgbClr val="D6001C"/>
                </a:solidFill>
                <a:latin typeface="Helvetica 65 Medium" panose="020B0500000000000000" charset="0"/>
                <a:cs typeface="Helvetica 65 Medium" panose="020B0500000000000000" charset="0"/>
              </a:rPr>
              <a:t>芯</a:t>
            </a:r>
            <a:r>
              <a:rPr lang="zh-CN" altLang="en-US" sz="4400">
                <a:latin typeface="Helvetica 65 Medium" panose="020B0500000000000000" charset="0"/>
                <a:cs typeface="Helvetica 65 Medium" panose="020B0500000000000000" charset="0"/>
              </a:rPr>
              <a:t>之所至  皆有</a:t>
            </a:r>
            <a:r>
              <a:rPr lang="zh-CN" altLang="en-US" sz="4400">
                <a:solidFill>
                  <a:srgbClr val="D6001C"/>
                </a:solidFill>
                <a:latin typeface="Helvetica 65 Medium" panose="020B0500000000000000" charset="0"/>
                <a:cs typeface="Helvetica 65 Medium" panose="020B0500000000000000" charset="0"/>
              </a:rPr>
              <a:t>鸿芯</a:t>
            </a:r>
            <a:endParaRPr lang="en-US" altLang="zh-CN" sz="4400" dirty="0">
              <a:solidFill>
                <a:srgbClr val="D6001C"/>
              </a:solidFill>
              <a:latin typeface="Helvetica 65 Medium" panose="020B0500000000000000" charset="0"/>
              <a:cs typeface="Helvetica 65 Medium" panose="020B0500000000000000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6AB9CB4-F191-E4C5-E530-7BA387DB4EBD}"/>
              </a:ext>
            </a:extLst>
          </p:cNvPr>
          <p:cNvSpPr txBox="1"/>
          <p:nvPr/>
        </p:nvSpPr>
        <p:spPr>
          <a:xfrm>
            <a:off x="510047" y="818876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zh-CN" sz="5400" b="1" dirty="0">
                <a:latin typeface="Helvetica 65 Medium" panose="020B0500000000000000" charset="0"/>
                <a:ea typeface="微软雅黑" panose="020B0503020204020204" pitchFamily="34" charset="-122"/>
              </a:rPr>
              <a:t>2023</a:t>
            </a:r>
            <a:endParaRPr lang="zh-CN" altLang="en-US" sz="5400" b="1" dirty="0">
              <a:latin typeface="Helvetica 65 Medium" panose="020B0500000000000000" charset="0"/>
              <a:ea typeface="微软雅黑" panose="020B0503020204020204" pitchFamily="34" charset="-122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082E21D8-51E5-E239-E6A7-E070B9854D5A}"/>
              </a:ext>
            </a:extLst>
          </p:cNvPr>
          <p:cNvGrpSpPr/>
          <p:nvPr/>
        </p:nvGrpSpPr>
        <p:grpSpPr>
          <a:xfrm>
            <a:off x="736930" y="6279057"/>
            <a:ext cx="1054585" cy="201033"/>
            <a:chOff x="686082" y="6264067"/>
            <a:chExt cx="1054585" cy="201033"/>
          </a:xfrm>
        </p:grpSpPr>
        <p:sp>
          <p:nvSpPr>
            <p:cNvPr id="23" name="椭圆 22">
              <a:extLst>
                <a:ext uri="{FF2B5EF4-FFF2-40B4-BE49-F238E27FC236}">
                  <a16:creationId xmlns:a16="http://schemas.microsoft.com/office/drawing/2014/main" id="{89438DBD-A0B8-1DAA-F659-B4269F635658}"/>
                </a:ext>
              </a:extLst>
            </p:cNvPr>
            <p:cNvSpPr/>
            <p:nvPr/>
          </p:nvSpPr>
          <p:spPr>
            <a:xfrm>
              <a:off x="686082" y="6264067"/>
              <a:ext cx="201033" cy="2010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4" name="椭圆 23">
              <a:extLst>
                <a:ext uri="{FF2B5EF4-FFF2-40B4-BE49-F238E27FC236}">
                  <a16:creationId xmlns:a16="http://schemas.microsoft.com/office/drawing/2014/main" id="{D1050710-F62A-946D-B81F-C334EB0CF3A4}"/>
                </a:ext>
              </a:extLst>
            </p:cNvPr>
            <p:cNvSpPr/>
            <p:nvPr/>
          </p:nvSpPr>
          <p:spPr>
            <a:xfrm>
              <a:off x="970599" y="6264067"/>
              <a:ext cx="201033" cy="2010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5" name="椭圆 24">
              <a:extLst>
                <a:ext uri="{FF2B5EF4-FFF2-40B4-BE49-F238E27FC236}">
                  <a16:creationId xmlns:a16="http://schemas.microsoft.com/office/drawing/2014/main" id="{6CCC8C77-F6BB-5261-1C95-E78BDAE7EA8E}"/>
                </a:ext>
              </a:extLst>
            </p:cNvPr>
            <p:cNvSpPr/>
            <p:nvPr/>
          </p:nvSpPr>
          <p:spPr>
            <a:xfrm>
              <a:off x="1255116" y="6264067"/>
              <a:ext cx="201033" cy="201033"/>
            </a:xfrm>
            <a:prstGeom prst="ellipse">
              <a:avLst/>
            </a:prstGeom>
            <a:solidFill>
              <a:srgbClr val="FF70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6" name="椭圆 25">
              <a:extLst>
                <a:ext uri="{FF2B5EF4-FFF2-40B4-BE49-F238E27FC236}">
                  <a16:creationId xmlns:a16="http://schemas.microsoft.com/office/drawing/2014/main" id="{BCF661CC-57FE-0B74-07F2-C74C7BF9D7D3}"/>
                </a:ext>
              </a:extLst>
            </p:cNvPr>
            <p:cNvSpPr/>
            <p:nvPr/>
          </p:nvSpPr>
          <p:spPr>
            <a:xfrm>
              <a:off x="1539634" y="6264067"/>
              <a:ext cx="201033" cy="20103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pic>
        <p:nvPicPr>
          <p:cNvPr id="10" name="图片 9" descr="黑暗中的灯光&#10;&#10;描述已自动生成">
            <a:extLst>
              <a:ext uri="{FF2B5EF4-FFF2-40B4-BE49-F238E27FC236}">
                <a16:creationId xmlns:a16="http://schemas.microsoft.com/office/drawing/2014/main" id="{DBC29ED9-C954-C880-DFCC-E578BE51D7E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9298" y="-1015474"/>
            <a:ext cx="5727151" cy="3221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76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散度与旋度</a:t>
            </a: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B84D85C0-C204-6577-DC4B-202C9D1960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3168434"/>
              </p:ext>
            </p:extLst>
          </p:nvPr>
        </p:nvGraphicFramePr>
        <p:xfrm>
          <a:off x="726656" y="987351"/>
          <a:ext cx="5748790" cy="815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AxMath" r:id="rId3" imgW="3011400" imgH="426600" progId="Equation.AxMath">
                  <p:embed/>
                </p:oleObj>
              </mc:Choice>
              <mc:Fallback>
                <p:oleObj name="AxMath" r:id="rId3" imgW="3011400" imgH="426600" progId="Equation.AxMat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6656" y="987351"/>
                        <a:ext cx="5748790" cy="8151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017B7945-8FCD-0254-634F-4A1BB6A6DF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3544895"/>
              </p:ext>
            </p:extLst>
          </p:nvPr>
        </p:nvGraphicFramePr>
        <p:xfrm>
          <a:off x="726656" y="2087789"/>
          <a:ext cx="7664450" cy="121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AxMath" r:id="rId5" imgW="3434400" imgH="542160" progId="Equation.AxMath">
                  <p:embed/>
                </p:oleObj>
              </mc:Choice>
              <mc:Fallback>
                <p:oleObj name="AxMath" r:id="rId5" imgW="3434400" imgH="542160" progId="Equation.AxMat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6656" y="2087789"/>
                        <a:ext cx="7664450" cy="1211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BD9340DD-7948-FA2F-FEA3-258144F5BF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593475"/>
              </p:ext>
            </p:extLst>
          </p:nvPr>
        </p:nvGraphicFramePr>
        <p:xfrm>
          <a:off x="666231" y="3583778"/>
          <a:ext cx="3584087" cy="801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AxMath" r:id="rId7" imgW="1874880" imgH="418680" progId="Equation.AxMath">
                  <p:embed/>
                </p:oleObj>
              </mc:Choice>
              <mc:Fallback>
                <p:oleObj name="AxMath" r:id="rId7" imgW="1874880" imgH="418680" progId="Equation.AxMat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66231" y="3583778"/>
                        <a:ext cx="3584087" cy="8011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图片 11">
            <a:extLst>
              <a:ext uri="{FF2B5EF4-FFF2-40B4-BE49-F238E27FC236}">
                <a16:creationId xmlns:a16="http://schemas.microsoft.com/office/drawing/2014/main" id="{EA9DFEE8-3118-0289-2AC1-37FCAA154FD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8573" y="4908803"/>
            <a:ext cx="1014420" cy="771531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2A4DAB12-EBAC-5B98-0933-9BDEB4B7F26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8573" y="5575928"/>
            <a:ext cx="2081228" cy="300040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0894391F-B0E2-8816-6221-38165F89D13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30234" y="4665594"/>
            <a:ext cx="2110822" cy="621520"/>
          </a:xfrm>
          <a:prstGeom prst="rect">
            <a:avLst/>
          </a:prstGeom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B81565E5-CBC7-B386-41DE-A3BDFCC09BB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30234" y="5403349"/>
            <a:ext cx="2131543" cy="934599"/>
          </a:xfrm>
          <a:prstGeom prst="rect">
            <a:avLst/>
          </a:prstGeom>
        </p:spPr>
      </p:pic>
      <p:graphicFrame>
        <p:nvGraphicFramePr>
          <p:cNvPr id="19" name="对象 18">
            <a:extLst>
              <a:ext uri="{FF2B5EF4-FFF2-40B4-BE49-F238E27FC236}">
                <a16:creationId xmlns:a16="http://schemas.microsoft.com/office/drawing/2014/main" id="{3CB48D79-24DE-A5C1-8F9F-A0E439D8C7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780917"/>
              </p:ext>
            </p:extLst>
          </p:nvPr>
        </p:nvGraphicFramePr>
        <p:xfrm>
          <a:off x="4820178" y="4979022"/>
          <a:ext cx="7181632" cy="737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AxMath" r:id="rId13" imgW="4172040" imgH="428400" progId="Equation.AxMath">
                  <p:embed/>
                </p:oleObj>
              </mc:Choice>
              <mc:Fallback>
                <p:oleObj name="AxMath" r:id="rId13" imgW="4172040" imgH="428400" progId="Equation.AxMat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820178" y="4979022"/>
                        <a:ext cx="7181632" cy="7378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6752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高斯公式与斯托克斯公式</a:t>
            </a:r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9730C170-6171-DFA0-F5C6-92E0C2996E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848224"/>
              </p:ext>
            </p:extLst>
          </p:nvPr>
        </p:nvGraphicFramePr>
        <p:xfrm>
          <a:off x="717550" y="1381125"/>
          <a:ext cx="5919788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AxMath" r:id="rId3" imgW="3066840" imgH="439560" progId="Equation.AxMath">
                  <p:embed/>
                </p:oleObj>
              </mc:Choice>
              <mc:Fallback>
                <p:oleObj name="AxMath" r:id="rId3" imgW="3066840" imgH="439560" progId="Equation.AxMat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17550" y="1381125"/>
                        <a:ext cx="5919788" cy="847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图片 7">
            <a:extLst>
              <a:ext uri="{FF2B5EF4-FFF2-40B4-BE49-F238E27FC236}">
                <a16:creationId xmlns:a16="http://schemas.microsoft.com/office/drawing/2014/main" id="{F3FFB2C7-7BF6-4B73-8D36-253B6CF5FB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87444" y="1285180"/>
            <a:ext cx="3444539" cy="3279932"/>
          </a:xfrm>
          <a:prstGeom prst="rect">
            <a:avLst/>
          </a:prstGeom>
        </p:spPr>
      </p:pic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842BEB8B-FE4E-ED33-0402-983507307D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4554223"/>
              </p:ext>
            </p:extLst>
          </p:nvPr>
        </p:nvGraphicFramePr>
        <p:xfrm>
          <a:off x="834097" y="3789506"/>
          <a:ext cx="3389560" cy="839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AxMath" r:id="rId6" imgW="1737000" imgH="430200" progId="Equation.AxMath">
                  <p:embed/>
                </p:oleObj>
              </mc:Choice>
              <mc:Fallback>
                <p:oleObj name="AxMath" r:id="rId6" imgW="1737000" imgH="430200" progId="Equation.AxMat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34097" y="3789506"/>
                        <a:ext cx="3389560" cy="8396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A9019947-30EB-15C5-4514-C92211623D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84685"/>
              </p:ext>
            </p:extLst>
          </p:nvPr>
        </p:nvGraphicFramePr>
        <p:xfrm>
          <a:off x="1557368" y="2367863"/>
          <a:ext cx="2846935" cy="1109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AxMath" r:id="rId8" imgW="1609560" imgH="626760" progId="Equation.AxMath">
                  <p:embed/>
                </p:oleObj>
              </mc:Choice>
              <mc:Fallback>
                <p:oleObj name="AxMath" r:id="rId8" imgW="1609560" imgH="626760" progId="Equation.AxMat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57368" y="2367863"/>
                        <a:ext cx="2846935" cy="11090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A870CE62-12A2-CF3B-12FA-6C84BDD61FF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534390"/>
              </p:ext>
            </p:extLst>
          </p:nvPr>
        </p:nvGraphicFramePr>
        <p:xfrm>
          <a:off x="1494523" y="4828137"/>
          <a:ext cx="2866584" cy="110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AxMath" r:id="rId10" imgW="1621440" imgH="626760" progId="Equation.AxMath">
                  <p:embed/>
                </p:oleObj>
              </mc:Choice>
              <mc:Fallback>
                <p:oleObj name="AxMath" r:id="rId10" imgW="1621440" imgH="626760" progId="Equation.AxMat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94523" y="4828137"/>
                        <a:ext cx="2866584" cy="1109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7297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微分形式的麦克斯韦方程组</a:t>
            </a:r>
          </a:p>
        </p:txBody>
      </p:sp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24AF38AB-E394-C4A5-482B-08CCC8DF93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3130205"/>
              </p:ext>
            </p:extLst>
          </p:nvPr>
        </p:nvGraphicFramePr>
        <p:xfrm>
          <a:off x="1104900" y="1714500"/>
          <a:ext cx="2590800" cy="294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AxMath" r:id="rId3" imgW="1246680" imgH="1416960" progId="Equation.AxMath">
                  <p:embed/>
                </p:oleObj>
              </mc:Choice>
              <mc:Fallback>
                <p:oleObj name="AxMath" r:id="rId3" imgW="1246680" imgH="1416960" progId="Equation.AxMat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4900" y="1714500"/>
                        <a:ext cx="2590800" cy="294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0D7CE8E7-671D-2F68-80D6-B28126FA4E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1303577"/>
              </p:ext>
            </p:extLst>
          </p:nvPr>
        </p:nvGraphicFramePr>
        <p:xfrm>
          <a:off x="5378190" y="2400365"/>
          <a:ext cx="1172087" cy="18543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AxMath" r:id="rId5" imgW="550800" imgH="872280" progId="Equation.AxMath">
                  <p:embed/>
                </p:oleObj>
              </mc:Choice>
              <mc:Fallback>
                <p:oleObj name="AxMath" r:id="rId5" imgW="550800" imgH="872280" progId="Equation.AxMat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78190" y="2400365"/>
                        <a:ext cx="1172087" cy="18543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7490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KCL</a:t>
            </a:r>
            <a:r>
              <a:rPr lang="zh-CN" altLang="en-US" dirty="0"/>
              <a:t>的推导过程</a:t>
            </a:r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4D275653-5EDB-4A23-CCF8-8C417E122B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887927"/>
              </p:ext>
            </p:extLst>
          </p:nvPr>
        </p:nvGraphicFramePr>
        <p:xfrm>
          <a:off x="665519" y="1243849"/>
          <a:ext cx="2593975" cy="971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AxMath" r:id="rId3" imgW="1229400" imgH="460080" progId="Equation.AxMath">
                  <p:embed/>
                </p:oleObj>
              </mc:Choice>
              <mc:Fallback>
                <p:oleObj name="AxMath" r:id="rId3" imgW="1229400" imgH="460080" progId="Equation.AxMat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5519" y="1243849"/>
                        <a:ext cx="2593975" cy="9719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3D8ABE46-4A47-4713-2FBF-1A4E310CCA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21133"/>
              </p:ext>
            </p:extLst>
          </p:nvPr>
        </p:nvGraphicFramePr>
        <p:xfrm>
          <a:off x="665519" y="2215752"/>
          <a:ext cx="4111625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AxMath" r:id="rId5" imgW="1947600" imgH="511560" progId="Equation.AxMath">
                  <p:embed/>
                </p:oleObj>
              </mc:Choice>
              <mc:Fallback>
                <p:oleObj name="AxMath" r:id="rId5" imgW="1947600" imgH="511560" progId="Equation.AxMath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4D275653-5EDB-4A23-CCF8-8C417E122B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5519" y="2215752"/>
                        <a:ext cx="4111625" cy="1077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箭头: 下 9">
            <a:extLst>
              <a:ext uri="{FF2B5EF4-FFF2-40B4-BE49-F238E27FC236}">
                <a16:creationId xmlns:a16="http://schemas.microsoft.com/office/drawing/2014/main" id="{620024D2-03BF-0140-C51B-5FBE69D5C218}"/>
              </a:ext>
            </a:extLst>
          </p:cNvPr>
          <p:cNvSpPr/>
          <p:nvPr/>
        </p:nvSpPr>
        <p:spPr>
          <a:xfrm>
            <a:off x="1604865" y="3198822"/>
            <a:ext cx="454090" cy="14617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065DDC5B-F15B-9EAB-3410-841637BA89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474194"/>
              </p:ext>
            </p:extLst>
          </p:nvPr>
        </p:nvGraphicFramePr>
        <p:xfrm>
          <a:off x="2208148" y="3676370"/>
          <a:ext cx="2003166" cy="601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AxMath" r:id="rId7" imgW="1073520" imgH="321840" progId="Equation.AxMath">
                  <p:embed/>
                </p:oleObj>
              </mc:Choice>
              <mc:Fallback>
                <p:oleObj name="AxMath" r:id="rId7" imgW="1073520" imgH="321840" progId="Equation.AxMat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08148" y="3676370"/>
                        <a:ext cx="2003166" cy="6015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id="{51422F88-AECD-49EB-8217-5603263CBA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327091"/>
              </p:ext>
            </p:extLst>
          </p:nvPr>
        </p:nvGraphicFramePr>
        <p:xfrm>
          <a:off x="656787" y="4825158"/>
          <a:ext cx="2611437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AxMath" r:id="rId9" imgW="1236600" imgH="511560" progId="Equation.AxMath">
                  <p:embed/>
                </p:oleObj>
              </mc:Choice>
              <mc:Fallback>
                <p:oleObj name="AxMath" r:id="rId9" imgW="1236600" imgH="511560" progId="Equation.AxMath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3D8ABE46-4A47-4713-2FBF-1A4E310CCA6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56787" y="4825158"/>
                        <a:ext cx="2611437" cy="1077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AE1BCEA7-2ADA-2C28-0972-D3DBA718431E}"/>
              </a:ext>
            </a:extLst>
          </p:cNvPr>
          <p:cNvCxnSpPr/>
          <p:nvPr/>
        </p:nvCxnSpPr>
        <p:spPr>
          <a:xfrm>
            <a:off x="5162939" y="447869"/>
            <a:ext cx="0" cy="5847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对象 14">
            <a:extLst>
              <a:ext uri="{FF2B5EF4-FFF2-40B4-BE49-F238E27FC236}">
                <a16:creationId xmlns:a16="http://schemas.microsoft.com/office/drawing/2014/main" id="{3B0B911C-CAA3-060C-F294-5AA45C5023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329000"/>
              </p:ext>
            </p:extLst>
          </p:nvPr>
        </p:nvGraphicFramePr>
        <p:xfrm>
          <a:off x="6367582" y="970902"/>
          <a:ext cx="3124200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AxMath" r:id="rId11" imgW="1479600" imgH="511560" progId="Equation.AxMath">
                  <p:embed/>
                </p:oleObj>
              </mc:Choice>
              <mc:Fallback>
                <p:oleObj name="AxMath" r:id="rId11" imgW="1479600" imgH="511560" progId="Equation.AxMath">
                  <p:embed/>
                  <p:pic>
                    <p:nvPicPr>
                      <p:cNvPr id="12" name="对象 11">
                        <a:extLst>
                          <a:ext uri="{FF2B5EF4-FFF2-40B4-BE49-F238E27FC236}">
                            <a16:creationId xmlns:a16="http://schemas.microsoft.com/office/drawing/2014/main" id="{51422F88-AECD-49EB-8217-5603263CBAB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367582" y="970902"/>
                        <a:ext cx="3124200" cy="1077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extLst>
              <a:ext uri="{FF2B5EF4-FFF2-40B4-BE49-F238E27FC236}">
                <a16:creationId xmlns:a16="http://schemas.microsoft.com/office/drawing/2014/main" id="{3B7E465C-858A-C7C2-268C-5405B96B7C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170983"/>
              </p:ext>
            </p:extLst>
          </p:nvPr>
        </p:nvGraphicFramePr>
        <p:xfrm>
          <a:off x="6388230" y="2197485"/>
          <a:ext cx="2932113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AxMath" r:id="rId13" imgW="1388520" imgH="511560" progId="Equation.AxMath">
                  <p:embed/>
                </p:oleObj>
              </mc:Choice>
              <mc:Fallback>
                <p:oleObj name="AxMath" r:id="rId13" imgW="1388520" imgH="511560" progId="Equation.AxMath">
                  <p:embed/>
                  <p:pic>
                    <p:nvPicPr>
                      <p:cNvPr id="15" name="对象 14">
                        <a:extLst>
                          <a:ext uri="{FF2B5EF4-FFF2-40B4-BE49-F238E27FC236}">
                            <a16:creationId xmlns:a16="http://schemas.microsoft.com/office/drawing/2014/main" id="{3B0B911C-CAA3-060C-F294-5AA45C5023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388230" y="2197485"/>
                        <a:ext cx="2932113" cy="1077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箭头: 下 16">
            <a:extLst>
              <a:ext uri="{FF2B5EF4-FFF2-40B4-BE49-F238E27FC236}">
                <a16:creationId xmlns:a16="http://schemas.microsoft.com/office/drawing/2014/main" id="{DFF13BC1-2AD9-A836-CABE-ACC9404A5394}"/>
              </a:ext>
            </a:extLst>
          </p:cNvPr>
          <p:cNvSpPr/>
          <p:nvPr/>
        </p:nvSpPr>
        <p:spPr>
          <a:xfrm>
            <a:off x="7299699" y="3157416"/>
            <a:ext cx="454090" cy="146179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8" name="对象 17">
            <a:extLst>
              <a:ext uri="{FF2B5EF4-FFF2-40B4-BE49-F238E27FC236}">
                <a16:creationId xmlns:a16="http://schemas.microsoft.com/office/drawing/2014/main" id="{D1A11B43-E5FF-3DB1-6BA4-0A124957AF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681831"/>
              </p:ext>
            </p:extLst>
          </p:nvPr>
        </p:nvGraphicFramePr>
        <p:xfrm>
          <a:off x="7939911" y="3630813"/>
          <a:ext cx="1450694" cy="534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AxMath" r:id="rId15" imgW="736200" imgH="271080" progId="Equation.AxMath">
                  <p:embed/>
                </p:oleObj>
              </mc:Choice>
              <mc:Fallback>
                <p:oleObj name="AxMath" r:id="rId15" imgW="736200" imgH="271080" progId="Equation.AxMat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939911" y="3630813"/>
                        <a:ext cx="1450694" cy="5346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>
            <a:extLst>
              <a:ext uri="{FF2B5EF4-FFF2-40B4-BE49-F238E27FC236}">
                <a16:creationId xmlns:a16="http://schemas.microsoft.com/office/drawing/2014/main" id="{A94985E9-A724-BD56-596C-1A0CFA99A2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056464"/>
              </p:ext>
            </p:extLst>
          </p:nvPr>
        </p:nvGraphicFramePr>
        <p:xfrm>
          <a:off x="6603935" y="4764195"/>
          <a:ext cx="2201863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AxMath" r:id="rId17" imgW="1043280" imgH="418680" progId="Equation.AxMath">
                  <p:embed/>
                </p:oleObj>
              </mc:Choice>
              <mc:Fallback>
                <p:oleObj name="AxMath" r:id="rId17" imgW="1043280" imgH="418680" progId="Equation.AxMath">
                  <p:embed/>
                  <p:pic>
                    <p:nvPicPr>
                      <p:cNvPr id="16" name="对象 15">
                        <a:extLst>
                          <a:ext uri="{FF2B5EF4-FFF2-40B4-BE49-F238E27FC236}">
                            <a16:creationId xmlns:a16="http://schemas.microsoft.com/office/drawing/2014/main" id="{3B7E465C-858A-C7C2-268C-5405B96B7C6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603935" y="4764195"/>
                        <a:ext cx="2201863" cy="884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258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矢量恒等式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66" y="961927"/>
            <a:ext cx="5533416" cy="413377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98085" y="5095702"/>
            <a:ext cx="54938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另一种思路是：</a:t>
            </a:r>
            <a:endParaRPr lang="en-US" altLang="zh-CN" dirty="0" smtClean="0"/>
          </a:p>
          <a:p>
            <a:r>
              <a:rPr lang="zh-CN" altLang="en-US" dirty="0"/>
              <a:t>两</a:t>
            </a:r>
            <a:r>
              <a:rPr lang="zh-CN" altLang="en-US" dirty="0" smtClean="0"/>
              <a:t>个矢量叉乘的结果必定垂直于这两个矢量</a:t>
            </a:r>
            <a:endParaRPr lang="en-US" altLang="zh-CN" dirty="0" smtClean="0"/>
          </a:p>
          <a:p>
            <a:r>
              <a:rPr lang="zh-CN" altLang="en-US" dirty="0" smtClean="0"/>
              <a:t>而这个叉乘结果与原来的两个矢量中的任一一个点乘</a:t>
            </a:r>
            <a:endParaRPr lang="en-US" altLang="zh-CN" dirty="0" smtClean="0"/>
          </a:p>
          <a:p>
            <a:r>
              <a:rPr lang="zh-CN" altLang="en-US" dirty="0" smtClean="0"/>
              <a:t>根据点乘法则，垂直结果为</a:t>
            </a:r>
            <a:r>
              <a:rPr lang="en-US" altLang="zh-CN" dirty="0" smtClean="0"/>
              <a:t>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0954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我之前推导的错误之处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6184394-E7A0-C951-9CE7-333A30359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584" y="1810137"/>
            <a:ext cx="2376223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45226CAE-159F-093E-B640-55969CDFEF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5237604"/>
              </p:ext>
            </p:extLst>
          </p:nvPr>
        </p:nvGraphicFramePr>
        <p:xfrm>
          <a:off x="2679700" y="1237475"/>
          <a:ext cx="143986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AxMath" r:id="rId3" imgW="687240" imgH="366120" progId="Equation.AxMath">
                  <p:embed/>
                </p:oleObj>
              </mc:Choice>
              <mc:Fallback>
                <p:oleObj name="AxMath" r:id="rId3" imgW="687240" imgH="366120" progId="Equation.AxMat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9700" y="1237475"/>
                        <a:ext cx="1439863" cy="771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>
            <a:extLst>
              <a:ext uri="{FF2B5EF4-FFF2-40B4-BE49-F238E27FC236}">
                <a16:creationId xmlns:a16="http://schemas.microsoft.com/office/drawing/2014/main" id="{D5582E05-E0C3-E59F-8D4A-4B997072D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096" y="2730498"/>
            <a:ext cx="2001875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58DB8053-4D31-43DE-5176-D56EF1F9B1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7018322"/>
              </p:ext>
            </p:extLst>
          </p:nvPr>
        </p:nvGraphicFramePr>
        <p:xfrm>
          <a:off x="2590801" y="3304330"/>
          <a:ext cx="1528762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AxMath" r:id="rId5" imgW="741960" imgH="402480" progId="Equation.AxMath">
                  <p:embed/>
                </p:oleObj>
              </mc:Choice>
              <mc:Fallback>
                <p:oleObj name="AxMath" r:id="rId5" imgW="741960" imgH="402480" progId="Equation.AxMath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1" y="3304330"/>
                        <a:ext cx="1528762" cy="835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箭头: 下 10">
            <a:extLst>
              <a:ext uri="{FF2B5EF4-FFF2-40B4-BE49-F238E27FC236}">
                <a16:creationId xmlns:a16="http://schemas.microsoft.com/office/drawing/2014/main" id="{54BE65BF-5CAB-7D04-8D6D-D3BA8A81D747}"/>
              </a:ext>
            </a:extLst>
          </p:cNvPr>
          <p:cNvSpPr/>
          <p:nvPr/>
        </p:nvSpPr>
        <p:spPr>
          <a:xfrm>
            <a:off x="3177382" y="2092917"/>
            <a:ext cx="355600" cy="83502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B1C9683F-7174-0E51-B211-CE71473235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1999" y="2453516"/>
            <a:ext cx="22168844" cy="56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对象 12">
            <a:extLst>
              <a:ext uri="{FF2B5EF4-FFF2-40B4-BE49-F238E27FC236}">
                <a16:creationId xmlns:a16="http://schemas.microsoft.com/office/drawing/2014/main" id="{0D6F6016-4CDA-2DE8-B679-A4264BA92E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071175"/>
              </p:ext>
            </p:extLst>
          </p:nvPr>
        </p:nvGraphicFramePr>
        <p:xfrm>
          <a:off x="3673476" y="2215615"/>
          <a:ext cx="9588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AxMath" r:id="rId7" imgW="463680" imgH="236160" progId="Equation.AxMath">
                  <p:embed/>
                </p:oleObj>
              </mc:Choice>
              <mc:Fallback>
                <p:oleObj name="AxMath" r:id="rId7" imgW="463680" imgH="236160" progId="Equation.AxMat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3476" y="2215615"/>
                        <a:ext cx="958850" cy="495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3538D528-0F85-134A-EC55-1733F7AA5D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678378"/>
              </p:ext>
            </p:extLst>
          </p:nvPr>
        </p:nvGraphicFramePr>
        <p:xfrm>
          <a:off x="2561433" y="5064339"/>
          <a:ext cx="1593850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AxMath" r:id="rId9" imgW="773280" imgH="366120" progId="Equation.AxMath">
                  <p:embed/>
                </p:oleObj>
              </mc:Choice>
              <mc:Fallback>
                <p:oleObj name="AxMath" r:id="rId9" imgW="773280" imgH="366120" progId="Equation.AxMath">
                  <p:embed/>
                  <p:pic>
                    <p:nvPicPr>
                      <p:cNvPr id="10" name="对象 9">
                        <a:extLst>
                          <a:ext uri="{FF2B5EF4-FFF2-40B4-BE49-F238E27FC236}">
                            <a16:creationId xmlns:a16="http://schemas.microsoft.com/office/drawing/2014/main" id="{58DB8053-4D31-43DE-5176-D56EF1F9B1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1433" y="5064339"/>
                        <a:ext cx="1593850" cy="758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下箭头 3"/>
          <p:cNvSpPr/>
          <p:nvPr/>
        </p:nvSpPr>
        <p:spPr>
          <a:xfrm>
            <a:off x="3218524" y="4139355"/>
            <a:ext cx="314458" cy="9249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乘号 4"/>
          <p:cNvSpPr/>
          <p:nvPr/>
        </p:nvSpPr>
        <p:spPr>
          <a:xfrm>
            <a:off x="3620293" y="4265214"/>
            <a:ext cx="569780" cy="501057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632326" y="4515742"/>
            <a:ext cx="3339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</a:t>
            </a:r>
            <a:r>
              <a:rPr lang="en-US" altLang="zh-CN" dirty="0" smtClean="0"/>
              <a:t>igma</a:t>
            </a:r>
            <a:r>
              <a:rPr lang="zh-CN" altLang="en-US" dirty="0" smtClean="0"/>
              <a:t>本身也是空间位置的函数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40320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862044" y="2613392"/>
            <a:ext cx="84672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0" b="1" i="1" dirty="0">
                <a:latin typeface="Microsoft YaHei" panose="020B0503020204020204" pitchFamily="34" charset="-122"/>
                <a:ea typeface="Microsoft YaHei" panose="020B0503020204020204" pitchFamily="34" charset="-122"/>
                <a:cs typeface="Helvetica 65 Medium" panose="020B0500000000000000" charset="0"/>
                <a:sym typeface="+mn-ea"/>
              </a:rPr>
              <a:t>THANK YOU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0284B5F-5539-7F09-5FB8-FC9E4160E9B8}"/>
              </a:ext>
            </a:extLst>
          </p:cNvPr>
          <p:cNvSpPr/>
          <p:nvPr/>
        </p:nvSpPr>
        <p:spPr>
          <a:xfrm>
            <a:off x="4178595" y="-8572"/>
            <a:ext cx="3264196" cy="1199420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5" name="图片 14">
            <a:extLst>
              <a:ext uri="{FF2B5EF4-FFF2-40B4-BE49-F238E27FC236}">
                <a16:creationId xmlns:a16="http://schemas.microsoft.com/office/drawing/2014/main" id="{D48685FF-F872-35C9-2600-F456D569A9D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76825" y="-1656075"/>
            <a:ext cx="8467275" cy="4762842"/>
          </a:xfrm>
          <a:prstGeom prst="rect">
            <a:avLst/>
          </a:prstGeom>
        </p:spPr>
      </p:pic>
      <p:grpSp>
        <p:nvGrpSpPr>
          <p:cNvPr id="13" name="组合 12">
            <a:extLst>
              <a:ext uri="{FF2B5EF4-FFF2-40B4-BE49-F238E27FC236}">
                <a16:creationId xmlns:a16="http://schemas.microsoft.com/office/drawing/2014/main" id="{8EC548D0-729E-315E-90C5-55E845A09624}"/>
              </a:ext>
            </a:extLst>
          </p:cNvPr>
          <p:cNvGrpSpPr/>
          <p:nvPr/>
        </p:nvGrpSpPr>
        <p:grpSpPr>
          <a:xfrm>
            <a:off x="523875" y="6048375"/>
            <a:ext cx="11180445" cy="316071"/>
            <a:chOff x="523875" y="6048375"/>
            <a:chExt cx="11180445" cy="316071"/>
          </a:xfrm>
        </p:grpSpPr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90075F61-931B-F093-A3A1-D70CE5CA03C4}"/>
                </a:ext>
              </a:extLst>
            </p:cNvPr>
            <p:cNvSpPr txBox="1"/>
            <p:nvPr/>
          </p:nvSpPr>
          <p:spPr>
            <a:xfrm>
              <a:off x="523875" y="6109335"/>
              <a:ext cx="1457325" cy="245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zh-CN" sz="1000">
                  <a:solidFill>
                    <a:schemeClr val="bg1">
                      <a:lumMod val="50000"/>
                    </a:schemeClr>
                  </a:solidFill>
                  <a:latin typeface="Helvetica 65 Medium" panose="020B0500000000000000" charset="0"/>
                  <a:cs typeface="Helvetica 65 Medium" panose="020B0500000000000000" charset="0"/>
                </a:rPr>
                <a:t>WWW.GIGA-DA.COM</a:t>
              </a:r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DE49F1A2-353D-606D-F8BB-7C78115F4493}"/>
                </a:ext>
              </a:extLst>
            </p:cNvPr>
            <p:cNvSpPr txBox="1"/>
            <p:nvPr/>
          </p:nvSpPr>
          <p:spPr>
            <a:xfrm>
              <a:off x="4964430" y="6118225"/>
              <a:ext cx="1570355" cy="245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solidFill>
                    <a:schemeClr val="bg1">
                      <a:lumMod val="50000"/>
                    </a:schemeClr>
                  </a:solidFill>
                  <a:latin typeface="Helvetica 65 Medium" panose="020B0500000000000000" charset="0"/>
                  <a:cs typeface="Helvetica 65 Medium" panose="020B0500000000000000" charset="0"/>
                </a:rPr>
                <a:t>电话：</a:t>
              </a:r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latin typeface="Helvetica 65 Medium" panose="020B0500000000000000" charset="0"/>
                  <a:cs typeface="Helvetica 65 Medium" panose="020B0500000000000000" charset="0"/>
                </a:rPr>
                <a:t>0755-61018899</a:t>
              </a: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9E8ED29F-8F34-1DA6-F0C9-1F1B5CC5F8DF}"/>
                </a:ext>
              </a:extLst>
            </p:cNvPr>
            <p:cNvSpPr txBox="1"/>
            <p:nvPr/>
          </p:nvSpPr>
          <p:spPr>
            <a:xfrm>
              <a:off x="8957310" y="6118225"/>
              <a:ext cx="1820545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solidFill>
                    <a:schemeClr val="bg1">
                      <a:lumMod val="50000"/>
                    </a:schemeClr>
                  </a:solidFill>
                  <a:latin typeface="思源黑体 Medium" panose="020B0600000000000000" charset="-122"/>
                  <a:ea typeface="思源黑体 Medium" panose="020B0600000000000000" charset="-122"/>
                  <a:cs typeface="Helvetica 65 Medium" panose="020B0500000000000000" charset="0"/>
                </a:rPr>
                <a:t>邮箱</a:t>
              </a:r>
              <a:r>
                <a:rPr lang="zh-CN" altLang="en-US" sz="1000" dirty="0">
                  <a:solidFill>
                    <a:schemeClr val="bg1">
                      <a:lumMod val="50000"/>
                    </a:schemeClr>
                  </a:solidFill>
                  <a:latin typeface="Helvetica 65 Medium" panose="020B0500000000000000" charset="0"/>
                  <a:cs typeface="Helvetica 65 Medium" panose="020B0500000000000000" charset="0"/>
                </a:rPr>
                <a:t>：</a:t>
              </a:r>
              <a:r>
                <a:rPr lang="en-US" altLang="zh-CN" sz="1000" dirty="0" err="1">
                  <a:solidFill>
                    <a:schemeClr val="bg1">
                      <a:lumMod val="50000"/>
                    </a:schemeClr>
                  </a:solidFill>
                  <a:latin typeface="Helvetica 65 Medium" panose="020B0500000000000000" charset="0"/>
                  <a:cs typeface="Helvetica 65 Medium" panose="020B0500000000000000" charset="0"/>
                </a:rPr>
                <a:t>info@GIGA-DA.COM</a:t>
              </a:r>
              <a:endParaRPr lang="en-US" altLang="zh-CN" sz="1000" dirty="0">
                <a:solidFill>
                  <a:schemeClr val="bg1">
                    <a:lumMod val="50000"/>
                  </a:schemeClr>
                </a:solidFill>
                <a:latin typeface="Helvetica 65 Medium" panose="020B0500000000000000" charset="0"/>
                <a:cs typeface="Helvetica 65 Medium" panose="020B0500000000000000" charset="0"/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24509961-7F31-3D61-C11D-F7B5BE2CAD62}"/>
                </a:ext>
              </a:extLst>
            </p:cNvPr>
            <p:cNvSpPr txBox="1"/>
            <p:nvPr/>
          </p:nvSpPr>
          <p:spPr>
            <a:xfrm>
              <a:off x="10679430" y="6109335"/>
              <a:ext cx="1024890" cy="245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1000" dirty="0">
                  <a:solidFill>
                    <a:schemeClr val="bg1">
                      <a:lumMod val="50000"/>
                    </a:schemeClr>
                  </a:solidFill>
                  <a:latin typeface="思源黑体 Medium" panose="020B0600000000000000" charset="-122"/>
                  <a:ea typeface="思源黑体 Medium" panose="020B0600000000000000" charset="-122"/>
                  <a:cs typeface="Helvetica 65 Medium" panose="020B0500000000000000" charset="0"/>
                </a:rPr>
                <a:t>邮编</a:t>
              </a:r>
              <a:r>
                <a:rPr lang="zh-CN" altLang="en-US" sz="1000" dirty="0">
                  <a:solidFill>
                    <a:schemeClr val="bg1">
                      <a:lumMod val="50000"/>
                    </a:schemeClr>
                  </a:solidFill>
                  <a:latin typeface="Helvetica 65 Medium" panose="020B0500000000000000" charset="0"/>
                  <a:cs typeface="Helvetica 65 Medium" panose="020B0500000000000000" charset="0"/>
                </a:rPr>
                <a:t>：</a:t>
              </a:r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latin typeface="Helvetica 65 Medium" panose="020B0500000000000000" charset="0"/>
                  <a:cs typeface="Helvetica 65 Medium" panose="020B0500000000000000" charset="0"/>
                </a:rPr>
                <a:t>518000</a:t>
              </a:r>
            </a:p>
          </p:txBody>
        </p:sp>
        <p:cxnSp>
          <p:nvCxnSpPr>
            <p:cNvPr id="19" name="直接连接符 9">
              <a:extLst>
                <a:ext uri="{FF2B5EF4-FFF2-40B4-BE49-F238E27FC236}">
                  <a16:creationId xmlns:a16="http://schemas.microsoft.com/office/drawing/2014/main" id="{A45AD996-6A8E-2511-73B6-633E82C199D3}"/>
                </a:ext>
              </a:extLst>
            </p:cNvPr>
            <p:cNvCxnSpPr/>
            <p:nvPr/>
          </p:nvCxnSpPr>
          <p:spPr>
            <a:xfrm>
              <a:off x="623570" y="6048375"/>
              <a:ext cx="10944225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0">
              <a:extLst>
                <a:ext uri="{FF2B5EF4-FFF2-40B4-BE49-F238E27FC236}">
                  <a16:creationId xmlns:a16="http://schemas.microsoft.com/office/drawing/2014/main" id="{39F03A33-D92A-1E0D-B384-6D0786A77457}"/>
                </a:ext>
              </a:extLst>
            </p:cNvPr>
            <p:cNvCxnSpPr/>
            <p:nvPr/>
          </p:nvCxnSpPr>
          <p:spPr>
            <a:xfrm>
              <a:off x="3267075" y="6113780"/>
              <a:ext cx="0" cy="16637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11">
              <a:extLst>
                <a:ext uri="{FF2B5EF4-FFF2-40B4-BE49-F238E27FC236}">
                  <a16:creationId xmlns:a16="http://schemas.microsoft.com/office/drawing/2014/main" id="{719FA994-2F24-F81B-5D6B-CBD8F20355E1}"/>
                </a:ext>
              </a:extLst>
            </p:cNvPr>
            <p:cNvCxnSpPr/>
            <p:nvPr/>
          </p:nvCxnSpPr>
          <p:spPr>
            <a:xfrm flipH="1">
              <a:off x="8232140" y="6118225"/>
              <a:ext cx="5080" cy="1619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17859302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  <p:tag name="ISPRING_SCORM_RATE_SLIDES" val="0"/>
  <p:tag name="ISPRING_SCORM_PASSING_SCORE" val="0.000000"/>
  <p:tag name="ISPRING_ULTRA_SCORM_COURSE_ID" val="66C221A4-F9EE-4029-8F78-3C30536C915A"/>
  <p:tag name="ISPRINGONLINEFOLDERID" val="0"/>
  <p:tag name="ISPRINGONLINEFOLDERPATH" val="内容列表"/>
  <p:tag name="ISPRINGCLOUDFOLDERID" val="0"/>
  <p:tag name="ISPRINGCLOUDFOLDERPATH" val="系统信息库"/>
  <p:tag name="ISPRING_OUTPUT_FOLDER" val="G:\第十一批待发作品\365286"/>
  <p:tag name="ISPRING_FIRST_PUBLISH" val="1"/>
  <p:tag name="ISPRING_PLAYERS_CUSTOMIZATION" val="UEsDBBQAAgAIAJaxbk8VDq0oZAQAAAcRAAAdAAAAdW5pdmVyc2FsL2NvbW1vbl9tZXNzYWdlcy5sbmetWG1v2zYQ/l6g/4EQUGADtrQd0KIYEge0xNhEZMmV6DjZCwRGYmwilJjpxW32ab9mP2y/ZEfKTuK+QFISwDZMyvfc8e6eu6MPjz/nCm1EWUldHDlvD944SBSpzmSxOnIW7OTnDw6qal5kXOlCHDmFdtDx6OWLQ8WLVcNXAr6/fIHQYS6qCpbVyKzu10hmR858nLjhbI6Di8QPJ2EyphNn5Or8hhe3yNcr/Uf5wy/vP3x+++79j4evt5J9gOIZ9v19KGSR3r3pARSwKPQTQCN+EpBz5ozM5zC5cMF8GhBntP0yTHoekTNnZD475RZRRAKWxD71SELjJAiZ9YVPGPGc0YVu0JpvBKo12kjxCdVrAZGsZSlQpWRmH6QaNopGdCnzwhmmQRKRmEXUZTQMnFGsy/L2JwvLm3qtS1BXoUxW/FKJzOqEnLHPb0pRgWpeQ04heNVrCb/UOZfFQafqCC9pMElYGPpxQgJvt+OMSJEhr+RGzUCUCMckAoCSV6J8hGxis8yKI6zUMIQpnUx9eDNjwlSu1gre9VA75gRiMBdFlxTkCIkgu+J4GUaecRqoQhzd8Kr6pMtsLz8eBqoLmAZuCCnosgfgzGDsgCHGEipHWYq07gKbkTjGE5KMw3NIZOBdOEQiPAW6nQ6RuCAxUITEXTIBPqMTbBLeUGyX/zt+pdyks7pFPE1BzrhvI3VTwY5xKbDAMq06GKYmJh8XEDaK/e/QuEUF79rVSm4E2FFmouxUBJXFJZ7Joo8L+ltygqlPvATSyguXCbMlz2jM+S0qdI14tuFFKtClSHkDuX4LzzKZ2Wcmzlb/X438G/F6W1VebQtS4JHzV0Pt2ath3zCrqcCmuhb5Td2l2jhsa/5jrDA5/V0T+hz9cfpjlwQ4ouHzRKaSeaPaqvvk+NxZNjRGnUY80VP9o/XclsRtbR1TKFhjqftLEOimpn9AA1T9pWhwAormbYmGGk6LqwE6g3ALEGj0WIwzcNWeCWfgwgHySzKOKYPZaCkuK1l3jh2WjW2Avh3aFOY8JWpxT8ZLcaVhwlGCb9rpA7qQjXRnQB8MN3utglHmg8kBAK7a5AFIJXOwP+uBuZiRnQfaAr93kqVuVGbJq+S1LfLg2yYXX49NV6XO7a7i1S552yZz/BQr2sNFrdL5gPZ/x7/e8XlAv8dHKSY4cqeJiwOXmEHfcFX1FAIKGFf4LE58PDbiwIWc1+kamumVboqsJ1A7q3vkBAPY9syx4GW6/u+ff3tifGFJu4u2u78OAgFimypI7sB+D3Qtqj+7QBge78vZRR+p7d1mJ9fzqsMoZOGz3CF421pyncPWQbdeSPJt0DBj2J3OgAexTXvdlDC6DUGY4egUapmdwp3RjJfXUAiZ1moQinW1ScB6mPb762VTK1mIIbJPayXmwIzOE+x59q4N5FMyvW57ZgY3inR76VZw6e4L5k5xAHX2CzyRyXogoG1NuyoERG/X9zTffN2p7laV/cvi8PWDfzD+B1BLAwQUAAIACACWsW5PCH4LIykDAACGDAAAJwAAAHVuaXZlcnNhbC9mbGFzaF9wdWJsaXNoaW5nX3NldHRpbmdzLnhtbNVX3W7aMBS+5yksT70saTu6diihqgpo1VpAhW3tVWViQ6w6dhbbUHq1p9mD7Ul2HAMFtevSH6RNCBGfn+/8n5jw6DYVaMJyzZWM8G51ByMmY0W5HEf4y6C9fYiRNkRSIpRkEZYKo6NGJczsUHCd9JkxIKoRwEhdz0yEE2OyehBMp9Mq11nuuEpYA/i6Gqs0yHKmmTQsDzJBZvBjZhnTeI5QAgC+qZJztUalglDokc4VtYIhTsFzyV1QRLQF0QkOvNiQxDfjXFlJT5RQOcrHwwi/Ozx2n4WMh2rylEmXE90AoiObOqGUOy+I6PM7hhLGxwm4e1DDaMqpSSK8V3MoIB08RCmwfejEoZwoyIE0c/iUGUKJIf7o7Rl2a/SC4El0JknK4wFwkIs/ws3B9aerXuvi7LTz+XrQ7Z4NTnveiUInWMcJg3VDITikbB6zpZ2QGEPiBPwGnRERmoXBKmkhNlJyzTl3RkMlIPeFFrRROmS0Q1K2Uo3+DZdtkNzFaASBiFmEj3NOBEbcEMHjpbK2Q224KareXpVEgAXtydB5H9+b99mJE5JrturWgqNdzuPGN2UFRTNlkeA3DBmFIH6bwlPC0Gpx0ChXaUGF9jFICw4WJ5xNGT0qcjoH/JOhKzCRWtCEXs0EM97Cd8vv0JCNVA64jEygs4HOtcevPgs4I1rfg5KFj1v9s9Nm6/q002xdbrkACZ0QGT8THArO0sxsBJ/MkFRmoQfpiInVrCgK5bTglYmt+vIyaJ5a4cv81sVYgd5gSTZj5TmF+asHpc0mZFIMohuuAhpGkENJPCYwYlgXXFpWFjAmEikpZojEsNa0G+sJV1YDxQ+wh9Yv99DrIy6L0xhWG1jMKctLQe7s7r2v7X84OPxYrwa/fvzcflJpvvB7gjhzfuOfPLnyl2v/4TYMA7elH1/aJrf/5s7uXbS+lslrp3U5KFXSVr8UXLeMVPdzGakL/5LprbxgSrkAS2nshwzWkuApN4y+ZYu9oE1e9W73PbaZNtlgzK8Zjf8mZH9aXhPX7oVh8OjF1XFSLnkKiXArcXnbbezXduCm+SirUgG09f8OjcpvUEsDBBQAAgAIAJaxbk+1/AlkugIAAFUKAAAhAAAAdW5pdmVyc2FsL2ZsYXNoX3NraW5fc2V0dGluZ3MueG1slVZtb+IwDP5+vwJx3+nulZ3UITHGSZN2t+k27XvamjYiTaokZce/vzhN1gQo9LAmEft5bMexzVK1pXzxYTJJc8GEfAatKS8VarxuQoubadZqLfgsF1wD1zMuZE3YdPHxp/2kiUVeYokdyLGcDcmhDzO3nzEUF+PbHGWIkIu6IXz/IEoxy0i+LaVoeXExtWrfgGSUbw3y6sd8tR4MwKjS9xrqKKf1Nco4SiNBKcCUvq9RLrIYyYD5SFf2M5LThzp/+wPajiqqLW35CWWI1pAS4iJfL1GG8dx4j19ljnKeoOGvNtAvn1EGoYzsQcbO776iDDJE0zb/0yONFCUWNOacf8R3DhOkMOOHWV2hXCTghTDQxVdw5bF3vQtA7ms49ymOqxTsCet6sBDw0TMGCy1bSBN/6myqEm+PrTbzAYsNYcoAQlUPejJJP5FWeTexrsf9gTfKi9CX0/SQV8HaGlZdwoG7WN/jV6tbuytCp++6IEMJO6cMUuyVPfK3qesRMlD2yGdGC3jkbH+cwaGpI/lHviXuOc/X31iBE3MsnNWfvBUjPeDoqiBVp/CYWhSwUJjOC60B3y1NrK5LKTnKKeVkR0uiqeC/EJft7WVUmhwYXK+d7qxUU83gVMPZHM2aDstlz3E/OmvckN3PQn+57jzRZovfTInWJK9q87OkphPHM2NiCjNNTjNwTxo4yHu+EQHHxh4i1URuQb4IwcaG4UKDGutedMM1BE+ToAZpcrrKqXNyqvy8rTOQa/NqFJSvcqzsgBUtK2b+9CuFNygOGAPWjqor448T+t6XgcI1ARCZV75ru0NnqVumKYMd+OEPFPbKQ3dLlenSoYZb6gfY6LDlnGZUT7pd0fdKvEMC/Qn8q0krcnxgGdH2mmTK3iyafL+G+1yixezXGTZfuMns2fVS5NjYjytolPjv5D9QSwMEFAACAAgAlrFuTyqWD2f+AgAAlwsAACYAAAB1bml2ZXJzYWwvaHRtbF9wdWJsaXNoaW5nX3NldHRpbmdzLnhtbM2Wb08aMRjA3/Mpmi6+lFPnpiN3GCMYiU6IsE1fmXItXGOvvbU98Hy1T7MPtk+yp1dAiI6dRpaFEOjTPr/nX/u04dF9KtCEacOVjPBufQcjJmNFuRxH+MvgdPsQI2OJpEQoySIsFUZHzVqY5UPBTdJn1sJSgwAjTSOzEU6szRpBMJ1O69xk2s0qkVvgm3qs0iDTzDBpmQ4yQQr4sUXGDJ4RKgDgmyo5U2vWagiFnvRZ0VwwxCl4LrkLiogzmwoc+FVDEt+NtcolPVFCaaTHwwi/Ozx2n/kaT2rxlEmXEtMEoRPbBqGUOyeI6PMHhhLGxwl4e7CP0ZRTm0R4b99RYHXwlFKyfeTEUU4UpEDaGT5lllBiiR96e5bdWzMXeBEtJEl5PIAZ5MKPcGtwe3bTa19ddC7Pbwfd7sWg0/NOlDrBKicMVg2F4JDKdcwWdkJiLYkT8Bt0RkQYFgbLovmykZIrzrkxGioBqS+1MBqBp6KI8LHmRGDELRE8XsxaosfMnnIBMTjd3fpIWvwI9PHGCdGGLRuazxiXxbj5TeWCokLlSPA7hqxCEFGewr+EoeV0o5FWaSkVxFhkBKcMTTibMnpUZmkG/JOhGzCR5qAJmy8TzHoL33P+gIZspDRwGZnAVgU5N55ffxE4I8Y8Qsncx63+RafVvu1cttrXWy5AQidExi+EQwlZmtmN8EmBpLJzPUhHTHLDyqJQTsu5KrHVX18Gw9Nc+DK/dTGW0BssyWasvKQwf/WgstmETMqD6A5XiYYjyKEkngkTMRx3LnNWFRgTiZQUBSIxNCrjjvWEq9yAxB9gjzav99DrIy7L0RhuDrCoKdOVkDu7e+/3P3w8OPzUqAe/fvzcXqs0a+E9QZw538NP1jbxRSN/2g3DwPXO59uw1fm/6sK9q/bXKpm6bF8PKhWp3a+E61ZZ1T2vsurKXxu9pSujkgvQZsb+2ECjETzlltG33DSvKPz6+9dvizcq/AajWLt9/98g/Gjx3Fp5X4XBsw/AGshXH9PN2m9QSwMEFAACAAgAlrFuT2hxUpGaAQAAHwYAAB8AAAB1bml2ZXJzYWwvaHRtbF9za2luX3NldHRpbmdzLmpzjZRNb8IwDIbv/AqUXSfEPmG7ocGkSRwmjdu0QyimVKRJlaQdHeK/rw5fTeqOxRfy8uR17CredrrVYhHrPne37rfbv/t7pwFqVudw7euiRU9RZ0YkC5glKYhEAguQ4nj0JO/OBGXMpDOdlx9oa2p+TOE/Sy5MHc8IC01ohjpcEOA3oW2owz8nsVOra19TrdHz3Fole5GSFqTtSaVT7hh29epWvcQAVgXoC+iSR+CZDtxqI8+ODwOMOhepNOOynKpY9eY8Wsda5XLRln9VZqCrT77eA/2nwcvEsxOJsW8W0jDxZIjRTmYajIFD3scJBgkLPgdR8+279QfqGTcLCugiMYk90qMbjDqd8RgaXRqOMHxMVl6Nbg4wmpyFjd0Td7cYHiF4CbphNb7H8ECV5dk/PmCmVYwdaaDNnp9QofgikfEhdR+D5PCyaNvWvXOh7vpj5j0hFTyhFfX80rbZEYKGAK03lo55TZB3StkJSpREDkVo1LQq6DliwzmC+88u49byaJVW46EajlUbuF6Dniklqtt/XbpnmKuz+wVQSwMEFAACAAgAq4sqUD08L9HBAAAA5QEAABoAAAB1bml2ZXJzYWwvaTE4bl9wcmVzZXRzLnhtbJ2RsQrCMBCG9z5FuN3EbqUkdRPcHHSWmqYaaS8ll1of35SKdJGAQyD/8X0/JCd3r75jT+PJOlSQ8y0wg9o1Fm8Kzqf9pgBGocam7hwaBeiA7apM2rzAozdkArFYgaTgHsJQCjFNE7c0+NhArhtDLCauXS/i6R2K2RTDosLilvYv+zODKssYk9fRduGAVbzHtCCMvFYwOxeN3GLrQPwCGpMATKrBUAJofQJ4DAnAjytAiu+b56RHCvGjYpBitZ4qewNQSwMEFAACAAgAq4sqUHL80YFnAAAAawAAABwAAAB1bml2ZXJzYWwvbG9jYWxfc2V0dGluZ3MueG1sDcw7CsNADEXR3qsQ6p1P58JjdymDIc4ChP0IBo0UZkRIdp/pbnG44/zNSh+Uerglvp4uTLDN98NeiZ/rrR+Yaojtom5IbM40T92ovok+ENFgpbfKD2VFbhG4S25yKaiwkGhnPk/dH1BLAwQUAAIACABElFdHI7RO+/sCAACwCAAAFAAAAHVuaXZlcnNhbC9wbGF5ZXIueG1srVXfT9swEH4u0v6HyO/YLR0DqgTEkNAexoTUse2tMombeE3izHYI5a/f2c7vpWxIe2iVnO/77nz33cW/es5S74lJxUUeoAWeI4/loYh4Hgfo4evt8Tm6unx35Bcp3TPp8ShAZc4NgKbIi5gKJS80gO+pTgLUM2BgRl4huZBc74H7FLjbSCdL9O5oBi65ClCidbEipKoqzBUg8liJtDQkCociI4VkiuWaSeLSQF6DXem/o+GXiZzofcFUD1notweuSVqOZ8UHJNUSCxmTk/l8QX7cfV6HCcvoMc+VpnnIkAeVnNlSPtJwdyeiMmXK2Ga+S3LNtDZJWNvM1yu+OM89JcMAOYdNxpSiMVM4zWNEHJZMgP1tSlVS86gBreFVO17zWr+Ned80brZzpHMuyseUqwSO+pDOOgn0yTCqn9nrWgU9NAq6NUzIk+xXySWL7Ou3VozzBXIBW8XZPLGqQjiAp1saaiH3NwADFdUdxG3TsGsatqCWA7fR1x0Fam67ZVSXkjWlmvlPPGLiC5WSGllcalkyn4yMNZYMwT5xV66b1DXET3SWnv5Db4zfqDU/1WudsYD/0ZhPQNTWhOcRe77l4KNZBjXVDIptbFgXKTYxu5xU+Zj1dD0wuRzrpsBFPE1lzGAMI6op6ezkEJRJqsAlLOUI2zs4CE54nKTw05MM49ODNBmVu0mG3sFBcCrC3QS0NbdlJOM6jsTUKsgnE+vED0ulRcZfrDwHe0avrA5fG7nm6Lrg7cHZ/I9RHMRoBnOLJlaXeertq+bw3sypVp3PpnCWgVphHpguC+fVzEJZjHwitqVlqm/6OTX7sAcd5Tw1HdNc30HvolrzF+ZVPDJfusXS1CRhRjMB+nC+7DFAP2G7DMJb06GIW5E3dcCY2Df3byvabPm6da7rhzrsQw2fOKscxs3UR1BHLEWZR6Me4qL7iKgUdtq1ZNRL2RZutDgBkYoiQO/hob7zxelFd+WzxUWDtXndu8Aulzes9DrhTkGk1nV7Eb/eDfD4G1BLAwQUAAIACACriypQsIcj9GwBAAD3AgAAKQAAAHVuaXZlcnNhbC9za2luX2N1c3RvbWl6YXRpb25fc2V0dGluZ3MueG1sjVLbSiQxEH33K4I/MEkqt4Z2ILeWeVHRAZ+b6ezSrKaXTsRlycebdncYR0c09VR1Tp2iKqdNv8Zon1KeHse/fR6neBdyHuPPtD5DqN1ND9N8M4cUclodKvdjHKbnTfwxLbVaTbmPQz8PdkHTGqPu9SEltXKqZswwiiTz1CvkPLcVa8A1YCvmKLHt6p3EP9057ELMp1Xb1RH6sWETU5jzJg7hzxqO2W+h4w0u534YKy+tBVui7KcWx5ZAjHDJfaEaAASy3BGHi5SN1AR5zDiGYhQFCohwThpRiKQcatY1oqow3wjEJGPUFepp7UZaG0dtkdAQous0rxpbus5IjBEhBJgrXEBnMKpsqBoa1HJAcGBAFG00UYA625mOFe+8sBwp6gXGhRkDGB+Oe9ju7bkO1W+vsz/nF4Inv+AkunhrdcJc7e5pnit5Gx5/P/Q5oHG4OL+59Xf+aqu3m+ur8/++fPXwnrWYtW79qbdfAFBLAwQUAAIACACriypQSnLKSHENAAAnIgAAFwAAAHVuaXZlcnNhbC91bml2ZXJzYWwucG5n7ZppVFNZtoCv5QTigO0r0WJqtQWrBBkiBCQkhTJoFYI1CDIYQCZFSAgISIBgQbWIAynhCcEAWVV2Y9cLczAhgRAVZTAJKZoKUwJBGSKEEMMlCYEEOoGqWr1W/+ufb+XHHc757jl377PP3mffu07hhQC/XTs+2QEAwK5zZ72/BoAt/gCwGWO0TVezetrOT3fZlPq132mgrtdiRlfYEu913gsAGvEmmqiturJx8tmQVADY3aE/NnWh/xEDAIfaznl7fXsTKR09f88uY/TWW7BcA+AAWp4J5shw4fsvtm71OfqXE3/ZcfqC0exnP915Z3Mncv9nX5kePmTq7e/adyuy6V6n2bQcCv9YIlTzvuRVnOtdDN9q5vmU/H+tZEZWwODoRRdVQHoHEd2euTBLrq9q0yywnyKz5T46eW49aVbgrx3q91Z2CF5M8nJXwZQ4fXVr5Ei3a8W2ksGI3Bz3Q7qa55edH0yeJLQpBsLYxroyMP/TtaOqabdK/tn156+G9jBFa6sq9kM9zOhrLs4i712/LY/8SHcxzdO3+tzIRl93iKA/f28ABmAABmAABmAABmAABmAABmAABmAABmAABmAA/7/BKyZLK0Xb6m81+P+22+AdNug2eWcPhAdLXZgsCayCKYeibUlqTrzVKbBlWs6dqOhqDd2t/2tZqlXOJYQtUAldCNziE2vLZq5Hfy9MoCEL2u2n5aJJ17UXLyafDSI91C/N2huyG/aQM9vAlmD2ZgB4PvrhzfF6WHPEckRXItjbVFuaia6mJwnAMifeTGzp2oXt20ueknBYNWCdrm+SehmhebsnsLaTL4ar6CVlETi15eDabDDrlLoT2o6Z9RCpez06U1ORN9/+lTaoDcxd7l/plJLKylEIFLqKksRgaaYcVA8Edaw5EDtwfdJL2OXT77m6NCE+IU6TfrmavxT4BhkDABZX2r0RnZea1Eoaixk+zyyPc5E5EcRKL9kxTLIjvdYlwUqVkFkX7QoTqdpVlajv6zoHj+BhC0USGypHQcHA4R++21OBTD+F6qxZMT5K6UWoewLbLc/bfJHIe730SwH8RtzcY/V0ynTlDBUDMghGThNUkgqsq0Ee2fMO3ktElaahcpFsCA4hyk/pz6rmJgnu7QRuUThmiYEw+asFyqRTiP3KWEJVtDNPnq9xVoxHNmEv0F7rZEpwdYzvSDsRv/mGC3csMbHeNS4en6f1nRUOxKLwEqKiHb+HkvHau1hN/yrq3RAsGAS966Tugjy262ibFdWzyObzOdW2zLUVEev+CSIFeSSYiQ+5LRWD1cTYMSQP+rH/2APPflSCgzMAoFjDxzMVBxeGakpz0C68xnIx9tlc8CFCeF/6+5exm7sSk2VQLO/KnpIMHsw2Z97GjhN7ZkDTJtU6fRVtsn+fFfVapxJLONDH9JkWiT1p8UzfOqw1CLYFODxGmdiuSKyaM6J5zcQhveoCdG9S47Lm5v0gNov2WDzESX+Rf4pUGJlyXtApSRCOZeez1m7nxrr+k8Y80JJJFqNMbB5sB1OfdAxVixJp9MerP/0ZozM4Q4UZnjmBzR5sxCLGvufnbAaSM7hvD3ZljxWH1uYz+bCuq7u5IfZrP24puT7iigyeUDJeMKDmPRCkXWZGbVWryplQg8o1simjMdC6qV8XDe+ZeZNgOVc77R4EPi0Jloyb5vW4JJnXkzFEd867mms2pRz6kSBx3XgcN8pl5ewzREFPOMsyHaIUOw4TZ2hnQjvTcQ/pqNZabqbY0V3mkjK60jJ3Q++WXZN0cVUYLg4WR1Y06FQmeK5pQLYiOUQW4jiTPIwZbAytkjD8HcsPpAyQrlc++CCNIRJR3SmQOM9At6EqYuYJ6jFnrytVZcahYb+OfPQmHBUVheAJe+He/n8b4vVfbczouz75mcqpnn3Git2x3x+npJDs6xGyjJez7ZuAlizUcv1JeE2Q5IrOtE6t8xH9/+Nfd80VTtvVR1lMvsNNPxZw+UYWzI1SJ/6hrHFrcZLQ+26ScI7feJmFmJHs/4Y6o+SN7odOL9NhDr4csJ2BC1fAp11pRqnlXSnIZnodf0VuB34pxedqJsplWkqdNXllGzA+T+8lmVY5zM+2irTzgglxKogTBuIWSkrQOJBoG7EyMniirVKuleWuSQUEncvcp9cehJZZZjzkM4bCuKkPM+0o91ck1C43ttNa1RQht56zFJILgjjPIvooHUfdpAR/vTjwevqUGLLX/5Y5DYuo4zi8hIqywTWRWqZhNrDCQ0ahAJDBrmi9ogiRN/V+Qr3qSArhfYLMlr82Qce3W1TIBeKxeWPwKUI7s7hs72tx5RlcGQSGx5gr+64c7lxlSE14fMcJWxuuI7vNXvaq5CBVgRlzVEH7w/kXefGHCQAUpcAJK6A3GNqpN+tj7YHEzvx9SvzqDKch6RXe+KhOgcgm0R1Si3xZUk9Csv5adFBJ+0Yf1QOfDsuYTmCvY18MQhpbO9CjiwH3EjvsROmjIS9izFlNXAjbsy/GxHfXGcGyJ3r08us21yDJJCzPOHkiSNbFzexwxaXRm9Ynb9F2eTAm7n3nMnWwS9O2w2bCjLX0ekYR5k142/ZgNan+Xo7F8DvO7IVK9qXaEp1rmA3vEThHHCXcT/JE9WdYFhF32IAjOgQa2Tx/EMa0hop3CZb4v6sURNq7x6UjcYh3e2XodPfcXqcJlfki5QXiFDfdgxxlbUxlfk0FSYlePxbMhA8kVOo8iN69k1IDDsWp4/A/UPLOFfji7f/EbRBFx8qq83o23iNe6rBeTV6oRedIFrc2Qge5LXzYc4/aMTwRvJ2kmU2JTRMBgNCSzLtTcOr6UMAlRtIv6Mbo28bGqavFw0ihqDccYb6atcL0o/7iXAaR7UztfuO6eoGc1qTzr8MQzsRYaVYpWBPZFNHrxH7GqtX+6KYLwagjBI1fAbuotYi/UOO/s9xMYguXF5bUZ08dt41YWx6Uge+f4Kuy56KtPSp93b679x/i4D2VQwup7w7FDcmimny+41K9WNJPm17nd3538MTIexFpZ5qHxdPcc9OmvwuSyG6szIhd9eygoqi5MnFY+ZBzx36iUoweTpSovLaXZCbVDPRkbilZkkSsYRd+DsyZPXmXY6KwC/RU/DpzEiLlUBj246x1e595Koioq5k3B261TgzHky7jAmCvdoqTaqCE+9ILj1cfVbATF2Wqb90ljo/YoRtmLo8KK9JaHYZY/Mk/jvf4YNxIzrGR3X4jwm8dywc7Eyor/BwLh/MnKSTtnHNxDacZwpul3loLZVoHU0+xdq1gBCwa+9F6ZKXB1JMlbN7dMpeOTHMJObLJMgDSsX9v3CXL4n7BmNKu/Mesny0SfvOe29roKul40lXHYYeJuLzuGlKIWTSuKpM6VTXUPKpsKYx0ri/kL7fciWwCX5o4VFgl9B9LeYjPnjxii1iV4wNxqlYRhq0Z345w81y8S+E6tPBXpkzJqomQabPJoNrgCR4DtzEMUw+gYy0L577pSvwHyezENCj372fFQDZF1olOv9Fkl2qz95lSJTRC8kWyolFvDbCFAZ/+pYKOE3jEdKLZFyDcmhI1vWA8kQYR8AVpgmUmCjbCuR6F3EdWYPa+iIkP0EUXu2um5baqMl268bOaPqHPOkjZ8nsR4agfwA9hPh/N07AsiysKHIyn+ZoYUUzGiLUBl9bjDu9LB2azpu3m3EbgbcxaVYvLJO+cxyiRC8hL9ryxLp26/WiayilmxyVog5ihPUnJ4hXo0qIM/y5pw44tQrQC5/5qVntzX5Bqly7BWuRAeHYIiBWFj9UHSE4VbnlmCtti9yJG/NDPiu7w/X3+NuX7G9a6oSvrl38I2/qHcG3GGxEZ+67QtpRkjuf/vs4FY+qwx3p9HYf3+s9XX/zzOI6sYh/SzTZiw8aiOIjMkoaKIfSkIEmkXgfs1KPg0vWVsXf2hwr3+HPQhiyrfQWTQhT58+faIFnZmTbztXPcnA37JPVG/dtCf8BTJUxlTyH+N7IJkmt1M+2fg6Q1jRiNDufxLBG2OZUIhzaRkVh56XexiyzDmbbWf5NYkYyA53IsFI6H7wxit+tTBli3NC8/vydptHLGWQTXOS4LPuqWaErv9kMs95XIcmRZ7AcYKxRLzUWP7d3eItIH+CndJIIyj08KlcIufVyL5DzcROYVd13pHW4M3cgLGwnim8+EwWn6vDB2vunRDKiTsOcJHs7YeeT4b76YO33gJXEpMAEFelnoBcN4KMHy8DiiiqBqphc6fLVntw1N7pPefTdLwQ8O5MUu/N0h59rBs67/7tC6VNvKCvQROPmWsFGg1fWTj2MZG00nqts/bTcOViszP+qu4MXs9iGwO4vrcQry04LPOG6NWwBgXNlyXkApw7x3lV2OWD0T/ilB+DEPvjLXM4FH4JbFt1XTjIO0x9t1r2jRbtmn331g6q//GDjtuEl3vpOVq8sHy478sUdB53C5dn767wShT/8X89oV0RqyaIu+9b3qR0IPNS/SYb2TtfnLzh3XHMvf6m2WcvqPXRBtlv5xS4Os1bSFgTC0fby+Izff/tPVhRq0m7saUd7OYX6yy0u/8wM45xPgXXc6Mu9fUEsDBBQAAgAIAKuLKlCV7pF+SwAAAGsAAAAbAAAAdW5pdmVyc2FsL3VuaXZlcnNhbC5wbmcueG1ss7GvyM1RKEstKs7Mz7NVMtQzULK34+WyKShKLctMLVeoAIoBBSFASaESyDVCcMszU0oygEIG5mYIwYzUzPSMElslCwNzuKA+0EwAUEsBAgAAFAACAAgAlrFuTxUOrShkBAAABxEAAB0AAAAAAAAAAQAAAAAAAAAAAHVuaXZlcnNhbC9jb21tb25fbWVzc2FnZXMubG5nUEsBAgAAFAACAAgAlrFuTwh+CyMpAwAAhgwAACcAAAAAAAAAAQAAAAAAnwQAAHVuaXZlcnNhbC9mbGFzaF9wdWJsaXNoaW5nX3NldHRpbmdzLnhtbFBLAQIAABQAAgAIAJaxbk+1/AlkugIAAFUKAAAhAAAAAAAAAAEAAAAAAA0IAAB1bml2ZXJzYWwvZmxhc2hfc2tpbl9zZXR0aW5ncy54bWxQSwECAAAUAAIACACWsW5PKpYPZ/4CAACXCwAAJgAAAAAAAAABAAAAAAAGCwAAdW5pdmVyc2FsL2h0bWxfcHVibGlzaGluZ19zZXR0aW5ncy54bWxQSwECAAAUAAIACACWsW5PaHFSkZoBAAAfBgAAHwAAAAAAAAABAAAAAABIDgAAdW5pdmVyc2FsL2h0bWxfc2tpbl9zZXR0aW5ncy5qc1BLAQIAABQAAgAIAKuLKlA9PC/RwQAAAOUBAAAaAAAAAAAAAAEAAAAAAB8QAAB1bml2ZXJzYWwvaTE4bl9wcmVzZXRzLnhtbFBLAQIAABQAAgAIAKuLKlBy/NGBZwAAAGsAAAAcAAAAAAAAAAEAAAAAABgRAAB1bml2ZXJzYWwvbG9jYWxfc2V0dGluZ3MueG1sUEsBAgAAFAACAAgARJRXRyO0Tvv7AgAAsAgAABQAAAAAAAAAAQAAAAAAuREAAHVuaXZlcnNhbC9wbGF5ZXIueG1sUEsBAgAAFAACAAgAq4sqULCHI/RsAQAA9wIAACkAAAAAAAAAAQAAAAAA5hQAAHVuaXZlcnNhbC9za2luX2N1c3RvbWl6YXRpb25fc2V0dGluZ3MueG1sUEsBAgAAFAACAAgAq4sqUEpyykhxDQAAJyIAABcAAAAAAAAAAAAAAAAAmRYAAHVuaXZlcnNhbC91bml2ZXJzYWwucG5nUEsBAgAAFAACAAgAq4sqUJXukX5LAAAAawAAABsAAAAAAAAAAQAAAAAAPyQAAHVuaXZlcnNhbC91bml2ZXJzYWwucG5nLnhtbFBLBQYAAAAACwALAEkDAADDJAAAAAA=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heme/theme1.xml><?xml version="1.0" encoding="utf-8"?>
<a:theme xmlns:a="http://schemas.openxmlformats.org/drawingml/2006/main" name="鸿芯微纳母版1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鸿芯微纳ppt模版01" id="{0677A83D-2E45-AC43-9474-9A2ACB971069}" vid="{864FBF20-D3C4-C14B-9A8C-5DB880947EF3}"/>
    </a:ext>
  </a:extLst>
</a:theme>
</file>

<file path=ppt/theme/theme2.xml><?xml version="1.0" encoding="utf-8"?>
<a:theme xmlns:a="http://schemas.openxmlformats.org/drawingml/2006/main" name="鸿芯PPT封面结尾页母版​​">
  <a:themeElements>
    <a:clrScheme name="自定义 1">
      <a:dk1>
        <a:srgbClr val="000000"/>
      </a:dk1>
      <a:lt1>
        <a:srgbClr val="FFFFFF"/>
      </a:lt1>
      <a:dk2>
        <a:srgbClr val="D5001C"/>
      </a:dk2>
      <a:lt2>
        <a:srgbClr val="EAEAEA"/>
      </a:lt2>
      <a:accent1>
        <a:srgbClr val="D5001C"/>
      </a:accent1>
      <a:accent2>
        <a:srgbClr val="000000"/>
      </a:accent2>
      <a:accent3>
        <a:srgbClr val="5E5E5E"/>
      </a:accent3>
      <a:accent4>
        <a:srgbClr val="919191"/>
      </a:accent4>
      <a:accent5>
        <a:srgbClr val="A9A9A9"/>
      </a:accent5>
      <a:accent6>
        <a:srgbClr val="EAEAEA"/>
      </a:accent6>
      <a:hlink>
        <a:srgbClr val="D5001C"/>
      </a:hlink>
      <a:folHlink>
        <a:srgbClr val="000000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鸿芯微纳ppt模版01" id="{0677A83D-2E45-AC43-9474-9A2ACB971069}" vid="{81267DF1-E9BF-2940-B55C-192AB2F758E2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11799</TotalTime>
  <Words>113</Words>
  <Application>Microsoft Office PowerPoint</Application>
  <PresentationFormat>宽屏</PresentationFormat>
  <Paragraphs>26</Paragraphs>
  <Slides>8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2" baseType="lpstr">
      <vt:lpstr>Helvetica 65 Medium</vt:lpstr>
      <vt:lpstr>等线</vt:lpstr>
      <vt:lpstr>思源黑体 Light</vt:lpstr>
      <vt:lpstr>思源黑体 Medium</vt:lpstr>
      <vt:lpstr>宋体</vt:lpstr>
      <vt:lpstr>Microsoft YaHei</vt:lpstr>
      <vt:lpstr>Microsoft YaHei</vt:lpstr>
      <vt:lpstr>微软雅黑 Light</vt:lpstr>
      <vt:lpstr>Arial</vt:lpstr>
      <vt:lpstr>Calibri</vt:lpstr>
      <vt:lpstr>Wingdings</vt:lpstr>
      <vt:lpstr>鸿芯微纳母版1</vt:lpstr>
      <vt:lpstr>鸿芯PPT封面结尾页母版​​</vt:lpstr>
      <vt:lpstr>AxMath</vt:lpstr>
      <vt:lpstr>PowerPoint 演示文稿</vt:lpstr>
      <vt:lpstr>散度与旋度</vt:lpstr>
      <vt:lpstr>高斯公式与斯托克斯公式</vt:lpstr>
      <vt:lpstr>微分形式的麦克斯韦方程组</vt:lpstr>
      <vt:lpstr>KCL的推导过程</vt:lpstr>
      <vt:lpstr>矢量恒等式</vt:lpstr>
      <vt:lpstr>我之前推导的错误之处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647</cp:revision>
  <cp:lastPrinted>2021-11-16T04:20:28Z</cp:lastPrinted>
  <dcterms:created xsi:type="dcterms:W3CDTF">2015-11-30T12:05:22Z</dcterms:created>
  <dcterms:modified xsi:type="dcterms:W3CDTF">2023-08-11T05:46:49Z</dcterms:modified>
</cp:coreProperties>
</file>