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9" r:id="rId4"/>
    <p:sldId id="261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2023/7/25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10.30.200.21:8088/projects/hongtu-emir/wiki/Python_Coding_Templat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095" y="2852936"/>
            <a:ext cx="5066134" cy="2589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541754" y="692696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zh-CN" dirty="0"/>
              <a:t>A</a:t>
            </a:r>
            <a:r>
              <a:rPr lang="en-US" altLang="zh-CN" b="1" dirty="0"/>
              <a:t> triangular matrix</a:t>
            </a:r>
            <a:r>
              <a:rPr lang="en-US" altLang="zh-CN" dirty="0"/>
              <a:t> is a square matrix in which elements below and/or above the diagonal are all zeros. We have mainly two types of triangular matrices.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en-US" altLang="zh-CN" dirty="0"/>
              <a:t>An n × n square matrix A = [</a:t>
            </a:r>
            <a:r>
              <a:rPr lang="en-US" altLang="zh-CN" dirty="0" err="1"/>
              <a:t>a</a:t>
            </a:r>
            <a:r>
              <a:rPr lang="en-US" altLang="zh-CN" baseline="-25000" dirty="0" err="1"/>
              <a:t>ij</a:t>
            </a:r>
            <a:r>
              <a:rPr lang="en-US" altLang="zh-CN" dirty="0"/>
              <a:t>] is said to be an </a:t>
            </a:r>
            <a:r>
              <a:rPr lang="en-US" altLang="zh-CN" b="1" dirty="0"/>
              <a:t>upper triangular matrix</a:t>
            </a:r>
            <a:r>
              <a:rPr lang="en-US" altLang="zh-CN" dirty="0"/>
              <a:t> if and only if </a:t>
            </a:r>
            <a:r>
              <a:rPr lang="en-US" altLang="zh-CN" dirty="0" err="1"/>
              <a:t>a</a:t>
            </a:r>
            <a:r>
              <a:rPr lang="en-US" altLang="zh-CN" baseline="-25000" dirty="0" err="1"/>
              <a:t>ij</a:t>
            </a:r>
            <a:r>
              <a:rPr lang="en-US" altLang="zh-CN" dirty="0"/>
              <a:t> = 0, for all i &gt; j</a:t>
            </a:r>
            <a:r>
              <a:rPr lang="en-US" altLang="zh-CN" dirty="0" smtClean="0"/>
              <a:t>.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en-US" altLang="zh-CN" dirty="0"/>
              <a:t>An n × n square matrix A = [</a:t>
            </a:r>
            <a:r>
              <a:rPr lang="en-US" altLang="zh-CN" dirty="0" err="1"/>
              <a:t>a</a:t>
            </a:r>
            <a:r>
              <a:rPr lang="en-US" altLang="zh-CN" baseline="-25000" dirty="0" err="1"/>
              <a:t>ij</a:t>
            </a:r>
            <a:r>
              <a:rPr lang="en-US" altLang="zh-CN" dirty="0"/>
              <a:t>] is said to be a </a:t>
            </a:r>
            <a:r>
              <a:rPr lang="en-US" altLang="zh-CN" b="1" dirty="0"/>
              <a:t>lower triangular matrix</a:t>
            </a:r>
            <a:r>
              <a:rPr lang="en-US" altLang="zh-CN" dirty="0"/>
              <a:t> if and only if </a:t>
            </a:r>
            <a:r>
              <a:rPr lang="en-US" altLang="zh-CN" dirty="0" err="1"/>
              <a:t>a</a:t>
            </a:r>
            <a:r>
              <a:rPr lang="en-US" altLang="zh-CN" baseline="-25000" dirty="0" err="1"/>
              <a:t>ij</a:t>
            </a:r>
            <a:r>
              <a:rPr lang="en-US" altLang="zh-CN" dirty="0"/>
              <a:t> = 0, for all i &lt; j. </a:t>
            </a:r>
          </a:p>
        </p:txBody>
      </p:sp>
    </p:spTree>
    <p:extLst>
      <p:ext uri="{BB962C8B-B14F-4D97-AF65-F5344CB8AC3E}">
        <p14:creationId xmlns:p14="http://schemas.microsoft.com/office/powerpoint/2010/main" val="264202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196752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smtClean="0"/>
              <a:t>Gaussian elimination </a:t>
            </a:r>
            <a:r>
              <a:rPr lang="en-US" altLang="zh-CN" dirty="0" smtClean="0"/>
              <a:t>is </a:t>
            </a:r>
            <a:r>
              <a:rPr lang="en-US" altLang="zh-CN" dirty="0"/>
              <a:t>a method in which an augmented matrix is subjected to row operations until the component corresponding to the coefficient matrix is reduced to triangular form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After we have obtained our triangular matrix, there are two different approaches we can use to solve a system of linear equations:</a:t>
            </a:r>
          </a:p>
          <a:p>
            <a:pPr marL="285750" indent="-285750">
              <a:buFont typeface="Wingdings" pitchFamily="2" charset="2"/>
              <a:buChar char="l"/>
            </a:pPr>
            <a:r>
              <a:rPr lang="en-US" altLang="zh-CN" dirty="0"/>
              <a:t>Forward </a:t>
            </a:r>
            <a:r>
              <a:rPr lang="en-US" altLang="zh-CN" dirty="0" smtClean="0"/>
              <a:t>substitution</a:t>
            </a:r>
          </a:p>
          <a:p>
            <a:pPr marL="285750" indent="-285750">
              <a:buFont typeface="Wingdings" pitchFamily="2" charset="2"/>
              <a:buChar char="l"/>
            </a:pPr>
            <a:r>
              <a:rPr lang="en-US" altLang="zh-CN" dirty="0" smtClean="0"/>
              <a:t>Back </a:t>
            </a:r>
            <a:r>
              <a:rPr lang="en-US" altLang="zh-CN" dirty="0"/>
              <a:t>substitution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PA = L U  Ax =  b =&gt; </a:t>
            </a:r>
            <a:r>
              <a:rPr lang="en-US" altLang="zh-CN" dirty="0" err="1" smtClean="0"/>
              <a:t>LUx</a:t>
            </a:r>
            <a:r>
              <a:rPr lang="en-US" altLang="zh-CN" dirty="0" smtClean="0"/>
              <a:t> = b 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          =&gt; Ly = b , y = </a:t>
            </a:r>
            <a:r>
              <a:rPr lang="en-US" altLang="zh-CN" dirty="0" err="1" smtClean="0"/>
              <a:t>Ux</a:t>
            </a:r>
            <a:endParaRPr lang="en-US" altLang="zh-CN" dirty="0" smtClean="0"/>
          </a:p>
          <a:p>
            <a:r>
              <a:rPr lang="en-US" altLang="zh-CN" dirty="0"/>
              <a:t>	</a:t>
            </a:r>
            <a:r>
              <a:rPr lang="en-US" altLang="zh-CN" dirty="0"/>
              <a:t> </a:t>
            </a:r>
            <a:r>
              <a:rPr lang="en-US" altLang="zh-CN" dirty="0" smtClean="0"/>
              <a:t>         =&gt; y = </a:t>
            </a:r>
            <a:r>
              <a:rPr lang="en-US" altLang="zh-CN" dirty="0" err="1" smtClean="0"/>
              <a:t>L’b</a:t>
            </a:r>
            <a:r>
              <a:rPr lang="en-US" altLang="zh-CN" dirty="0" smtClean="0"/>
              <a:t>  forward substitution, y = </a:t>
            </a:r>
            <a:r>
              <a:rPr lang="en-US" altLang="zh-CN" dirty="0" err="1" smtClean="0"/>
              <a:t>Ux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           =&gt; x = </a:t>
            </a:r>
            <a:r>
              <a:rPr lang="en-US" altLang="zh-CN" dirty="0" err="1" smtClean="0"/>
              <a:t>U</a:t>
            </a:r>
            <a:r>
              <a:rPr lang="en-US" altLang="zh-CN" dirty="0" err="1" smtClean="0"/>
              <a:t>’y</a:t>
            </a:r>
            <a:r>
              <a:rPr lang="en-US" altLang="zh-CN" dirty="0" smtClean="0"/>
              <a:t> back </a:t>
            </a:r>
            <a:r>
              <a:rPr lang="en-US" altLang="zh-CN" dirty="0"/>
              <a:t>substitution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>
                <a:solidFill>
                  <a:srgbClr val="FF0000"/>
                </a:solidFill>
              </a:rPr>
              <a:t>MNA modified nodal analysis, </a:t>
            </a:r>
            <a:r>
              <a:rPr lang="en-US" altLang="zh-CN" dirty="0" smtClean="0"/>
              <a:t>by </a:t>
            </a:r>
            <a:r>
              <a:rPr lang="en-US" altLang="zh-CN" dirty="0" err="1" smtClean="0"/>
              <a:t>lpwang</a:t>
            </a:r>
            <a:endParaRPr lang="en-US" altLang="zh-CN" dirty="0" smtClean="0"/>
          </a:p>
          <a:p>
            <a:r>
              <a:rPr lang="en-US" altLang="zh-CN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US" altLang="zh-CN" dirty="0" smtClean="0">
                <a:solidFill>
                  <a:srgbClr val="FF0000"/>
                </a:solidFill>
                <a:hlinkClick r:id="rId2"/>
              </a:rPr>
              <a:t>10.30.200.21:8088/projects/hongtu-emir/wiki/Python_Coding_Template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smtClean="0"/>
              <a:t>code:/</a:t>
            </a:r>
            <a:r>
              <a:rPr lang="en-US" altLang="zh-CN" dirty="0" smtClean="0"/>
              <a:t>scratch02/rnd/dpzhang/tiny/solver.py</a:t>
            </a:r>
          </a:p>
        </p:txBody>
      </p:sp>
    </p:spTree>
    <p:extLst>
      <p:ext uri="{BB962C8B-B14F-4D97-AF65-F5344CB8AC3E}">
        <p14:creationId xmlns:p14="http://schemas.microsoft.com/office/powerpoint/2010/main" val="272535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77768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Forward substitution</a:t>
            </a:r>
          </a:p>
          <a:p>
            <a:r>
              <a:rPr lang="en-US" altLang="zh-CN" dirty="0"/>
              <a:t>The procedure of solving a system of linear algebraic equations (SLAE) with a lower triangular coefficient matrix is known as </a:t>
            </a:r>
            <a:r>
              <a:rPr lang="en-US" altLang="zh-CN" b="1" dirty="0"/>
              <a:t>forward substitution</a:t>
            </a:r>
            <a:r>
              <a:rPr lang="en-US" altLang="zh-CN" dirty="0"/>
              <a:t>. Solving an SLAE with a triangular matrix form is a variant of the generic substitution approach.</a:t>
            </a:r>
          </a:p>
          <a:p>
            <a:r>
              <a:rPr lang="en-US" altLang="zh-CN" b="1" dirty="0" smtClean="0"/>
              <a:t>Equation     </a:t>
            </a:r>
            <a:r>
              <a:rPr lang="en-US" altLang="zh-CN" i="1" dirty="0" smtClean="0"/>
              <a:t>Lx</a:t>
            </a:r>
            <a:r>
              <a:rPr lang="en-US" altLang="zh-CN" dirty="0" smtClean="0"/>
              <a:t>=</a:t>
            </a:r>
            <a:r>
              <a:rPr lang="en-US" altLang="zh-CN" i="1" dirty="0"/>
              <a:t>b</a:t>
            </a:r>
            <a:endParaRPr lang="en-US" altLang="zh-CN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i="1" dirty="0" smtClean="0"/>
              <a:t>L</a:t>
            </a:r>
            <a:r>
              <a:rPr lang="en-US" altLang="zh-CN" dirty="0"/>
              <a:t> represents the factor of the matrix of the lower triangle.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i="1" dirty="0" smtClean="0"/>
              <a:t>x</a:t>
            </a:r>
            <a:r>
              <a:rPr lang="en-US" altLang="zh-CN" dirty="0"/>
              <a:t> represents the variable of matrix.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i="1" dirty="0" smtClean="0"/>
              <a:t>b</a:t>
            </a:r>
            <a:r>
              <a:rPr lang="en-US" altLang="zh-CN" dirty="0"/>
              <a:t> is the result vector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r>
              <a:rPr lang="en-US" altLang="zh-CN" dirty="0" smtClean="0"/>
              <a:t>L =                              </a:t>
            </a:r>
            <a:r>
              <a:rPr lang="en-US" altLang="zh-CN" i="1" dirty="0" smtClean="0"/>
              <a:t>l</a:t>
            </a:r>
            <a:r>
              <a:rPr lang="en-US" altLang="zh-CN" i="1" baseline="-25000" dirty="0" smtClean="0"/>
              <a:t>11 </a:t>
            </a:r>
            <a:r>
              <a:rPr lang="en-US" altLang="zh-CN" i="1" baseline="-25000" dirty="0"/>
              <a:t>(1x1)</a:t>
            </a:r>
            <a:r>
              <a:rPr lang="en-US" altLang="zh-CN" i="1" dirty="0"/>
              <a:t> </a:t>
            </a:r>
            <a:r>
              <a:rPr lang="en-US" altLang="zh-CN" dirty="0"/>
              <a:t>,  </a:t>
            </a:r>
            <a:r>
              <a:rPr lang="en-US" altLang="zh-CN" i="1" dirty="0"/>
              <a:t>l</a:t>
            </a:r>
            <a:r>
              <a:rPr lang="en-US" altLang="zh-CN" i="1" baseline="-25000" dirty="0"/>
              <a:t>21((n-1)x1)</a:t>
            </a:r>
            <a:r>
              <a:rPr lang="en-US" altLang="zh-CN" dirty="0"/>
              <a:t> , </a:t>
            </a:r>
            <a:r>
              <a:rPr lang="en-US" altLang="zh-CN" i="1" dirty="0"/>
              <a:t>L</a:t>
            </a:r>
            <a:r>
              <a:rPr lang="en-US" altLang="zh-CN" i="1" baseline="-25000" dirty="0"/>
              <a:t>22((n-1)x(n-1))</a:t>
            </a:r>
            <a:endParaRPr lang="zh-CN" altLang="en-US" i="1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x =             </a:t>
            </a:r>
            <a:r>
              <a:rPr lang="en-US" altLang="zh-CN" i="1" dirty="0"/>
              <a:t>x</a:t>
            </a:r>
            <a:r>
              <a:rPr lang="en-US" altLang="zh-CN" i="1" baseline="-25000" dirty="0" smtClean="0"/>
              <a:t>1 </a:t>
            </a:r>
            <a:r>
              <a:rPr lang="en-US" altLang="zh-CN" i="1" baseline="-25000" dirty="0"/>
              <a:t>(1x1)</a:t>
            </a:r>
            <a:r>
              <a:rPr lang="en-US" altLang="zh-CN" i="1" dirty="0"/>
              <a:t> </a:t>
            </a:r>
            <a:r>
              <a:rPr lang="en-US" altLang="zh-CN" dirty="0"/>
              <a:t>, 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2((</a:t>
            </a:r>
            <a:r>
              <a:rPr lang="en-US" altLang="zh-CN" i="1" baseline="-25000" dirty="0"/>
              <a:t>n-1)x1)</a:t>
            </a:r>
            <a:r>
              <a:rPr lang="en-US" altLang="zh-CN" dirty="0"/>
              <a:t> </a:t>
            </a:r>
            <a:endParaRPr lang="zh-CN" altLang="en-US" i="1" dirty="0"/>
          </a:p>
          <a:p>
            <a:endParaRPr lang="zh-CN" altLang="en-US" i="1" dirty="0"/>
          </a:p>
          <a:p>
            <a:endParaRPr lang="en-US" altLang="zh-CN" dirty="0"/>
          </a:p>
          <a:p>
            <a:r>
              <a:rPr lang="en-US" altLang="zh-CN" dirty="0"/>
              <a:t>b</a:t>
            </a:r>
            <a:r>
              <a:rPr lang="en-US" altLang="zh-CN" dirty="0" smtClean="0"/>
              <a:t> =             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1 </a:t>
            </a:r>
            <a:r>
              <a:rPr lang="en-US" altLang="zh-CN" i="1" baseline="-25000" dirty="0"/>
              <a:t>(1x1)</a:t>
            </a:r>
            <a:r>
              <a:rPr lang="en-US" altLang="zh-CN" i="1" dirty="0"/>
              <a:t> </a:t>
            </a:r>
            <a:r>
              <a:rPr lang="en-US" altLang="zh-CN" dirty="0"/>
              <a:t>,  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2</a:t>
            </a:r>
            <a:r>
              <a:rPr lang="en-US" altLang="zh-CN" i="1" baseline="-25000" dirty="0"/>
              <a:t>((n-1)x1)</a:t>
            </a:r>
            <a:r>
              <a:rPr lang="en-US" altLang="zh-CN" dirty="0"/>
              <a:t> </a:t>
            </a:r>
            <a:endParaRPr lang="zh-CN" altLang="en-US" i="1" dirty="0"/>
          </a:p>
          <a:p>
            <a:endParaRPr lang="zh-CN" altLang="en-US" dirty="0"/>
          </a:p>
        </p:txBody>
      </p:sp>
      <p:sp>
        <p:nvSpPr>
          <p:cNvPr id="3" name="双括号 2"/>
          <p:cNvSpPr/>
          <p:nvPr/>
        </p:nvSpPr>
        <p:spPr>
          <a:xfrm>
            <a:off x="755576" y="3212976"/>
            <a:ext cx="1152128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830841"/>
              </p:ext>
            </p:extLst>
          </p:nvPr>
        </p:nvGraphicFramePr>
        <p:xfrm>
          <a:off x="896634" y="3142906"/>
          <a:ext cx="1158044" cy="92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022"/>
                <a:gridCol w="579022"/>
              </a:tblGrid>
              <a:tr h="460870">
                <a:tc>
                  <a:txBody>
                    <a:bodyPr/>
                    <a:lstStyle/>
                    <a:p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0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6" name="双括号 5"/>
          <p:cNvSpPr/>
          <p:nvPr/>
        </p:nvSpPr>
        <p:spPr>
          <a:xfrm>
            <a:off x="755576" y="4189408"/>
            <a:ext cx="360040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10046"/>
              </p:ext>
            </p:extLst>
          </p:nvPr>
        </p:nvGraphicFramePr>
        <p:xfrm>
          <a:off x="755576" y="4209158"/>
          <a:ext cx="360040" cy="80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40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631086"/>
              </p:ext>
            </p:extLst>
          </p:nvPr>
        </p:nvGraphicFramePr>
        <p:xfrm>
          <a:off x="744107" y="5085184"/>
          <a:ext cx="432048" cy="80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</a:tblGrid>
              <a:tr h="40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双括号 8"/>
          <p:cNvSpPr/>
          <p:nvPr/>
        </p:nvSpPr>
        <p:spPr>
          <a:xfrm>
            <a:off x="709434" y="5085184"/>
            <a:ext cx="406182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AutoShape 2" descr="{\mathbf  {L}}={\begin{bmatrix}l_{{1,1}}&amp;&amp;\cdots &amp;&amp;0\\l_{{2,1}}&amp;l_{{2,2}}&amp;&amp;(0)&amp;\\l_{{3,1}}&amp;l_{{3,2}}&amp;\ddots &amp;&amp;\vdots \\\vdots &amp;\vdots &amp;\ddots &amp;\ddots &amp;\\l_{{n,1}}&amp;l_{{n,2}}&amp;\ldots &amp;l_{{n,n-1}}&amp;l_{{n,n}}\end{bmatrix}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4" descr="{\mathbf  {L}}={\begin{bmatrix}l_{{1,1}}&amp;&amp;\cdots &amp;&amp;0\\l_{{2,1}}&amp;l_{{2,2}}&amp;&amp;(0)&amp;\\l_{{3,1}}&amp;l_{{3,2}}&amp;\ddots &amp;&amp;\vdots \\\vdots &amp;\vdots &amp;\ddots &amp;\ddots &amp;\\l_{{n,1}}&amp;l_{{n,2}}&amp;\ldots &amp;l_{{n,n-1}}&amp;l_{{n,n}}\end{bmatrix}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6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8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10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12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067944" y="4037008"/>
            <a:ext cx="3238500" cy="1704975"/>
            <a:chOff x="4067944" y="4037008"/>
            <a:chExt cx="3238500" cy="1704975"/>
          </a:xfrm>
        </p:grpSpPr>
        <p:grpSp>
          <p:nvGrpSpPr>
            <p:cNvPr id="17" name="组合 16"/>
            <p:cNvGrpSpPr/>
            <p:nvPr/>
          </p:nvGrpSpPr>
          <p:grpSpPr>
            <a:xfrm>
              <a:off x="4067944" y="4037008"/>
              <a:ext cx="3238500" cy="1704975"/>
              <a:chOff x="4067944" y="4037008"/>
              <a:chExt cx="3238500" cy="1704975"/>
            </a:xfrm>
          </p:grpSpPr>
          <p:pic>
            <p:nvPicPr>
              <p:cNvPr id="2061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67944" y="4037008"/>
                <a:ext cx="3238500" cy="17049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" name="直角三角形 15"/>
              <p:cNvSpPr/>
              <p:nvPr/>
            </p:nvSpPr>
            <p:spPr>
              <a:xfrm>
                <a:off x="5199409" y="4299606"/>
                <a:ext cx="1800200" cy="1400096"/>
              </a:xfrm>
              <a:prstGeom prst="rtTriangle">
                <a:avLst/>
              </a:prstGeom>
              <a:noFill/>
              <a:ln w="1270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" name="直角三角形 17"/>
            <p:cNvSpPr/>
            <p:nvPr/>
          </p:nvSpPr>
          <p:spPr>
            <a:xfrm>
              <a:off x="6012160" y="4999654"/>
              <a:ext cx="987449" cy="661594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30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6726" y="617537"/>
            <a:ext cx="7776864" cy="11110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i="1" dirty="0" smtClean="0"/>
          </a:p>
          <a:p>
            <a:r>
              <a:rPr lang="en-US" altLang="zh-CN" sz="2000" i="1" dirty="0" smtClean="0"/>
              <a:t>Lx</a:t>
            </a:r>
            <a:r>
              <a:rPr lang="en-US" altLang="zh-CN" sz="2000" dirty="0" smtClean="0"/>
              <a:t>=</a:t>
            </a:r>
            <a:r>
              <a:rPr lang="en-US" altLang="zh-CN" sz="2000" i="1" dirty="0" smtClean="0"/>
              <a:t>b       =&gt;                            X             =</a:t>
            </a:r>
            <a:endParaRPr lang="en-US" altLang="zh-CN" sz="2000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   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=&gt;       </a:t>
            </a:r>
            <a:r>
              <a:rPr lang="en-US" altLang="zh-CN" i="1" dirty="0" smtClean="0"/>
              <a:t>l</a:t>
            </a:r>
            <a:r>
              <a:rPr lang="en-US" altLang="zh-CN" i="1" baseline="-25000" dirty="0" smtClean="0"/>
              <a:t>11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1 </a:t>
            </a:r>
            <a:r>
              <a:rPr lang="en-US" altLang="zh-CN" i="1" dirty="0" smtClean="0"/>
              <a:t>= b</a:t>
            </a:r>
            <a:r>
              <a:rPr lang="en-US" altLang="zh-CN" i="1" baseline="-25000" dirty="0" smtClean="0"/>
              <a:t>1</a:t>
            </a:r>
          </a:p>
          <a:p>
            <a:r>
              <a:rPr lang="en-US" altLang="zh-CN" i="1" baseline="-25000" dirty="0" smtClean="0"/>
              <a:t>	</a:t>
            </a:r>
            <a:r>
              <a:rPr lang="en-US" altLang="zh-CN" i="1" dirty="0" smtClean="0"/>
              <a:t>           l</a:t>
            </a:r>
            <a:r>
              <a:rPr lang="en-US" altLang="zh-CN" i="1" baseline="-25000" dirty="0" smtClean="0"/>
              <a:t>21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1 </a:t>
            </a:r>
            <a:r>
              <a:rPr lang="en-US" altLang="zh-CN" i="1" dirty="0" smtClean="0"/>
              <a:t>+ L</a:t>
            </a:r>
            <a:r>
              <a:rPr lang="en-US" altLang="zh-CN" i="1" baseline="-25000" dirty="0" smtClean="0"/>
              <a:t>22</a:t>
            </a:r>
            <a:r>
              <a:rPr lang="en-US" altLang="zh-CN" i="1" dirty="0"/>
              <a:t>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2 </a:t>
            </a:r>
            <a:r>
              <a:rPr lang="en-US" altLang="zh-CN" i="1" dirty="0"/>
              <a:t>= 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2</a:t>
            </a:r>
          </a:p>
          <a:p>
            <a:endParaRPr lang="en-US" altLang="zh-CN" i="1" baseline="-25000" dirty="0"/>
          </a:p>
          <a:p>
            <a:endParaRPr lang="en-US" altLang="zh-CN" i="1" baseline="-25000" dirty="0" smtClean="0"/>
          </a:p>
          <a:p>
            <a:r>
              <a:rPr lang="en-US" altLang="zh-CN" i="1" baseline="-25000" dirty="0"/>
              <a:t> </a:t>
            </a:r>
            <a:r>
              <a:rPr lang="en-US" altLang="zh-CN" i="1" baseline="-25000" dirty="0" smtClean="0"/>
              <a:t>                       </a:t>
            </a:r>
            <a:r>
              <a:rPr lang="en-US" altLang="zh-CN" dirty="0" smtClean="0"/>
              <a:t>=&gt;</a:t>
            </a:r>
            <a:r>
              <a:rPr lang="en-US" altLang="zh-CN" i="1" dirty="0"/>
              <a:t>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1 </a:t>
            </a:r>
            <a:r>
              <a:rPr lang="en-US" altLang="zh-CN" i="1" dirty="0" smtClean="0"/>
              <a:t>= b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 / l</a:t>
            </a:r>
            <a:r>
              <a:rPr lang="en-US" altLang="zh-CN" i="1" baseline="-25000" dirty="0" smtClean="0"/>
              <a:t>11</a:t>
            </a:r>
            <a:endParaRPr lang="en-US" altLang="zh-CN" i="1" baseline="-25000" dirty="0" smtClean="0"/>
          </a:p>
          <a:p>
            <a:r>
              <a:rPr lang="en-US" altLang="zh-CN" dirty="0" smtClean="0"/>
              <a:t>                =&gt;</a:t>
            </a:r>
            <a:r>
              <a:rPr lang="en-US" altLang="zh-CN" i="1" dirty="0" smtClean="0"/>
              <a:t> </a:t>
            </a:r>
            <a:r>
              <a:rPr lang="en-US" altLang="zh-CN" i="1" dirty="0"/>
              <a:t>L</a:t>
            </a:r>
            <a:r>
              <a:rPr lang="en-US" altLang="zh-CN" i="1" baseline="-25000" dirty="0"/>
              <a:t>22</a:t>
            </a:r>
            <a:r>
              <a:rPr lang="en-US" altLang="zh-CN" i="1" dirty="0"/>
              <a:t> x</a:t>
            </a:r>
            <a:r>
              <a:rPr lang="en-US" altLang="zh-CN" i="1" baseline="-25000" dirty="0"/>
              <a:t>2 </a:t>
            </a:r>
            <a:r>
              <a:rPr lang="en-US" altLang="zh-CN" i="1" dirty="0"/>
              <a:t>= 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2 </a:t>
            </a:r>
            <a:r>
              <a:rPr lang="en-US" altLang="zh-CN" i="1" dirty="0"/>
              <a:t> </a:t>
            </a:r>
            <a:r>
              <a:rPr lang="en-US" altLang="zh-CN" i="1" dirty="0" smtClean="0"/>
              <a:t>- l</a:t>
            </a:r>
            <a:r>
              <a:rPr lang="en-US" altLang="zh-CN" i="1" baseline="-25000" dirty="0" smtClean="0"/>
              <a:t>21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 </a:t>
            </a:r>
            <a:r>
              <a:rPr lang="en-US" altLang="zh-CN" i="1" dirty="0"/>
              <a:t>/ </a:t>
            </a:r>
            <a:r>
              <a:rPr lang="en-US" altLang="zh-CN" i="1" dirty="0" smtClean="0"/>
              <a:t>l</a:t>
            </a:r>
            <a:r>
              <a:rPr lang="en-US" altLang="zh-CN" i="1" baseline="-25000" dirty="0" smtClean="0"/>
              <a:t>11</a:t>
            </a:r>
            <a:r>
              <a:rPr lang="en-US" altLang="zh-CN" i="1" dirty="0"/>
              <a:t> </a:t>
            </a:r>
            <a:r>
              <a:rPr lang="en-US" altLang="zh-CN" dirty="0" smtClean="0"/>
              <a:t>, a new lower triangular system, can be solved recursively for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2</a:t>
            </a:r>
            <a:r>
              <a:rPr lang="en-US" altLang="zh-CN" dirty="0"/>
              <a:t> </a:t>
            </a:r>
            <a:r>
              <a:rPr lang="en-US" altLang="zh-CN" dirty="0" smtClean="0"/>
              <a:t>, and will get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, </a:t>
            </a:r>
            <a:r>
              <a:rPr lang="en-US" altLang="zh-CN" i="1" dirty="0"/>
              <a:t>x</a:t>
            </a:r>
            <a:r>
              <a:rPr lang="en-US" altLang="zh-CN" i="1" baseline="-25000" dirty="0"/>
              <a:t>2 </a:t>
            </a:r>
            <a:r>
              <a:rPr lang="en-US" altLang="zh-CN" dirty="0" smtClean="0"/>
              <a:t>-&gt; </a:t>
            </a:r>
            <a:r>
              <a:rPr lang="en-US" altLang="zh-CN" i="1" dirty="0" err="1" smtClean="0"/>
              <a:t>x</a:t>
            </a:r>
            <a:r>
              <a:rPr lang="en-US" altLang="zh-CN" i="1" baseline="-25000" dirty="0" err="1" smtClean="0"/>
              <a:t>n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err="1" smtClean="0"/>
              <a:t>Pseudocode</a:t>
            </a:r>
            <a:r>
              <a:rPr lang="en-US" altLang="zh-CN" dirty="0" smtClean="0"/>
              <a:t>: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x = b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for </a:t>
            </a:r>
            <a:r>
              <a:rPr lang="en-US" altLang="zh-CN" i="1" dirty="0" smtClean="0"/>
              <a:t>j</a:t>
            </a:r>
            <a:r>
              <a:rPr lang="en-US" altLang="zh-CN" dirty="0" smtClean="0"/>
              <a:t> = 0 to </a:t>
            </a:r>
            <a:r>
              <a:rPr lang="en-US" altLang="zh-CN" i="1" dirty="0" smtClean="0"/>
              <a:t>n</a:t>
            </a:r>
            <a:r>
              <a:rPr lang="en-US" altLang="zh-CN" dirty="0" smtClean="0"/>
              <a:t> – 1 do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en-US" altLang="zh-CN" i="1" dirty="0" err="1" smtClean="0"/>
              <a:t>x</a:t>
            </a:r>
            <a:r>
              <a:rPr lang="en-US" altLang="zh-CN" i="1" baseline="-25000" dirty="0" err="1" smtClean="0"/>
              <a:t>j</a:t>
            </a:r>
            <a:r>
              <a:rPr lang="en-US" altLang="zh-CN" i="1" baseline="-25000" dirty="0" smtClean="0"/>
              <a:t>  </a:t>
            </a:r>
            <a:r>
              <a:rPr lang="en-US" altLang="zh-CN" dirty="0" smtClean="0"/>
              <a:t>= </a:t>
            </a:r>
            <a:r>
              <a:rPr lang="en-US" altLang="zh-CN" i="1" dirty="0" err="1" smtClean="0"/>
              <a:t>x</a:t>
            </a:r>
            <a:r>
              <a:rPr lang="en-US" altLang="zh-CN" i="1" baseline="-25000" dirty="0" err="1" smtClean="0"/>
              <a:t>j</a:t>
            </a:r>
            <a:r>
              <a:rPr lang="en-US" altLang="zh-CN" i="1" baseline="-25000" dirty="0" smtClean="0"/>
              <a:t> </a:t>
            </a:r>
            <a:r>
              <a:rPr lang="en-US" altLang="zh-CN" dirty="0" smtClean="0"/>
              <a:t>/</a:t>
            </a:r>
            <a:r>
              <a:rPr lang="en-US" altLang="zh-CN" i="1" dirty="0" err="1" smtClean="0"/>
              <a:t>l</a:t>
            </a:r>
            <a:r>
              <a:rPr lang="en-US" altLang="zh-CN" i="1" baseline="-25000" dirty="0" err="1" smtClean="0"/>
              <a:t>jj</a:t>
            </a:r>
            <a:endParaRPr lang="en-US" altLang="zh-CN" i="1" baseline="-25000" dirty="0" smtClean="0"/>
          </a:p>
          <a:p>
            <a:r>
              <a:rPr lang="en-US" altLang="zh-CN" dirty="0" smtClean="0"/>
              <a:t>        for each </a:t>
            </a:r>
            <a:r>
              <a:rPr lang="en-US" altLang="zh-CN" i="1" dirty="0" smtClean="0"/>
              <a:t>i</a:t>
            </a:r>
            <a:r>
              <a:rPr lang="en-US" altLang="zh-CN" dirty="0" smtClean="0"/>
              <a:t> &gt; </a:t>
            </a:r>
            <a:r>
              <a:rPr lang="en-US" altLang="zh-CN" i="1" dirty="0" smtClean="0"/>
              <a:t>j</a:t>
            </a:r>
            <a:r>
              <a:rPr lang="en-US" altLang="zh-CN" dirty="0" smtClean="0"/>
              <a:t>  for which </a:t>
            </a:r>
            <a:r>
              <a:rPr lang="en-US" altLang="zh-CN" i="1" dirty="0" err="1" smtClean="0"/>
              <a:t>l</a:t>
            </a:r>
            <a:r>
              <a:rPr lang="en-US" altLang="zh-CN" i="1" baseline="-25000" dirty="0" err="1" smtClean="0"/>
              <a:t>ij</a:t>
            </a:r>
            <a:r>
              <a:rPr lang="en-US" altLang="zh-CN" i="1" dirty="0" smtClean="0"/>
              <a:t> </a:t>
            </a:r>
            <a:r>
              <a:rPr lang="zh-CN" altLang="en-US" dirty="0"/>
              <a:t>≠ </a:t>
            </a:r>
            <a:r>
              <a:rPr lang="en-US" altLang="zh-CN" i="1" dirty="0" smtClean="0"/>
              <a:t>0 do </a:t>
            </a:r>
          </a:p>
          <a:p>
            <a:r>
              <a:rPr lang="en-US" altLang="zh-CN" i="1" baseline="-25000" dirty="0"/>
              <a:t> </a:t>
            </a:r>
            <a:r>
              <a:rPr lang="en-US" altLang="zh-CN" i="1" baseline="-25000" dirty="0" smtClean="0"/>
              <a:t>                 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i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=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i</a:t>
            </a:r>
            <a:r>
              <a:rPr lang="en-US" altLang="zh-CN" i="1" dirty="0" smtClean="0"/>
              <a:t> - </a:t>
            </a:r>
            <a:r>
              <a:rPr lang="en-US" altLang="zh-CN" i="1" baseline="-25000" dirty="0" smtClean="0"/>
              <a:t> </a:t>
            </a:r>
            <a:r>
              <a:rPr lang="en-US" altLang="zh-CN" i="1" dirty="0" err="1" smtClean="0"/>
              <a:t>l</a:t>
            </a:r>
            <a:r>
              <a:rPr lang="en-US" altLang="zh-CN" i="1" baseline="-25000" dirty="0" err="1" smtClean="0"/>
              <a:t>ij</a:t>
            </a:r>
            <a:r>
              <a:rPr lang="en-US" altLang="zh-CN" i="1" dirty="0"/>
              <a:t> </a:t>
            </a:r>
            <a:r>
              <a:rPr lang="en-US" altLang="zh-CN" i="1" dirty="0" err="1"/>
              <a:t>x</a:t>
            </a:r>
            <a:r>
              <a:rPr lang="en-US" altLang="zh-CN" i="1" baseline="-25000" dirty="0" err="1"/>
              <a:t>j</a:t>
            </a:r>
            <a:r>
              <a:rPr lang="en-US" altLang="zh-CN" i="1" baseline="-25000" dirty="0"/>
              <a:t> </a:t>
            </a:r>
          </a:p>
          <a:p>
            <a:endParaRPr lang="en-US" altLang="zh-CN" i="1" baseline="-25000" dirty="0"/>
          </a:p>
          <a:p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r>
              <a:rPr lang="en-US" altLang="zh-CN" dirty="0" smtClean="0"/>
              <a:t>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</a:t>
            </a:r>
          </a:p>
          <a:p>
            <a:endParaRPr lang="en-US" altLang="zh-CN" baseline="-25000" dirty="0"/>
          </a:p>
          <a:p>
            <a:r>
              <a:rPr lang="en-US" altLang="zh-CN" baseline="-25000" dirty="0" smtClean="0"/>
              <a:t>                       </a:t>
            </a:r>
          </a:p>
          <a:p>
            <a:r>
              <a:rPr lang="en-US" altLang="zh-CN" i="1" baseline="-25000" dirty="0" smtClean="0"/>
              <a:t> </a:t>
            </a:r>
            <a:r>
              <a:rPr lang="en-US" altLang="zh-CN" i="1" dirty="0" smtClean="0"/>
              <a:t>      </a:t>
            </a:r>
          </a:p>
          <a:p>
            <a:endParaRPr lang="en-US" altLang="zh-CN" i="1" baseline="-25000" dirty="0"/>
          </a:p>
          <a:p>
            <a:endParaRPr lang="en-US" altLang="zh-CN" i="1" baseline="-25000" dirty="0" smtClean="0"/>
          </a:p>
          <a:p>
            <a:endParaRPr lang="en-US" altLang="zh-CN" i="1" baseline="-25000" dirty="0"/>
          </a:p>
          <a:p>
            <a:endParaRPr lang="en-US" altLang="zh-CN" i="1" baseline="-25000" dirty="0" smtClean="0"/>
          </a:p>
          <a:p>
            <a:endParaRPr lang="en-US" altLang="zh-CN" i="1" baseline="-25000" dirty="0"/>
          </a:p>
          <a:p>
            <a:endParaRPr lang="en-US" altLang="zh-CN" dirty="0"/>
          </a:p>
          <a:p>
            <a:r>
              <a:rPr lang="en-US" altLang="zh-CN" dirty="0" smtClean="0"/>
              <a:t> </a:t>
            </a:r>
            <a:endParaRPr lang="en-US" altLang="zh-CN" i="1" baseline="-25000" dirty="0"/>
          </a:p>
          <a:p>
            <a:endParaRPr lang="zh-CN" altLang="en-US" i="1" dirty="0"/>
          </a:p>
          <a:p>
            <a:endParaRPr lang="zh-CN" altLang="en-US" b="1" i="1" dirty="0"/>
          </a:p>
          <a:p>
            <a:endParaRPr lang="zh-CN" altLang="en-US" i="1" dirty="0"/>
          </a:p>
          <a:p>
            <a:endParaRPr lang="zh-CN" altLang="en-US" i="1" dirty="0"/>
          </a:p>
          <a:p>
            <a:endParaRPr lang="zh-CN" altLang="en-US" i="1" dirty="0"/>
          </a:p>
          <a:p>
            <a:endParaRPr lang="zh-CN" altLang="en-US" i="1" dirty="0"/>
          </a:p>
          <a:p>
            <a:endParaRPr lang="zh-CN" altLang="en-US" i="1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双括号 2"/>
          <p:cNvSpPr/>
          <p:nvPr/>
        </p:nvSpPr>
        <p:spPr>
          <a:xfrm>
            <a:off x="1766646" y="665014"/>
            <a:ext cx="1152128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07226"/>
              </p:ext>
            </p:extLst>
          </p:nvPr>
        </p:nvGraphicFramePr>
        <p:xfrm>
          <a:off x="1835696" y="617538"/>
          <a:ext cx="1158044" cy="92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022"/>
                <a:gridCol w="579022"/>
              </a:tblGrid>
              <a:tr h="46087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08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6" name="双括号 5"/>
          <p:cNvSpPr/>
          <p:nvPr/>
        </p:nvSpPr>
        <p:spPr>
          <a:xfrm>
            <a:off x="3275856" y="697420"/>
            <a:ext cx="432048" cy="791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32022"/>
              </p:ext>
            </p:extLst>
          </p:nvPr>
        </p:nvGraphicFramePr>
        <p:xfrm>
          <a:off x="3308714" y="665014"/>
          <a:ext cx="399190" cy="84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190"/>
              </a:tblGrid>
              <a:tr h="42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943923"/>
              </p:ext>
            </p:extLst>
          </p:nvPr>
        </p:nvGraphicFramePr>
        <p:xfrm>
          <a:off x="4211960" y="697420"/>
          <a:ext cx="432048" cy="80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</a:tblGrid>
              <a:tr h="402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双括号 8"/>
          <p:cNvSpPr/>
          <p:nvPr/>
        </p:nvSpPr>
        <p:spPr>
          <a:xfrm>
            <a:off x="4221336" y="697420"/>
            <a:ext cx="406182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AutoShape 2" descr="{\mathbf  {L}}={\begin{bmatrix}l_{{1,1}}&amp;&amp;\cdots &amp;&amp;0\\l_{{2,1}}&amp;l_{{2,2}}&amp;&amp;(0)&amp;\\l_{{3,1}}&amp;l_{{3,2}}&amp;\ddots &amp;&amp;\vdots \\\vdots &amp;\vdots &amp;\ddots &amp;\ddots &amp;\\l_{{n,1}}&amp;l_{{n,2}}&amp;\ldots &amp;l_{{n,n-1}}&amp;l_{{n,n}}\end{bmatrix}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4" descr="{\mathbf  {L}}={\begin{bmatrix}l_{{1,1}}&amp;&amp;\cdots &amp;&amp;0\\l_{{2,1}}&amp;l_{{2,2}}&amp;&amp;(0)&amp;\\l_{{3,1}}&amp;l_{{3,2}}&amp;\ddots &amp;&amp;\vdots \\\vdots &amp;\vdots &amp;\ddots &amp;\ddots &amp;\\l_{{n,1}}&amp;l_{{n,2}}&amp;\ldots &amp;l_{{n,n-1}}&amp;l_{{n,n}}\end{bmatrix}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6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8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10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12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" name="左大括号 1"/>
          <p:cNvSpPr/>
          <p:nvPr/>
        </p:nvSpPr>
        <p:spPr>
          <a:xfrm>
            <a:off x="1561994" y="1772816"/>
            <a:ext cx="216024" cy="7200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8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Back substitution</a:t>
            </a:r>
          </a:p>
          <a:p>
            <a:r>
              <a:rPr lang="en-US" altLang="zh-CN" dirty="0"/>
              <a:t>The procedure of solving an SLAE with an upper triangular coefficient matrix is known as </a:t>
            </a:r>
            <a:r>
              <a:rPr lang="en-US" altLang="zh-CN" b="1" dirty="0"/>
              <a:t>back substitution</a:t>
            </a:r>
            <a:r>
              <a:rPr lang="en-US" altLang="zh-CN" dirty="0"/>
              <a:t>.</a:t>
            </a:r>
          </a:p>
          <a:p>
            <a:r>
              <a:rPr lang="en-US" altLang="zh-CN" b="1" dirty="0"/>
              <a:t>Equation               </a:t>
            </a:r>
            <a:r>
              <a:rPr lang="en-US" altLang="zh-CN" i="1" dirty="0" err="1" smtClean="0"/>
              <a:t>Ux</a:t>
            </a:r>
            <a:r>
              <a:rPr lang="en-US" altLang="zh-CN" dirty="0" smtClean="0"/>
              <a:t>=</a:t>
            </a:r>
            <a:r>
              <a:rPr lang="en-US" altLang="zh-CN" i="1" dirty="0" smtClean="0"/>
              <a:t>b</a:t>
            </a:r>
            <a:endParaRPr lang="en-US" altLang="zh-CN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i="1" dirty="0"/>
              <a:t>U</a:t>
            </a:r>
            <a:r>
              <a:rPr lang="en-US" altLang="zh-CN" dirty="0"/>
              <a:t> represents the factor of matrix of upper triangle.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i="1" dirty="0"/>
              <a:t>x</a:t>
            </a:r>
            <a:r>
              <a:rPr lang="en-US" altLang="zh-CN" dirty="0"/>
              <a:t> represents the variable of matrix.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CN" i="1" dirty="0" smtClean="0"/>
              <a:t>b</a:t>
            </a:r>
            <a:r>
              <a:rPr lang="en-US" altLang="zh-CN" dirty="0"/>
              <a:t> is the result vector.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U</a:t>
            </a:r>
            <a:r>
              <a:rPr lang="en-US" altLang="zh-CN" dirty="0" smtClean="0"/>
              <a:t> =                              </a:t>
            </a:r>
            <a:r>
              <a:rPr lang="en-US" altLang="zh-CN" i="1" dirty="0"/>
              <a:t>U</a:t>
            </a:r>
            <a:r>
              <a:rPr lang="en-US" altLang="zh-CN" i="1" baseline="-25000" dirty="0" smtClean="0"/>
              <a:t>11 ((</a:t>
            </a:r>
            <a:r>
              <a:rPr lang="en-US" altLang="zh-CN" i="1" baseline="-25000" dirty="0"/>
              <a:t>n-1)x(n-1))</a:t>
            </a:r>
            <a:r>
              <a:rPr lang="en-US" altLang="zh-CN" i="1" dirty="0" smtClean="0"/>
              <a:t> </a:t>
            </a:r>
            <a:r>
              <a:rPr lang="en-US" altLang="zh-CN" dirty="0"/>
              <a:t>,  </a:t>
            </a:r>
            <a:r>
              <a:rPr lang="en-US" altLang="zh-CN" i="1" dirty="0" smtClean="0"/>
              <a:t>u</a:t>
            </a:r>
            <a:r>
              <a:rPr lang="en-US" altLang="zh-CN" i="1" baseline="-25000" dirty="0" smtClean="0"/>
              <a:t>21((n-1)</a:t>
            </a:r>
            <a:r>
              <a:rPr lang="en-US" altLang="zh-CN" i="1" baseline="-25000" dirty="0" smtClean="0"/>
              <a:t>x1</a:t>
            </a:r>
            <a:r>
              <a:rPr lang="en-US" altLang="zh-CN" i="1" baseline="-25000" dirty="0" smtClean="0"/>
              <a:t>)</a:t>
            </a:r>
            <a:r>
              <a:rPr lang="en-US" altLang="zh-CN" dirty="0" smtClean="0"/>
              <a:t> </a:t>
            </a:r>
            <a:r>
              <a:rPr lang="en-US" altLang="zh-CN" dirty="0"/>
              <a:t>, </a:t>
            </a:r>
            <a:r>
              <a:rPr lang="en-US" altLang="zh-CN" i="1" dirty="0" smtClean="0"/>
              <a:t>u</a:t>
            </a:r>
            <a:r>
              <a:rPr lang="en-US" altLang="zh-CN" i="1" baseline="-25000" dirty="0" smtClean="0"/>
              <a:t>22</a:t>
            </a:r>
            <a:r>
              <a:rPr lang="en-US" altLang="zh-CN" i="1" baseline="-25000" dirty="0"/>
              <a:t> (1x1</a:t>
            </a:r>
            <a:r>
              <a:rPr lang="en-US" altLang="zh-CN" i="1" baseline="-25000" dirty="0" smtClean="0"/>
              <a:t>)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x =             </a:t>
            </a:r>
            <a:r>
              <a:rPr lang="en-US" altLang="zh-CN" i="1" dirty="0"/>
              <a:t>x</a:t>
            </a:r>
            <a:r>
              <a:rPr lang="en-US" altLang="zh-CN" i="1" baseline="-25000" dirty="0" smtClean="0"/>
              <a:t>1 </a:t>
            </a:r>
            <a:r>
              <a:rPr lang="en-US" altLang="zh-CN" i="1" baseline="-25000" dirty="0"/>
              <a:t>((n-1)x1</a:t>
            </a:r>
            <a:r>
              <a:rPr lang="en-US" altLang="zh-CN" i="1" baseline="-25000" dirty="0" smtClean="0"/>
              <a:t>)</a:t>
            </a:r>
            <a:r>
              <a:rPr lang="en-US" altLang="zh-CN" dirty="0" smtClean="0"/>
              <a:t>, 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2 (</a:t>
            </a:r>
            <a:r>
              <a:rPr lang="en-US" altLang="zh-CN" i="1" baseline="-25000" dirty="0"/>
              <a:t>1x1)</a:t>
            </a:r>
            <a:r>
              <a:rPr lang="en-US" altLang="zh-CN" dirty="0" smtClean="0"/>
              <a:t> </a:t>
            </a:r>
            <a:endParaRPr lang="zh-CN" altLang="en-US" i="1" dirty="0"/>
          </a:p>
          <a:p>
            <a:endParaRPr lang="zh-CN" altLang="en-US" i="1" dirty="0"/>
          </a:p>
          <a:p>
            <a:endParaRPr lang="en-US" altLang="zh-CN" dirty="0"/>
          </a:p>
          <a:p>
            <a:r>
              <a:rPr lang="en-US" altLang="zh-CN" dirty="0"/>
              <a:t>b</a:t>
            </a:r>
            <a:r>
              <a:rPr lang="en-US" altLang="zh-CN" dirty="0" smtClean="0"/>
              <a:t> =             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1 </a:t>
            </a:r>
            <a:r>
              <a:rPr lang="en-US" altLang="zh-CN" i="1" baseline="-25000" dirty="0"/>
              <a:t>((n-1)x1</a:t>
            </a:r>
            <a:r>
              <a:rPr lang="en-US" altLang="zh-CN" i="1" baseline="-25000" dirty="0" smtClean="0"/>
              <a:t>)</a:t>
            </a:r>
            <a:r>
              <a:rPr lang="en-US" altLang="zh-CN" dirty="0" smtClean="0"/>
              <a:t>,  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2 (</a:t>
            </a:r>
            <a:r>
              <a:rPr lang="en-US" altLang="zh-CN" i="1" baseline="-25000" dirty="0"/>
              <a:t>1x1)</a:t>
            </a:r>
            <a:r>
              <a:rPr lang="en-US" altLang="zh-CN" i="1" dirty="0"/>
              <a:t> </a:t>
            </a:r>
            <a:endParaRPr lang="zh-CN" altLang="en-US" i="1" dirty="0"/>
          </a:p>
          <a:p>
            <a:endParaRPr lang="zh-CN" altLang="en-US" dirty="0"/>
          </a:p>
        </p:txBody>
      </p:sp>
      <p:sp>
        <p:nvSpPr>
          <p:cNvPr id="3" name="双括号 2"/>
          <p:cNvSpPr/>
          <p:nvPr/>
        </p:nvSpPr>
        <p:spPr>
          <a:xfrm>
            <a:off x="755576" y="3212976"/>
            <a:ext cx="1152128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24184"/>
              </p:ext>
            </p:extLst>
          </p:nvPr>
        </p:nvGraphicFramePr>
        <p:xfrm>
          <a:off x="827584" y="3193384"/>
          <a:ext cx="1008112" cy="843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</a:tblGrid>
              <a:tr h="421812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18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6" name="双括号 5"/>
          <p:cNvSpPr/>
          <p:nvPr/>
        </p:nvSpPr>
        <p:spPr>
          <a:xfrm>
            <a:off x="755576" y="4189408"/>
            <a:ext cx="360040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808330"/>
              </p:ext>
            </p:extLst>
          </p:nvPr>
        </p:nvGraphicFramePr>
        <p:xfrm>
          <a:off x="755576" y="4209158"/>
          <a:ext cx="360040" cy="80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40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618051"/>
              </p:ext>
            </p:extLst>
          </p:nvPr>
        </p:nvGraphicFramePr>
        <p:xfrm>
          <a:off x="744107" y="5085184"/>
          <a:ext cx="432048" cy="80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</a:tblGrid>
              <a:tr h="40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1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双括号 8"/>
          <p:cNvSpPr/>
          <p:nvPr/>
        </p:nvSpPr>
        <p:spPr>
          <a:xfrm>
            <a:off x="709434" y="5085184"/>
            <a:ext cx="406182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AutoShape 2" descr="{\mathbf  {L}}={\begin{bmatrix}l_{{1,1}}&amp;&amp;\cdots &amp;&amp;0\\l_{{2,1}}&amp;l_{{2,2}}&amp;&amp;(0)&amp;\\l_{{3,1}}&amp;l_{{3,2}}&amp;\ddots &amp;&amp;\vdots \\\vdots &amp;\vdots &amp;\ddots &amp;\ddots &amp;\\l_{{n,1}}&amp;l_{{n,2}}&amp;\ldots &amp;l_{{n,n-1}}&amp;l_{{n,n}}\end{bmatrix}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4" descr="{\mathbf  {L}}={\begin{bmatrix}l_{{1,1}}&amp;&amp;\cdots &amp;&amp;0\\l_{{2,1}}&amp;l_{{2,2}}&amp;&amp;(0)&amp;\\l_{{3,1}}&amp;l_{{3,2}}&amp;\ddots &amp;&amp;\vdots \\\vdots &amp;\vdots &amp;\ddots &amp;\ddots &amp;\\l_{{n,1}}&amp;l_{{n,2}}&amp;\ldots &amp;l_{{n,n-1}}&amp;l_{{n,n}}\end{bmatrix}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6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8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10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12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306" y="3897315"/>
            <a:ext cx="329565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直角三角形 1"/>
          <p:cNvSpPr/>
          <p:nvPr/>
        </p:nvSpPr>
        <p:spPr>
          <a:xfrm rot="10800000">
            <a:off x="4939296" y="4075251"/>
            <a:ext cx="1844279" cy="1280228"/>
          </a:xfrm>
          <a:prstGeom prst="rtTriangle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直角三角形 22"/>
          <p:cNvSpPr/>
          <p:nvPr/>
        </p:nvSpPr>
        <p:spPr>
          <a:xfrm rot="10800000">
            <a:off x="4949167" y="4086844"/>
            <a:ext cx="966885" cy="684077"/>
          </a:xfrm>
          <a:prstGeom prst="rtTriangle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20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6726" y="617537"/>
            <a:ext cx="7776864" cy="1138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i="1" dirty="0" smtClean="0"/>
          </a:p>
          <a:p>
            <a:r>
              <a:rPr lang="en-US" altLang="zh-CN" sz="2000" i="1" dirty="0" err="1"/>
              <a:t>U</a:t>
            </a:r>
            <a:r>
              <a:rPr lang="en-US" altLang="zh-CN" sz="2000" i="1" dirty="0" err="1" smtClean="0"/>
              <a:t>x</a:t>
            </a:r>
            <a:r>
              <a:rPr lang="en-US" altLang="zh-CN" sz="2000" dirty="0" smtClean="0"/>
              <a:t>=</a:t>
            </a:r>
            <a:r>
              <a:rPr lang="en-US" altLang="zh-CN" sz="2000" i="1" dirty="0" smtClean="0"/>
              <a:t>b       =&gt;                            X             =</a:t>
            </a:r>
            <a:endParaRPr lang="en-US" altLang="zh-CN" sz="2000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   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=&gt;       </a:t>
            </a:r>
            <a:r>
              <a:rPr lang="en-US" altLang="zh-CN" i="1" dirty="0" smtClean="0"/>
              <a:t>U</a:t>
            </a:r>
            <a:r>
              <a:rPr lang="en-US" altLang="zh-CN" i="1" baseline="-25000" dirty="0" smtClean="0"/>
              <a:t>22 </a:t>
            </a:r>
            <a:r>
              <a:rPr lang="en-US" altLang="zh-CN" i="1" dirty="0" smtClean="0"/>
              <a:t>x</a:t>
            </a:r>
            <a:r>
              <a:rPr lang="en-US" altLang="zh-CN" i="1" baseline="-25000" dirty="0"/>
              <a:t>1</a:t>
            </a:r>
            <a:r>
              <a:rPr lang="en-US" altLang="zh-CN" i="1" dirty="0" smtClean="0"/>
              <a:t> </a:t>
            </a:r>
            <a:r>
              <a:rPr lang="en-US" altLang="zh-CN" i="1" dirty="0"/>
              <a:t>+ </a:t>
            </a:r>
            <a:r>
              <a:rPr lang="en-US" altLang="zh-CN" i="1" dirty="0" smtClean="0"/>
              <a:t>u</a:t>
            </a:r>
            <a:r>
              <a:rPr lang="en-US" altLang="zh-CN" i="1" baseline="-25000" dirty="0" smtClean="0"/>
              <a:t>21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2 </a:t>
            </a:r>
            <a:r>
              <a:rPr lang="en-US" altLang="zh-CN" i="1" dirty="0" smtClean="0"/>
              <a:t>= b</a:t>
            </a:r>
            <a:r>
              <a:rPr lang="en-US" altLang="zh-CN" i="1" baseline="-25000" dirty="0" smtClean="0"/>
              <a:t>1</a:t>
            </a:r>
          </a:p>
          <a:p>
            <a:r>
              <a:rPr lang="en-US" altLang="zh-CN" i="1" baseline="-25000" dirty="0" smtClean="0"/>
              <a:t>	</a:t>
            </a:r>
            <a:r>
              <a:rPr lang="en-US" altLang="zh-CN" i="1" dirty="0" smtClean="0"/>
              <a:t>           u</a:t>
            </a:r>
            <a:r>
              <a:rPr lang="en-US" altLang="zh-CN" i="1" baseline="-25000" dirty="0" smtClean="0"/>
              <a:t>22</a:t>
            </a:r>
            <a:r>
              <a:rPr lang="en-US" altLang="zh-CN" i="1" dirty="0" smtClean="0"/>
              <a:t> x</a:t>
            </a:r>
            <a:r>
              <a:rPr lang="en-US" altLang="zh-CN" i="1" baseline="-25000" dirty="0" smtClean="0"/>
              <a:t>2 </a:t>
            </a:r>
            <a:r>
              <a:rPr lang="en-US" altLang="zh-CN" i="1" dirty="0"/>
              <a:t>= 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2</a:t>
            </a:r>
          </a:p>
          <a:p>
            <a:endParaRPr lang="en-US" altLang="zh-CN" i="1" baseline="-25000" dirty="0"/>
          </a:p>
          <a:p>
            <a:endParaRPr lang="en-US" altLang="zh-CN" i="1" baseline="-25000" dirty="0" smtClean="0"/>
          </a:p>
          <a:p>
            <a:r>
              <a:rPr lang="en-US" altLang="zh-CN" i="1" baseline="-25000" dirty="0"/>
              <a:t> </a:t>
            </a:r>
            <a:r>
              <a:rPr lang="en-US" altLang="zh-CN" i="1" baseline="-25000" dirty="0" smtClean="0"/>
              <a:t>                       </a:t>
            </a:r>
            <a:r>
              <a:rPr lang="en-US" altLang="zh-CN" dirty="0" smtClean="0"/>
              <a:t>=&gt;</a:t>
            </a:r>
            <a:r>
              <a:rPr lang="en-US" altLang="zh-CN" i="1" dirty="0"/>
              <a:t> </a:t>
            </a:r>
            <a:r>
              <a:rPr lang="en-US" altLang="zh-CN" i="1" dirty="0" smtClean="0"/>
              <a:t>x</a:t>
            </a:r>
            <a:r>
              <a:rPr lang="en-US" altLang="zh-CN" i="1" baseline="-25000" dirty="0"/>
              <a:t>2</a:t>
            </a:r>
            <a:r>
              <a:rPr lang="en-US" altLang="zh-CN" i="1" baseline="-25000" dirty="0" smtClean="0"/>
              <a:t> </a:t>
            </a:r>
            <a:r>
              <a:rPr lang="en-US" altLang="zh-CN" i="1" dirty="0" smtClean="0"/>
              <a:t>= b</a:t>
            </a:r>
            <a:r>
              <a:rPr lang="en-US" altLang="zh-CN" i="1" baseline="-25000" dirty="0"/>
              <a:t>2</a:t>
            </a:r>
            <a:r>
              <a:rPr lang="en-US" altLang="zh-CN" i="1" dirty="0" smtClean="0"/>
              <a:t> / u</a:t>
            </a:r>
            <a:r>
              <a:rPr lang="en-US" altLang="zh-CN" i="1" baseline="-25000" dirty="0" smtClean="0"/>
              <a:t>22</a:t>
            </a:r>
          </a:p>
          <a:p>
            <a:r>
              <a:rPr lang="en-US" altLang="zh-CN" dirty="0" smtClean="0"/>
              <a:t>                =&gt;</a:t>
            </a:r>
            <a:r>
              <a:rPr lang="en-US" altLang="zh-CN" i="1" dirty="0" smtClean="0"/>
              <a:t> U</a:t>
            </a:r>
            <a:r>
              <a:rPr lang="en-US" altLang="zh-CN" i="1" baseline="-25000" dirty="0" smtClean="0"/>
              <a:t>11</a:t>
            </a:r>
            <a:r>
              <a:rPr lang="en-US" altLang="zh-CN" i="1" dirty="0" smtClean="0"/>
              <a:t> x</a:t>
            </a:r>
            <a:r>
              <a:rPr lang="en-US" altLang="zh-CN" i="1" baseline="-25000" dirty="0" smtClean="0"/>
              <a:t>1 </a:t>
            </a:r>
            <a:r>
              <a:rPr lang="en-US" altLang="zh-CN" i="1" dirty="0"/>
              <a:t>= </a:t>
            </a:r>
            <a:r>
              <a:rPr lang="en-US" altLang="zh-CN" i="1" dirty="0" smtClean="0"/>
              <a:t>b</a:t>
            </a:r>
            <a:r>
              <a:rPr lang="en-US" altLang="zh-CN" i="1" baseline="-25000" dirty="0"/>
              <a:t>1</a:t>
            </a:r>
            <a:r>
              <a:rPr lang="en-US" altLang="zh-CN" i="1" baseline="-25000" dirty="0" smtClean="0"/>
              <a:t> </a:t>
            </a:r>
            <a:r>
              <a:rPr lang="en-US" altLang="zh-CN" i="1" dirty="0" smtClean="0"/>
              <a:t> - u</a:t>
            </a:r>
            <a:r>
              <a:rPr lang="en-US" altLang="zh-CN" i="1" baseline="-25000" dirty="0" smtClean="0"/>
              <a:t>21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2</a:t>
            </a:r>
            <a:r>
              <a:rPr lang="en-US" altLang="zh-CN" i="1" dirty="0" smtClean="0"/>
              <a:t> </a:t>
            </a:r>
            <a:r>
              <a:rPr lang="en-US" altLang="zh-CN" i="1" dirty="0"/>
              <a:t>/ </a:t>
            </a:r>
            <a:r>
              <a:rPr lang="en-US" altLang="zh-CN" i="1" dirty="0" smtClean="0"/>
              <a:t>u</a:t>
            </a:r>
            <a:r>
              <a:rPr lang="en-US" altLang="zh-CN" i="1" baseline="-25000" dirty="0" smtClean="0"/>
              <a:t>22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, a new lower triangular system, can be solved recursively for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1, </a:t>
            </a:r>
            <a:r>
              <a:rPr lang="en-US" altLang="zh-CN" dirty="0"/>
              <a:t>and will get </a:t>
            </a:r>
            <a:r>
              <a:rPr lang="en-US" altLang="zh-CN" i="1" dirty="0" err="1" smtClean="0"/>
              <a:t>x</a:t>
            </a:r>
            <a:r>
              <a:rPr lang="en-US" altLang="zh-CN" i="1" baseline="-25000" dirty="0" err="1" smtClean="0"/>
              <a:t>n</a:t>
            </a:r>
            <a:r>
              <a:rPr lang="en-US" altLang="zh-CN" dirty="0" smtClean="0"/>
              <a:t>,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n-1 </a:t>
            </a:r>
            <a:r>
              <a:rPr lang="en-US" altLang="zh-CN" dirty="0"/>
              <a:t>-&gt;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1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err="1" smtClean="0"/>
              <a:t>Pseudocode</a:t>
            </a:r>
            <a:r>
              <a:rPr lang="en-US" altLang="zh-CN" dirty="0" smtClean="0"/>
              <a:t>: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x = b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for </a:t>
            </a:r>
            <a:r>
              <a:rPr lang="en-US" altLang="zh-CN" i="1" dirty="0" smtClean="0"/>
              <a:t>j</a:t>
            </a:r>
            <a:r>
              <a:rPr lang="en-US" altLang="zh-CN" dirty="0" smtClean="0"/>
              <a:t> = </a:t>
            </a:r>
            <a:r>
              <a:rPr lang="en-US" altLang="zh-CN" i="1" dirty="0" smtClean="0"/>
              <a:t>n </a:t>
            </a:r>
            <a:r>
              <a:rPr lang="en-US" altLang="zh-CN" dirty="0" smtClean="0"/>
              <a:t>-1 to 0 do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en-US" altLang="zh-CN" i="1" dirty="0" err="1" smtClean="0"/>
              <a:t>x</a:t>
            </a:r>
            <a:r>
              <a:rPr lang="en-US" altLang="zh-CN" i="1" baseline="-25000" dirty="0" err="1" smtClean="0"/>
              <a:t>j</a:t>
            </a:r>
            <a:r>
              <a:rPr lang="en-US" altLang="zh-CN" i="1" baseline="-25000" dirty="0" smtClean="0"/>
              <a:t> </a:t>
            </a:r>
            <a:r>
              <a:rPr lang="en-US" altLang="zh-CN" dirty="0" smtClean="0"/>
              <a:t>= </a:t>
            </a:r>
            <a:r>
              <a:rPr lang="en-US" altLang="zh-CN" i="1" dirty="0" err="1" smtClean="0"/>
              <a:t>x</a:t>
            </a:r>
            <a:r>
              <a:rPr lang="en-US" altLang="zh-CN" i="1" baseline="-25000" dirty="0" err="1" smtClean="0"/>
              <a:t>j</a:t>
            </a:r>
            <a:r>
              <a:rPr lang="en-US" altLang="zh-CN" i="1" baseline="-25000" dirty="0" smtClean="0"/>
              <a:t>  </a:t>
            </a:r>
            <a:r>
              <a:rPr lang="en-US" altLang="zh-CN" dirty="0" smtClean="0"/>
              <a:t>/ </a:t>
            </a:r>
            <a:r>
              <a:rPr lang="en-US" altLang="zh-CN" i="1" dirty="0" err="1"/>
              <a:t>u</a:t>
            </a:r>
            <a:r>
              <a:rPr lang="en-US" altLang="zh-CN" i="1" baseline="-25000" dirty="0" err="1" smtClean="0"/>
              <a:t>jj</a:t>
            </a:r>
            <a:endParaRPr lang="en-US" altLang="zh-CN" i="1" baseline="-25000" dirty="0" smtClean="0"/>
          </a:p>
          <a:p>
            <a:r>
              <a:rPr lang="en-US" altLang="zh-CN" dirty="0" smtClean="0"/>
              <a:t>        for each </a:t>
            </a:r>
            <a:r>
              <a:rPr lang="en-US" altLang="zh-CN" i="1" dirty="0" smtClean="0"/>
              <a:t>i</a:t>
            </a:r>
            <a:r>
              <a:rPr lang="en-US" altLang="zh-CN" dirty="0" smtClean="0"/>
              <a:t> &lt; </a:t>
            </a:r>
            <a:r>
              <a:rPr lang="en-US" altLang="zh-CN" i="1" dirty="0" smtClean="0"/>
              <a:t>j</a:t>
            </a:r>
            <a:r>
              <a:rPr lang="en-US" altLang="zh-CN" dirty="0" smtClean="0"/>
              <a:t>  for which </a:t>
            </a:r>
            <a:r>
              <a:rPr lang="en-US" altLang="zh-CN" i="1" dirty="0" err="1" smtClean="0"/>
              <a:t>u</a:t>
            </a:r>
            <a:r>
              <a:rPr lang="en-US" altLang="zh-CN" i="1" baseline="-25000" dirty="0" err="1" smtClean="0"/>
              <a:t>ij</a:t>
            </a:r>
            <a:r>
              <a:rPr lang="en-US" altLang="zh-CN" i="1" dirty="0" smtClean="0"/>
              <a:t> </a:t>
            </a:r>
            <a:r>
              <a:rPr lang="zh-CN" altLang="en-US" dirty="0"/>
              <a:t>≠ </a:t>
            </a:r>
            <a:r>
              <a:rPr lang="en-US" altLang="zh-CN" i="1" dirty="0" smtClean="0"/>
              <a:t>0 do </a:t>
            </a:r>
          </a:p>
          <a:p>
            <a:r>
              <a:rPr lang="en-US" altLang="zh-CN" i="1" baseline="-25000" dirty="0"/>
              <a:t> </a:t>
            </a:r>
            <a:r>
              <a:rPr lang="en-US" altLang="zh-CN" i="1" baseline="-25000" dirty="0" smtClean="0"/>
              <a:t>                 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i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= </a:t>
            </a:r>
            <a:r>
              <a:rPr lang="en-US" altLang="zh-CN" i="1" dirty="0" smtClean="0"/>
              <a:t>x</a:t>
            </a:r>
            <a:r>
              <a:rPr lang="en-US" altLang="zh-CN" i="1" baseline="-25000" dirty="0" smtClean="0"/>
              <a:t>i</a:t>
            </a:r>
            <a:r>
              <a:rPr lang="en-US" altLang="zh-CN" i="1" dirty="0" smtClean="0"/>
              <a:t> - </a:t>
            </a:r>
            <a:r>
              <a:rPr lang="en-US" altLang="zh-CN" i="1" baseline="-25000" dirty="0" smtClean="0"/>
              <a:t> </a:t>
            </a:r>
            <a:r>
              <a:rPr lang="en-US" altLang="zh-CN" i="1" dirty="0" err="1"/>
              <a:t>u</a:t>
            </a:r>
            <a:r>
              <a:rPr lang="en-US" altLang="zh-CN" i="1" baseline="-25000" dirty="0" err="1" smtClean="0"/>
              <a:t>ij</a:t>
            </a:r>
            <a:r>
              <a:rPr lang="en-US" altLang="zh-CN" i="1" dirty="0" smtClean="0"/>
              <a:t> </a:t>
            </a:r>
            <a:r>
              <a:rPr lang="en-US" altLang="zh-CN" i="1" dirty="0" err="1"/>
              <a:t>x</a:t>
            </a:r>
            <a:r>
              <a:rPr lang="en-US" altLang="zh-CN" i="1" baseline="-25000" dirty="0" err="1"/>
              <a:t>j</a:t>
            </a:r>
            <a:r>
              <a:rPr lang="en-US" altLang="zh-CN" i="1" baseline="-25000" dirty="0"/>
              <a:t> </a:t>
            </a:r>
          </a:p>
          <a:p>
            <a:endParaRPr lang="en-US" altLang="zh-CN" i="1" baseline="-25000" dirty="0"/>
          </a:p>
          <a:p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r>
              <a:rPr lang="en-US" altLang="zh-CN" dirty="0" smtClean="0"/>
              <a:t>     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</a:t>
            </a:r>
          </a:p>
          <a:p>
            <a:endParaRPr lang="en-US" altLang="zh-CN" baseline="-25000" dirty="0"/>
          </a:p>
          <a:p>
            <a:r>
              <a:rPr lang="en-US" altLang="zh-CN" baseline="-25000" dirty="0" smtClean="0"/>
              <a:t>                       </a:t>
            </a:r>
          </a:p>
          <a:p>
            <a:r>
              <a:rPr lang="en-US" altLang="zh-CN" i="1" baseline="-25000" dirty="0" smtClean="0"/>
              <a:t> </a:t>
            </a:r>
            <a:r>
              <a:rPr lang="en-US" altLang="zh-CN" i="1" dirty="0" smtClean="0"/>
              <a:t>      </a:t>
            </a:r>
          </a:p>
          <a:p>
            <a:endParaRPr lang="en-US" altLang="zh-CN" i="1" baseline="-25000" dirty="0"/>
          </a:p>
          <a:p>
            <a:endParaRPr lang="en-US" altLang="zh-CN" i="1" baseline="-25000" dirty="0" smtClean="0"/>
          </a:p>
          <a:p>
            <a:endParaRPr lang="en-US" altLang="zh-CN" i="1" baseline="-25000" dirty="0"/>
          </a:p>
          <a:p>
            <a:endParaRPr lang="en-US" altLang="zh-CN" i="1" baseline="-25000" dirty="0" smtClean="0"/>
          </a:p>
          <a:p>
            <a:endParaRPr lang="en-US" altLang="zh-CN" i="1" baseline="-25000" dirty="0"/>
          </a:p>
          <a:p>
            <a:endParaRPr lang="en-US" altLang="zh-CN" dirty="0"/>
          </a:p>
          <a:p>
            <a:r>
              <a:rPr lang="en-US" altLang="zh-CN" dirty="0" smtClean="0"/>
              <a:t> </a:t>
            </a:r>
            <a:endParaRPr lang="en-US" altLang="zh-CN" i="1" baseline="-25000" dirty="0"/>
          </a:p>
          <a:p>
            <a:endParaRPr lang="zh-CN" altLang="en-US" i="1" dirty="0"/>
          </a:p>
          <a:p>
            <a:endParaRPr lang="zh-CN" altLang="en-US" b="1" i="1" dirty="0"/>
          </a:p>
          <a:p>
            <a:endParaRPr lang="zh-CN" altLang="en-US" i="1" dirty="0"/>
          </a:p>
          <a:p>
            <a:endParaRPr lang="zh-CN" altLang="en-US" i="1" dirty="0"/>
          </a:p>
          <a:p>
            <a:endParaRPr lang="zh-CN" altLang="en-US" i="1" dirty="0"/>
          </a:p>
          <a:p>
            <a:endParaRPr lang="zh-CN" altLang="en-US" i="1" dirty="0"/>
          </a:p>
          <a:p>
            <a:endParaRPr lang="zh-CN" altLang="en-US" i="1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双括号 2"/>
          <p:cNvSpPr/>
          <p:nvPr/>
        </p:nvSpPr>
        <p:spPr>
          <a:xfrm>
            <a:off x="1766646" y="665014"/>
            <a:ext cx="1152128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88626"/>
              </p:ext>
            </p:extLst>
          </p:nvPr>
        </p:nvGraphicFramePr>
        <p:xfrm>
          <a:off x="1835696" y="617538"/>
          <a:ext cx="1158044" cy="92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022"/>
                <a:gridCol w="579022"/>
              </a:tblGrid>
              <a:tr h="46087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zh-CN" alt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08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6" name="双括号 5"/>
          <p:cNvSpPr/>
          <p:nvPr/>
        </p:nvSpPr>
        <p:spPr>
          <a:xfrm>
            <a:off x="3275856" y="697420"/>
            <a:ext cx="432048" cy="79162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462143"/>
              </p:ext>
            </p:extLst>
          </p:nvPr>
        </p:nvGraphicFramePr>
        <p:xfrm>
          <a:off x="3308714" y="665014"/>
          <a:ext cx="399190" cy="84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190"/>
              </a:tblGrid>
              <a:tr h="42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933398"/>
              </p:ext>
            </p:extLst>
          </p:nvPr>
        </p:nvGraphicFramePr>
        <p:xfrm>
          <a:off x="4211960" y="697420"/>
          <a:ext cx="432048" cy="80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</a:tblGrid>
              <a:tr h="402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14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i="1" baseline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zh-CN" b="0" i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双括号 8"/>
          <p:cNvSpPr/>
          <p:nvPr/>
        </p:nvSpPr>
        <p:spPr>
          <a:xfrm>
            <a:off x="4221336" y="697420"/>
            <a:ext cx="406182" cy="824032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AutoShape 2" descr="{\mathbf  {L}}={\begin{bmatrix}l_{{1,1}}&amp;&amp;\cdots &amp;&amp;0\\l_{{2,1}}&amp;l_{{2,2}}&amp;&amp;(0)&amp;\\l_{{3,1}}&amp;l_{{3,2}}&amp;\ddots &amp;&amp;\vdots \\\vdots &amp;\vdots &amp;\ddots &amp;\ddots &amp;\\l_{{n,1}}&amp;l_{{n,2}}&amp;\ldots &amp;l_{{n,n-1}}&amp;l_{{n,n}}\end{bmatrix}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4" descr="{\mathbf  {L}}={\begin{bmatrix}l_{{1,1}}&amp;&amp;\cdots &amp;&amp;0\\l_{{2,1}}&amp;l_{{2,2}}&amp;&amp;(0)&amp;\\l_{{3,1}}&amp;l_{{3,2}}&amp;\ddots &amp;&amp;\vdots \\\vdots &amp;\vdots &amp;\ddots &amp;\ddots &amp;\\l_{{n,1}}&amp;l_{{n,2}}&amp;\ldots &amp;l_{{n,n-1}}&amp;l_{{n,n}}\end{bmatrix}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6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8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10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12" descr="三角矩阵- 维基百科，自由的百科全书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" name="左大括号 1"/>
          <p:cNvSpPr/>
          <p:nvPr/>
        </p:nvSpPr>
        <p:spPr>
          <a:xfrm>
            <a:off x="1561994" y="1772816"/>
            <a:ext cx="216024" cy="7200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752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79712" y="2492896"/>
            <a:ext cx="4773216" cy="20056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4400" i="1" dirty="0" smtClean="0"/>
              <a:t>Thanks!</a:t>
            </a:r>
            <a:endParaRPr lang="zh-CN" alt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30949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169</Words>
  <Application>Microsoft Office PowerPoint</Application>
  <PresentationFormat>全屏显示(4:3)</PresentationFormat>
  <Paragraphs>163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30</cp:revision>
  <dcterms:created xsi:type="dcterms:W3CDTF">2023-07-24T02:21:46Z</dcterms:created>
  <dcterms:modified xsi:type="dcterms:W3CDTF">2023-07-25T08:19:58Z</dcterms:modified>
</cp:coreProperties>
</file>