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6" r:id="rId4"/>
    <p:sldId id="295" r:id="rId5"/>
    <p:sldId id="297" r:id="rId6"/>
    <p:sldId id="298" r:id="rId7"/>
    <p:sldId id="299" r:id="rId8"/>
    <p:sldId id="300" r:id="rId9"/>
    <p:sldId id="303" r:id="rId10"/>
    <p:sldId id="306" r:id="rId11"/>
    <p:sldId id="302" r:id="rId12"/>
    <p:sldId id="304" r:id="rId13"/>
    <p:sldId id="30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7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09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4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61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57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4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12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88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11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14BCC-AA1B-4B24-8079-F5B0E46519B5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D201-034F-4A82-8530-E2C239EE4B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23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png"/><Relationship Id="rId4" Type="http://schemas.openxmlformats.org/officeDocument/2006/relationships/image" Target="../media/image16.wmf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885175"/>
            <a:ext cx="9144000" cy="108765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电路仿真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简介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85175"/>
            <a:ext cx="9144000" cy="8371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王乐平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2023.08.01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case0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335983"/>
              </p:ext>
            </p:extLst>
          </p:nvPr>
        </p:nvGraphicFramePr>
        <p:xfrm>
          <a:off x="1279303" y="2063692"/>
          <a:ext cx="1957388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1536480" imgH="1143000" progId="Equation.DSMT4">
                  <p:embed/>
                </p:oleObj>
              </mc:Choice>
              <mc:Fallback>
                <p:oleObj name="Equation" r:id="rId3" imgW="1536480" imgH="114300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9303" y="2063692"/>
                        <a:ext cx="1957388" cy="1455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629979"/>
              </p:ext>
            </p:extLst>
          </p:nvPr>
        </p:nvGraphicFramePr>
        <p:xfrm>
          <a:off x="5399139" y="665617"/>
          <a:ext cx="2900363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2070000" imgH="2705040" progId="Equation.DSMT4">
                  <p:embed/>
                </p:oleObj>
              </mc:Choice>
              <mc:Fallback>
                <p:oleObj name="Equation" r:id="rId5" imgW="2070000" imgH="270504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9139" y="665617"/>
                        <a:ext cx="2900363" cy="378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9303" y="4042401"/>
            <a:ext cx="4058216" cy="209579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695944" y="665617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spice</a:t>
            </a:r>
            <a:r>
              <a:rPr lang="zh-CN" altLang="en-US" dirty="0" smtClean="0">
                <a:latin typeface="Consolas" panose="020B0609020204030204" pitchFamily="49" charset="0"/>
                <a:ea typeface="宋体" panose="02010600030101010101" pitchFamily="2" charset="-122"/>
              </a:rPr>
              <a:t>网表：</a:t>
            </a:r>
            <a:endParaRPr lang="en-US" altLang="zh-CN" dirty="0" smtClean="0">
              <a:latin typeface="Consolas" panose="020B0609020204030204" pitchFamily="49" charset="0"/>
              <a:ea typeface="宋体" panose="02010600030101010101" pitchFamily="2" charset="-122"/>
            </a:endParaRP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.TITLE case0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I0 0 N1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R1 N1 0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R2 N2 0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R3 N1 N2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.control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op $ find operating point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print V(N1)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print V(N2)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.</a:t>
            </a:r>
            <a:r>
              <a:rPr lang="en-US" altLang="zh-CN" dirty="0" err="1" smtClean="0">
                <a:latin typeface="Consolas" panose="020B0609020204030204" pitchFamily="49" charset="0"/>
                <a:ea typeface="宋体" panose="02010600030101010101" pitchFamily="2" charset="-122"/>
              </a:rPr>
              <a:t>endc</a:t>
            </a:r>
            <a:endParaRPr lang="en-US" altLang="zh-CN" dirty="0" smtClean="0">
              <a:latin typeface="Consolas" panose="020B0609020204030204" pitchFamily="49" charset="0"/>
              <a:ea typeface="宋体" panose="02010600030101010101" pitchFamily="2" charset="-122"/>
            </a:endParaRP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.end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7066835" y="4720965"/>
            <a:ext cx="5125165" cy="2137035"/>
            <a:chOff x="7066835" y="4720965"/>
            <a:chExt cx="5125165" cy="2137035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66835" y="5114682"/>
              <a:ext cx="5125165" cy="1743318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7066835" y="4720965"/>
              <a:ext cx="22252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err="1" smtClean="0">
                  <a:latin typeface="Consolas" panose="020B0609020204030204" pitchFamily="49" charset="0"/>
                  <a:ea typeface="宋体" panose="02010600030101010101" pitchFamily="2" charset="-122"/>
                </a:rPr>
                <a:t>ngspice</a:t>
              </a:r>
              <a:r>
                <a:rPr lang="zh-CN" altLang="en-US" dirty="0" smtClean="0">
                  <a:latin typeface="Consolas" panose="020B0609020204030204" pitchFamily="49" charset="0"/>
                  <a:ea typeface="宋体" panose="02010600030101010101" pitchFamily="2" charset="-122"/>
                </a:rPr>
                <a:t>输出截图：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17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思考题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4156"/>
            <a:ext cx="6698942" cy="24551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若电流源换成电压源，还能用节点电压法求解吗？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246668"/>
              </p:ext>
            </p:extLst>
          </p:nvPr>
        </p:nvGraphicFramePr>
        <p:xfrm>
          <a:off x="8149961" y="1584156"/>
          <a:ext cx="1958188" cy="145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1536480" imgH="1143000" progId="Equation.DSMT4">
                  <p:embed/>
                </p:oleObj>
              </mc:Choice>
              <mc:Fallback>
                <p:oleObj name="Equation" r:id="rId3" imgW="1536480" imgH="114300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9961" y="1584156"/>
                        <a:ext cx="1958188" cy="1456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606212"/>
              </p:ext>
            </p:extLst>
          </p:nvPr>
        </p:nvGraphicFramePr>
        <p:xfrm>
          <a:off x="8083550" y="3608388"/>
          <a:ext cx="10334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83550" y="3608388"/>
                        <a:ext cx="1033463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156571"/>
              </p:ext>
            </p:extLst>
          </p:nvPr>
        </p:nvGraphicFramePr>
        <p:xfrm>
          <a:off x="8083550" y="4442817"/>
          <a:ext cx="140493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7" imgW="1002960" imgH="647640" progId="Equation.DSMT4">
                  <p:embed/>
                </p:oleObj>
              </mc:Choice>
              <mc:Fallback>
                <p:oleObj name="Equation" r:id="rId7" imgW="1002960" imgH="64764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83550" y="4442817"/>
                        <a:ext cx="1404937" cy="90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86733" y="3005733"/>
            <a:ext cx="4010585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思考题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4156"/>
            <a:ext cx="6698942" cy="24551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如果电路中有储能器件，比如电容，如何描述电路方程？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38470"/>
              </p:ext>
            </p:extLst>
          </p:nvPr>
        </p:nvGraphicFramePr>
        <p:xfrm>
          <a:off x="8149961" y="1584156"/>
          <a:ext cx="1958188" cy="145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3" imgW="1536480" imgH="1143000" progId="Equation.DSMT4">
                  <p:embed/>
                </p:oleObj>
              </mc:Choice>
              <mc:Fallback>
                <p:oleObj name="Equation" r:id="rId3" imgW="1536480" imgH="114300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9961" y="1584156"/>
                        <a:ext cx="1958188" cy="1456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2917" y="2909719"/>
            <a:ext cx="4058216" cy="2095792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12266"/>
              </p:ext>
            </p:extLst>
          </p:nvPr>
        </p:nvGraphicFramePr>
        <p:xfrm>
          <a:off x="8083550" y="3608388"/>
          <a:ext cx="10334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6" imgW="787320" imgH="203040" progId="Equation.DSMT4">
                  <p:embed/>
                </p:oleObj>
              </mc:Choice>
              <mc:Fallback>
                <p:oleObj name="Equation" r:id="rId6" imgW="787320" imgH="20304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83550" y="3608388"/>
                        <a:ext cx="1033463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539645"/>
              </p:ext>
            </p:extLst>
          </p:nvPr>
        </p:nvGraphicFramePr>
        <p:xfrm>
          <a:off x="8083550" y="4442817"/>
          <a:ext cx="140493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8" imgW="1002960" imgH="647640" progId="Equation.DSMT4">
                  <p:embed/>
                </p:oleObj>
              </mc:Choice>
              <mc:Fallback>
                <p:oleObj name="Equation" r:id="rId8" imgW="1002960" imgH="64764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83550" y="4442817"/>
                        <a:ext cx="1404937" cy="90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3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102" y="2977154"/>
            <a:ext cx="4058216" cy="20957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挑战题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4156"/>
                <a:ext cx="6698942" cy="245518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电路仅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由电阻和电流源构成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的。利用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节点电压法，能否写一个小程序，通过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读取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spice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网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表，生成矩阵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和向量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4156"/>
                <a:ext cx="6698942" cy="2455184"/>
              </a:xfrm>
              <a:blipFill>
                <a:blip r:embed="rId4"/>
                <a:stretch>
                  <a:fillRect l="-820" t="-1489" r="-10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97941"/>
              </p:ext>
            </p:extLst>
          </p:nvPr>
        </p:nvGraphicFramePr>
        <p:xfrm>
          <a:off x="8150209" y="2711589"/>
          <a:ext cx="1884363" cy="366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1346040" imgH="2616120" progId="Equation.DSMT4">
                  <p:embed/>
                </p:oleObj>
              </mc:Choice>
              <mc:Fallback>
                <p:oleObj name="Equation" r:id="rId5" imgW="1346040" imgH="261612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50209" y="2711589"/>
                        <a:ext cx="1884363" cy="3662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8150209" y="649022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spice</a:t>
            </a:r>
            <a:r>
              <a:rPr lang="zh-CN" altLang="en-US" dirty="0" smtClean="0">
                <a:latin typeface="Consolas" panose="020B0609020204030204" pitchFamily="49" charset="0"/>
                <a:ea typeface="宋体" panose="02010600030101010101" pitchFamily="2" charset="-122"/>
              </a:rPr>
              <a:t>网表：</a:t>
            </a:r>
            <a:endParaRPr lang="en-US" altLang="zh-CN" dirty="0" smtClean="0">
              <a:latin typeface="Consolas" panose="020B0609020204030204" pitchFamily="49" charset="0"/>
              <a:ea typeface="宋体" panose="02010600030101010101" pitchFamily="2" charset="-122"/>
            </a:endParaRP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I0 0 N1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R1 N1 0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R2 N2 0 1</a:t>
            </a:r>
          </a:p>
          <a:p>
            <a:r>
              <a:rPr lang="en-US" altLang="zh-CN" dirty="0" smtClean="0">
                <a:latin typeface="Consolas" panose="020B0609020204030204" pitchFamily="49" charset="0"/>
                <a:ea typeface="宋体" panose="02010600030101010101" pitchFamily="2" charset="-122"/>
              </a:rPr>
              <a:t>R3 N1 N2 1</a:t>
            </a:r>
          </a:p>
        </p:txBody>
      </p:sp>
    </p:spTree>
    <p:extLst>
      <p:ext uri="{BB962C8B-B14F-4D97-AF65-F5344CB8AC3E}">
        <p14:creationId xmlns:p14="http://schemas.microsoft.com/office/powerpoint/2010/main" val="19080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如何解一个电路？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如何让计算机解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一个电路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如何解一个电路？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基本方法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313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KCL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（基尔霍夫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电流定律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）：流出（或流入）任意节点的电流和为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KVL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（基尔霍夫电压定律）：绕任意回路一周电压降为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</a:p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将除地节点（也称零点或参考点）外所有的节点的电势，以及所有支路的电流作为未知量。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对于除地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节点外每个节点，可以列一个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KCL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方程，对于每一条支路，可以列一个元件的电压电流特性方程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方程数等于未知变量数，方程可解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28102"/>
              </p:ext>
            </p:extLst>
          </p:nvPr>
        </p:nvGraphicFramePr>
        <p:xfrm>
          <a:off x="7046373" y="3688803"/>
          <a:ext cx="2130425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460160" imgH="2006280" progId="Equation.DSMT4">
                  <p:embed/>
                </p:oleObj>
              </mc:Choice>
              <mc:Fallback>
                <p:oleObj name="Equation" r:id="rId3" imgW="1460160" imgH="2006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6373" y="3688803"/>
                        <a:ext cx="2130425" cy="292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9303" y="4042401"/>
            <a:ext cx="4058216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节点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电压法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313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考虑对基本方法做如下简化：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若已知每个元件电压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电流特性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方程，则该支路的电流可以作为两端电压的函数，用该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函数替换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原电流即可实现消元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消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元后的未知变量减少，方程数目减少，便于求解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该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方法被称为节点电压法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当电路中只有电流源和阻抗的情况下，节点电压法不光方程数量少，方程列写也十分简单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276099"/>
              </p:ext>
            </p:extLst>
          </p:nvPr>
        </p:nvGraphicFramePr>
        <p:xfrm>
          <a:off x="7053263" y="4329113"/>
          <a:ext cx="2925762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2006280" imgH="1193760" progId="Equation.DSMT4">
                  <p:embed/>
                </p:oleObj>
              </mc:Choice>
              <mc:Fallback>
                <p:oleObj name="Equation" r:id="rId3" imgW="2006280" imgH="119376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53263" y="4329113"/>
                        <a:ext cx="2925762" cy="174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9303" y="4042401"/>
            <a:ext cx="4058216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如何让计算机解一个电路？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如何描述一个电路？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7032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将电路按电路元件进行分割，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每条记录对应一个元件，包含信息：元件类型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相连的节点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对于任意电路，我们都可以得到由所有元件记录构成的网表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对于任意网表，按照记录画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出每个器件，再将同名节点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相连，就可以还原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电路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即电路和网表构成一对一的映射关系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213157"/>
              </p:ext>
            </p:extLst>
          </p:nvPr>
        </p:nvGraphicFramePr>
        <p:xfrm>
          <a:off x="6919481" y="3992554"/>
          <a:ext cx="2399292" cy="17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1536480" imgH="1143000" progId="Equation.DSMT4">
                  <p:embed/>
                </p:oleObj>
              </mc:Choice>
              <mc:Fallback>
                <p:oleObj name="Equation" r:id="rId3" imgW="1536480" imgH="114300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19481" y="3992554"/>
                        <a:ext cx="2399292" cy="1784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9303" y="4042401"/>
            <a:ext cx="4058216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计算机如何根据网表解电路？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4156"/>
                <a:ext cx="6698942" cy="245518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计算机擅长做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什么？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求解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如何根据网表信息生成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？</a:t>
                </a:r>
                <a:endParaRPr lang="en-US" altLang="zh-CN" sz="20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根据每条记录，在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中填入其影响，该过程被称为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stamping</a:t>
                </a:r>
              </a:p>
              <a:p>
                <a:pPr>
                  <a:lnSpc>
                    <a:spcPct val="100000"/>
                  </a:lnSpc>
                </a:pP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生成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后，即可求解电路方程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4156"/>
                <a:ext cx="6698942" cy="2455184"/>
              </a:xfrm>
              <a:blipFill>
                <a:blip r:embed="rId3"/>
                <a:stretch>
                  <a:fillRect l="-820" t="-1985" b="-27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314715"/>
              </p:ext>
            </p:extLst>
          </p:nvPr>
        </p:nvGraphicFramePr>
        <p:xfrm>
          <a:off x="8150225" y="1584325"/>
          <a:ext cx="1957388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4" imgW="1536480" imgH="1143000" progId="Equation.DSMT4">
                  <p:embed/>
                </p:oleObj>
              </mc:Choice>
              <mc:Fallback>
                <p:oleObj name="Equation" r:id="rId4" imgW="1536480" imgH="114300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50225" y="1584325"/>
                        <a:ext cx="1957388" cy="1455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911249"/>
              </p:ext>
            </p:extLst>
          </p:nvPr>
        </p:nvGraphicFramePr>
        <p:xfrm>
          <a:off x="8149945" y="3245103"/>
          <a:ext cx="263366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6" imgW="2006280" imgH="1168200" progId="Equation.DSMT4">
                  <p:embed/>
                </p:oleObj>
              </mc:Choice>
              <mc:Fallback>
                <p:oleObj name="Equation" r:id="rId6" imgW="200628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49945" y="3245103"/>
                        <a:ext cx="2633663" cy="153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475912"/>
              </p:ext>
            </p:extLst>
          </p:nvPr>
        </p:nvGraphicFramePr>
        <p:xfrm>
          <a:off x="8149945" y="4983668"/>
          <a:ext cx="33083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8" imgW="2361960" imgH="1143000" progId="Equation.DSMT4">
                  <p:embed/>
                </p:oleObj>
              </mc:Choice>
              <mc:Fallback>
                <p:oleObj name="Equation" r:id="rId8" imgW="2361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49945" y="4983668"/>
                        <a:ext cx="330835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79303" y="4042401"/>
            <a:ext cx="4058216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如何得到矩阵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和向量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4156"/>
                <a:ext cx="6698942" cy="245518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考虑只有电阻和电流源的网表，逐条分析</a:t>
                </a:r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根据节点个数得到向量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，亦可得到矩阵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的维度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对于电阻，我们找到其连接点（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节点除外）所对应的电流方程，在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中填入由该电阻引起的支路电流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对于电流源，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我们找到其连接点（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节点除外）所对应的电流方程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，在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中填入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由该电阻引起的支路</a:t>
                </a:r>
                <a:r>
                  <a:rPr lang="zh-CN" altLang="en-US" sz="20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电流</a:t>
                </a: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altLang="zh-CN" sz="20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4156"/>
                <a:ext cx="6698942" cy="2455184"/>
              </a:xfrm>
              <a:blipFill>
                <a:blip r:embed="rId3"/>
                <a:stretch>
                  <a:fillRect l="-1002" t="-1985" r="-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303" y="4042401"/>
            <a:ext cx="4058216" cy="2095792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8087557" y="1584325"/>
            <a:ext cx="2130641" cy="1455738"/>
            <a:chOff x="8087557" y="1584325"/>
            <a:chExt cx="2130641" cy="1455738"/>
          </a:xfrm>
        </p:grpSpPr>
        <p:graphicFrame>
          <p:nvGraphicFramePr>
            <p:cNvPr id="7" name="对象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0656678"/>
                </p:ext>
              </p:extLst>
            </p:nvPr>
          </p:nvGraphicFramePr>
          <p:xfrm>
            <a:off x="8150225" y="1584325"/>
            <a:ext cx="1957388" cy="145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5" imgW="1536480" imgH="1143000" progId="Equation.DSMT4">
                    <p:embed/>
                  </p:oleObj>
                </mc:Choice>
                <mc:Fallback>
                  <p:oleObj name="Equation" r:id="rId5" imgW="1536480" imgH="1143000" progId="Equation.DSMT4">
                    <p:embed/>
                    <p:pic>
                      <p:nvPicPr>
                        <p:cNvPr id="7" name="对象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150225" y="1584325"/>
                          <a:ext cx="1957388" cy="14557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/>
            <p:nvPr/>
          </p:nvSpPr>
          <p:spPr>
            <a:xfrm>
              <a:off x="8087557" y="1877972"/>
              <a:ext cx="2130641" cy="2526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8087557" y="2173175"/>
              <a:ext cx="2130641" cy="252668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087557" y="2468378"/>
              <a:ext cx="2130641" cy="252668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8087557" y="2781337"/>
              <a:ext cx="2130641" cy="252668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149945" y="4983668"/>
            <a:ext cx="3308350" cy="1600200"/>
            <a:chOff x="8149945" y="4983668"/>
            <a:chExt cx="3308350" cy="1600200"/>
          </a:xfrm>
        </p:grpSpPr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8851792"/>
                </p:ext>
              </p:extLst>
            </p:nvPr>
          </p:nvGraphicFramePr>
          <p:xfrm>
            <a:off x="8149945" y="4983668"/>
            <a:ext cx="3308350" cy="160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name="Equation" r:id="rId7" imgW="2361960" imgH="1143000" progId="Equation.DSMT4">
                    <p:embed/>
                  </p:oleObj>
                </mc:Choice>
                <mc:Fallback>
                  <p:oleObj name="Equation" r:id="rId7" imgW="2361960" imgH="1143000" progId="Equation.DSMT4">
                    <p:embed/>
                    <p:pic>
                      <p:nvPicPr>
                        <p:cNvPr id="5" name="对象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149945" y="4983668"/>
                          <a:ext cx="3308350" cy="160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矩形 12"/>
            <p:cNvSpPr/>
            <p:nvPr/>
          </p:nvSpPr>
          <p:spPr>
            <a:xfrm>
              <a:off x="10848513" y="5675935"/>
              <a:ext cx="177554" cy="2526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8702791" y="5329319"/>
              <a:ext cx="219267" cy="589087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9431264" y="5972445"/>
              <a:ext cx="219267" cy="589087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9043243" y="5329318"/>
              <a:ext cx="219267" cy="589087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9691050" y="5329318"/>
              <a:ext cx="219267" cy="589087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54544" y="5972445"/>
              <a:ext cx="219267" cy="589087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800683" y="5972445"/>
              <a:ext cx="219267" cy="589087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149945" y="3245103"/>
            <a:ext cx="2633663" cy="1544693"/>
            <a:chOff x="8149945" y="3245103"/>
            <a:chExt cx="2633663" cy="1544693"/>
          </a:xfrm>
        </p:grpSpPr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6078801"/>
                </p:ext>
              </p:extLst>
            </p:nvPr>
          </p:nvGraphicFramePr>
          <p:xfrm>
            <a:off x="8149945" y="3245103"/>
            <a:ext cx="2633663" cy="153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name="Equation" r:id="rId9" imgW="2006280" imgH="1168200" progId="Equation.DSMT4">
                    <p:embed/>
                  </p:oleObj>
                </mc:Choice>
                <mc:Fallback>
                  <p:oleObj name="Equation" r:id="rId9" imgW="2006280" imgH="1168200" progId="Equation.DSMT4">
                    <p:embed/>
                    <p:pic>
                      <p:nvPicPr>
                        <p:cNvPr id="4" name="对象 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149945" y="3245103"/>
                          <a:ext cx="2633663" cy="1533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矩形 21"/>
            <p:cNvSpPr/>
            <p:nvPr/>
          </p:nvSpPr>
          <p:spPr>
            <a:xfrm>
              <a:off x="9031264" y="3739186"/>
              <a:ext cx="133669" cy="2526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365538" y="3913006"/>
              <a:ext cx="133669" cy="252668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0019950" y="3913006"/>
              <a:ext cx="133669" cy="252668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019950" y="4537128"/>
              <a:ext cx="133669" cy="252668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9358411" y="4537128"/>
              <a:ext cx="133669" cy="252668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49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5392</TotalTime>
  <Words>586</Words>
  <Application>Microsoft Office PowerPoint</Application>
  <PresentationFormat>宽屏</PresentationFormat>
  <Paragraphs>61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等线</vt:lpstr>
      <vt:lpstr>等线 Light</vt:lpstr>
      <vt:lpstr>宋体</vt:lpstr>
      <vt:lpstr>Arial</vt:lpstr>
      <vt:lpstr>Cambria Math</vt:lpstr>
      <vt:lpstr>Consolas</vt:lpstr>
      <vt:lpstr>Times New Roman</vt:lpstr>
      <vt:lpstr>Wingdings</vt:lpstr>
      <vt:lpstr>Office 主题​​</vt:lpstr>
      <vt:lpstr>Equation</vt:lpstr>
      <vt:lpstr>MathType 7.0 Equation</vt:lpstr>
      <vt:lpstr>电路仿真简介</vt:lpstr>
      <vt:lpstr>CONTENT</vt:lpstr>
      <vt:lpstr>如何解一个电路？</vt:lpstr>
      <vt:lpstr>基本方法</vt:lpstr>
      <vt:lpstr>节点电压法</vt:lpstr>
      <vt:lpstr>如何让计算机解一个电路？</vt:lpstr>
      <vt:lpstr>如何描述一个电路？</vt:lpstr>
      <vt:lpstr>计算机如何根据网表解电路？</vt:lpstr>
      <vt:lpstr>如何得到矩阵A和向量b</vt:lpstr>
      <vt:lpstr>case0</vt:lpstr>
      <vt:lpstr>思考题1</vt:lpstr>
      <vt:lpstr>思考题2</vt:lpstr>
      <vt:lpstr>挑战题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HX00632</dc:creator>
  <cp:lastModifiedBy>HX00632</cp:lastModifiedBy>
  <cp:revision>104</cp:revision>
  <dcterms:created xsi:type="dcterms:W3CDTF">2022-03-29T02:15:16Z</dcterms:created>
  <dcterms:modified xsi:type="dcterms:W3CDTF">2023-08-01T05:47:08Z</dcterms:modified>
</cp:coreProperties>
</file>