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92" r:id="rId3"/>
    <p:sldId id="296" r:id="rId4"/>
    <p:sldId id="295" r:id="rId5"/>
    <p:sldId id="297" r:id="rId6"/>
    <p:sldId id="298" r:id="rId7"/>
    <p:sldId id="299" r:id="rId8"/>
    <p:sldId id="300" r:id="rId9"/>
    <p:sldId id="303" r:id="rId10"/>
    <p:sldId id="306" r:id="rId11"/>
    <p:sldId id="302" r:id="rId12"/>
    <p:sldId id="304" r:id="rId13"/>
    <p:sldId id="305" r:id="rId14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7.wmf"/><Relationship Id="rId1" Type="http://schemas.openxmlformats.org/officeDocument/2006/relationships/image" Target="../media/image9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image" Target="../media/image5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image" Target="../media/image13.wmf"/><Relationship Id="rId1" Type="http://schemas.openxmlformats.org/officeDocument/2006/relationships/image" Target="../media/image12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image" Target="../media/image13.wmf"/><Relationship Id="rId1" Type="http://schemas.openxmlformats.org/officeDocument/2006/relationships/image" Target="../media/image16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单击以编辑母版副标题样式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114BCC-AA1B-4B24-8079-F5B0E46519B5}" type="datetimeFigureOut">
              <a:rPr lang="zh-CN" altLang="en-US" smtClean="0"/>
              <a:t>2023/8/1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4D201-034F-4A82-8530-E2C239EE4B3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167611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114BCC-AA1B-4B24-8079-F5B0E46519B5}" type="datetimeFigureOut">
              <a:rPr lang="zh-CN" altLang="en-US" smtClean="0"/>
              <a:t>2023/8/1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4D201-034F-4A82-8530-E2C239EE4B3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290977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114BCC-AA1B-4B24-8079-F5B0E46519B5}" type="datetimeFigureOut">
              <a:rPr lang="zh-CN" altLang="en-US" smtClean="0"/>
              <a:t>2023/8/1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4D201-034F-4A82-8530-E2C239EE4B3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06438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114BCC-AA1B-4B24-8079-F5B0E46519B5}" type="datetimeFigureOut">
              <a:rPr lang="zh-CN" altLang="en-US" smtClean="0"/>
              <a:t>2023/8/1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4D201-034F-4A82-8530-E2C239EE4B3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0550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114BCC-AA1B-4B24-8079-F5B0E46519B5}" type="datetimeFigureOut">
              <a:rPr lang="zh-CN" altLang="en-US" smtClean="0"/>
              <a:t>2023/8/1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4D201-034F-4A82-8530-E2C239EE4B3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096117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114BCC-AA1B-4B24-8079-F5B0E46519B5}" type="datetimeFigureOut">
              <a:rPr lang="zh-CN" altLang="en-US" smtClean="0"/>
              <a:t>2023/8/1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4D201-034F-4A82-8530-E2C239EE4B3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555765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114BCC-AA1B-4B24-8079-F5B0E46519B5}" type="datetimeFigureOut">
              <a:rPr lang="zh-CN" altLang="en-US" smtClean="0"/>
              <a:t>2023/8/1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4D201-034F-4A82-8530-E2C239EE4B3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084808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114BCC-AA1B-4B24-8079-F5B0E46519B5}" type="datetimeFigureOut">
              <a:rPr lang="zh-CN" altLang="en-US" smtClean="0"/>
              <a:t>2023/8/1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4D201-034F-4A82-8530-E2C239EE4B3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38304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114BCC-AA1B-4B24-8079-F5B0E46519B5}" type="datetimeFigureOut">
              <a:rPr lang="zh-CN" altLang="en-US" smtClean="0"/>
              <a:t>2023/8/1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4D201-034F-4A82-8530-E2C239EE4B3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101259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114BCC-AA1B-4B24-8079-F5B0E46519B5}" type="datetimeFigureOut">
              <a:rPr lang="zh-CN" altLang="en-US" smtClean="0"/>
              <a:t>2023/8/1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4D201-034F-4A82-8530-E2C239EE4B3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868812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114BCC-AA1B-4B24-8079-F5B0E46519B5}" type="datetimeFigureOut">
              <a:rPr lang="zh-CN" altLang="en-US" smtClean="0"/>
              <a:t>2023/8/1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4D201-034F-4A82-8530-E2C239EE4B3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431117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114BCC-AA1B-4B24-8079-F5B0E46519B5}" type="datetimeFigureOut">
              <a:rPr lang="zh-CN" altLang="en-US" smtClean="0"/>
              <a:t>2023/8/1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94D201-034F-4A82-8530-E2C239EE4B3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182350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oleObject" Target="../embeddings/oleObject4.bin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0.wmf"/><Relationship Id="rId5" Type="http://schemas.openxmlformats.org/officeDocument/2006/relationships/oleObject" Target="../embeddings/oleObject10.bin"/><Relationship Id="rId4" Type="http://schemas.openxmlformats.org/officeDocument/2006/relationships/image" Target="../media/image5.wmf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wmf"/><Relationship Id="rId3" Type="http://schemas.openxmlformats.org/officeDocument/2006/relationships/oleObject" Target="../embeddings/oleObject11.bin"/><Relationship Id="rId7" Type="http://schemas.openxmlformats.org/officeDocument/2006/relationships/oleObject" Target="../embeddings/oleObject1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13.wmf"/><Relationship Id="rId5" Type="http://schemas.openxmlformats.org/officeDocument/2006/relationships/oleObject" Target="../embeddings/oleObject12.bin"/><Relationship Id="rId4" Type="http://schemas.openxmlformats.org/officeDocument/2006/relationships/image" Target="../media/image12.wmf"/><Relationship Id="rId9" Type="http://schemas.openxmlformats.org/officeDocument/2006/relationships/image" Target="../media/image15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6.bin"/><Relationship Id="rId3" Type="http://schemas.openxmlformats.org/officeDocument/2006/relationships/oleObject" Target="../embeddings/oleObject14.bin"/><Relationship Id="rId7" Type="http://schemas.openxmlformats.org/officeDocument/2006/relationships/image" Target="../media/image13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15.bin"/><Relationship Id="rId5" Type="http://schemas.openxmlformats.org/officeDocument/2006/relationships/image" Target="../media/image17.png"/><Relationship Id="rId4" Type="http://schemas.openxmlformats.org/officeDocument/2006/relationships/image" Target="../media/image16.wmf"/><Relationship Id="rId9" Type="http://schemas.openxmlformats.org/officeDocument/2006/relationships/image" Target="../media/image14.w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18.wmf"/><Relationship Id="rId5" Type="http://schemas.openxmlformats.org/officeDocument/2006/relationships/oleObject" Target="../embeddings/oleObject17.bin"/><Relationship Id="rId4" Type="http://schemas.openxmlformats.org/officeDocument/2006/relationships/image" Target="../media/image19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png"/><Relationship Id="rId4" Type="http://schemas.openxmlformats.org/officeDocument/2006/relationships/image" Target="../media/image1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2.png"/><Relationship Id="rId4" Type="http://schemas.openxmlformats.org/officeDocument/2006/relationships/image" Target="../media/image3.w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2.png"/><Relationship Id="rId4" Type="http://schemas.openxmlformats.org/officeDocument/2006/relationships/image" Target="../media/image4.wm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.bin"/><Relationship Id="rId3" Type="http://schemas.openxmlformats.org/officeDocument/2006/relationships/image" Target="../media/image8.png"/><Relationship Id="rId7" Type="http://schemas.openxmlformats.org/officeDocument/2006/relationships/image" Target="../media/image6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5.bin"/><Relationship Id="rId5" Type="http://schemas.openxmlformats.org/officeDocument/2006/relationships/image" Target="../media/image5.wmf"/><Relationship Id="rId10" Type="http://schemas.openxmlformats.org/officeDocument/2006/relationships/image" Target="../media/image2.png"/><Relationship Id="rId4" Type="http://schemas.openxmlformats.org/officeDocument/2006/relationships/oleObject" Target="../embeddings/oleObject4.bin"/><Relationship Id="rId9" Type="http://schemas.openxmlformats.org/officeDocument/2006/relationships/image" Target="../media/image7.wmf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wmf"/><Relationship Id="rId3" Type="http://schemas.openxmlformats.org/officeDocument/2006/relationships/image" Target="../media/image10.png"/><Relationship Id="rId7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9.wmf"/><Relationship Id="rId5" Type="http://schemas.openxmlformats.org/officeDocument/2006/relationships/oleObject" Target="../embeddings/oleObject7.bin"/><Relationship Id="rId10" Type="http://schemas.openxmlformats.org/officeDocument/2006/relationships/image" Target="../media/image6.wmf"/><Relationship Id="rId4" Type="http://schemas.openxmlformats.org/officeDocument/2006/relationships/image" Target="../media/image2.png"/><Relationship Id="rId9" Type="http://schemas.openxmlformats.org/officeDocument/2006/relationships/oleObject" Target="../embeddings/oleObject9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2885175"/>
            <a:ext cx="9144000" cy="1087650"/>
          </a:xfrm>
        </p:spPr>
        <p:txBody>
          <a:bodyPr>
            <a:normAutofit/>
          </a:bodyPr>
          <a:lstStyle/>
          <a:p>
            <a:r>
              <a:rPr lang="zh-CN" altLang="en-US" dirty="0" smtClean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电路仿真</a:t>
            </a:r>
            <a:r>
              <a:rPr lang="zh-CN" altLang="en-US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简介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4485175"/>
            <a:ext cx="9144000" cy="837100"/>
          </a:xfrm>
        </p:spPr>
        <p:txBody>
          <a:bodyPr>
            <a:normAutofit lnSpcReduction="10000"/>
          </a:bodyPr>
          <a:lstStyle/>
          <a:p>
            <a:r>
              <a:rPr lang="zh-CN" altLang="en-US" dirty="0" smtClean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王乐平</a:t>
            </a:r>
            <a:endParaRPr lang="en-US" altLang="zh-CN" dirty="0" smtClean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r>
              <a:rPr lang="en-US" altLang="zh-CN" dirty="0" smtClean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2023.08.01</a:t>
            </a:r>
            <a:endParaRPr lang="zh-CN" altLang="en-US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6535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case0</a:t>
            </a:r>
            <a:endParaRPr lang="zh-CN" altLang="en-US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p:graphicFrame>
        <p:nvGraphicFramePr>
          <p:cNvPr id="7" name="对象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45335983"/>
              </p:ext>
            </p:extLst>
          </p:nvPr>
        </p:nvGraphicFramePr>
        <p:xfrm>
          <a:off x="1279303" y="2063692"/>
          <a:ext cx="1957388" cy="1455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2" name="Equation" r:id="rId3" imgW="1536480" imgH="1143000" progId="Equation.DSMT4">
                  <p:embed/>
                </p:oleObj>
              </mc:Choice>
              <mc:Fallback>
                <p:oleObj name="Equation" r:id="rId3" imgW="1536480" imgH="1143000" progId="Equation.DSMT4">
                  <p:embed/>
                  <p:pic>
                    <p:nvPicPr>
                      <p:cNvPr id="7" name="对象 6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279303" y="2063692"/>
                        <a:ext cx="1957388" cy="14557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对象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32629979"/>
              </p:ext>
            </p:extLst>
          </p:nvPr>
        </p:nvGraphicFramePr>
        <p:xfrm>
          <a:off x="5399139" y="665617"/>
          <a:ext cx="2900363" cy="3784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3" name="Equation" r:id="rId5" imgW="2070000" imgH="2705040" progId="Equation.DSMT4">
                  <p:embed/>
                </p:oleObj>
              </mc:Choice>
              <mc:Fallback>
                <p:oleObj name="Equation" r:id="rId5" imgW="2070000" imgH="2705040" progId="Equation.DSMT4">
                  <p:embed/>
                  <p:pic>
                    <p:nvPicPr>
                      <p:cNvPr id="5" name="对象 4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5399139" y="665617"/>
                        <a:ext cx="2900363" cy="3784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0" name="图片 9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279303" y="4042401"/>
            <a:ext cx="4058216" cy="2095792"/>
          </a:xfrm>
          <a:prstGeom prst="rect">
            <a:avLst/>
          </a:prstGeom>
        </p:spPr>
      </p:pic>
      <p:sp>
        <p:nvSpPr>
          <p:cNvPr id="8" name="文本框 7"/>
          <p:cNvSpPr txBox="1"/>
          <p:nvPr/>
        </p:nvSpPr>
        <p:spPr>
          <a:xfrm>
            <a:off x="8695944" y="665617"/>
            <a:ext cx="34290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>
                <a:latin typeface="Consolas" panose="020B0609020204030204" pitchFamily="49" charset="0"/>
                <a:ea typeface="宋体" panose="02010600030101010101" pitchFamily="2" charset="-122"/>
              </a:rPr>
              <a:t>spice</a:t>
            </a:r>
            <a:r>
              <a:rPr lang="zh-CN" altLang="en-US" dirty="0" smtClean="0">
                <a:latin typeface="Consolas" panose="020B0609020204030204" pitchFamily="49" charset="0"/>
                <a:ea typeface="宋体" panose="02010600030101010101" pitchFamily="2" charset="-122"/>
              </a:rPr>
              <a:t>网表：</a:t>
            </a:r>
            <a:endParaRPr lang="en-US" altLang="zh-CN" dirty="0" smtClean="0">
              <a:latin typeface="Consolas" panose="020B0609020204030204" pitchFamily="49" charset="0"/>
              <a:ea typeface="宋体" panose="02010600030101010101" pitchFamily="2" charset="-122"/>
            </a:endParaRPr>
          </a:p>
          <a:p>
            <a:r>
              <a:rPr lang="en-US" altLang="zh-CN" dirty="0" smtClean="0">
                <a:latin typeface="Consolas" panose="020B0609020204030204" pitchFamily="49" charset="0"/>
                <a:ea typeface="宋体" panose="02010600030101010101" pitchFamily="2" charset="-122"/>
              </a:rPr>
              <a:t>.TITLE case0</a:t>
            </a:r>
          </a:p>
          <a:p>
            <a:r>
              <a:rPr lang="en-US" altLang="zh-CN" dirty="0" smtClean="0">
                <a:latin typeface="Consolas" panose="020B0609020204030204" pitchFamily="49" charset="0"/>
                <a:ea typeface="宋体" panose="02010600030101010101" pitchFamily="2" charset="-122"/>
              </a:rPr>
              <a:t>I0 0 N1 1</a:t>
            </a:r>
          </a:p>
          <a:p>
            <a:r>
              <a:rPr lang="en-US" altLang="zh-CN" dirty="0" smtClean="0">
                <a:latin typeface="Consolas" panose="020B0609020204030204" pitchFamily="49" charset="0"/>
                <a:ea typeface="宋体" panose="02010600030101010101" pitchFamily="2" charset="-122"/>
              </a:rPr>
              <a:t>R1 N1 0 1</a:t>
            </a:r>
          </a:p>
          <a:p>
            <a:r>
              <a:rPr lang="en-US" altLang="zh-CN" dirty="0" smtClean="0">
                <a:latin typeface="Consolas" panose="020B0609020204030204" pitchFamily="49" charset="0"/>
                <a:ea typeface="宋体" panose="02010600030101010101" pitchFamily="2" charset="-122"/>
              </a:rPr>
              <a:t>R2 N2 0 1</a:t>
            </a:r>
          </a:p>
          <a:p>
            <a:r>
              <a:rPr lang="en-US" altLang="zh-CN" dirty="0" smtClean="0">
                <a:latin typeface="Consolas" panose="020B0609020204030204" pitchFamily="49" charset="0"/>
                <a:ea typeface="宋体" panose="02010600030101010101" pitchFamily="2" charset="-122"/>
              </a:rPr>
              <a:t>R3 N1 N2 1</a:t>
            </a:r>
          </a:p>
          <a:p>
            <a:r>
              <a:rPr lang="en-US" altLang="zh-CN" dirty="0" smtClean="0">
                <a:latin typeface="Consolas" panose="020B0609020204030204" pitchFamily="49" charset="0"/>
                <a:ea typeface="宋体" panose="02010600030101010101" pitchFamily="2" charset="-122"/>
              </a:rPr>
              <a:t>.control</a:t>
            </a:r>
          </a:p>
          <a:p>
            <a:r>
              <a:rPr lang="en-US" altLang="zh-CN" dirty="0" smtClean="0">
                <a:latin typeface="Consolas" panose="020B0609020204030204" pitchFamily="49" charset="0"/>
                <a:ea typeface="宋体" panose="02010600030101010101" pitchFamily="2" charset="-122"/>
              </a:rPr>
              <a:t>op $ find operating point</a:t>
            </a:r>
          </a:p>
          <a:p>
            <a:r>
              <a:rPr lang="en-US" altLang="zh-CN" dirty="0" smtClean="0">
                <a:latin typeface="Consolas" panose="020B0609020204030204" pitchFamily="49" charset="0"/>
                <a:ea typeface="宋体" panose="02010600030101010101" pitchFamily="2" charset="-122"/>
              </a:rPr>
              <a:t>print V(N1)</a:t>
            </a:r>
          </a:p>
          <a:p>
            <a:r>
              <a:rPr lang="en-US" altLang="zh-CN" dirty="0" smtClean="0">
                <a:latin typeface="Consolas" panose="020B0609020204030204" pitchFamily="49" charset="0"/>
                <a:ea typeface="宋体" panose="02010600030101010101" pitchFamily="2" charset="-122"/>
              </a:rPr>
              <a:t>print V(N2)</a:t>
            </a:r>
          </a:p>
          <a:p>
            <a:r>
              <a:rPr lang="en-US" altLang="zh-CN" dirty="0" smtClean="0">
                <a:latin typeface="Consolas" panose="020B0609020204030204" pitchFamily="49" charset="0"/>
                <a:ea typeface="宋体" panose="02010600030101010101" pitchFamily="2" charset="-122"/>
              </a:rPr>
              <a:t>.</a:t>
            </a:r>
            <a:r>
              <a:rPr lang="en-US" altLang="zh-CN" dirty="0" err="1" smtClean="0">
                <a:latin typeface="Consolas" panose="020B0609020204030204" pitchFamily="49" charset="0"/>
                <a:ea typeface="宋体" panose="02010600030101010101" pitchFamily="2" charset="-122"/>
              </a:rPr>
              <a:t>endc</a:t>
            </a:r>
            <a:endParaRPr lang="en-US" altLang="zh-CN" dirty="0" smtClean="0">
              <a:latin typeface="Consolas" panose="020B0609020204030204" pitchFamily="49" charset="0"/>
              <a:ea typeface="宋体" panose="02010600030101010101" pitchFamily="2" charset="-122"/>
            </a:endParaRPr>
          </a:p>
          <a:p>
            <a:r>
              <a:rPr lang="en-US" altLang="zh-CN" dirty="0" smtClean="0">
                <a:latin typeface="Consolas" panose="020B0609020204030204" pitchFamily="49" charset="0"/>
                <a:ea typeface="宋体" panose="02010600030101010101" pitchFamily="2" charset="-122"/>
              </a:rPr>
              <a:t>.end</a:t>
            </a:r>
          </a:p>
        </p:txBody>
      </p:sp>
      <p:grpSp>
        <p:nvGrpSpPr>
          <p:cNvPr id="12" name="组合 11"/>
          <p:cNvGrpSpPr/>
          <p:nvPr/>
        </p:nvGrpSpPr>
        <p:grpSpPr>
          <a:xfrm>
            <a:off x="7066835" y="4720965"/>
            <a:ext cx="5125165" cy="2137035"/>
            <a:chOff x="7066835" y="4720965"/>
            <a:chExt cx="5125165" cy="2137035"/>
          </a:xfrm>
        </p:grpSpPr>
        <p:pic>
          <p:nvPicPr>
            <p:cNvPr id="9" name="图片 8"/>
            <p:cNvPicPr>
              <a:picLocks noChangeAspect="1"/>
            </p:cNvPicPr>
            <p:nvPr/>
          </p:nvPicPr>
          <p:blipFill>
            <a:blip r:embed="rId8"/>
            <a:stretch>
              <a:fillRect/>
            </a:stretch>
          </p:blipFill>
          <p:spPr>
            <a:xfrm>
              <a:off x="7066835" y="5114682"/>
              <a:ext cx="5125165" cy="1743318"/>
            </a:xfrm>
            <a:prstGeom prst="rect">
              <a:avLst/>
            </a:prstGeom>
          </p:spPr>
        </p:pic>
        <p:sp>
          <p:nvSpPr>
            <p:cNvPr id="11" name="矩形 10"/>
            <p:cNvSpPr/>
            <p:nvPr/>
          </p:nvSpPr>
          <p:spPr>
            <a:xfrm>
              <a:off x="7066835" y="4720965"/>
              <a:ext cx="2225289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zh-CN" dirty="0" err="1" smtClean="0">
                  <a:latin typeface="Consolas" panose="020B0609020204030204" pitchFamily="49" charset="0"/>
                  <a:ea typeface="宋体" panose="02010600030101010101" pitchFamily="2" charset="-122"/>
                </a:rPr>
                <a:t>ngspice</a:t>
              </a:r>
              <a:r>
                <a:rPr lang="zh-CN" altLang="en-US" dirty="0" smtClean="0">
                  <a:latin typeface="Consolas" panose="020B0609020204030204" pitchFamily="49" charset="0"/>
                  <a:ea typeface="宋体" panose="02010600030101010101" pitchFamily="2" charset="-122"/>
                </a:rPr>
                <a:t>输出截图：</a:t>
              </a:r>
              <a:endParaRPr lang="zh-CN" alt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4017048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思考题</a:t>
            </a:r>
            <a:r>
              <a:rPr lang="en-US" altLang="zh-CN" dirty="0" smtClean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1</a:t>
            </a:r>
            <a:endParaRPr lang="zh-CN" altLang="en-US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1584156"/>
            <a:ext cx="6698942" cy="2455184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zh-CN" altLang="en-US" sz="2000" dirty="0" smtClean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若电流源换成电压源，还能用节点电压法求解吗？</a:t>
            </a:r>
            <a:endParaRPr lang="en-US" altLang="zh-CN" sz="2000" dirty="0" smtClean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p:graphicFrame>
        <p:nvGraphicFramePr>
          <p:cNvPr id="7" name="对象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27246668"/>
              </p:ext>
            </p:extLst>
          </p:nvPr>
        </p:nvGraphicFramePr>
        <p:xfrm>
          <a:off x="8149961" y="1584156"/>
          <a:ext cx="1958188" cy="145650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61" name="Equation" r:id="rId3" imgW="1536480" imgH="1143000" progId="Equation.DSMT4">
                  <p:embed/>
                </p:oleObj>
              </mc:Choice>
              <mc:Fallback>
                <p:oleObj name="Equation" r:id="rId3" imgW="1536480" imgH="1143000" progId="Equation.DSMT4">
                  <p:embed/>
                  <p:pic>
                    <p:nvPicPr>
                      <p:cNvPr id="7" name="对象 6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8149961" y="1584156"/>
                        <a:ext cx="1958188" cy="145650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对象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79606212"/>
              </p:ext>
            </p:extLst>
          </p:nvPr>
        </p:nvGraphicFramePr>
        <p:xfrm>
          <a:off x="8083550" y="3608388"/>
          <a:ext cx="1033463" cy="266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62" name="Equation" r:id="rId5" imgW="787320" imgH="203040" progId="Equation.DSMT4">
                  <p:embed/>
                </p:oleObj>
              </mc:Choice>
              <mc:Fallback>
                <p:oleObj name="Equation" r:id="rId5" imgW="787320" imgH="203040" progId="Equation.DSMT4">
                  <p:embed/>
                  <p:pic>
                    <p:nvPicPr>
                      <p:cNvPr id="4" name="对象 3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8083550" y="3608388"/>
                        <a:ext cx="1033463" cy="266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对象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30156571"/>
              </p:ext>
            </p:extLst>
          </p:nvPr>
        </p:nvGraphicFramePr>
        <p:xfrm>
          <a:off x="8083550" y="4442817"/>
          <a:ext cx="1404937" cy="9064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63" name="Equation" r:id="rId7" imgW="1002960" imgH="647640" progId="Equation.DSMT4">
                  <p:embed/>
                </p:oleObj>
              </mc:Choice>
              <mc:Fallback>
                <p:oleObj name="Equation" r:id="rId7" imgW="1002960" imgH="647640" progId="Equation.DSMT4">
                  <p:embed/>
                  <p:pic>
                    <p:nvPicPr>
                      <p:cNvPr id="5" name="对象 4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8083550" y="4442817"/>
                        <a:ext cx="1404937" cy="9064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6" name="图片 5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1486733" y="3005733"/>
            <a:ext cx="4010585" cy="2067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499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思考题</a:t>
            </a:r>
            <a:r>
              <a:rPr lang="en-US" altLang="zh-CN" dirty="0" smtClean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2</a:t>
            </a:r>
            <a:endParaRPr lang="zh-CN" altLang="en-US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1584156"/>
            <a:ext cx="6698942" cy="2455184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zh-CN" altLang="en-US" sz="2000" dirty="0" smtClean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如果电路中有储能器件，比如电容，如何描述电路方程？</a:t>
            </a:r>
            <a:endParaRPr lang="en-US" altLang="zh-CN" sz="2000" dirty="0" smtClean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p:graphicFrame>
        <p:nvGraphicFramePr>
          <p:cNvPr id="7" name="对象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22638470"/>
              </p:ext>
            </p:extLst>
          </p:nvPr>
        </p:nvGraphicFramePr>
        <p:xfrm>
          <a:off x="8149961" y="1584156"/>
          <a:ext cx="1958188" cy="145650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03" name="Equation" r:id="rId3" imgW="1536480" imgH="1143000" progId="Equation.DSMT4">
                  <p:embed/>
                </p:oleObj>
              </mc:Choice>
              <mc:Fallback>
                <p:oleObj name="Equation" r:id="rId3" imgW="1536480" imgH="1143000" progId="Equation.DSMT4">
                  <p:embed/>
                  <p:pic>
                    <p:nvPicPr>
                      <p:cNvPr id="7" name="对象 6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8149961" y="1584156"/>
                        <a:ext cx="1958188" cy="145650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8" name="图片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462917" y="2909719"/>
            <a:ext cx="4058216" cy="2095792"/>
          </a:xfrm>
          <a:prstGeom prst="rect">
            <a:avLst/>
          </a:prstGeom>
        </p:spPr>
      </p:pic>
      <p:graphicFrame>
        <p:nvGraphicFramePr>
          <p:cNvPr id="10" name="对象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82712266"/>
              </p:ext>
            </p:extLst>
          </p:nvPr>
        </p:nvGraphicFramePr>
        <p:xfrm>
          <a:off x="8083550" y="3608388"/>
          <a:ext cx="1033463" cy="266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04" name="Equation" r:id="rId6" imgW="787320" imgH="203040" progId="Equation.DSMT4">
                  <p:embed/>
                </p:oleObj>
              </mc:Choice>
              <mc:Fallback>
                <p:oleObj name="Equation" r:id="rId6" imgW="787320" imgH="203040" progId="Equation.DSMT4">
                  <p:embed/>
                  <p:pic>
                    <p:nvPicPr>
                      <p:cNvPr id="4" name="对象 3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8083550" y="3608388"/>
                        <a:ext cx="1033463" cy="266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对象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57539645"/>
              </p:ext>
            </p:extLst>
          </p:nvPr>
        </p:nvGraphicFramePr>
        <p:xfrm>
          <a:off x="8083550" y="4442817"/>
          <a:ext cx="1404937" cy="9064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05" name="Equation" r:id="rId8" imgW="1002960" imgH="647640" progId="Equation.DSMT4">
                  <p:embed/>
                </p:oleObj>
              </mc:Choice>
              <mc:Fallback>
                <p:oleObj name="Equation" r:id="rId8" imgW="1002960" imgH="647640" progId="Equation.DSMT4">
                  <p:embed/>
                  <p:pic>
                    <p:nvPicPr>
                      <p:cNvPr id="5" name="对象 4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8083550" y="4442817"/>
                        <a:ext cx="1404937" cy="9064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597343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图片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39102" y="2977154"/>
            <a:ext cx="4058216" cy="2095792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挑战题</a:t>
            </a:r>
            <a:endParaRPr lang="zh-CN" altLang="en-US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内容占位符 2"/>
              <p:cNvSpPr>
                <a:spLocks noGrp="1"/>
              </p:cNvSpPr>
              <p:nvPr>
                <p:ph idx="1"/>
              </p:nvPr>
            </p:nvSpPr>
            <p:spPr>
              <a:xfrm>
                <a:off x="838200" y="1584156"/>
                <a:ext cx="6698942" cy="2455184"/>
              </a:xfrm>
            </p:spPr>
            <p:txBody>
              <a:bodyPr>
                <a:normAutofit/>
              </a:bodyPr>
              <a:lstStyle/>
              <a:p>
                <a:pPr>
                  <a:lnSpc>
                    <a:spcPct val="100000"/>
                  </a:lnSpc>
                </a:pPr>
                <a:r>
                  <a:rPr lang="zh-CN" altLang="en-US" sz="2000" dirty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设</a:t>
                </a:r>
                <a:r>
                  <a:rPr lang="zh-CN" altLang="en-US" sz="2000" dirty="0" smtClean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电路仅</a:t>
                </a:r>
                <a:r>
                  <a:rPr lang="zh-CN" altLang="en-US" sz="2000" dirty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由电阻和电流源构成</a:t>
                </a:r>
                <a:r>
                  <a:rPr lang="zh-CN" altLang="en-US" sz="2000" dirty="0" smtClean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的。利用</a:t>
                </a:r>
                <a:r>
                  <a:rPr lang="zh-CN" altLang="en-US" sz="2000" dirty="0" smtClean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节点电压法，能否写一个小程序，通过</a:t>
                </a:r>
                <a:r>
                  <a:rPr lang="zh-CN" altLang="en-US" sz="2000" dirty="0" smtClean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读取</a:t>
                </a:r>
                <a:r>
                  <a:rPr lang="en-US" altLang="zh-CN" sz="2000" dirty="0" smtClean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spice</a:t>
                </a:r>
                <a:r>
                  <a:rPr lang="zh-CN" altLang="en-US" sz="2000" dirty="0" smtClean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网</a:t>
                </a:r>
                <a:r>
                  <a:rPr lang="zh-CN" altLang="en-US" sz="2000" dirty="0" smtClean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表，生成矩阵</a:t>
                </a:r>
                <a14:m>
                  <m:oMath xmlns:m="http://schemas.openxmlformats.org/officeDocument/2006/math">
                    <m:r>
                      <a:rPr lang="en-US" altLang="zh-CN" sz="2000" b="0" i="1" smtClean="0">
                        <a:latin typeface="Cambria Math" panose="020405030504060302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rPr>
                      <m:t>𝐴</m:t>
                    </m:r>
                  </m:oMath>
                </a14:m>
                <a:r>
                  <a:rPr lang="zh-CN" altLang="en-US" sz="2000" dirty="0" smtClean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和向量</a:t>
                </a:r>
                <a14:m>
                  <m:oMath xmlns:m="http://schemas.openxmlformats.org/officeDocument/2006/math">
                    <m:r>
                      <a:rPr lang="en-US" altLang="zh-CN" sz="2000" b="0" i="1" smtClean="0">
                        <a:latin typeface="Cambria Math" panose="020405030504060302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rPr>
                      <m:t>𝑏</m:t>
                    </m:r>
                  </m:oMath>
                </a14:m>
                <a:endParaRPr lang="en-US" altLang="zh-CN" sz="2000" dirty="0" smtClean="0"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3" name="内容占位符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584156"/>
                <a:ext cx="6698942" cy="2455184"/>
              </a:xfrm>
              <a:blipFill>
                <a:blip r:embed="rId4"/>
                <a:stretch>
                  <a:fillRect l="-820" t="-1489" r="-1002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11" name="对象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38497941"/>
              </p:ext>
            </p:extLst>
          </p:nvPr>
        </p:nvGraphicFramePr>
        <p:xfrm>
          <a:off x="8150209" y="2711589"/>
          <a:ext cx="1884363" cy="3662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11" name="Equation" r:id="rId5" imgW="1346040" imgH="2616120" progId="Equation.DSMT4">
                  <p:embed/>
                </p:oleObj>
              </mc:Choice>
              <mc:Fallback>
                <p:oleObj name="Equation" r:id="rId5" imgW="1346040" imgH="2616120" progId="Equation.DSMT4">
                  <p:embed/>
                  <p:pic>
                    <p:nvPicPr>
                      <p:cNvPr id="5" name="对象 4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8150209" y="2711589"/>
                        <a:ext cx="1884363" cy="36623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文本框 6"/>
          <p:cNvSpPr txBox="1"/>
          <p:nvPr/>
        </p:nvSpPr>
        <p:spPr>
          <a:xfrm>
            <a:off x="8150209" y="649022"/>
            <a:ext cx="34290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>
                <a:latin typeface="Consolas" panose="020B0609020204030204" pitchFamily="49" charset="0"/>
                <a:ea typeface="宋体" panose="02010600030101010101" pitchFamily="2" charset="-122"/>
              </a:rPr>
              <a:t>spice</a:t>
            </a:r>
            <a:r>
              <a:rPr lang="zh-CN" altLang="en-US" dirty="0" smtClean="0">
                <a:latin typeface="Consolas" panose="020B0609020204030204" pitchFamily="49" charset="0"/>
                <a:ea typeface="宋体" panose="02010600030101010101" pitchFamily="2" charset="-122"/>
              </a:rPr>
              <a:t>网表：</a:t>
            </a:r>
            <a:endParaRPr lang="en-US" altLang="zh-CN" dirty="0" smtClean="0">
              <a:latin typeface="Consolas" panose="020B0609020204030204" pitchFamily="49" charset="0"/>
              <a:ea typeface="宋体" panose="02010600030101010101" pitchFamily="2" charset="-122"/>
            </a:endParaRPr>
          </a:p>
          <a:p>
            <a:r>
              <a:rPr lang="en-US" altLang="zh-CN" dirty="0" smtClean="0">
                <a:latin typeface="Consolas" panose="020B0609020204030204" pitchFamily="49" charset="0"/>
                <a:ea typeface="宋体" panose="02010600030101010101" pitchFamily="2" charset="-122"/>
              </a:rPr>
              <a:t>I0 0 N1 1</a:t>
            </a:r>
          </a:p>
          <a:p>
            <a:r>
              <a:rPr lang="en-US" altLang="zh-CN" dirty="0" smtClean="0">
                <a:latin typeface="Consolas" panose="020B0609020204030204" pitchFamily="49" charset="0"/>
                <a:ea typeface="宋体" panose="02010600030101010101" pitchFamily="2" charset="-122"/>
              </a:rPr>
              <a:t>R1 N1 0 1</a:t>
            </a:r>
          </a:p>
          <a:p>
            <a:r>
              <a:rPr lang="en-US" altLang="zh-CN" dirty="0" smtClean="0">
                <a:latin typeface="Consolas" panose="020B0609020204030204" pitchFamily="49" charset="0"/>
                <a:ea typeface="宋体" panose="02010600030101010101" pitchFamily="2" charset="-122"/>
              </a:rPr>
              <a:t>R2 N2 0 1</a:t>
            </a:r>
          </a:p>
          <a:p>
            <a:r>
              <a:rPr lang="en-US" altLang="zh-CN" dirty="0" smtClean="0">
                <a:latin typeface="Consolas" panose="020B0609020204030204" pitchFamily="49" charset="0"/>
                <a:ea typeface="宋体" panose="02010600030101010101" pitchFamily="2" charset="-122"/>
              </a:rPr>
              <a:t>R3 N1 N2 1</a:t>
            </a:r>
          </a:p>
        </p:txBody>
      </p:sp>
    </p:spTree>
    <p:extLst>
      <p:ext uri="{BB962C8B-B14F-4D97-AF65-F5344CB8AC3E}">
        <p14:creationId xmlns:p14="http://schemas.microsoft.com/office/powerpoint/2010/main" val="1908070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CONTENT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zh-CN" altLang="en-US" dirty="0" smtClean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如何解一个电路？</a:t>
            </a:r>
            <a:endParaRPr lang="en-US" altLang="zh-CN" dirty="0" smtClean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</a:pPr>
            <a:r>
              <a:rPr lang="zh-CN" altLang="en-US" dirty="0" smtClean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如何让计算机解</a:t>
            </a:r>
            <a:r>
              <a:rPr lang="zh-CN" altLang="en-US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一个电路</a:t>
            </a:r>
            <a:r>
              <a:rPr lang="zh-CN" altLang="en-US" dirty="0" smtClean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？</a:t>
            </a:r>
            <a:endParaRPr lang="en-US" altLang="zh-CN" dirty="0" smtClean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0375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2766219"/>
            <a:ext cx="10515600" cy="1325563"/>
          </a:xfrm>
        </p:spPr>
        <p:txBody>
          <a:bodyPr/>
          <a:lstStyle/>
          <a:p>
            <a:pPr algn="ctr"/>
            <a:r>
              <a:rPr lang="zh-CN" altLang="en-US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如何解一个电路？</a:t>
            </a:r>
            <a:endParaRPr lang="en-US" altLang="zh-CN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6434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基本方法</a:t>
            </a:r>
            <a:endParaRPr lang="zh-CN" altLang="en-US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1513134"/>
            <a:ext cx="10515600" cy="4351338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en-US" altLang="zh-CN" sz="2000" dirty="0" smtClean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KCL</a:t>
            </a:r>
            <a:r>
              <a:rPr lang="zh-CN" altLang="en-US" sz="2000" dirty="0" smtClean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（基尔霍夫</a:t>
            </a:r>
            <a:r>
              <a:rPr lang="zh-CN" altLang="en-US" sz="20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电流定律</a:t>
            </a:r>
            <a:r>
              <a:rPr lang="zh-CN" altLang="en-US" sz="2000" dirty="0" smtClean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）：流出（或流入）任意节点的电流和为</a:t>
            </a:r>
            <a:r>
              <a:rPr lang="en-US" altLang="zh-CN" sz="2000" dirty="0" smtClean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0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en-US" altLang="zh-CN" sz="2000" dirty="0" smtClean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KVL</a:t>
            </a:r>
            <a:r>
              <a:rPr lang="zh-CN" altLang="en-US" sz="2000" dirty="0" smtClean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（基尔霍夫电压定律）：绕任意回路一周电压降为</a:t>
            </a:r>
            <a:r>
              <a:rPr lang="en-US" altLang="zh-CN" sz="2000" dirty="0" smtClean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0</a:t>
            </a:r>
          </a:p>
          <a:p>
            <a:pPr>
              <a:lnSpc>
                <a:spcPct val="100000"/>
              </a:lnSpc>
            </a:pPr>
            <a:r>
              <a:rPr lang="zh-CN" altLang="en-US" sz="2000" dirty="0" smtClean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将除地节点（也称零点或参考点）外所有的节点的电势，以及所有支路的电流作为未知量。</a:t>
            </a:r>
            <a:endParaRPr lang="en-US" altLang="zh-CN" sz="2000" dirty="0" smtClean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</a:pPr>
            <a:r>
              <a:rPr lang="zh-CN" altLang="en-US" sz="20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对于除地</a:t>
            </a:r>
            <a:r>
              <a:rPr lang="zh-CN" altLang="en-US" sz="2000" dirty="0" smtClean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节点外每个节点，可以列一个</a:t>
            </a:r>
            <a:r>
              <a:rPr lang="en-US" altLang="zh-CN" sz="2000" dirty="0" smtClean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KCL</a:t>
            </a:r>
            <a:r>
              <a:rPr lang="zh-CN" altLang="en-US" sz="2000" dirty="0" smtClean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方程，对于每一条支路，可以列一个元件的电压电流特性方程</a:t>
            </a:r>
            <a:endParaRPr lang="en-US" altLang="zh-CN" sz="2000" dirty="0" smtClean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</a:pPr>
            <a:r>
              <a:rPr lang="zh-CN" altLang="en-US" sz="2000" dirty="0" smtClean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方程数等于未知变量数，方程可解</a:t>
            </a:r>
          </a:p>
        </p:txBody>
      </p:sp>
      <p:graphicFrame>
        <p:nvGraphicFramePr>
          <p:cNvPr id="5" name="对象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44128102"/>
              </p:ext>
            </p:extLst>
          </p:nvPr>
        </p:nvGraphicFramePr>
        <p:xfrm>
          <a:off x="7046373" y="3688803"/>
          <a:ext cx="2130425" cy="2925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5" name="Equation" r:id="rId3" imgW="1460160" imgH="2006280" progId="Equation.DSMT4">
                  <p:embed/>
                </p:oleObj>
              </mc:Choice>
              <mc:Fallback>
                <p:oleObj name="Equation" r:id="rId3" imgW="1460160" imgH="20062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7046373" y="3688803"/>
                        <a:ext cx="2130425" cy="29257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7" name="图片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279303" y="4042401"/>
            <a:ext cx="4058216" cy="20957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7518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节点</a:t>
            </a:r>
            <a:r>
              <a:rPr lang="zh-CN" altLang="en-US" dirty="0" smtClean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电压法</a:t>
            </a:r>
            <a:endParaRPr lang="zh-CN" altLang="en-US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1513134"/>
            <a:ext cx="10515600" cy="4351338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zh-CN" altLang="en-US" sz="2000" dirty="0" smtClean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考虑对基本方法做如下简化：</a:t>
            </a:r>
            <a:endParaRPr lang="en-US" altLang="zh-CN" sz="2000" dirty="0" smtClean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</a:pPr>
            <a:r>
              <a:rPr lang="zh-CN" altLang="en-US" sz="2000" dirty="0" smtClean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若已知每个元件电压</a:t>
            </a:r>
            <a:r>
              <a:rPr lang="zh-CN" altLang="en-US" sz="20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电流特性</a:t>
            </a:r>
            <a:r>
              <a:rPr lang="zh-CN" altLang="en-US" sz="2000" dirty="0" smtClean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方程，则该支路的电流可以作为两端电压的函数，用该</a:t>
            </a:r>
            <a:r>
              <a:rPr lang="zh-CN" altLang="en-US" sz="2000" dirty="0" smtClean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函数替换</a:t>
            </a:r>
            <a:r>
              <a:rPr lang="zh-CN" altLang="en-US" sz="2000" dirty="0" smtClean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原电流即可实现消元</a:t>
            </a:r>
            <a:endParaRPr lang="en-US" altLang="zh-CN" sz="2000" dirty="0" smtClean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</a:pPr>
            <a:r>
              <a:rPr lang="zh-CN" altLang="en-US" sz="20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消</a:t>
            </a:r>
            <a:r>
              <a:rPr lang="zh-CN" altLang="en-US" sz="2000" dirty="0" smtClean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元后的未知变量减少，方程数目减少，便于求解</a:t>
            </a:r>
            <a:endParaRPr lang="en-US" altLang="zh-CN" sz="2000" dirty="0" smtClean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zh-CN" altLang="en-US" sz="20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该</a:t>
            </a:r>
            <a:r>
              <a:rPr lang="zh-CN" altLang="en-US" sz="2000" dirty="0" smtClean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方法被称为节点电压法</a:t>
            </a:r>
            <a:endParaRPr lang="en-US" altLang="zh-CN" sz="2000" dirty="0" smtClean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</a:pPr>
            <a:r>
              <a:rPr lang="zh-CN" altLang="en-US" sz="2000" dirty="0" smtClean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当电路中只有电流源和阻抗的情况下，节点电压法不光方程数量少，方程列写也十分简单</a:t>
            </a:r>
            <a:endParaRPr lang="en-US" altLang="zh-CN" sz="2000" dirty="0" smtClean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</a:pPr>
            <a:endParaRPr lang="en-US" altLang="zh-CN" sz="2000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p:graphicFrame>
        <p:nvGraphicFramePr>
          <p:cNvPr id="5" name="对象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57276099"/>
              </p:ext>
            </p:extLst>
          </p:nvPr>
        </p:nvGraphicFramePr>
        <p:xfrm>
          <a:off x="7053263" y="4329113"/>
          <a:ext cx="2925762" cy="17414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9" name="Equation" r:id="rId3" imgW="2006280" imgH="1193760" progId="Equation.DSMT4">
                  <p:embed/>
                </p:oleObj>
              </mc:Choice>
              <mc:Fallback>
                <p:oleObj name="Equation" r:id="rId3" imgW="2006280" imgH="1193760" progId="Equation.DSMT4">
                  <p:embed/>
                  <p:pic>
                    <p:nvPicPr>
                      <p:cNvPr id="5" name="对象 4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7053263" y="4329113"/>
                        <a:ext cx="2925762" cy="17414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8" name="图片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279303" y="4042401"/>
            <a:ext cx="4058216" cy="20957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8600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2766219"/>
            <a:ext cx="10515600" cy="1325563"/>
          </a:xfrm>
        </p:spPr>
        <p:txBody>
          <a:bodyPr/>
          <a:lstStyle/>
          <a:p>
            <a:pPr algn="ctr"/>
            <a:r>
              <a:rPr lang="zh-CN" altLang="en-US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如何让计算机解一个电路？</a:t>
            </a:r>
            <a:endParaRPr lang="en-US" altLang="zh-CN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1975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如何描述一个电路？</a:t>
            </a:r>
            <a:endParaRPr lang="zh-CN" altLang="en-US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1870323"/>
            <a:ext cx="10515600" cy="4351338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zh-CN" altLang="en-US" sz="2000" dirty="0" smtClean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将电路按电路元件进行分割，</a:t>
            </a:r>
            <a:r>
              <a:rPr lang="zh-CN" altLang="en-US" sz="20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每条记录对应一个元件，包含信息：元件类型</a:t>
            </a:r>
            <a:r>
              <a:rPr lang="en-US" altLang="zh-CN" sz="20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+</a:t>
            </a:r>
            <a:r>
              <a:rPr lang="zh-CN" altLang="en-US" sz="20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相连的节点</a:t>
            </a:r>
            <a:endParaRPr lang="en-US" altLang="zh-CN" sz="2000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</a:pPr>
            <a:r>
              <a:rPr lang="zh-CN" altLang="en-US" sz="2000" dirty="0" smtClean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对于任意电路，我们都可以得到由所有元件记录构成的网表</a:t>
            </a:r>
            <a:endParaRPr lang="en-US" altLang="zh-CN" sz="2000" dirty="0" smtClean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</a:pPr>
            <a:r>
              <a:rPr lang="zh-CN" altLang="en-US" sz="2000" dirty="0" smtClean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对于任意网表，按照记录画</a:t>
            </a:r>
            <a:r>
              <a:rPr lang="zh-CN" altLang="en-US" sz="20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出每个器件，再将同名节点</a:t>
            </a:r>
            <a:r>
              <a:rPr lang="zh-CN" altLang="en-US" sz="2000" dirty="0" smtClean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相连，就可以还原</a:t>
            </a:r>
            <a:r>
              <a:rPr lang="zh-CN" altLang="en-US" sz="2000" dirty="0" smtClean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电路</a:t>
            </a:r>
            <a:endParaRPr lang="en-US" altLang="zh-CN" sz="2000" dirty="0" smtClean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zh-CN" altLang="en-US" sz="2000" dirty="0" smtClean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即电路和网表构成一对一的映射关系</a:t>
            </a:r>
            <a:endParaRPr lang="en-US" altLang="zh-CN" sz="2000" dirty="0" smtClean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p:graphicFrame>
        <p:nvGraphicFramePr>
          <p:cNvPr id="7" name="对象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76213157"/>
              </p:ext>
            </p:extLst>
          </p:nvPr>
        </p:nvGraphicFramePr>
        <p:xfrm>
          <a:off x="6919481" y="3992554"/>
          <a:ext cx="2399292" cy="178459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7" name="Equation" r:id="rId3" imgW="1536480" imgH="1143000" progId="Equation.DSMT4">
                  <p:embed/>
                </p:oleObj>
              </mc:Choice>
              <mc:Fallback>
                <p:oleObj name="Equation" r:id="rId3" imgW="1536480" imgH="1143000" progId="Equation.DSMT4">
                  <p:embed/>
                  <p:pic>
                    <p:nvPicPr>
                      <p:cNvPr id="4" name="对象 3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919481" y="3992554"/>
                        <a:ext cx="2399292" cy="178459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8" name="图片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279303" y="4042401"/>
            <a:ext cx="4058216" cy="20957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610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计算机如何根据网表解电路？</a:t>
            </a:r>
            <a:endParaRPr lang="zh-CN" altLang="en-US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内容占位符 2"/>
              <p:cNvSpPr>
                <a:spLocks noGrp="1"/>
              </p:cNvSpPr>
              <p:nvPr>
                <p:ph idx="1"/>
              </p:nvPr>
            </p:nvSpPr>
            <p:spPr>
              <a:xfrm>
                <a:off x="838200" y="1584156"/>
                <a:ext cx="6698942" cy="2455184"/>
              </a:xfrm>
            </p:spPr>
            <p:txBody>
              <a:bodyPr>
                <a:normAutofit/>
              </a:bodyPr>
              <a:lstStyle/>
              <a:p>
                <a:pPr>
                  <a:lnSpc>
                    <a:spcPct val="100000"/>
                  </a:lnSpc>
                </a:pPr>
                <a:r>
                  <a:rPr lang="zh-CN" altLang="en-US" sz="2000" dirty="0" smtClean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计算机擅长做</a:t>
                </a:r>
                <a:r>
                  <a:rPr lang="zh-CN" altLang="en-US" sz="2000" dirty="0" smtClean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什么？</a:t>
                </a:r>
                <a:endParaRPr lang="en-US" altLang="zh-CN" sz="2000" dirty="0" smtClean="0"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endParaRPr>
              </a:p>
              <a:p>
                <a:pPr>
                  <a:lnSpc>
                    <a:spcPct val="100000"/>
                  </a:lnSpc>
                  <a:buFont typeface="Wingdings" panose="05000000000000000000" pitchFamily="2" charset="2"/>
                  <a:buChar char="Ø"/>
                </a:pPr>
                <a:r>
                  <a:rPr lang="zh-CN" altLang="en-US" sz="2000" dirty="0" smtClean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求解</a:t>
                </a:r>
                <a14:m>
                  <m:oMath xmlns:m="http://schemas.openxmlformats.org/officeDocument/2006/math">
                    <m:r>
                      <a:rPr lang="en-US" altLang="zh-CN" sz="2000" b="0" i="1" smtClean="0">
                        <a:latin typeface="Cambria Math" panose="020405030504060302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rPr>
                      <m:t>𝐴𝑥</m:t>
                    </m:r>
                    <m:r>
                      <a:rPr lang="en-US" altLang="zh-CN" sz="2000" b="0" i="1" smtClean="0">
                        <a:latin typeface="Cambria Math" panose="020405030504060302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rPr>
                      <m:t>=</m:t>
                    </m:r>
                    <m:r>
                      <a:rPr lang="en-US" altLang="zh-CN" sz="2000" b="0" i="1" smtClean="0">
                        <a:latin typeface="Cambria Math" panose="020405030504060302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rPr>
                      <m:t>𝑏</m:t>
                    </m:r>
                  </m:oMath>
                </a14:m>
                <a:endParaRPr lang="en-US" altLang="zh-CN" sz="2000" dirty="0" smtClean="0"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endParaRPr>
              </a:p>
              <a:p>
                <a:pPr>
                  <a:lnSpc>
                    <a:spcPct val="100000"/>
                  </a:lnSpc>
                </a:pPr>
                <a:r>
                  <a:rPr lang="zh-CN" altLang="en-US" sz="2000" dirty="0" smtClean="0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如何根据网表信息生成</a:t>
                </a:r>
                <a14:m>
                  <m:oMath xmlns:m="http://schemas.openxmlformats.org/officeDocument/2006/math">
                    <m:r>
                      <a:rPr lang="en-US" altLang="zh-CN" sz="20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rPr>
                      <m:t>𝐴</m:t>
                    </m:r>
                  </m:oMath>
                </a14:m>
                <a:r>
                  <a:rPr lang="zh-CN" altLang="en-US" sz="2000" dirty="0" smtClean="0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和</a:t>
                </a:r>
                <a14:m>
                  <m:oMath xmlns:m="http://schemas.openxmlformats.org/officeDocument/2006/math">
                    <m:r>
                      <a:rPr lang="en-US" altLang="zh-CN" sz="20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rPr>
                      <m:t>𝑏</m:t>
                    </m:r>
                  </m:oMath>
                </a14:m>
                <a:r>
                  <a:rPr lang="zh-CN" altLang="en-US" sz="2000" dirty="0" smtClean="0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？</a:t>
                </a:r>
                <a:endParaRPr lang="en-US" altLang="zh-CN" sz="2000" dirty="0" smtClean="0">
                  <a:solidFill>
                    <a:srgbClr val="FF0000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endParaRPr>
              </a:p>
              <a:p>
                <a:pPr>
                  <a:lnSpc>
                    <a:spcPct val="100000"/>
                  </a:lnSpc>
                  <a:buFont typeface="Wingdings" panose="05000000000000000000" pitchFamily="2" charset="2"/>
                  <a:buChar char="Ø"/>
                </a:pPr>
                <a:r>
                  <a:rPr lang="zh-CN" altLang="en-US" sz="2000" dirty="0" smtClean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根据每条记录，在</a:t>
                </a:r>
                <a14:m>
                  <m:oMath xmlns:m="http://schemas.openxmlformats.org/officeDocument/2006/math">
                    <m:r>
                      <a:rPr lang="en-US" altLang="zh-CN" sz="2000" i="1">
                        <a:latin typeface="Cambria Math" panose="020405030504060302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rPr>
                      <m:t>𝐴</m:t>
                    </m:r>
                  </m:oMath>
                </a14:m>
                <a:r>
                  <a:rPr lang="zh-CN" altLang="en-US" sz="2000" dirty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和</a:t>
                </a:r>
                <a14:m>
                  <m:oMath xmlns:m="http://schemas.openxmlformats.org/officeDocument/2006/math">
                    <m:r>
                      <a:rPr lang="en-US" altLang="zh-CN" sz="2000" i="1">
                        <a:latin typeface="Cambria Math" panose="020405030504060302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rPr>
                      <m:t>𝑏</m:t>
                    </m:r>
                  </m:oMath>
                </a14:m>
                <a:r>
                  <a:rPr lang="zh-CN" altLang="en-US" sz="2000" dirty="0" smtClean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中填入其影响，该过程被称为</a:t>
                </a:r>
                <a:r>
                  <a:rPr lang="en-US" altLang="zh-CN" sz="2000" dirty="0" smtClean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stamping</a:t>
                </a:r>
              </a:p>
              <a:p>
                <a:pPr>
                  <a:lnSpc>
                    <a:spcPct val="100000"/>
                  </a:lnSpc>
                </a:pPr>
                <a:r>
                  <a:rPr lang="zh-CN" altLang="en-US" sz="2000" dirty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生成</a:t>
                </a:r>
                <a14:m>
                  <m:oMath xmlns:m="http://schemas.openxmlformats.org/officeDocument/2006/math">
                    <m:r>
                      <a:rPr lang="en-US" altLang="zh-CN" sz="2000" i="1">
                        <a:latin typeface="Cambria Math" panose="020405030504060302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rPr>
                      <m:t>𝐴</m:t>
                    </m:r>
                  </m:oMath>
                </a14:m>
                <a:r>
                  <a:rPr lang="zh-CN" altLang="en-US" sz="2000" dirty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和</a:t>
                </a:r>
                <a14:m>
                  <m:oMath xmlns:m="http://schemas.openxmlformats.org/officeDocument/2006/math">
                    <m:r>
                      <a:rPr lang="en-US" altLang="zh-CN" sz="2000" i="1">
                        <a:latin typeface="Cambria Math" panose="020405030504060302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rPr>
                      <m:t>𝑏</m:t>
                    </m:r>
                  </m:oMath>
                </a14:m>
                <a:r>
                  <a:rPr lang="zh-CN" altLang="en-US" sz="2000" dirty="0" smtClean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后，即可求解电路方程</a:t>
                </a:r>
                <a:endParaRPr lang="en-US" altLang="zh-CN" sz="2000" dirty="0" smtClean="0"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3" name="内容占位符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584156"/>
                <a:ext cx="6698942" cy="2455184"/>
              </a:xfrm>
              <a:blipFill>
                <a:blip r:embed="rId3"/>
                <a:stretch>
                  <a:fillRect l="-820" t="-1985" b="-2730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7" name="对象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05314715"/>
              </p:ext>
            </p:extLst>
          </p:nvPr>
        </p:nvGraphicFramePr>
        <p:xfrm>
          <a:off x="8150225" y="1584325"/>
          <a:ext cx="1957388" cy="1455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50" name="Equation" r:id="rId4" imgW="1536480" imgH="1143000" progId="Equation.DSMT4">
                  <p:embed/>
                </p:oleObj>
              </mc:Choice>
              <mc:Fallback>
                <p:oleObj name="Equation" r:id="rId4" imgW="1536480" imgH="1143000" progId="Equation.DSMT4">
                  <p:embed/>
                  <p:pic>
                    <p:nvPicPr>
                      <p:cNvPr id="7" name="对象 6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8150225" y="1584325"/>
                        <a:ext cx="1957388" cy="14557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对象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43911249"/>
              </p:ext>
            </p:extLst>
          </p:nvPr>
        </p:nvGraphicFramePr>
        <p:xfrm>
          <a:off x="8149945" y="3245103"/>
          <a:ext cx="2633663" cy="1533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51" name="Equation" r:id="rId6" imgW="2006280" imgH="1168200" progId="Equation.DSMT4">
                  <p:embed/>
                </p:oleObj>
              </mc:Choice>
              <mc:Fallback>
                <p:oleObj name="Equation" r:id="rId6" imgW="2006280" imgH="1168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8149945" y="3245103"/>
                        <a:ext cx="2633663" cy="15335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对象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51475912"/>
              </p:ext>
            </p:extLst>
          </p:nvPr>
        </p:nvGraphicFramePr>
        <p:xfrm>
          <a:off x="8149945" y="4983668"/>
          <a:ext cx="3308350" cy="160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52" name="Equation" r:id="rId8" imgW="2361960" imgH="1143000" progId="Equation.DSMT4">
                  <p:embed/>
                </p:oleObj>
              </mc:Choice>
              <mc:Fallback>
                <p:oleObj name="Equation" r:id="rId8" imgW="2361960" imgH="11430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8149945" y="4983668"/>
                        <a:ext cx="3308350" cy="1600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0" name="图片 9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1279303" y="4042401"/>
            <a:ext cx="4058216" cy="20957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1420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如何得到矩阵</a:t>
            </a:r>
            <a:r>
              <a:rPr lang="en-US" altLang="zh-CN" dirty="0" smtClean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A</a:t>
            </a:r>
            <a:r>
              <a:rPr lang="zh-CN" altLang="en-US" dirty="0" smtClean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和向量</a:t>
            </a:r>
            <a:r>
              <a:rPr lang="en-US" altLang="zh-CN" dirty="0" smtClean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b</a:t>
            </a:r>
            <a:endParaRPr lang="zh-CN" altLang="en-US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内容占位符 2"/>
              <p:cNvSpPr>
                <a:spLocks noGrp="1"/>
              </p:cNvSpPr>
              <p:nvPr>
                <p:ph idx="1"/>
              </p:nvPr>
            </p:nvSpPr>
            <p:spPr>
              <a:xfrm>
                <a:off x="838200" y="1584156"/>
                <a:ext cx="6698942" cy="2455184"/>
              </a:xfrm>
            </p:spPr>
            <p:txBody>
              <a:bodyPr>
                <a:normAutofit/>
              </a:bodyPr>
              <a:lstStyle/>
              <a:p>
                <a:pPr marL="0" indent="0">
                  <a:lnSpc>
                    <a:spcPct val="100000"/>
                  </a:lnSpc>
                  <a:buNone/>
                </a:pPr>
                <a:r>
                  <a:rPr lang="zh-CN" altLang="en-US" sz="2000" dirty="0" smtClean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考虑只有电阻和电流源的网表，逐条分析</a:t>
                </a:r>
                <a:endParaRPr lang="en-US" altLang="zh-CN" sz="2000" dirty="0"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endParaRPr>
              </a:p>
              <a:p>
                <a:pPr>
                  <a:lnSpc>
                    <a:spcPct val="100000"/>
                  </a:lnSpc>
                </a:pPr>
                <a:r>
                  <a:rPr lang="zh-CN" altLang="en-US" sz="2000" dirty="0" smtClean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根据节点个数得到向量</a:t>
                </a:r>
                <a14:m>
                  <m:oMath xmlns:m="http://schemas.openxmlformats.org/officeDocument/2006/math">
                    <m:r>
                      <a:rPr lang="en-US" altLang="zh-CN" sz="2000" i="1" dirty="0" smtClean="0">
                        <a:latin typeface="Cambria Math" panose="020405030504060302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rPr>
                      <m:t>𝑥</m:t>
                    </m:r>
                  </m:oMath>
                </a14:m>
                <a:r>
                  <a:rPr lang="zh-CN" altLang="en-US" sz="2000" dirty="0" smtClean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，亦可得到矩阵</a:t>
                </a:r>
                <a14:m>
                  <m:oMath xmlns:m="http://schemas.openxmlformats.org/officeDocument/2006/math">
                    <m:r>
                      <a:rPr lang="en-US" altLang="zh-CN" sz="2000" b="0" i="1" smtClean="0">
                        <a:latin typeface="Cambria Math" panose="020405030504060302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rPr>
                      <m:t>𝐴</m:t>
                    </m:r>
                  </m:oMath>
                </a14:m>
                <a:r>
                  <a:rPr lang="zh-CN" altLang="en-US" sz="2000" dirty="0" smtClean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的维度</a:t>
                </a:r>
                <a:endParaRPr lang="en-US" altLang="zh-CN" sz="2000" dirty="0" smtClean="0"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endParaRPr>
              </a:p>
              <a:p>
                <a:pPr>
                  <a:lnSpc>
                    <a:spcPct val="100000"/>
                  </a:lnSpc>
                </a:pPr>
                <a:r>
                  <a:rPr lang="zh-CN" altLang="en-US" sz="2000" dirty="0" smtClean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对于电阻，我们找到其连接点（</a:t>
                </a:r>
                <a:r>
                  <a:rPr lang="en-US" altLang="zh-CN" sz="2000" dirty="0" smtClean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0</a:t>
                </a:r>
                <a:r>
                  <a:rPr lang="zh-CN" altLang="en-US" sz="2000" dirty="0" smtClean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节点除外）所对应的电流方程，在</a:t>
                </a:r>
                <a14:m>
                  <m:oMath xmlns:m="http://schemas.openxmlformats.org/officeDocument/2006/math">
                    <m:r>
                      <a:rPr lang="en-US" altLang="zh-CN" sz="2000" i="1" dirty="0" smtClean="0">
                        <a:latin typeface="Cambria Math" panose="020405030504060302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rPr>
                      <m:t>𝐴</m:t>
                    </m:r>
                  </m:oMath>
                </a14:m>
                <a:r>
                  <a:rPr lang="zh-CN" altLang="en-US" sz="2000" dirty="0" smtClean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中填入由该电阻引起的支路电流</a:t>
                </a:r>
                <a:endParaRPr lang="en-US" altLang="zh-CN" sz="2000" dirty="0" smtClean="0"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endParaRPr>
              </a:p>
              <a:p>
                <a:pPr>
                  <a:lnSpc>
                    <a:spcPct val="100000"/>
                  </a:lnSpc>
                </a:pPr>
                <a:r>
                  <a:rPr lang="zh-CN" altLang="en-US" sz="2000" dirty="0" smtClean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对于电流源，</a:t>
                </a:r>
                <a:r>
                  <a:rPr lang="zh-CN" altLang="en-US" sz="2000" dirty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我们找到其连接点（</a:t>
                </a:r>
                <a:r>
                  <a:rPr lang="en-US" altLang="zh-CN" sz="2000" dirty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0</a:t>
                </a:r>
                <a:r>
                  <a:rPr lang="zh-CN" altLang="en-US" sz="2000" dirty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节点除外）所对应的电流方程</a:t>
                </a:r>
                <a:r>
                  <a:rPr lang="zh-CN" altLang="en-US" sz="2000" dirty="0" smtClean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，在</a:t>
                </a:r>
                <a14:m>
                  <m:oMath xmlns:m="http://schemas.openxmlformats.org/officeDocument/2006/math">
                    <m:r>
                      <a:rPr lang="en-US" altLang="zh-CN" sz="2000" i="1" dirty="0" smtClean="0">
                        <a:latin typeface="Cambria Math" panose="020405030504060302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rPr>
                      <m:t>𝑏</m:t>
                    </m:r>
                  </m:oMath>
                </a14:m>
                <a:r>
                  <a:rPr lang="zh-CN" altLang="en-US" sz="2000" dirty="0" smtClean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中填入</a:t>
                </a:r>
                <a:r>
                  <a:rPr lang="zh-CN" altLang="en-US" sz="2000" dirty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由该电阻引起的支路</a:t>
                </a:r>
                <a:r>
                  <a:rPr lang="zh-CN" altLang="en-US" sz="2000" dirty="0" smtClean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电流</a:t>
                </a:r>
                <a:endParaRPr lang="en-US" altLang="zh-CN" sz="2000" dirty="0" smtClean="0"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endParaRPr>
              </a:p>
              <a:p>
                <a:pPr>
                  <a:lnSpc>
                    <a:spcPct val="100000"/>
                  </a:lnSpc>
                </a:pPr>
                <a:endParaRPr lang="en-US" altLang="zh-CN" sz="2000" dirty="0" smtClean="0"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内容占位符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584156"/>
                <a:ext cx="6698942" cy="2455184"/>
              </a:xfrm>
              <a:blipFill>
                <a:blip r:embed="rId3"/>
                <a:stretch>
                  <a:fillRect l="-1002" t="-1985" r="-364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" name="图片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79303" y="4042401"/>
            <a:ext cx="4058216" cy="2095792"/>
          </a:xfrm>
          <a:prstGeom prst="rect">
            <a:avLst/>
          </a:prstGeom>
        </p:spPr>
      </p:pic>
      <p:grpSp>
        <p:nvGrpSpPr>
          <p:cNvPr id="21" name="组合 20"/>
          <p:cNvGrpSpPr/>
          <p:nvPr/>
        </p:nvGrpSpPr>
        <p:grpSpPr>
          <a:xfrm>
            <a:off x="8087557" y="1584325"/>
            <a:ext cx="2130641" cy="1455738"/>
            <a:chOff x="8087557" y="1584325"/>
            <a:chExt cx="2130641" cy="1455738"/>
          </a:xfrm>
        </p:grpSpPr>
        <p:graphicFrame>
          <p:nvGraphicFramePr>
            <p:cNvPr id="7" name="对象 6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130656678"/>
                </p:ext>
              </p:extLst>
            </p:nvPr>
          </p:nvGraphicFramePr>
          <p:xfrm>
            <a:off x="8150225" y="1584325"/>
            <a:ext cx="1957388" cy="145573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188" name="Equation" r:id="rId5" imgW="1536480" imgH="1143000" progId="Equation.DSMT4">
                    <p:embed/>
                  </p:oleObj>
                </mc:Choice>
                <mc:Fallback>
                  <p:oleObj name="Equation" r:id="rId5" imgW="1536480" imgH="1143000" progId="Equation.DSMT4">
                    <p:embed/>
                    <p:pic>
                      <p:nvPicPr>
                        <p:cNvPr id="7" name="对象 6"/>
                        <p:cNvPicPr/>
                        <p:nvPr/>
                      </p:nvPicPr>
                      <p:blipFill>
                        <a:blip r:embed="rId6"/>
                        <a:stretch>
                          <a:fillRect/>
                        </a:stretch>
                      </p:blipFill>
                      <p:spPr>
                        <a:xfrm>
                          <a:off x="8150225" y="1584325"/>
                          <a:ext cx="1957388" cy="1455738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6" name="矩形 5"/>
            <p:cNvSpPr/>
            <p:nvPr/>
          </p:nvSpPr>
          <p:spPr>
            <a:xfrm>
              <a:off x="8087557" y="1877972"/>
              <a:ext cx="2130641" cy="252668"/>
            </a:xfrm>
            <a:prstGeom prst="rect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9" name="矩形 8"/>
            <p:cNvSpPr/>
            <p:nvPr/>
          </p:nvSpPr>
          <p:spPr>
            <a:xfrm>
              <a:off x="8087557" y="2173175"/>
              <a:ext cx="2130641" cy="252668"/>
            </a:xfrm>
            <a:prstGeom prst="rect">
              <a:avLst/>
            </a:prstGeom>
            <a:noFill/>
            <a:ln w="28575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1" name="矩形 10"/>
            <p:cNvSpPr/>
            <p:nvPr/>
          </p:nvSpPr>
          <p:spPr>
            <a:xfrm>
              <a:off x="8087557" y="2468378"/>
              <a:ext cx="2130641" cy="252668"/>
            </a:xfrm>
            <a:prstGeom prst="rect">
              <a:avLst/>
            </a:prstGeom>
            <a:noFill/>
            <a:ln w="28575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2" name="矩形 11"/>
            <p:cNvSpPr/>
            <p:nvPr/>
          </p:nvSpPr>
          <p:spPr>
            <a:xfrm>
              <a:off x="8087557" y="2781337"/>
              <a:ext cx="2130641" cy="252668"/>
            </a:xfrm>
            <a:prstGeom prst="rect">
              <a:avLst/>
            </a:prstGeom>
            <a:noFill/>
            <a:ln w="28575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8" name="组合 7"/>
          <p:cNvGrpSpPr/>
          <p:nvPr/>
        </p:nvGrpSpPr>
        <p:grpSpPr>
          <a:xfrm>
            <a:off x="8149945" y="4983668"/>
            <a:ext cx="3308350" cy="1600200"/>
            <a:chOff x="8149945" y="4983668"/>
            <a:chExt cx="3308350" cy="1600200"/>
          </a:xfrm>
        </p:grpSpPr>
        <p:graphicFrame>
          <p:nvGraphicFramePr>
            <p:cNvPr id="5" name="对象 4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818851792"/>
                </p:ext>
              </p:extLst>
            </p:nvPr>
          </p:nvGraphicFramePr>
          <p:xfrm>
            <a:off x="8149945" y="4983668"/>
            <a:ext cx="3308350" cy="16002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189" name="Equation" r:id="rId7" imgW="2361960" imgH="1143000" progId="Equation.DSMT4">
                    <p:embed/>
                  </p:oleObj>
                </mc:Choice>
                <mc:Fallback>
                  <p:oleObj name="Equation" r:id="rId7" imgW="2361960" imgH="1143000" progId="Equation.DSMT4">
                    <p:embed/>
                    <p:pic>
                      <p:nvPicPr>
                        <p:cNvPr id="5" name="对象 4"/>
                        <p:cNvPicPr/>
                        <p:nvPr/>
                      </p:nvPicPr>
                      <p:blipFill>
                        <a:blip r:embed="rId8"/>
                        <a:stretch>
                          <a:fillRect/>
                        </a:stretch>
                      </p:blipFill>
                      <p:spPr>
                        <a:xfrm>
                          <a:off x="8149945" y="4983668"/>
                          <a:ext cx="3308350" cy="160020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3" name="矩形 12"/>
            <p:cNvSpPr/>
            <p:nvPr/>
          </p:nvSpPr>
          <p:spPr>
            <a:xfrm>
              <a:off x="10848513" y="5675935"/>
              <a:ext cx="177554" cy="252668"/>
            </a:xfrm>
            <a:prstGeom prst="rect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4" name="矩形 13"/>
            <p:cNvSpPr/>
            <p:nvPr/>
          </p:nvSpPr>
          <p:spPr>
            <a:xfrm>
              <a:off x="8702791" y="5329319"/>
              <a:ext cx="219267" cy="589087"/>
            </a:xfrm>
            <a:prstGeom prst="rect">
              <a:avLst/>
            </a:prstGeom>
            <a:noFill/>
            <a:ln w="28575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6" name="矩形 15"/>
            <p:cNvSpPr/>
            <p:nvPr/>
          </p:nvSpPr>
          <p:spPr>
            <a:xfrm>
              <a:off x="9431264" y="5972445"/>
              <a:ext cx="219267" cy="589087"/>
            </a:xfrm>
            <a:prstGeom prst="rect">
              <a:avLst/>
            </a:prstGeom>
            <a:noFill/>
            <a:ln w="28575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7" name="矩形 16"/>
            <p:cNvSpPr/>
            <p:nvPr/>
          </p:nvSpPr>
          <p:spPr>
            <a:xfrm>
              <a:off x="9043243" y="5329318"/>
              <a:ext cx="219267" cy="589087"/>
            </a:xfrm>
            <a:prstGeom prst="rect">
              <a:avLst/>
            </a:prstGeom>
            <a:noFill/>
            <a:ln w="28575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8" name="矩形 17"/>
            <p:cNvSpPr/>
            <p:nvPr/>
          </p:nvSpPr>
          <p:spPr>
            <a:xfrm>
              <a:off x="9691050" y="5329318"/>
              <a:ext cx="219267" cy="589087"/>
            </a:xfrm>
            <a:prstGeom prst="rect">
              <a:avLst/>
            </a:prstGeom>
            <a:noFill/>
            <a:ln w="28575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9" name="矩形 18"/>
            <p:cNvSpPr/>
            <p:nvPr/>
          </p:nvSpPr>
          <p:spPr>
            <a:xfrm>
              <a:off x="8954544" y="5972445"/>
              <a:ext cx="219267" cy="589087"/>
            </a:xfrm>
            <a:prstGeom prst="rect">
              <a:avLst/>
            </a:prstGeom>
            <a:noFill/>
            <a:ln w="28575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0" name="矩形 19"/>
            <p:cNvSpPr/>
            <p:nvPr/>
          </p:nvSpPr>
          <p:spPr>
            <a:xfrm>
              <a:off x="9800683" y="5972445"/>
              <a:ext cx="219267" cy="589087"/>
            </a:xfrm>
            <a:prstGeom prst="rect">
              <a:avLst/>
            </a:prstGeom>
            <a:noFill/>
            <a:ln w="28575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30" name="组合 29"/>
          <p:cNvGrpSpPr/>
          <p:nvPr/>
        </p:nvGrpSpPr>
        <p:grpSpPr>
          <a:xfrm>
            <a:off x="8149945" y="3245103"/>
            <a:ext cx="2633663" cy="1544693"/>
            <a:chOff x="8149945" y="3245103"/>
            <a:chExt cx="2633663" cy="1544693"/>
          </a:xfrm>
        </p:grpSpPr>
        <p:graphicFrame>
          <p:nvGraphicFramePr>
            <p:cNvPr id="4" name="对象 3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966078801"/>
                </p:ext>
              </p:extLst>
            </p:nvPr>
          </p:nvGraphicFramePr>
          <p:xfrm>
            <a:off x="8149945" y="3245103"/>
            <a:ext cx="2633663" cy="153352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190" name="Equation" r:id="rId9" imgW="2006280" imgH="1168200" progId="Equation.DSMT4">
                    <p:embed/>
                  </p:oleObj>
                </mc:Choice>
                <mc:Fallback>
                  <p:oleObj name="Equation" r:id="rId9" imgW="2006280" imgH="1168200" progId="Equation.DSMT4">
                    <p:embed/>
                    <p:pic>
                      <p:nvPicPr>
                        <p:cNvPr id="4" name="对象 3"/>
                        <p:cNvPicPr/>
                        <p:nvPr/>
                      </p:nvPicPr>
                      <p:blipFill>
                        <a:blip r:embed="rId10"/>
                        <a:stretch>
                          <a:fillRect/>
                        </a:stretch>
                      </p:blipFill>
                      <p:spPr>
                        <a:xfrm>
                          <a:off x="8149945" y="3245103"/>
                          <a:ext cx="2633663" cy="1533525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2" name="矩形 21"/>
            <p:cNvSpPr/>
            <p:nvPr/>
          </p:nvSpPr>
          <p:spPr>
            <a:xfrm>
              <a:off x="9031264" y="3739186"/>
              <a:ext cx="133669" cy="252668"/>
            </a:xfrm>
            <a:prstGeom prst="rect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3" name="矩形 22"/>
            <p:cNvSpPr/>
            <p:nvPr/>
          </p:nvSpPr>
          <p:spPr>
            <a:xfrm>
              <a:off x="9365538" y="3913006"/>
              <a:ext cx="133669" cy="252668"/>
            </a:xfrm>
            <a:prstGeom prst="rect">
              <a:avLst/>
            </a:prstGeom>
            <a:noFill/>
            <a:ln w="28575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4" name="矩形 23"/>
            <p:cNvSpPr/>
            <p:nvPr/>
          </p:nvSpPr>
          <p:spPr>
            <a:xfrm>
              <a:off x="10019950" y="3913006"/>
              <a:ext cx="133669" cy="252668"/>
            </a:xfrm>
            <a:prstGeom prst="rect">
              <a:avLst/>
            </a:prstGeom>
            <a:noFill/>
            <a:ln w="28575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8" name="矩形 27"/>
            <p:cNvSpPr/>
            <p:nvPr/>
          </p:nvSpPr>
          <p:spPr>
            <a:xfrm>
              <a:off x="10019950" y="4537128"/>
              <a:ext cx="133669" cy="252668"/>
            </a:xfrm>
            <a:prstGeom prst="rect">
              <a:avLst/>
            </a:prstGeom>
            <a:noFill/>
            <a:ln w="28575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9" name="矩形 28"/>
            <p:cNvSpPr/>
            <p:nvPr/>
          </p:nvSpPr>
          <p:spPr>
            <a:xfrm>
              <a:off x="9358411" y="4537128"/>
              <a:ext cx="133669" cy="252668"/>
            </a:xfrm>
            <a:prstGeom prst="rect">
              <a:avLst/>
            </a:prstGeom>
            <a:noFill/>
            <a:ln w="28575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3274980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5392</TotalTime>
  <Words>586</Words>
  <Application>Microsoft Office PowerPoint</Application>
  <PresentationFormat>宽屏</PresentationFormat>
  <Paragraphs>61</Paragraphs>
  <Slides>13</Slides>
  <Notes>0</Notes>
  <HiddenSlides>0</HiddenSlides>
  <MMClips>0</MMClips>
  <ScaleCrop>false</ScaleCrop>
  <HeadingPairs>
    <vt:vector size="8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2</vt:i4>
      </vt:variant>
      <vt:variant>
        <vt:lpstr>幻灯片标题</vt:lpstr>
      </vt:variant>
      <vt:variant>
        <vt:i4>13</vt:i4>
      </vt:variant>
    </vt:vector>
  </HeadingPairs>
  <TitlesOfParts>
    <vt:vector size="24" baseType="lpstr">
      <vt:lpstr>等线</vt:lpstr>
      <vt:lpstr>等线 Light</vt:lpstr>
      <vt:lpstr>宋体</vt:lpstr>
      <vt:lpstr>Arial</vt:lpstr>
      <vt:lpstr>Cambria Math</vt:lpstr>
      <vt:lpstr>Consolas</vt:lpstr>
      <vt:lpstr>Times New Roman</vt:lpstr>
      <vt:lpstr>Wingdings</vt:lpstr>
      <vt:lpstr>Office 主题​​</vt:lpstr>
      <vt:lpstr>Equation</vt:lpstr>
      <vt:lpstr>MathType 7.0 Equation</vt:lpstr>
      <vt:lpstr>电路仿真简介</vt:lpstr>
      <vt:lpstr>CONTENT</vt:lpstr>
      <vt:lpstr>如何解一个电路？</vt:lpstr>
      <vt:lpstr>基本方法</vt:lpstr>
      <vt:lpstr>节点电压法</vt:lpstr>
      <vt:lpstr>如何让计算机解一个电路？</vt:lpstr>
      <vt:lpstr>如何描述一个电路？</vt:lpstr>
      <vt:lpstr>计算机如何根据网表解电路？</vt:lpstr>
      <vt:lpstr>如何得到矩阵A和向量b</vt:lpstr>
      <vt:lpstr>case0</vt:lpstr>
      <vt:lpstr>思考题1</vt:lpstr>
      <vt:lpstr>思考题2</vt:lpstr>
      <vt:lpstr>挑战题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HX00632</dc:creator>
  <cp:lastModifiedBy>HX00632</cp:lastModifiedBy>
  <cp:revision>104</cp:revision>
  <dcterms:created xsi:type="dcterms:W3CDTF">2022-03-29T02:15:16Z</dcterms:created>
  <dcterms:modified xsi:type="dcterms:W3CDTF">2023-08-01T05:47:08Z</dcterms:modified>
</cp:coreProperties>
</file>