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312" r:id="rId4"/>
    <p:sldId id="304" r:id="rId5"/>
    <p:sldId id="309" r:id="rId6"/>
    <p:sldId id="310" r:id="rId7"/>
    <p:sldId id="311" r:id="rId8"/>
    <p:sldId id="296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6761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909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643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55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961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557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8480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83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0125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6881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111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14BCC-AA1B-4B24-8079-F5B0E46519B5}" type="datetimeFigureOut">
              <a:rPr lang="zh-CN" altLang="en-US" smtClean="0"/>
              <a:t>2023/8/2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823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png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3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0.wmf"/><Relationship Id="rId10" Type="http://schemas.openxmlformats.org/officeDocument/2006/relationships/image" Target="../media/image4.png"/><Relationship Id="rId4" Type="http://schemas.openxmlformats.org/officeDocument/2006/relationships/oleObject" Target="../embeddings/oleObject6.bin"/><Relationship Id="rId9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2308194"/>
            <a:ext cx="9144000" cy="1664631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电路仿真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简介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——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暂态分析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485175"/>
            <a:ext cx="9144000" cy="837100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王乐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平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庄世豪</a:t>
            </a:r>
            <a:endParaRPr lang="en-US" altLang="zh-CN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2023.08.08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53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zh-CN" altLang="en-US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如何求解</a:t>
                </a:r>
                <a:r>
                  <a:rPr lang="zh-CN" altLang="en-US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存在储能元件的电路</a:t>
                </a:r>
                <a:endParaRPr lang="en-US" altLang="zh-CN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zh-CN" altLang="en-US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如何求解形如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𝐺𝑥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𝐶</m:t>
                    </m:r>
                    <m:acc>
                      <m:accPr>
                        <m:chr m:val="̇"/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zh-CN" altLang="en-US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的微分方程（庄博士讲解）</a:t>
                </a:r>
                <a:endParaRPr lang="en-US" altLang="zh-CN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18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037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/>
          <a:lstStyle/>
          <a:p>
            <a:pPr algn="ctr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如何求解存在储能元件的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电路？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8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思考题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84156"/>
            <a:ext cx="6698942" cy="24551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如果电路中有储能器件，比如电容，如何描述电路方程？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963813"/>
              </p:ext>
            </p:extLst>
          </p:nvPr>
        </p:nvGraphicFramePr>
        <p:xfrm>
          <a:off x="8149961" y="1584156"/>
          <a:ext cx="1958188" cy="1456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Equation" r:id="rId3" imgW="1536480" imgH="1143000" progId="Equation.DSMT4">
                  <p:embed/>
                </p:oleObj>
              </mc:Choice>
              <mc:Fallback>
                <p:oleObj name="Equation" r:id="rId3" imgW="1536480" imgH="1143000" progId="Equation.DSMT4">
                  <p:embed/>
                  <p:pic>
                    <p:nvPicPr>
                      <p:cNvPr id="7" name="对象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49961" y="1584156"/>
                        <a:ext cx="1958188" cy="14565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2917" y="2909719"/>
            <a:ext cx="4058216" cy="2095792"/>
          </a:xfrm>
          <a:prstGeom prst="rect">
            <a:avLst/>
          </a:prstGeom>
        </p:spPr>
      </p:pic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700115"/>
              </p:ext>
            </p:extLst>
          </p:nvPr>
        </p:nvGraphicFramePr>
        <p:xfrm>
          <a:off x="8149961" y="3654918"/>
          <a:ext cx="2049463" cy="183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Equation" r:id="rId6" imgW="1562040" imgH="1396800" progId="Equation.DSMT4">
                  <p:embed/>
                </p:oleObj>
              </mc:Choice>
              <mc:Fallback>
                <p:oleObj name="Equation" r:id="rId6" imgW="1562040" imgH="1396800" progId="Equation.DSMT4">
                  <p:embed/>
                  <p:pic>
                    <p:nvPicPr>
                      <p:cNvPr id="4" name="对象 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149961" y="3654918"/>
                        <a:ext cx="2049463" cy="1833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734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电容特性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83840"/>
                <a:ext cx="5447190" cy="2455184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以图示箭头方向为电流正</a:t>
                </a:r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方向</a:t>
                </a: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，正负号表示电压正方向，则对于电容，有：</a:t>
                </a:r>
                <a:endParaRPr lang="en-US" altLang="zh-CN" sz="20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𝐶</m:t>
                      </m:r>
                      <m:f>
                        <m:f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altLang="zh-CN" sz="2000" b="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其中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𝐶</m:t>
                    </m:r>
                  </m:oMath>
                </a14:m>
                <a:r>
                  <a:rPr lang="zh-CN" altLang="en-US" sz="2000" b="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为电容容值。直观理解为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𝑖</m:t>
                    </m:r>
                  </m:oMath>
                </a14:m>
                <a:r>
                  <a:rPr lang="zh-CN" altLang="en-US" sz="2000" b="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为正时，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𝑢</m:t>
                    </m:r>
                  </m:oMath>
                </a14:m>
                <a:r>
                  <a:rPr lang="zh-CN" altLang="en-US" sz="2000" b="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对时间导数为正，会慢慢增大，即电容充电</a:t>
                </a:r>
                <a:endParaRPr lang="en-US" altLang="zh-CN" sz="2000" b="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20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83840"/>
                <a:ext cx="5447190" cy="2455184"/>
              </a:xfrm>
              <a:blipFill>
                <a:blip r:embed="rId3"/>
                <a:stretch>
                  <a:fillRect l="-1008" t="-1241" r="-56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680505"/>
              </p:ext>
            </p:extLst>
          </p:nvPr>
        </p:nvGraphicFramePr>
        <p:xfrm>
          <a:off x="7310438" y="365125"/>
          <a:ext cx="3433762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4" imgW="2616120" imgH="2743200" progId="Equation.DSMT4">
                  <p:embed/>
                </p:oleObj>
              </mc:Choice>
              <mc:Fallback>
                <p:oleObj name="Equation" r:id="rId4" imgW="2616120" imgH="2743200" progId="Equation.DSMT4">
                  <p:embed/>
                  <p:pic>
                    <p:nvPicPr>
                      <p:cNvPr id="9" name="对象 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310438" y="365125"/>
                        <a:ext cx="3433762" cy="3600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图片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29513" y="4771875"/>
            <a:ext cx="1333686" cy="7144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44664" y="4081216"/>
            <a:ext cx="4058216" cy="209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06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760" y="3807759"/>
            <a:ext cx="4058216" cy="2095792"/>
          </a:xfrm>
          <a:prstGeom prst="rect">
            <a:avLst/>
          </a:prstGeom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方程形态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124805"/>
              </p:ext>
            </p:extLst>
          </p:nvPr>
        </p:nvGraphicFramePr>
        <p:xfrm>
          <a:off x="1193724" y="1926807"/>
          <a:ext cx="3433762" cy="150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4" imgW="2616120" imgH="1143000" progId="Equation.DSMT4">
                  <p:embed/>
                </p:oleObj>
              </mc:Choice>
              <mc:Fallback>
                <p:oleObj name="Equation" r:id="rId4" imgW="2616120" imgH="1143000" progId="Equation.DSMT4">
                  <p:embed/>
                  <p:pic>
                    <p:nvPicPr>
                      <p:cNvPr id="9" name="对象 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3724" y="1926807"/>
                        <a:ext cx="3433762" cy="1500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369328"/>
              </p:ext>
            </p:extLst>
          </p:nvPr>
        </p:nvGraphicFramePr>
        <p:xfrm>
          <a:off x="6775450" y="1054100"/>
          <a:ext cx="3103563" cy="430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Equation" r:id="rId6" imgW="2361960" imgH="3276360" progId="Equation.DSMT4">
                  <p:embed/>
                </p:oleObj>
              </mc:Choice>
              <mc:Fallback>
                <p:oleObj name="Equation" r:id="rId6" imgW="2361960" imgH="3276360" progId="Equation.DSMT4">
                  <p:embed/>
                  <p:pic>
                    <p:nvPicPr>
                      <p:cNvPr id="9" name="对象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775450" y="1054100"/>
                        <a:ext cx="3103563" cy="4300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077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如何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得到矩阵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G,C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和向量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84155"/>
                <a:ext cx="6698942" cy="2758821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lnSpc>
                    <a:spcPct val="120000"/>
                  </a:lnSpc>
                  <a:buNone/>
                </a:pP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考虑只有电阻电容和电流源的网表，逐条分析</a:t>
                </a:r>
                <a:endParaRPr lang="en-US" altLang="zh-CN" sz="20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根据节点个数得到向量</a:t>
                </a:r>
                <a14:m>
                  <m:oMath xmlns:m="http://schemas.openxmlformats.org/officeDocument/2006/math"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，亦可得到矩阵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𝐺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𝐶</m:t>
                    </m:r>
                  </m:oMath>
                </a14:m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的维</a:t>
                </a: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度</a:t>
                </a:r>
                <a:endParaRPr lang="en-US" altLang="zh-CN" sz="20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对于电流源，</a:t>
                </a:r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我们找到其连接点（</a:t>
                </a:r>
                <a:r>
                  <a:rPr lang="en-US" altLang="zh-CN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节点除外）所对应的电流方程</a:t>
                </a:r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，在</a:t>
                </a:r>
                <a14:m>
                  <m:oMath xmlns:m="http://schemas.openxmlformats.org/officeDocument/2006/math">
                    <m:r>
                      <a:rPr lang="en-US" altLang="zh-CN" sz="2000" i="1" dirty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中填入</a:t>
                </a:r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由</a:t>
                </a: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该电流源引起</a:t>
                </a:r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的支路</a:t>
                </a: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电流</a:t>
                </a:r>
                <a:endParaRPr lang="en-US" altLang="zh-CN" sz="20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对于电阻，我们找到其连接点（</a:t>
                </a:r>
                <a:r>
                  <a:rPr lang="en-US" altLang="zh-CN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节点除外）所对应的电流方程，在</a:t>
                </a:r>
                <a14:m>
                  <m:oMath xmlns:m="http://schemas.openxmlformats.org/officeDocument/2006/math">
                    <m:r>
                      <a:rPr lang="en-US" altLang="zh-CN" sz="2000" b="0" i="1" dirty="0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𝐺</m:t>
                    </m:r>
                  </m:oMath>
                </a14:m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中填入由该电阻引起的支路</a:t>
                </a: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电流</a:t>
                </a:r>
                <a:endParaRPr lang="en-US" altLang="zh-CN" sz="20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对于</a:t>
                </a:r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电容</a:t>
                </a: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</a:t>
                </a:r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我们找到其连接点（</a:t>
                </a:r>
                <a:r>
                  <a:rPr lang="en-US" altLang="zh-CN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节点除外）所对应的电流方程，在</a:t>
                </a:r>
                <a14:m>
                  <m:oMath xmlns:m="http://schemas.openxmlformats.org/officeDocument/2006/math">
                    <m:r>
                      <a:rPr lang="en-US" altLang="zh-CN" sz="2000" b="0" i="1" dirty="0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𝐶</m:t>
                    </m:r>
                  </m:oMath>
                </a14:m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中填入由</a:t>
                </a: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该电容引起</a:t>
                </a:r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的支路</a:t>
                </a: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电流</a:t>
                </a:r>
                <a:endParaRPr lang="en-US" altLang="zh-CN" sz="20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84155"/>
                <a:ext cx="6698942" cy="2758821"/>
              </a:xfrm>
              <a:blipFill>
                <a:blip r:embed="rId3"/>
                <a:stretch>
                  <a:fillRect l="-638" t="-1106" r="-18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组合 20"/>
          <p:cNvGrpSpPr/>
          <p:nvPr/>
        </p:nvGrpSpPr>
        <p:grpSpPr>
          <a:xfrm>
            <a:off x="8087557" y="1584325"/>
            <a:ext cx="2130641" cy="1455738"/>
            <a:chOff x="8087557" y="1584325"/>
            <a:chExt cx="2130641" cy="1455738"/>
          </a:xfrm>
        </p:grpSpPr>
        <p:graphicFrame>
          <p:nvGraphicFramePr>
            <p:cNvPr id="7" name="对象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83559914"/>
                </p:ext>
              </p:extLst>
            </p:nvPr>
          </p:nvGraphicFramePr>
          <p:xfrm>
            <a:off x="8150225" y="1584325"/>
            <a:ext cx="1957388" cy="1455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47" name="Equation" r:id="rId4" imgW="1536480" imgH="1143000" progId="Equation.DSMT4">
                    <p:embed/>
                  </p:oleObj>
                </mc:Choice>
                <mc:Fallback>
                  <p:oleObj name="Equation" r:id="rId4" imgW="1536480" imgH="1143000" progId="Equation.DSMT4">
                    <p:embed/>
                    <p:pic>
                      <p:nvPicPr>
                        <p:cNvPr id="7" name="对象 6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8150225" y="1584325"/>
                          <a:ext cx="1957388" cy="14557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矩形 5"/>
            <p:cNvSpPr/>
            <p:nvPr/>
          </p:nvSpPr>
          <p:spPr>
            <a:xfrm>
              <a:off x="8087557" y="1877972"/>
              <a:ext cx="2130641" cy="252668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8087557" y="2173175"/>
              <a:ext cx="2130641" cy="252668"/>
            </a:xfrm>
            <a:prstGeom prst="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8087557" y="2468378"/>
              <a:ext cx="2130641" cy="252668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8087557" y="2781337"/>
              <a:ext cx="2130641" cy="252668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317581"/>
              </p:ext>
            </p:extLst>
          </p:nvPr>
        </p:nvGraphicFramePr>
        <p:xfrm>
          <a:off x="7039769" y="5002168"/>
          <a:ext cx="4856162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6" imgW="3466800" imgH="1143000" progId="Equation.DSMT4">
                  <p:embed/>
                </p:oleObj>
              </mc:Choice>
              <mc:Fallback>
                <p:oleObj name="Equation" r:id="rId6" imgW="3466800" imgH="1143000" progId="Equation.DSMT4">
                  <p:embed/>
                  <p:pic>
                    <p:nvPicPr>
                      <p:cNvPr id="5" name="对象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039769" y="5002168"/>
                        <a:ext cx="4856162" cy="16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矩形 12"/>
          <p:cNvSpPr/>
          <p:nvPr/>
        </p:nvSpPr>
        <p:spPr>
          <a:xfrm>
            <a:off x="11307328" y="5675934"/>
            <a:ext cx="177554" cy="2526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8018746" y="5343344"/>
            <a:ext cx="219267" cy="58908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8401153" y="5972444"/>
            <a:ext cx="219267" cy="58908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702068"/>
              </p:ext>
            </p:extLst>
          </p:nvPr>
        </p:nvGraphicFramePr>
        <p:xfrm>
          <a:off x="8087557" y="3224360"/>
          <a:ext cx="3051175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8" imgW="2323800" imgH="1168200" progId="Equation.DSMT4">
                  <p:embed/>
                </p:oleObj>
              </mc:Choice>
              <mc:Fallback>
                <p:oleObj name="Equation" r:id="rId8" imgW="2323800" imgH="1168200" progId="Equation.DSMT4">
                  <p:embed/>
                  <p:pic>
                    <p:nvPicPr>
                      <p:cNvPr id="4" name="对象 3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087557" y="3224360"/>
                        <a:ext cx="3051175" cy="1533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矩形 21"/>
          <p:cNvSpPr/>
          <p:nvPr/>
        </p:nvSpPr>
        <p:spPr>
          <a:xfrm>
            <a:off x="8960417" y="3719142"/>
            <a:ext cx="133669" cy="2526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9306208" y="3884005"/>
            <a:ext cx="133669" cy="252668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9684397" y="3722877"/>
            <a:ext cx="133669" cy="25266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10357653" y="4494145"/>
            <a:ext cx="133669" cy="25266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9004128" y="4342977"/>
            <a:ext cx="133669" cy="25266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67426" y="4465739"/>
            <a:ext cx="4058216" cy="2095792"/>
          </a:xfrm>
          <a:prstGeom prst="rect">
            <a:avLst/>
          </a:prstGeom>
        </p:spPr>
      </p:pic>
      <p:sp>
        <p:nvSpPr>
          <p:cNvPr id="34" name="矩形 33"/>
          <p:cNvSpPr/>
          <p:nvPr/>
        </p:nvSpPr>
        <p:spPr>
          <a:xfrm>
            <a:off x="9907480" y="5694079"/>
            <a:ext cx="301840" cy="251731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9439877" y="5694079"/>
            <a:ext cx="301840" cy="251731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9907480" y="6022357"/>
            <a:ext cx="301840" cy="251731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9439877" y="6022357"/>
            <a:ext cx="301840" cy="251731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919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2766219"/>
                <a:ext cx="10515600" cy="1325563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zh-CN" altLang="en-US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如何</a:t>
                </a:r>
                <a:r>
                  <a:rPr lang="zh-CN" altLang="en-US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求解形如</a:t>
                </a:r>
                <a14:m>
                  <m:oMath xmlns:m="http://schemas.openxmlformats.org/officeDocument/2006/math">
                    <m:r>
                      <a:rPr lang="en-US" altLang="zh-CN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𝐺𝑥</m:t>
                    </m:r>
                    <m:r>
                      <a:rPr lang="en-US" altLang="zh-CN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zh-CN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𝐶</m:t>
                    </m:r>
                    <m:acc>
                      <m:accPr>
                        <m:chr m:val="̇"/>
                        <m:ctrlPr>
                          <a:rPr lang="en-US" altLang="zh-CN"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CN"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US" altLang="zh-CN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zh-CN" altLang="en-US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</a:t>
                </a:r>
                <a:r>
                  <a:rPr lang="zh-CN" altLang="en-US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微分方程？</a:t>
                </a:r>
                <a:endPara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2766219"/>
                <a:ext cx="10515600" cy="1325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643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5463</TotalTime>
  <Words>203</Words>
  <Application>Microsoft Office PowerPoint</Application>
  <PresentationFormat>宽屏</PresentationFormat>
  <Paragraphs>21</Paragraphs>
  <Slides>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等线</vt:lpstr>
      <vt:lpstr>等线 Light</vt:lpstr>
      <vt:lpstr>宋体</vt:lpstr>
      <vt:lpstr>Arial</vt:lpstr>
      <vt:lpstr>Cambria Math</vt:lpstr>
      <vt:lpstr>Times New Roman</vt:lpstr>
      <vt:lpstr>Office 主题​​</vt:lpstr>
      <vt:lpstr>MathType 7.0 Equation</vt:lpstr>
      <vt:lpstr>电路仿真简介 ——暂态分析</vt:lpstr>
      <vt:lpstr>CONTENT</vt:lpstr>
      <vt:lpstr>如何求解存在储能元件的电路？</vt:lpstr>
      <vt:lpstr>思考题2</vt:lpstr>
      <vt:lpstr>电容特性</vt:lpstr>
      <vt:lpstr>方程形态</vt:lpstr>
      <vt:lpstr>如何得到矩阵G,C和向量b</vt:lpstr>
      <vt:lpstr>如何求解形如Gx+Cx ̇=b的微分方程？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HX00632</dc:creator>
  <cp:lastModifiedBy>HX00632</cp:lastModifiedBy>
  <cp:revision>112</cp:revision>
  <dcterms:created xsi:type="dcterms:W3CDTF">2022-03-29T02:15:16Z</dcterms:created>
  <dcterms:modified xsi:type="dcterms:W3CDTF">2023-08-02T07:04:23Z</dcterms:modified>
</cp:coreProperties>
</file>