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70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6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16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6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71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88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49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78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1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44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51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05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B29B3-022B-40CE-9C98-5BC8BB2078C3}" type="datetimeFigureOut">
              <a:rPr lang="zh-CN" altLang="en-US" smtClean="0"/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796C-9A75-407A-8D75-8A06CFADA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684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76378" y="327804"/>
            <a:ext cx="659920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目的：</a:t>
            </a:r>
            <a:r>
              <a:rPr lang="en-US" altLang="zh-CN" dirty="0" smtClean="0"/>
              <a:t>LU</a:t>
            </a:r>
            <a:r>
              <a:rPr lang="zh-CN" altLang="en-US" dirty="0" smtClean="0"/>
              <a:t>矩阵的求解</a:t>
            </a:r>
            <a:endParaRPr lang="en-US" altLang="zh-CN" dirty="0" smtClean="0"/>
          </a:p>
          <a:p>
            <a:r>
              <a:rPr lang="zh-CN" altLang="en-US" dirty="0" smtClean="0"/>
              <a:t>前提：假设可直接获得</a:t>
            </a:r>
            <a:r>
              <a:rPr lang="en-US" altLang="zh-CN" dirty="0" smtClean="0"/>
              <a:t>LU</a:t>
            </a:r>
            <a:r>
              <a:rPr lang="zh-CN" altLang="en-US" dirty="0" smtClean="0"/>
              <a:t>矩阵，不涉及矩阵</a:t>
            </a:r>
            <a:r>
              <a:rPr lang="en-US" altLang="zh-CN" dirty="0" smtClean="0"/>
              <a:t>A</a:t>
            </a:r>
            <a:r>
              <a:rPr lang="zh-CN" altLang="en-US" dirty="0" smtClean="0"/>
              <a:t>的</a:t>
            </a:r>
            <a:r>
              <a:rPr lang="en-US" altLang="zh-CN" dirty="0" smtClean="0"/>
              <a:t>LU</a:t>
            </a:r>
            <a:r>
              <a:rPr lang="zh-CN" altLang="en-US" dirty="0" smtClean="0"/>
              <a:t>分解</a:t>
            </a:r>
            <a:endParaRPr lang="en-US" altLang="zh-CN" dirty="0" smtClean="0"/>
          </a:p>
          <a:p>
            <a:r>
              <a:rPr lang="zh-CN" altLang="en-US" dirty="0" smtClean="0"/>
              <a:t>步骤：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生成</a:t>
            </a:r>
            <a:r>
              <a:rPr lang="en-US" altLang="zh-CN" dirty="0" smtClean="0"/>
              <a:t>LU</a:t>
            </a:r>
            <a:r>
              <a:rPr lang="zh-CN" altLang="en-US" dirty="0" smtClean="0"/>
              <a:t>的</a:t>
            </a:r>
            <a:r>
              <a:rPr lang="en-US" altLang="zh-CN" dirty="0" smtClean="0"/>
              <a:t>CSR</a:t>
            </a:r>
            <a:r>
              <a:rPr lang="zh-CN" altLang="en-US" dirty="0" smtClean="0"/>
              <a:t>格式的矩阵（生成矩阵运算的</a:t>
            </a:r>
            <a:r>
              <a:rPr lang="en-US" altLang="zh-CN" dirty="0" smtClean="0"/>
              <a:t>input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求解</a:t>
            </a:r>
            <a:r>
              <a:rPr lang="en-US" altLang="zh-CN" dirty="0" smtClean="0"/>
              <a:t>LU</a:t>
            </a:r>
            <a:r>
              <a:rPr lang="en-US" altLang="zh-CN" dirty="0"/>
              <a:t>(</a:t>
            </a:r>
            <a:r>
              <a:rPr lang="zh-CN" altLang="en-US" dirty="0" smtClean="0"/>
              <a:t>结果放在</a:t>
            </a:r>
            <a:r>
              <a:rPr lang="en-US" altLang="zh-CN" dirty="0" smtClean="0"/>
              <a:t>b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验证结果是否正确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生成</a:t>
            </a:r>
            <a:r>
              <a:rPr lang="en-US" altLang="zh-CN" dirty="0" smtClean="0"/>
              <a:t>LU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r>
              <a:rPr lang="zh-CN" altLang="en-US" dirty="0" smtClean="0"/>
              <a:t>输入的数据</a:t>
            </a:r>
            <a:endParaRPr lang="en-US" altLang="zh-CN" dirty="0" smtClean="0"/>
          </a:p>
          <a:p>
            <a:r>
              <a:rPr lang="en-US" altLang="zh-CN" dirty="0" smtClean="0"/>
              <a:t>  a.</a:t>
            </a:r>
            <a:r>
              <a:rPr lang="zh-CN" altLang="en-US" dirty="0" smtClean="0"/>
              <a:t>矩阵</a:t>
            </a:r>
            <a:r>
              <a:rPr lang="en-US" altLang="zh-CN" dirty="0" smtClean="0"/>
              <a:t>A</a:t>
            </a:r>
            <a:r>
              <a:rPr lang="zh-CN" altLang="en-US" dirty="0" smtClean="0"/>
              <a:t>的规模和稀疏度，重定义为</a:t>
            </a:r>
            <a:r>
              <a:rPr lang="en-US" altLang="zh-CN" dirty="0" smtClean="0"/>
              <a:t>LU</a:t>
            </a:r>
            <a:r>
              <a:rPr lang="zh-CN" altLang="en-US" dirty="0" smtClean="0"/>
              <a:t>矩阵的规模和稀疏度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b.</a:t>
            </a:r>
            <a:r>
              <a:rPr lang="zh-CN" altLang="en-US" dirty="0" smtClean="0"/>
              <a:t>保证可逆性：保证主对角线元素全部不为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，且不会在使用的浮点数比较中被判定为</a:t>
            </a:r>
            <a:r>
              <a:rPr lang="en-US" altLang="zh-CN" dirty="0" smtClean="0"/>
              <a:t>0</a:t>
            </a:r>
            <a:endParaRPr lang="en-US" altLang="zh-CN" dirty="0"/>
          </a:p>
          <a:p>
            <a:r>
              <a:rPr lang="zh-CN" altLang="en-US" dirty="0" smtClean="0"/>
              <a:t>输出的数据</a:t>
            </a:r>
            <a:endParaRPr lang="en-US" altLang="zh-CN" dirty="0" smtClean="0"/>
          </a:p>
          <a:p>
            <a:r>
              <a:rPr lang="en-US" altLang="zh-CN" dirty="0" smtClean="0"/>
              <a:t>  a. LU</a:t>
            </a:r>
            <a:r>
              <a:rPr lang="zh-CN" altLang="en-US" dirty="0" smtClean="0"/>
              <a:t>矩阵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求解</a:t>
            </a:r>
            <a:r>
              <a:rPr lang="en-US" altLang="zh-CN" dirty="0" smtClean="0"/>
              <a:t>LU</a:t>
            </a:r>
            <a:endParaRPr lang="en-US" altLang="zh-CN" dirty="0"/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参考丹萍的流程</a:t>
            </a:r>
            <a:endParaRPr lang="en-US" altLang="zh-CN" dirty="0" smtClean="0"/>
          </a:p>
          <a:p>
            <a:r>
              <a:rPr lang="en-US" altLang="zh-CN" dirty="0" smtClean="0"/>
              <a:t>b.</a:t>
            </a:r>
            <a:r>
              <a:rPr lang="zh-CN" altLang="en-US" dirty="0" smtClean="0"/>
              <a:t>加速运算的思考</a:t>
            </a:r>
            <a:r>
              <a:rPr lang="en-US" altLang="zh-CN" dirty="0" smtClean="0"/>
              <a:t>(</a:t>
            </a:r>
            <a:r>
              <a:rPr lang="zh-CN" altLang="en-US" dirty="0" smtClean="0"/>
              <a:t>消去树的基础概念</a:t>
            </a:r>
            <a:r>
              <a:rPr lang="en-US" altLang="zh-CN" dirty="0" smtClean="0"/>
              <a:t>)</a:t>
            </a:r>
          </a:p>
          <a:p>
            <a:endParaRPr lang="en-US" altLang="zh-CN" dirty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验证结果</a:t>
            </a:r>
            <a:endParaRPr lang="en-US" altLang="zh-CN" dirty="0" smtClean="0"/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逆运算</a:t>
            </a:r>
            <a:endParaRPr lang="en-US" altLang="zh-CN" dirty="0" smtClean="0"/>
          </a:p>
          <a:p>
            <a:r>
              <a:rPr lang="en-US" altLang="zh-CN" dirty="0" smtClean="0"/>
              <a:t>b.</a:t>
            </a:r>
            <a:r>
              <a:rPr lang="zh-CN" altLang="en-US" dirty="0" smtClean="0"/>
              <a:t>结果的对比方式（浮点数对比，控制绝对误差以及相对误差）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c.</a:t>
            </a:r>
            <a:r>
              <a:rPr lang="zh-CN" altLang="en-US" dirty="0" smtClean="0">
                <a:solidFill>
                  <a:srgbClr val="FF0000"/>
                </a:solidFill>
              </a:rPr>
              <a:t>验证过程的多线程加速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75585" y="327804"/>
            <a:ext cx="43649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>
                <a:solidFill>
                  <a:srgbClr val="FF0000"/>
                </a:solidFill>
              </a:rPr>
              <a:t>矩阵的数据会影响到最终结果，造成大量的残差累积问题。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 smtClean="0"/>
              <a:t>验证方向：</a:t>
            </a:r>
            <a:endParaRPr lang="en-US" altLang="zh-CN" dirty="0" smtClean="0"/>
          </a:p>
          <a:p>
            <a:r>
              <a:rPr lang="en-US" altLang="zh-CN" dirty="0" smtClean="0"/>
              <a:t>  a.</a:t>
            </a:r>
            <a:r>
              <a:rPr lang="zh-CN" altLang="en-US" dirty="0" smtClean="0"/>
              <a:t>条件数会影响残差的累积</a:t>
            </a:r>
            <a:endParaRPr lang="en-US" altLang="zh-CN" dirty="0" smtClean="0"/>
          </a:p>
          <a:p>
            <a:r>
              <a:rPr lang="zh-CN" altLang="en-US" dirty="0" smtClean="0"/>
              <a:t>验证方案：</a:t>
            </a:r>
            <a:endParaRPr lang="en-US" altLang="zh-CN" dirty="0" smtClean="0"/>
          </a:p>
          <a:p>
            <a:r>
              <a:rPr lang="en-US" altLang="zh-CN" dirty="0" smtClean="0"/>
              <a:t>  a.</a:t>
            </a:r>
            <a:r>
              <a:rPr lang="zh-CN" altLang="en-US" dirty="0" smtClean="0"/>
              <a:t>得到</a:t>
            </a:r>
            <a:r>
              <a:rPr lang="en-US" altLang="zh-CN" dirty="0" smtClean="0"/>
              <a:t>A</a:t>
            </a:r>
            <a:r>
              <a:rPr lang="zh-CN" altLang="en-US" dirty="0" smtClean="0"/>
              <a:t>矩阵后，计算条件数，或尝试通  过</a:t>
            </a:r>
            <a:r>
              <a:rPr lang="en-US" altLang="zh-CN" dirty="0" smtClean="0"/>
              <a:t>LU</a:t>
            </a:r>
            <a:r>
              <a:rPr lang="zh-CN" altLang="en-US" dirty="0" smtClean="0"/>
              <a:t>矩阵的条件数推出近似的</a:t>
            </a:r>
            <a:r>
              <a:rPr lang="en-US" altLang="zh-CN" dirty="0" smtClean="0"/>
              <a:t>A</a:t>
            </a:r>
            <a:r>
              <a:rPr lang="zh-CN" altLang="en-US" dirty="0" smtClean="0"/>
              <a:t>的条件数</a:t>
            </a:r>
            <a:endParaRPr lang="en-US" altLang="zh-CN" dirty="0" smtClean="0"/>
          </a:p>
          <a:p>
            <a:r>
              <a:rPr lang="zh-CN" altLang="en-US" dirty="0" smtClean="0"/>
              <a:t>解决方案：</a:t>
            </a:r>
            <a:endParaRPr lang="en-US" altLang="zh-CN" dirty="0" smtClean="0"/>
          </a:p>
          <a:p>
            <a:r>
              <a:rPr lang="en-US" altLang="zh-CN" dirty="0" smtClean="0"/>
              <a:t>  a.</a:t>
            </a:r>
            <a:r>
              <a:rPr lang="zh-CN" altLang="en-US" dirty="0" smtClean="0"/>
              <a:t>降低条件数，同解方程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非常小的数字是否认为是</a:t>
            </a:r>
            <a:r>
              <a:rPr lang="en-US" altLang="zh-CN" dirty="0" smtClean="0"/>
              <a:t>0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稀疏度的定义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为什么上三角矩阵主对角元素为</a:t>
            </a:r>
            <a:r>
              <a:rPr lang="en-US" altLang="zh-CN" dirty="0" smtClean="0"/>
              <a:t>1</a:t>
            </a:r>
          </a:p>
          <a:p>
            <a:r>
              <a:rPr lang="zh-CN" altLang="en-US" dirty="0" smtClean="0"/>
              <a:t>（两种分解方式，分别可以生成上</a:t>
            </a:r>
            <a:r>
              <a:rPr lang="en-US" altLang="zh-CN" dirty="0" smtClean="0"/>
              <a:t>/</a:t>
            </a:r>
            <a:r>
              <a:rPr lang="zh-CN" altLang="en-US" dirty="0" smtClean="0"/>
              <a:t>下单位三角矩阵，小技巧）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矩阵的实际物理意义，以及取值范围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矩阵范数的概念</a:t>
            </a:r>
            <a:endParaRPr lang="en-US" altLang="zh-CN" dirty="0" smtClean="0"/>
          </a:p>
          <a:p>
            <a:r>
              <a:rPr lang="zh-CN" altLang="en-US" dirty="0" smtClean="0"/>
              <a:t>学习路线：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/>
              <a:t>海</a:t>
            </a:r>
            <a:r>
              <a:rPr lang="zh-CN" altLang="en-US" dirty="0" smtClean="0"/>
              <a:t>安的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，矩阵运算软件包</a:t>
            </a:r>
            <a:endParaRPr lang="en-US" altLang="zh-CN" dirty="0" smtClean="0"/>
          </a:p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看一下软件的设计方式，以及算法的实现方式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4917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65348"/>
              </p:ext>
            </p:extLst>
          </p:nvPr>
        </p:nvGraphicFramePr>
        <p:xfrm>
          <a:off x="2032001" y="719666"/>
          <a:ext cx="1720491" cy="1238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497">
                  <a:extLst>
                    <a:ext uri="{9D8B030D-6E8A-4147-A177-3AD203B41FA5}">
                      <a16:colId xmlns:a16="http://schemas.microsoft.com/office/drawing/2014/main" val="108584681"/>
                    </a:ext>
                  </a:extLst>
                </a:gridCol>
                <a:gridCol w="573497">
                  <a:extLst>
                    <a:ext uri="{9D8B030D-6E8A-4147-A177-3AD203B41FA5}">
                      <a16:colId xmlns:a16="http://schemas.microsoft.com/office/drawing/2014/main" val="3719243230"/>
                    </a:ext>
                  </a:extLst>
                </a:gridCol>
                <a:gridCol w="573497">
                  <a:extLst>
                    <a:ext uri="{9D8B030D-6E8A-4147-A177-3AD203B41FA5}">
                      <a16:colId xmlns:a16="http://schemas.microsoft.com/office/drawing/2014/main" val="1330609067"/>
                    </a:ext>
                  </a:extLst>
                </a:gridCol>
              </a:tblGrid>
              <a:tr h="4128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750540"/>
                  </a:ext>
                </a:extLst>
              </a:tr>
              <a:tr h="4128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067742"/>
                  </a:ext>
                </a:extLst>
              </a:tr>
              <a:tr h="4128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775304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0" y="141694"/>
            <a:ext cx="162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</a:t>
            </a:r>
            <a:r>
              <a:rPr lang="zh-CN" altLang="en-US" dirty="0" smtClean="0"/>
              <a:t>的位置矩阵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82111" y="3312540"/>
            <a:ext cx="98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</a:t>
            </a:r>
            <a:r>
              <a:rPr lang="zh-CN" altLang="en-US" dirty="0" smtClean="0"/>
              <a:t>矩阵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04435"/>
              </p:ext>
            </p:extLst>
          </p:nvPr>
        </p:nvGraphicFramePr>
        <p:xfrm>
          <a:off x="1447320" y="3312540"/>
          <a:ext cx="3135220" cy="2501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044">
                  <a:extLst>
                    <a:ext uri="{9D8B030D-6E8A-4147-A177-3AD203B41FA5}">
                      <a16:colId xmlns:a16="http://schemas.microsoft.com/office/drawing/2014/main" val="78800780"/>
                    </a:ext>
                  </a:extLst>
                </a:gridCol>
                <a:gridCol w="627044">
                  <a:extLst>
                    <a:ext uri="{9D8B030D-6E8A-4147-A177-3AD203B41FA5}">
                      <a16:colId xmlns:a16="http://schemas.microsoft.com/office/drawing/2014/main" val="3106623336"/>
                    </a:ext>
                  </a:extLst>
                </a:gridCol>
                <a:gridCol w="627044">
                  <a:extLst>
                    <a:ext uri="{9D8B030D-6E8A-4147-A177-3AD203B41FA5}">
                      <a16:colId xmlns:a16="http://schemas.microsoft.com/office/drawing/2014/main" val="1451232634"/>
                    </a:ext>
                  </a:extLst>
                </a:gridCol>
                <a:gridCol w="627044">
                  <a:extLst>
                    <a:ext uri="{9D8B030D-6E8A-4147-A177-3AD203B41FA5}">
                      <a16:colId xmlns:a16="http://schemas.microsoft.com/office/drawing/2014/main" val="943931565"/>
                    </a:ext>
                  </a:extLst>
                </a:gridCol>
                <a:gridCol w="627044">
                  <a:extLst>
                    <a:ext uri="{9D8B030D-6E8A-4147-A177-3AD203B41FA5}">
                      <a16:colId xmlns:a16="http://schemas.microsoft.com/office/drawing/2014/main" val="609097465"/>
                    </a:ext>
                  </a:extLst>
                </a:gridCol>
              </a:tblGrid>
              <a:tr h="5003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11857"/>
                  </a:ext>
                </a:extLst>
              </a:tr>
              <a:tr h="5003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83725"/>
                  </a:ext>
                </a:extLst>
              </a:tr>
              <a:tr h="5003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63903"/>
                  </a:ext>
                </a:extLst>
              </a:tr>
              <a:tr h="5003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01742"/>
                  </a:ext>
                </a:extLst>
              </a:tr>
              <a:tr h="5003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330110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10053"/>
              </p:ext>
            </p:extLst>
          </p:nvPr>
        </p:nvGraphicFramePr>
        <p:xfrm>
          <a:off x="2032001" y="1958193"/>
          <a:ext cx="1720491" cy="77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497">
                  <a:extLst>
                    <a:ext uri="{9D8B030D-6E8A-4147-A177-3AD203B41FA5}">
                      <a16:colId xmlns:a16="http://schemas.microsoft.com/office/drawing/2014/main" val="3117624770"/>
                    </a:ext>
                  </a:extLst>
                </a:gridCol>
                <a:gridCol w="573497">
                  <a:extLst>
                    <a:ext uri="{9D8B030D-6E8A-4147-A177-3AD203B41FA5}">
                      <a16:colId xmlns:a16="http://schemas.microsoft.com/office/drawing/2014/main" val="3843768405"/>
                    </a:ext>
                  </a:extLst>
                </a:gridCol>
                <a:gridCol w="573497">
                  <a:extLst>
                    <a:ext uri="{9D8B030D-6E8A-4147-A177-3AD203B41FA5}">
                      <a16:colId xmlns:a16="http://schemas.microsoft.com/office/drawing/2014/main" val="4148054643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252289"/>
                  </a:ext>
                </a:extLst>
              </a:tr>
              <a:tr h="38819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480027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41094"/>
              </p:ext>
            </p:extLst>
          </p:nvPr>
        </p:nvGraphicFramePr>
        <p:xfrm>
          <a:off x="1447320" y="719666"/>
          <a:ext cx="366143" cy="201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43">
                  <a:extLst>
                    <a:ext uri="{9D8B030D-6E8A-4147-A177-3AD203B41FA5}">
                      <a16:colId xmlns:a16="http://schemas.microsoft.com/office/drawing/2014/main" val="2178467124"/>
                    </a:ext>
                  </a:extLst>
                </a:gridCol>
              </a:tblGrid>
              <a:tr h="40298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660209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669211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332173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505142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230677"/>
                  </a:ext>
                </a:extLst>
              </a:tr>
            </a:tbl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673817" y="720292"/>
            <a:ext cx="66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row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4019909" y="506073"/>
            <a:ext cx="66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col</a:t>
            </a:r>
            <a:endParaRPr lang="zh-CN" altLang="en-US" dirty="0"/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3504720" y="719666"/>
            <a:ext cx="515189" cy="1846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356260" y="350334"/>
            <a:ext cx="66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idx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1135090" y="928306"/>
            <a:ext cx="312230" cy="222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9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390</Words>
  <Application>Microsoft Office PowerPoint</Application>
  <PresentationFormat>宽屏</PresentationFormat>
  <Paragraphs>90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11</cp:revision>
  <dcterms:created xsi:type="dcterms:W3CDTF">2023-08-15T07:13:20Z</dcterms:created>
  <dcterms:modified xsi:type="dcterms:W3CDTF">2023-08-15T09:24:27Z</dcterms:modified>
</cp:coreProperties>
</file>