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564" r:id="rId3"/>
    <p:sldId id="565" r:id="rId4"/>
    <p:sldId id="570" r:id="rId5"/>
    <p:sldId id="571" r:id="rId6"/>
    <p:sldId id="572" r:id="rId7"/>
    <p:sldId id="566" r:id="rId8"/>
    <p:sldId id="567" r:id="rId9"/>
    <p:sldId id="573" r:id="rId10"/>
    <p:sldId id="574" r:id="rId11"/>
    <p:sldId id="576" r:id="rId12"/>
    <p:sldId id="577" r:id="rId13"/>
    <p:sldId id="578" r:id="rId14"/>
    <p:sldId id="599" r:id="rId15"/>
    <p:sldId id="600" r:id="rId16"/>
    <p:sldId id="601" r:id="rId17"/>
    <p:sldId id="602" r:id="rId18"/>
    <p:sldId id="603" r:id="rId19"/>
    <p:sldId id="604" r:id="rId20"/>
    <p:sldId id="605" r:id="rId21"/>
    <p:sldId id="606" r:id="rId22"/>
    <p:sldId id="607" r:id="rId23"/>
    <p:sldId id="608" r:id="rId24"/>
    <p:sldId id="609" r:id="rId25"/>
    <p:sldId id="568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16830-4F33-4EF2-9CEC-71C7A8D1C9D5}" type="datetimeFigureOut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2A846-DD89-4468-A13A-8E3248E8E2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094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72A846-DD89-4468-A13A-8E3248E8E2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44287-4802-432C-BC58-D0076224A46F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87EDA-FA35-461E-A234-568821F0A34B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DD69C-18CA-49A9-A8D6-7C08ED32A0E3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8099D-C3CC-46B2-8F1B-1969FB6C70FE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D37F5-A653-49AF-A788-8229A7D792D6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554D-6FAF-4548-90AF-FBF0EE6F350F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6B60-3C5D-4B37-977A-518764E25DC7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A5FF-CD31-44DA-A1C8-D79C640C8B10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54F4-B52D-4AB6-8377-D17175FC9753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442B-A657-4E67-9D48-B2DFCF413EE1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23337-85CF-41AE-B1D7-5D40596CD8E9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22038-F82A-412C-A678-CA724CFF5027}" type="datetime1">
              <a:rPr lang="zh-CN" altLang="en-US" smtClean="0"/>
              <a:pPr/>
              <a:t>2023/9/20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E02E7-DE6C-4813-8FCA-A0963993EF0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zh-CN" altLang="en-US" sz="4000" dirty="0"/>
              <a:t>消去</a:t>
            </a:r>
            <a:r>
              <a:rPr lang="zh-CN" altLang="en-US" sz="4000" dirty="0" smtClean="0"/>
              <a:t>树和后序遍历树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dirty="0" smtClean="0"/>
              <a:t>Elimination Tree &amp; </a:t>
            </a:r>
            <a:r>
              <a:rPr lang="en-US" altLang="zh-CN" sz="4000" dirty="0" err="1" smtClean="0"/>
              <a:t>Postordering</a:t>
            </a:r>
            <a:r>
              <a:rPr lang="en-US" altLang="zh-CN" sz="4000" dirty="0" smtClean="0"/>
              <a:t> a tree</a:t>
            </a:r>
            <a:endParaRPr lang="zh-CN" altLang="en-US" sz="4000" dirty="0" smtClean="0"/>
          </a:p>
        </p:txBody>
      </p:sp>
      <p:sp>
        <p:nvSpPr>
          <p:cNvPr id="4099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zh-CN" altLang="en-US" dirty="0" smtClean="0">
                <a:solidFill>
                  <a:schemeClr val="tx1"/>
                </a:solidFill>
              </a:rPr>
              <a:t>王佳敏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altLang="zh-CN" dirty="0" smtClean="0">
                <a:solidFill>
                  <a:schemeClr val="tx1"/>
                </a:solidFill>
              </a:rPr>
              <a:t>2023-09-19</a:t>
            </a:r>
            <a:endParaRPr lang="en-US" altLang="zh-CN" dirty="0" smtClean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8640"/>
            <a:ext cx="8229600" cy="4133023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827584" y="4941168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The d descendants of a node k are numbered k-d –k-1;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err="1" smtClean="0"/>
              <a:t>Posterordering</a:t>
            </a:r>
            <a:r>
              <a:rPr lang="en-US" altLang="zh-CN" sz="2400" dirty="0" smtClean="0"/>
              <a:t> preserves the relative ordering of the children;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932026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Row Counts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Five concepts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The least common ancestor of two nodes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Path decomposition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The first descendant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The level of a node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 smtClean="0"/>
              <a:t>Skeleton matrix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4351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Skeleton matrix and subtrees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0123" y="1600200"/>
            <a:ext cx="6103753" cy="4525963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4925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Path decomposition of T^11 from Fig4.4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7475" y="2615406"/>
            <a:ext cx="3829050" cy="2495550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6492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L_61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14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3779912" y="3962815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V="1">
            <a:off x="7380312" y="4581128"/>
            <a:ext cx="239688" cy="360042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5791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L_32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15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3923928" y="3356992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6372200" y="4509120"/>
            <a:ext cx="0" cy="432049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77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L_83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16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4139952" y="4293096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6372200" y="4149080"/>
            <a:ext cx="288032" cy="360041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516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Example(4)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L_64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17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4355976" y="3962815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H="1" flipV="1">
            <a:off x="7668344" y="4509121"/>
            <a:ext cx="216024" cy="360039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2169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Example(5)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L_85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18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4572000" y="4352615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H="1" flipV="1">
            <a:off x="6660232" y="4149080"/>
            <a:ext cx="216024" cy="720081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73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Example(6)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L_76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19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4788024" y="4136591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7668344" y="4136592"/>
            <a:ext cx="0" cy="372528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75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Cholesky</a:t>
            </a:r>
            <a:r>
              <a:rPr lang="en-US" altLang="zh-CN" dirty="0" smtClean="0"/>
              <a:t> Factorization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A=L’*L</a:t>
            </a:r>
          </a:p>
          <a:p>
            <a:r>
              <a:rPr lang="en-US" altLang="zh-CN" dirty="0" smtClean="0"/>
              <a:t>Entries in L that do not appear in A are called fill-in;</a:t>
            </a:r>
          </a:p>
          <a:p>
            <a:r>
              <a:rPr lang="en-US" altLang="zh-CN" dirty="0" smtClean="0"/>
              <a:t>The undirected graph of L+L^T  is denoted as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2</a:t>
            </a:fld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699792" y="3861048"/>
          <a:ext cx="1061171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0" name="Equation" r:id="rId3" imgW="355320" imgH="241200" progId="Equation.DSMT4">
                  <p:embed/>
                </p:oleObj>
              </mc:Choice>
              <mc:Fallback>
                <p:oleObj name="Equation" r:id="rId3" imgW="35532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3861048"/>
                        <a:ext cx="1061171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Example(7’)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zh-CN" altLang="en-US" sz="2800" dirty="0" smtClean="0"/>
              <a:t>计算</a:t>
            </a:r>
            <a:r>
              <a:rPr lang="en-US" altLang="zh-CN" sz="2800" dirty="0" smtClean="0"/>
              <a:t>T_9,</a:t>
            </a:r>
            <a:r>
              <a:rPr lang="zh-CN" altLang="en-US" sz="2800" dirty="0" smtClean="0"/>
              <a:t>假定已经计算出</a:t>
            </a:r>
            <a:r>
              <a:rPr lang="en-US" altLang="zh-CN" sz="2800" dirty="0" smtClean="0"/>
              <a:t>T_8</a:t>
            </a:r>
          </a:p>
          <a:p>
            <a:r>
              <a:rPr lang="en-US" altLang="zh-CN" sz="2800" dirty="0" smtClean="0"/>
              <a:t>9</a:t>
            </a:r>
            <a:r>
              <a:rPr lang="zh-CN" altLang="en-US" sz="2800" dirty="0" smtClean="0"/>
              <a:t>是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的祖先，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在</a:t>
            </a:r>
            <a:r>
              <a:rPr lang="en-US" altLang="zh-CN" sz="2800" dirty="0" smtClean="0"/>
              <a:t>T_8</a:t>
            </a:r>
            <a:r>
              <a:rPr lang="zh-CN" altLang="en-US" sz="2800" dirty="0" smtClean="0"/>
              <a:t>的祖先是</a:t>
            </a:r>
            <a:r>
              <a:rPr lang="en-US" altLang="zh-CN" sz="2800" dirty="0" smtClean="0"/>
              <a:t>7</a:t>
            </a:r>
            <a:r>
              <a:rPr lang="zh-CN" altLang="en-US" sz="2800" dirty="0" smtClean="0"/>
              <a:t>，连接</a:t>
            </a:r>
            <a:r>
              <a:rPr lang="en-US" altLang="zh-CN" sz="2800" dirty="0" smtClean="0"/>
              <a:t>7</a:t>
            </a:r>
            <a:r>
              <a:rPr lang="en-US" altLang="zh-CN" sz="2800" dirty="0" smtClean="0">
                <a:sym typeface="Wingdings" panose="05000000000000000000" pitchFamily="2" charset="2"/>
              </a:rPr>
              <a:t>9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20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4932040" y="4496631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7668344" y="3717032"/>
            <a:ext cx="0" cy="432049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2051720" y="4472722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89649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Example(7)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L_97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21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4932040" y="4496631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7668344" y="3717032"/>
            <a:ext cx="0" cy="432049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5425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Example(8)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L_10,8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22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5148064" y="4712655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6589146" y="3356992"/>
            <a:ext cx="647150" cy="864098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9247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Example(9)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L_60,9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23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5292080" y="4725144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H="1" flipV="1">
            <a:off x="7236296" y="3356992"/>
            <a:ext cx="432048" cy="449234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6291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Example(10)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L_11,10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24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椭圆 5"/>
          <p:cNvSpPr/>
          <p:nvPr/>
        </p:nvSpPr>
        <p:spPr>
          <a:xfrm>
            <a:off x="5508104" y="4928679"/>
            <a:ext cx="216024" cy="1565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7236296" y="2924944"/>
            <a:ext cx="0" cy="432049"/>
          </a:xfrm>
          <a:prstGeom prst="line">
            <a:avLst/>
          </a:prstGeom>
          <a:ln w="50800">
            <a:solidFill>
              <a:srgbClr val="FF0000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334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Direct methods for sparse linear systems,   T. A. Davis, SIAM, Philadelphia, 2006.</a:t>
            </a:r>
          </a:p>
          <a:p>
            <a:r>
              <a:rPr lang="en-US" altLang="zh-CN" dirty="0" err="1" smtClean="0"/>
              <a:t>Matlab</a:t>
            </a:r>
            <a:r>
              <a:rPr lang="en-US" altLang="zh-CN" dirty="0" smtClean="0"/>
              <a:t> help document(</a:t>
            </a:r>
            <a:r>
              <a:rPr lang="en-US" altLang="zh-CN" dirty="0" err="1" smtClean="0"/>
              <a:t>etree</a:t>
            </a:r>
            <a:r>
              <a:rPr lang="en-US" altLang="zh-CN" dirty="0" smtClean="0"/>
              <a:t>).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Numerical  </a:t>
            </a:r>
            <a:r>
              <a:rPr lang="en-US" altLang="zh-CN" dirty="0" err="1" smtClean="0"/>
              <a:t>Cholesky</a:t>
            </a:r>
            <a:r>
              <a:rPr lang="en-US" altLang="zh-CN" dirty="0" smtClean="0"/>
              <a:t> Factorization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3 steps;</a:t>
            </a:r>
          </a:p>
          <a:p>
            <a:r>
              <a:rPr lang="en-US" altLang="zh-CN" dirty="0" smtClean="0"/>
              <a:t>Recursively</a:t>
            </a:r>
          </a:p>
          <a:p>
            <a:r>
              <a:rPr lang="en-US" altLang="zh-CN" dirty="0" smtClean="0"/>
              <a:t>Sparse triangular solve</a:t>
            </a:r>
          </a:p>
          <a:p>
            <a:r>
              <a:rPr lang="en-US" altLang="zh-CN" dirty="0" smtClean="0"/>
              <a:t>Sparse dot product</a:t>
            </a:r>
          </a:p>
          <a:p>
            <a:pPr>
              <a:buNone/>
            </a:pPr>
            <a:r>
              <a:rPr lang="en-US" altLang="zh-CN" dirty="0" smtClean="0"/>
              <a:t>And a square root</a:t>
            </a:r>
          </a:p>
          <a:p>
            <a:r>
              <a:rPr lang="en-US" altLang="zh-CN" dirty="0" smtClean="0"/>
              <a:t>Up-looking method;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3</a:t>
            </a:fld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483768" y="1412776"/>
          <a:ext cx="4661571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8" name="Equation" r:id="rId3" imgW="2082600" imgH="482400" progId="Equation.DSMT4">
                  <p:embed/>
                </p:oleObj>
              </mc:Choice>
              <mc:Fallback>
                <p:oleObj name="Equation" r:id="rId3" imgW="208260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1412776"/>
                        <a:ext cx="4661571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5292080" y="2996952"/>
          <a:ext cx="2344340" cy="1915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Equation" r:id="rId5" imgW="901440" imgH="736560" progId="Equation.DSMT4">
                  <p:embed/>
                </p:oleObj>
              </mc:Choice>
              <mc:Fallback>
                <p:oleObj name="Equation" r:id="rId5" imgW="901440" imgH="736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2996952"/>
                        <a:ext cx="2344340" cy="19150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Sparse triangular solve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nonzero pattern</a:t>
            </a:r>
          </a:p>
          <a:p>
            <a:r>
              <a:rPr lang="en-US" altLang="zh-CN" dirty="0" smtClean="0"/>
              <a:t>G_{k-1} is the directed graph of L_{11};</a:t>
            </a:r>
          </a:p>
          <a:p>
            <a:r>
              <a:rPr lang="en-US" altLang="zh-CN" dirty="0" smtClean="0"/>
              <a:t>A_{k} is the nonzero pattern of upper triangular part of the k–</a:t>
            </a:r>
            <a:r>
              <a:rPr lang="en-US" altLang="zh-CN" dirty="0" err="1" smtClean="0"/>
              <a:t>th</a:t>
            </a:r>
            <a:r>
              <a:rPr lang="en-US" altLang="zh-CN" dirty="0" smtClean="0"/>
              <a:t> column of A ;</a:t>
            </a:r>
          </a:p>
          <a:p>
            <a:r>
              <a:rPr lang="en-US" altLang="zh-CN" dirty="0" smtClean="0"/>
              <a:t>L_{k} is the nonzero pattern of k-</a:t>
            </a:r>
            <a:r>
              <a:rPr lang="en-US" altLang="zh-CN" dirty="0" err="1" smtClean="0"/>
              <a:t>th</a:t>
            </a:r>
            <a:r>
              <a:rPr lang="en-US" altLang="zh-CN" dirty="0" smtClean="0"/>
              <a:t> column of L;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4</a:t>
            </a:fld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4499992" y="1556792"/>
          <a:ext cx="3331367" cy="659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8" name="Equation" r:id="rId3" imgW="1218960" imgH="241200" progId="Equation.DSMT4">
                  <p:embed/>
                </p:oleObj>
              </mc:Choice>
              <mc:Fallback>
                <p:oleObj name="Equation" r:id="rId3" imgW="121896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556792"/>
                        <a:ext cx="3331367" cy="6593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Suppose that   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&lt;j&lt;k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5</a:t>
            </a:fld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403648" y="2420888"/>
          <a:ext cx="5193421" cy="171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2" name="Equation" r:id="rId3" imgW="1460160" imgH="482400" progId="Equation.DSMT4">
                  <p:embed/>
                </p:oleObj>
              </mc:Choice>
              <mc:Fallback>
                <p:oleObj name="Equation" r:id="rId3" imgW="146016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420888"/>
                        <a:ext cx="5193421" cy="171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path from I to j via k does not traverse the edge (</a:t>
            </a:r>
            <a:r>
              <a:rPr lang="en-US" altLang="zh-CN" dirty="0" err="1" smtClean="0"/>
              <a:t>I,k</a:t>
            </a:r>
            <a:r>
              <a:rPr lang="en-US" altLang="zh-CN" dirty="0" smtClean="0"/>
              <a:t>),  the edge (</a:t>
            </a:r>
            <a:r>
              <a:rPr lang="en-US" altLang="zh-CN" dirty="0" err="1" smtClean="0"/>
              <a:t>I,k</a:t>
            </a:r>
            <a:r>
              <a:rPr lang="en-US" altLang="zh-CN" dirty="0" smtClean="0"/>
              <a:t>) is not needed to compute                    ;</a:t>
            </a:r>
          </a:p>
          <a:p>
            <a:r>
              <a:rPr lang="en-US" altLang="zh-CN" dirty="0" smtClean="0"/>
              <a:t>The removal of  these edges  leaves at most one out-going from node I;</a:t>
            </a:r>
          </a:p>
          <a:p>
            <a:r>
              <a:rPr lang="en-US" altLang="zh-CN" dirty="0" smtClean="0"/>
              <a:t>This leads to the elimination tree;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6</a:t>
            </a:fld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555776" y="2708920"/>
          <a:ext cx="1598273" cy="56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6" name="Equation" r:id="rId3" imgW="571320" imgH="203040" progId="Equation.DSMT4">
                  <p:embed/>
                </p:oleObj>
              </mc:Choice>
              <mc:Fallback>
                <p:oleObj name="Equation" r:id="rId3" imgW="57132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708920"/>
                        <a:ext cx="1598273" cy="56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Elimination Tree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Definition: the parent of node  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  in the tree is j, the first  off-diagonal nonzero in column I has row index   j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en-US" altLang="zh-CN" dirty="0" smtClean="0"/>
              <a:t>Theorem(Liu) the nonzero pattern of </a:t>
            </a:r>
            <a:r>
              <a:rPr lang="en-US" altLang="zh-CN" dirty="0" err="1" smtClean="0"/>
              <a:t>L_k</a:t>
            </a:r>
            <a:r>
              <a:rPr lang="en-US" altLang="zh-CN" dirty="0" smtClean="0"/>
              <a:t> of the k-</a:t>
            </a:r>
            <a:r>
              <a:rPr lang="en-US" altLang="zh-CN" dirty="0" err="1" smtClean="0"/>
              <a:t>th</a:t>
            </a:r>
            <a:r>
              <a:rPr lang="en-US" altLang="zh-CN" dirty="0" smtClean="0"/>
              <a:t> row is given by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7</a:t>
            </a:fld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083664"/>
              </p:ext>
            </p:extLst>
          </p:nvPr>
        </p:nvGraphicFramePr>
        <p:xfrm>
          <a:off x="1475656" y="4221088"/>
          <a:ext cx="6334128" cy="731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5" name="Equation" r:id="rId3" imgW="2145960" imgH="241200" progId="Equation.DSMT4">
                  <p:embed/>
                </p:oleObj>
              </mc:Choice>
              <mc:Fallback>
                <p:oleObj name="Equation" r:id="rId3" imgW="214596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4221088"/>
                        <a:ext cx="6334128" cy="7313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An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2553147"/>
          </a:xfrm>
        </p:spPr>
        <p:txBody>
          <a:bodyPr/>
          <a:lstStyle/>
          <a:p>
            <a:r>
              <a:rPr lang="en-US" altLang="zh-CN" sz="2800" dirty="0" smtClean="0"/>
              <a:t>The total tree can be assembled from the </a:t>
            </a:r>
            <a:r>
              <a:rPr lang="en-US" altLang="zh-CN" sz="2800" dirty="0" err="1" smtClean="0"/>
              <a:t>subtrees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8</a:t>
            </a:fld>
            <a:endParaRPr lang="zh-CN" altLang="en-US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3797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365104"/>
            <a:ext cx="76755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Postordering</a:t>
            </a:r>
            <a:r>
              <a:rPr lang="en-US" altLang="zh-CN" dirty="0" smtClean="0"/>
              <a:t> a tree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is required for computing the </a:t>
            </a:r>
            <a:r>
              <a:rPr lang="en-US" altLang="zh-CN" dirty="0" err="1" smtClean="0"/>
              <a:t>nnz</a:t>
            </a:r>
            <a:r>
              <a:rPr lang="en-US" altLang="zh-CN" dirty="0" smtClean="0"/>
              <a:t> in each column of L;</a:t>
            </a:r>
          </a:p>
          <a:p>
            <a:r>
              <a:rPr lang="en-US" altLang="zh-CN" dirty="0" err="1" smtClean="0"/>
              <a:t>Nnz</a:t>
            </a:r>
            <a:r>
              <a:rPr lang="en-US" altLang="zh-CN" dirty="0" smtClean="0"/>
              <a:t> unchanged but its pattern will be more structured;</a:t>
            </a:r>
          </a:p>
          <a:p>
            <a:r>
              <a:rPr lang="en-US" altLang="zh-CN" dirty="0"/>
              <a:t>Theorem(Liu) the </a:t>
            </a:r>
            <a:r>
              <a:rPr lang="en-US" altLang="zh-CN" dirty="0" smtClean="0"/>
              <a:t>filled graphs of A and PAP^T are isomorphic if P is a </a:t>
            </a:r>
            <a:r>
              <a:rPr lang="en-US" altLang="zh-CN" dirty="0" err="1" smtClean="0"/>
              <a:t>postordering</a:t>
            </a:r>
            <a:r>
              <a:rPr lang="en-US" altLang="zh-CN" dirty="0" smtClean="0"/>
              <a:t> of the elimination tree of A;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02E7-DE6C-4813-8FCA-A0963993EF0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6044</TotalTime>
  <Words>435</Words>
  <Application>Microsoft Office PowerPoint</Application>
  <PresentationFormat>全屏显示(4:3)</PresentationFormat>
  <Paragraphs>96</Paragraphs>
  <Slides>25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1" baseType="lpstr">
      <vt:lpstr>宋体</vt:lpstr>
      <vt:lpstr>Arial</vt:lpstr>
      <vt:lpstr>Calibri</vt:lpstr>
      <vt:lpstr>Wingdings</vt:lpstr>
      <vt:lpstr>Office 主题</vt:lpstr>
      <vt:lpstr>Equation</vt:lpstr>
      <vt:lpstr>消去树和后序遍历树 Elimination Tree &amp; Postordering a tree</vt:lpstr>
      <vt:lpstr>Cholesky Factorization</vt:lpstr>
      <vt:lpstr>Numerical  Cholesky Factorization</vt:lpstr>
      <vt:lpstr>Sparse triangular solve</vt:lpstr>
      <vt:lpstr>PowerPoint 演示文稿</vt:lpstr>
      <vt:lpstr>PowerPoint 演示文稿</vt:lpstr>
      <vt:lpstr>Elimination Tree</vt:lpstr>
      <vt:lpstr>An Example</vt:lpstr>
      <vt:lpstr>Postordering a tree</vt:lpstr>
      <vt:lpstr>PowerPoint 演示文稿</vt:lpstr>
      <vt:lpstr>Row Counts</vt:lpstr>
      <vt:lpstr>Skeleton matrix and subtrees</vt:lpstr>
      <vt:lpstr>Path decomposition of T^11 from Fig4.4</vt:lpstr>
      <vt:lpstr>An Example(1)</vt:lpstr>
      <vt:lpstr>An Example(2)</vt:lpstr>
      <vt:lpstr>An Example(3)</vt:lpstr>
      <vt:lpstr>An Example(4)</vt:lpstr>
      <vt:lpstr>An Example(5)</vt:lpstr>
      <vt:lpstr>An Example(6)</vt:lpstr>
      <vt:lpstr>An Example(7’)</vt:lpstr>
      <vt:lpstr>An Example(7)</vt:lpstr>
      <vt:lpstr>An Example(8)</vt:lpstr>
      <vt:lpstr>An Example(9)</vt:lpstr>
      <vt:lpstr>An Example(10)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电磁逆散射 正演部分</dc:title>
  <dc:creator>snoopy</dc:creator>
  <cp:lastModifiedBy>user</cp:lastModifiedBy>
  <cp:revision>437</cp:revision>
  <dcterms:created xsi:type="dcterms:W3CDTF">2013-03-20T00:10:53Z</dcterms:created>
  <dcterms:modified xsi:type="dcterms:W3CDTF">2023-09-20T02:08:14Z</dcterms:modified>
</cp:coreProperties>
</file>