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4" r:id="rId3"/>
    <p:sldId id="320" r:id="rId4"/>
    <p:sldId id="301" r:id="rId5"/>
    <p:sldId id="323" r:id="rId6"/>
    <p:sldId id="325" r:id="rId7"/>
    <p:sldId id="330" r:id="rId8"/>
    <p:sldId id="331" r:id="rId9"/>
    <p:sldId id="335" r:id="rId10"/>
    <p:sldId id="336" r:id="rId11"/>
    <p:sldId id="337" r:id="rId12"/>
    <p:sldId id="339" r:id="rId13"/>
    <p:sldId id="324" r:id="rId14"/>
    <p:sldId id="318" r:id="rId15"/>
    <p:sldId id="319" r:id="rId16"/>
    <p:sldId id="302" r:id="rId17"/>
    <p:sldId id="322" r:id="rId18"/>
    <p:sldId id="258" r:id="rId19"/>
    <p:sldId id="260" r:id="rId20"/>
    <p:sldId id="326" r:id="rId21"/>
    <p:sldId id="327" r:id="rId22"/>
    <p:sldId id="328" r:id="rId23"/>
    <p:sldId id="329" r:id="rId24"/>
    <p:sldId id="333" r:id="rId25"/>
    <p:sldId id="338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803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533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528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407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669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393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2023/10/31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9540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2023/10/31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782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2023/10/31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6888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03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2023/10/31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887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703DE-419D-4C7C-84F9-5B44E257066E}" type="datetimeFigureOut">
              <a:rPr lang="zh-CN" altLang="en-US" smtClean="0"/>
              <a:t>2023/10/31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244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LDLT factorization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421080"/>
            <a:ext cx="9144000" cy="836720"/>
          </a:xfrm>
        </p:spPr>
        <p:txBody>
          <a:bodyPr>
            <a:normAutofit lnSpcReduction="10000"/>
          </a:bodyPr>
          <a:lstStyle/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王乐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平</a:t>
            </a:r>
            <a:endParaRPr lang="en-US" altLang="zh-CN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2023.10.24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58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Case of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Up-looking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LDLT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657305"/>
              </p:ext>
            </p:extLst>
          </p:nvPr>
        </p:nvGraphicFramePr>
        <p:xfrm>
          <a:off x="1184058" y="1690688"/>
          <a:ext cx="1447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2" name="Equation" r:id="rId3" imgW="1447560" imgH="1143000" progId="Equation.DSMT4">
                  <p:embed/>
                </p:oleObj>
              </mc:Choice>
              <mc:Fallback>
                <p:oleObj name="Equation" r:id="rId3" imgW="1447560" imgH="1143000" progId="Equation.DSMT4">
                  <p:embed/>
                  <p:pic>
                    <p:nvPicPr>
                      <p:cNvPr id="5" name="对象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4058" y="1690688"/>
                        <a:ext cx="1447800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275766"/>
              </p:ext>
            </p:extLst>
          </p:nvPr>
        </p:nvGraphicFramePr>
        <p:xfrm>
          <a:off x="1184058" y="3438125"/>
          <a:ext cx="3606800" cy="261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3" name="Equation" r:id="rId5" imgW="3606480" imgH="2616120" progId="Equation.DSMT4">
                  <p:embed/>
                </p:oleObj>
              </mc:Choice>
              <mc:Fallback>
                <p:oleObj name="Equation" r:id="rId5" imgW="3606480" imgH="2616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84058" y="3438125"/>
                        <a:ext cx="3606800" cy="261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764272"/>
              </p:ext>
            </p:extLst>
          </p:nvPr>
        </p:nvGraphicFramePr>
        <p:xfrm>
          <a:off x="6272151" y="1690688"/>
          <a:ext cx="2667000" cy="459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4" name="Equation" r:id="rId7" imgW="2666880" imgH="4597200" progId="Equation.DSMT4">
                  <p:embed/>
                </p:oleObj>
              </mc:Choice>
              <mc:Fallback>
                <p:oleObj name="Equation" r:id="rId7" imgW="2666880" imgH="459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72151" y="1690688"/>
                        <a:ext cx="2667000" cy="459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528580"/>
              </p:ext>
            </p:extLst>
          </p:nvPr>
        </p:nvGraphicFramePr>
        <p:xfrm>
          <a:off x="8150225" y="5139925"/>
          <a:ext cx="3632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5" name="Equation" r:id="rId9" imgW="3632040" imgH="914400" progId="Equation.DSMT4">
                  <p:embed/>
                </p:oleObj>
              </mc:Choice>
              <mc:Fallback>
                <p:oleObj name="Equation" r:id="rId9" imgW="363204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150225" y="5139925"/>
                        <a:ext cx="36322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180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Case of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Up-looking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LDLT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890377"/>
              </p:ext>
            </p:extLst>
          </p:nvPr>
        </p:nvGraphicFramePr>
        <p:xfrm>
          <a:off x="6998025" y="101600"/>
          <a:ext cx="2120900" cy="675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8" name="Equation" r:id="rId3" imgW="2120760" imgH="6756120" progId="Equation.DSMT4">
                  <p:embed/>
                </p:oleObj>
              </mc:Choice>
              <mc:Fallback>
                <p:oleObj name="Equation" r:id="rId3" imgW="2120760" imgH="6756120" progId="Equation.DSMT4">
                  <p:embed/>
                  <p:pic>
                    <p:nvPicPr>
                      <p:cNvPr id="4" name="对象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98025" y="101600"/>
                        <a:ext cx="2120900" cy="675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6918968"/>
              </p:ext>
            </p:extLst>
          </p:nvPr>
        </p:nvGraphicFramePr>
        <p:xfrm>
          <a:off x="781050" y="1309688"/>
          <a:ext cx="1841500" cy="535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name="Equation" r:id="rId5" imgW="1841400" imgH="5359320" progId="Equation.DSMT4">
                  <p:embed/>
                </p:oleObj>
              </mc:Choice>
              <mc:Fallback>
                <p:oleObj name="Equation" r:id="rId5" imgW="1841400" imgH="5359320" progId="Equation.DSMT4">
                  <p:embed/>
                  <p:pic>
                    <p:nvPicPr>
                      <p:cNvPr id="4" name="对象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1050" y="1309688"/>
                        <a:ext cx="1841500" cy="535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285578"/>
              </p:ext>
            </p:extLst>
          </p:nvPr>
        </p:nvGraphicFramePr>
        <p:xfrm>
          <a:off x="2311400" y="5899366"/>
          <a:ext cx="3784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0" name="Equation" r:id="rId7" imgW="3784320" imgH="914400" progId="Equation.DSMT4">
                  <p:embed/>
                </p:oleObj>
              </mc:Choice>
              <mc:Fallback>
                <p:oleObj name="Equation" r:id="rId7" imgW="3784320" imgH="914400" progId="Equation.DSMT4">
                  <p:embed/>
                  <p:pic>
                    <p:nvPicPr>
                      <p:cNvPr id="6" name="对象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11400" y="5899366"/>
                        <a:ext cx="37846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250775"/>
              </p:ext>
            </p:extLst>
          </p:nvPr>
        </p:nvGraphicFramePr>
        <p:xfrm>
          <a:off x="8382000" y="5899150"/>
          <a:ext cx="3810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1" name="Equation" r:id="rId9" imgW="3809880" imgH="914400" progId="Equation.DSMT4">
                  <p:embed/>
                </p:oleObj>
              </mc:Choice>
              <mc:Fallback>
                <p:oleObj name="Equation" r:id="rId9" imgW="380988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382000" y="5899150"/>
                        <a:ext cx="38100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889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谢谢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欢迎提问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44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附录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515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LDLT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分解存在唯一性证明：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引理：</a:t>
                </a:r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p>
                                <m:sSupPr>
                                  <m:ctrlPr>
                                    <a:rPr lang="en-US" altLang="zh-CN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sz="18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r>
                                    <a:rPr lang="en-US" altLang="zh-CN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r>
                                <a:rPr lang="zh-CN" altLang="en-US" sz="1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为顺序主子式非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矩阵，则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sSup>
                          <m:sSupPr>
                            <m:ctrlPr>
                              <a:rPr lang="en-US" altLang="zh-CN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p>
                            <m:r>
                              <a:rPr lang="en-US" altLang="zh-CN" sz="1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也是顺序主子式非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矩阵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证明：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zh-CN" altLang="en-US" sz="18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其中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k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阶方阵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顺序主子式非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altLang="zh-CN" sz="1800" b="0" i="0" smtClean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r>
                      <a:rPr lang="en-US" altLang="zh-CN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zh-CN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CN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sSup>
                            <m:sSupPr>
                              <m:ctrlPr>
                                <a:rPr lang="en-US" altLang="zh-CN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altLang="zh-CN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zh-CN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</m:den>
                      </m:f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得到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sSup>
                          <m:sSupPr>
                            <m:ctrlP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p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k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阶顺序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主子式：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CN" altLang="en-US" sz="18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zh-CN" altLang="en-US" sz="1800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bSup>
                          </m:num>
                          <m:den>
                            <m:sSub>
                              <m:sSubPr>
                                <m:ctrl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  <a:blipFill>
                <a:blip r:embed="rId2"/>
                <a:stretch>
                  <a:fillRect l="-522" t="-7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987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考察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sSup>
                          <m:sSupPr>
                            <m:ctrlP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p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k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阶顺序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主子式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CN" altLang="en-US" sz="18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zh-CN" altLang="en-US" sz="1800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bSup>
                          </m:num>
                          <m:den>
                            <m:sSub>
                              <m:sSubPr>
                                <m:ctrl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的值，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注意到：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二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类初等变换不改变矩阵行列式的值：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altLang="zh-CN" sz="1800" i="1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d>
                        <m:dPr>
                          <m:begChr m:val="|"/>
                          <m:endChr m:val="|"/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8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sz="18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由于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180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Sup>
                                <m:sSubSup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sz="18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8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(k+1)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阶顺序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主子式非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sz="1800" i="1">
                            <a:latin typeface="Cambria Math" panose="02040503050406030204" pitchFamily="18" charset="0"/>
                          </a:rPr>
                          <m:t>𝛼</m:t>
                        </m:r>
                        <m:sSup>
                          <m:s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k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阶顺序主子式：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8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sz="18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|"/>
                          <m:endChr m:val="|"/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≠0</m:t>
                      </m:r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  <a:blipFill>
                <a:blip r:embed="rId2"/>
                <a:stretch>
                  <a:fillRect l="-5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308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归纳法证明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LDLT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分解存在：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𝐿𝐷</m:t>
                      </m:r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18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显然存在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时存在，则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时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f>
                                  <m:fPr>
                                    <m:ctrlPr>
                                      <a:rPr lang="en-US" altLang="zh-CN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由引理，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顺序主子式非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又有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，对称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顺序主子式非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阶对称矩阵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存在分解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，则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altLang="zh-CN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sSub>
                                              <m:sSubPr>
                                                <m:ctrlPr>
                                                  <a:rPr lang="en-US" altLang="zh-CN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zh-CN" alt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𝛼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zh-CN" sz="1800" i="1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n-US" altLang="zh-CN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zh-CN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zh-CN" sz="1800" i="1">
                                                    <a:latin typeface="Cambria Math" panose="02040503050406030204" pitchFamily="18" charset="0"/>
                                                  </a:rPr>
                                                  <m:t>11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𝐿𝐷</m:t>
                      </m:r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∎</m:t>
                      </m:r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  <a:blipFill>
                <a:blip r:embed="rId2"/>
                <a:stretch>
                  <a:fillRect l="-522" t="-7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753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归纳法证明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LDLT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分解存在唯一：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𝐿𝐷</m:t>
                      </m:r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18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显然存在唯一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时存在唯一，则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时，设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LDLT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分解（存在性已经证明）：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 smtClean="0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 smtClean="0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𝐿𝐷</m:t>
                      </m:r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即：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 smtClean="0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 smtClean="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由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引理，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顺序主子式非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，且对称。由假设，其分解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存在唯一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固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时，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LDLT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分解存在唯一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∎</m:t>
                    </m:r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  <a:blipFill>
                <a:blip r:embed="rId2"/>
                <a:stretch>
                  <a:fillRect l="-522" t="-7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871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证明：</a:t>
                </a:r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为对称正定矩阵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zh-CN" altLang="en-US" sz="1800" b="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由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引理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：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n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阶实对称矩阵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，存在正交阵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Q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使得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𝐴𝑄</m:t>
                    </m:r>
                  </m:oMath>
                </a14:m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为对角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阵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</m:oMath>
                </a14:m>
                <a:endParaRPr lang="en-US" altLang="zh-CN" sz="1800" b="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CN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Λ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𝐴𝑄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𝐴𝑄</m:t>
                      </m:r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x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y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n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维向量，其中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𝑄𝑦</m:t>
                    </m:r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l-GR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altLang="zh-CN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  <m:r>
                              <a:rPr lang="en-US" altLang="zh-CN" sz="1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l-GR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l-GR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  <m:d>
                      <m:dPr>
                        <m:ctrlPr>
                          <a:rPr lang="en-US" altLang="zh-CN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𝐴𝑄</m:t>
                        </m:r>
                      </m:e>
                    </m:d>
                    <m:r>
                      <a:rPr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l-GR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r>
                      <a:rPr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对于</a:t>
                </a:r>
                <a14:m>
                  <m:oMath xmlns:m="http://schemas.openxmlformats.org/officeDocument/2006/math">
                    <m:r>
                      <a:rPr lang="zh-CN" altLang="en-US" sz="180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必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有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，由于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正定，则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r>
                      <a:rPr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altLang="zh-CN" sz="1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𝐴𝑥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&gt;0</m:t>
                    </m:r>
                    <m:r>
                      <a:rPr lang="zh-CN" altLang="en-US" sz="1800" i="1">
                        <a:latin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对角元素全为正数，设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CN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Λ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zh-CN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sSup>
                      <m:sSup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，其中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altLang="zh-CN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b>
                                      <m:sSubPr>
                                        <m:ctrlPr>
                                          <a:rPr lang="en-US" altLang="zh-CN" sz="18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rad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e>
                                </m:ra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m:rPr>
                        <m:sty m:val="p"/>
                      </m:rPr>
                      <a:rPr lang="el-GR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zh-CN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zh-CN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d>
                    <m:sSup>
                      <m:sSup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  <m:r>
                              <a:rPr lang="zh-CN" alt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</m:d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显然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可逆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  <a:blipFill>
                <a:blip r:embed="rId2"/>
                <a:stretch>
                  <a:fillRect l="-522" t="-7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667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b="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由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引理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：可逆实矩阵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存在唯一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QR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分解：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𝑄𝑅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。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其中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Q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为正交矩阵，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为对角元素为正数的上三角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矩阵。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QR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𝑄𝑅</m:t>
                      </m:r>
                    </m:oMath>
                  </m:oMathPara>
                </a14:m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1800" b="0" i="1" smtClean="0">
                                  <a:latin typeface="Cambria Math" panose="02040503050406030204" pitchFamily="18" charset="0"/>
                                </a:rPr>
                                <m:t>𝑄𝑅</m:t>
                              </m:r>
                            </m:e>
                          </m:d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d>
                        <m:d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𝑄𝑅</m:t>
                          </m:r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𝑄𝑅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𝐿</m:t>
                      </m:r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其中：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为对角元素为正数的下三角矩阵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存在性</a:t>
                </a:r>
                <a14:m>
                  <m:oMath xmlns:m="http://schemas.openxmlformats.org/officeDocument/2006/math">
                    <m:r>
                      <a:rPr lang="zh-CN" altLang="en-US" sz="1800" i="1" smtClean="0">
                        <a:latin typeface="Cambria Math" panose="02040503050406030204" pitchFamily="18" charset="0"/>
                      </a:rPr>
                      <m:t>∎</m:t>
                    </m:r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𝑃</m:t>
                    </m:r>
                    <m:sSup>
                      <m:sSupPr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，即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𝑃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两边同左乘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，右乘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，得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𝑃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，即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为正交矩阵。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的一个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QR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分解，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且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显然有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QR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𝐼</m:t>
                    </m:r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，则由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QR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分解唯一性可知：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即：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唯一性</a:t>
                </a:r>
                <a14:m>
                  <m:oMath xmlns:m="http://schemas.openxmlformats.org/officeDocument/2006/math">
                    <m:r>
                      <a:rPr lang="zh-CN" altLang="en-US" sz="1800" i="1">
                        <a:latin typeface="Cambria Math" panose="02040503050406030204" pitchFamily="18" charset="0"/>
                      </a:rPr>
                      <m:t>∎</m:t>
                    </m:r>
                  </m:oMath>
                </a14:m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  <a:blipFill>
                <a:blip r:embed="rId2"/>
                <a:stretch>
                  <a:fillRect l="-522" t="-719" b="-2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30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LDLT Brief introduction -- by comparing with </a:t>
            </a:r>
            <a:r>
              <a:rPr lang="en-US" altLang="zh-CN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factorization</a:t>
            </a:r>
            <a:endParaRPr lang="en-US" altLang="zh-CN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LDLT Numerical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analysis -- inspired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by </a:t>
            </a:r>
            <a:r>
              <a:rPr lang="en-US" altLang="zh-CN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numerical analysis</a:t>
            </a:r>
          </a:p>
        </p:txBody>
      </p:sp>
    </p:spTree>
    <p:extLst>
      <p:ext uri="{BB962C8B-B14F-4D97-AF65-F5344CB8AC3E}">
        <p14:creationId xmlns:p14="http://schemas.microsoft.com/office/powerpoint/2010/main" val="395440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Numerical analysis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数值分解即对具体矩阵求分解，数值分解的方法通常包括：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Up-looking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Left-looking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Right-looking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57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Up-looking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/>
          </p:nvPr>
        </p:nvGraphicFramePr>
        <p:xfrm>
          <a:off x="3111500" y="1371600"/>
          <a:ext cx="59690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5968800" imgH="4114800" progId="Equation.DSMT4">
                  <p:embed/>
                </p:oleObj>
              </mc:Choice>
              <mc:Fallback>
                <p:oleObj name="Equation" r:id="rId3" imgW="5968800" imgH="4114800" progId="Equation.DSMT4">
                  <p:embed/>
                  <p:pic>
                    <p:nvPicPr>
                      <p:cNvPr id="5" name="对象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11500" y="1371600"/>
                        <a:ext cx="59690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58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Left-looking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/>
          </p:nvPr>
        </p:nvGraphicFramePr>
        <p:xfrm>
          <a:off x="3708400" y="1492250"/>
          <a:ext cx="4775200" cy="387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4775040" imgH="3873240" progId="Equation.DSMT4">
                  <p:embed/>
                </p:oleObj>
              </mc:Choice>
              <mc:Fallback>
                <p:oleObj name="Equation" r:id="rId3" imgW="4775040" imgH="3873240" progId="Equation.DSMT4">
                  <p:embed/>
                  <p:pic>
                    <p:nvPicPr>
                      <p:cNvPr id="5" name="对象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08400" y="1492250"/>
                        <a:ext cx="4775200" cy="387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12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Right-looking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/>
          </p:nvPr>
        </p:nvGraphicFramePr>
        <p:xfrm>
          <a:off x="4121150" y="1752600"/>
          <a:ext cx="3949700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3" imgW="3949560" imgH="3352680" progId="Equation.DSMT4">
                  <p:embed/>
                </p:oleObj>
              </mc:Choice>
              <mc:Fallback>
                <p:oleObj name="Equation" r:id="rId3" imgW="3949560" imgH="3352680" progId="Equation.DSMT4">
                  <p:embed/>
                  <p:pic>
                    <p:nvPicPr>
                      <p:cNvPr id="5" name="对象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21150" y="1752600"/>
                        <a:ext cx="3949700" cy="335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346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Left-looking LDLT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479304"/>
              </p:ext>
            </p:extLst>
          </p:nvPr>
        </p:nvGraphicFramePr>
        <p:xfrm>
          <a:off x="3340100" y="1498600"/>
          <a:ext cx="5511800" cy="535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3" imgW="5511600" imgH="5359320" progId="Equation.DSMT4">
                  <p:embed/>
                </p:oleObj>
              </mc:Choice>
              <mc:Fallback>
                <p:oleObj name="Equation" r:id="rId3" imgW="5511600" imgH="5359320" progId="Equation.DSMT4">
                  <p:embed/>
                  <p:pic>
                    <p:nvPicPr>
                      <p:cNvPr id="5" name="对象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0100" y="1498600"/>
                        <a:ext cx="5511800" cy="535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742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240034"/>
              </p:ext>
            </p:extLst>
          </p:nvPr>
        </p:nvGraphicFramePr>
        <p:xfrm>
          <a:off x="726951" y="281804"/>
          <a:ext cx="4826000" cy="635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Equation" r:id="rId3" imgW="4825800" imgH="6349680" progId="Equation.DSMT4">
                  <p:embed/>
                </p:oleObj>
              </mc:Choice>
              <mc:Fallback>
                <p:oleObj name="Equation" r:id="rId3" imgW="4825800" imgH="6349680" progId="Equation.DSMT4">
                  <p:embed/>
                  <p:pic>
                    <p:nvPicPr>
                      <p:cNvPr id="5" name="对象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6951" y="281804"/>
                        <a:ext cx="4826000" cy="635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751559"/>
              </p:ext>
            </p:extLst>
          </p:nvPr>
        </p:nvGraphicFramePr>
        <p:xfrm>
          <a:off x="6427788" y="282575"/>
          <a:ext cx="4572000" cy="552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Equation" r:id="rId5" imgW="4572000" imgH="5524200" progId="Equation.DSMT4">
                  <p:embed/>
                </p:oleObj>
              </mc:Choice>
              <mc:Fallback>
                <p:oleObj name="Equation" r:id="rId5" imgW="4572000" imgH="552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27788" y="282575"/>
                        <a:ext cx="4572000" cy="552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301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LDLT Brief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introduction</a:t>
            </a:r>
            <a:b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-- by comparing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with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factorization</a:t>
            </a:r>
          </a:p>
        </p:txBody>
      </p:sp>
    </p:spTree>
    <p:extLst>
      <p:ext uri="{BB962C8B-B14F-4D97-AF65-F5344CB8AC3E}">
        <p14:creationId xmlns:p14="http://schemas.microsoft.com/office/powerpoint/2010/main" val="10842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LDLT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分解（实数域）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回顾一下</a:t>
                </a:r>
                <a:r>
                  <a:rPr lang="en-US" altLang="zh-CN" sz="2400" dirty="0" err="1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Cholesky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分解：</a:t>
                </a: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对称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正定</a:t>
                </a: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矩阵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存在唯一</a:t>
                </a: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分解：</a:t>
                </a:r>
                <a:endParaRPr lang="en-US" altLang="zh-CN" sz="2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altLang="zh-CN" sz="2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其中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C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对角元皆正数</a:t>
                </a: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的下三角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矩阵</a:t>
                </a:r>
                <a:endParaRPr lang="en-US" altLang="zh-CN" sz="2400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</a:pPr>
                <a:endParaRPr lang="en-US" altLang="zh-CN" sz="2400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LDLT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分解：</a:t>
                </a: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顺序主子式非</a:t>
                </a:r>
                <a:r>
                  <a:rPr lang="en-US" altLang="zh-CN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的对称矩阵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唯一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如下分解：</a:t>
                </a: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𝐿𝐷</m:t>
                      </m:r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其中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对角元为</a:t>
                </a:r>
                <a:r>
                  <a:rPr lang="en-US" altLang="zh-CN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的下</a:t>
                </a: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三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角矩阵，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D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对角元非</a:t>
                </a:r>
                <a:r>
                  <a:rPr lang="en-US" altLang="zh-CN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对角矩阵，证明见附录</a:t>
                </a:r>
                <a:endParaRPr lang="en-US" altLang="zh-CN" sz="2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直观感受：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LDLT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分解将</a:t>
                </a:r>
                <a:r>
                  <a:rPr lang="en-US" altLang="zh-CN" sz="2400" dirty="0" err="1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Cholesky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分解中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的对角元部分提取到了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D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中，或者说将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C</a:t>
                </a: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对角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元的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n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个自由度放到了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D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中（假设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n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阶）</a:t>
                </a: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381" b="-28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445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LDLT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分解和</a:t>
            </a:r>
            <a:r>
              <a:rPr lang="en-US" altLang="zh-CN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分解关系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877016"/>
              </a:xfrm>
            </p:spPr>
            <p:txBody>
              <a:bodyPr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对称正定矩阵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存在如下分解：</a:t>
                </a:r>
                <a:endParaRPr lang="en-US" altLang="zh-CN" sz="2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𝐿𝐷</m:t>
                      </m:r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altLang="zh-CN" sz="2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其中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C</a:t>
                </a: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为对角元皆正数的下三角矩阵，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</a:t>
                </a: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为对角元为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的下三角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矩阵</a:t>
                </a:r>
                <a:endParaRPr lang="en-US" altLang="zh-CN" sz="2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则：</a:t>
                </a:r>
                <a:endParaRPr lang="en-US" altLang="zh-CN" sz="2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US" altLang="zh-CN" sz="2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US" altLang="zh-CN" sz="2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US" altLang="zh-CN" sz="2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即，</a:t>
                </a:r>
                <a:r>
                  <a:rPr lang="en-US" altLang="zh-CN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D</a:t>
                </a: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的对角元为</a:t>
                </a:r>
                <a:r>
                  <a:rPr lang="en-US" altLang="zh-CN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C</a:t>
                </a: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相应对角元的平方，</a:t>
                </a:r>
                <a:r>
                  <a:rPr lang="en-US" altLang="zh-CN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</a:t>
                </a: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的第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𝑖</m:t>
                    </m:r>
                  </m:oMath>
                </a14:m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列为</a:t>
                </a:r>
                <a:r>
                  <a:rPr lang="en-US" altLang="zh-CN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C</a:t>
                </a: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的第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𝑖</m:t>
                    </m:r>
                  </m:oMath>
                </a14:m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列的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𝑖𝑖</m:t>
                            </m:r>
                          </m:sub>
                        </m:sSub>
                      </m:den>
                    </m:f>
                  </m:oMath>
                </a14:m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877016"/>
              </a:xfrm>
              <a:blipFill>
                <a:blip r:embed="rId3"/>
                <a:stretch>
                  <a:fillRect l="-406" t="-49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9388322"/>
              </p:ext>
            </p:extLst>
          </p:nvPr>
        </p:nvGraphicFramePr>
        <p:xfrm>
          <a:off x="6146800" y="33274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46800" y="33274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8420901"/>
              </p:ext>
            </p:extLst>
          </p:nvPr>
        </p:nvGraphicFramePr>
        <p:xfrm>
          <a:off x="2978150" y="2684155"/>
          <a:ext cx="6235700" cy="330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6" imgW="6235560" imgH="3301920" progId="Equation.DSMT4">
                  <p:embed/>
                </p:oleObj>
              </mc:Choice>
              <mc:Fallback>
                <p:oleObj name="Equation" r:id="rId6" imgW="6235560" imgH="3301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78150" y="2684155"/>
                        <a:ext cx="6235700" cy="330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一些启示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877016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设对称正定矩阵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存在如下分解：</a:t>
                </a:r>
                <a:endParaRPr lang="en-US" altLang="zh-CN" sz="2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</a:rPr>
                        <m:t>𝐿𝐷</m:t>
                      </m:r>
                      <m:sSup>
                        <m:sSup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有对应关系：</a:t>
                </a:r>
                <a:r>
                  <a:rPr lang="en-US" altLang="zh-CN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D</a:t>
                </a: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的对角元为</a:t>
                </a:r>
                <a:r>
                  <a:rPr lang="en-US" altLang="zh-CN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C</a:t>
                </a: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相应对角元的平方，</a:t>
                </a:r>
                <a:r>
                  <a:rPr lang="en-US" altLang="zh-CN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</a:t>
                </a: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的第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𝑖</m:t>
                    </m:r>
                  </m:oMath>
                </a14:m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列为</a:t>
                </a:r>
                <a:r>
                  <a:rPr lang="en-US" altLang="zh-CN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C</a:t>
                </a: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的第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𝑖</m:t>
                    </m:r>
                  </m:oMath>
                </a14:m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列的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C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C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  <m:t>𝑖𝑖</m:t>
                            </m:r>
                          </m:sub>
                        </m:sSub>
                      </m:den>
                    </m:f>
                  </m:oMath>
                </a14:m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由此可知，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LDLT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分解的非零元位置和</a:t>
                </a:r>
                <a:r>
                  <a:rPr lang="en-US" altLang="zh-CN" sz="2400" dirty="0" err="1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Cholesky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分解的非零元位置完全相同。</a:t>
                </a:r>
                <a:r>
                  <a:rPr lang="en-US" altLang="zh-CN" sz="2400" dirty="0" err="1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Cholesky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分解的重排序、符号分解算法可以完全照搬到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LDLT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分解中。</a:t>
                </a: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对称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正定矩阵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LDLT</a:t>
                </a: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的数值分解方法也可以参考</a:t>
                </a:r>
                <a:r>
                  <a:rPr lang="en-US" altLang="zh-CN" sz="2400" dirty="0" err="1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Cholesky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分解来执行。</a:t>
                </a: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对称矩阵不正定时，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dirty="0" err="1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Cholesky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分解受限于实数域中开方数必须非负而无法进行，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LDLT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分解则可能可以将负数放到对角阵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D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中。</a:t>
                </a: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877016"/>
              </a:xfrm>
              <a:blipFill>
                <a:blip r:embed="rId3"/>
                <a:stretch>
                  <a:fillRect l="-812" t="-749" r="-23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6146800" y="33274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4" name="对象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46800" y="33274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607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LDLT Numerical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analysis</a:t>
            </a:r>
            <a:b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--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inspired by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numerical analysis</a:t>
            </a:r>
          </a:p>
        </p:txBody>
      </p:sp>
    </p:spTree>
    <p:extLst>
      <p:ext uri="{BB962C8B-B14F-4D97-AF65-F5344CB8AC3E}">
        <p14:creationId xmlns:p14="http://schemas.microsoft.com/office/powerpoint/2010/main" val="9875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LDLT numerical analysis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en-US" altLang="zh-CN" sz="2000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数值分解的方法通常包括：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Up-looking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Left-looking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Right-looking </a:t>
            </a:r>
            <a:r>
              <a:rPr lang="en-US" altLang="zh-CN" sz="2000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详情见附录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endParaRPr lang="en-US" altLang="zh-CN" sz="2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对应的，我们可以构造出</a:t>
            </a: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LDLT</a:t>
            </a: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的数值分解方法：</a:t>
            </a:r>
            <a:endParaRPr lang="en-US" altLang="zh-CN" sz="20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Up-looking </a:t>
            </a: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LDLT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（以此为例介绍，其他两种方法可同理参照</a:t>
            </a:r>
            <a:r>
              <a:rPr lang="en-US" altLang="zh-CN" sz="20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对应方法</a:t>
            </a:r>
            <a:r>
              <a:rPr lang="zh-CN" altLang="en-US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endParaRPr lang="en-US" altLang="zh-CN" sz="2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Left-looking </a:t>
            </a: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LDLT 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altLang="zh-CN" sz="20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Right-looking LDLT</a:t>
            </a:r>
            <a:endParaRPr lang="en-US" altLang="zh-CN" sz="2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3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Up-looking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LDLT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0017458"/>
              </p:ext>
            </p:extLst>
          </p:nvPr>
        </p:nvGraphicFramePr>
        <p:xfrm>
          <a:off x="2901950" y="1611313"/>
          <a:ext cx="6388100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3" imgW="6387840" imgH="4876560" progId="Equation.DSMT4">
                  <p:embed/>
                </p:oleObj>
              </mc:Choice>
              <mc:Fallback>
                <p:oleObj name="Equation" r:id="rId3" imgW="6387840" imgH="4876560" progId="Equation.DSMT4">
                  <p:embed/>
                  <p:pic>
                    <p:nvPicPr>
                      <p:cNvPr id="5" name="对象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01950" y="1611313"/>
                        <a:ext cx="6388100" cy="487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008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41539</TotalTime>
  <Words>268</Words>
  <Application>Microsoft Office PowerPoint</Application>
  <PresentationFormat>宽屏</PresentationFormat>
  <Paragraphs>136</Paragraphs>
  <Slides>25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3" baseType="lpstr">
      <vt:lpstr>等线</vt:lpstr>
      <vt:lpstr>等线 Light</vt:lpstr>
      <vt:lpstr>宋体</vt:lpstr>
      <vt:lpstr>Arial</vt:lpstr>
      <vt:lpstr>Cambria Math</vt:lpstr>
      <vt:lpstr>Times New Roman</vt:lpstr>
      <vt:lpstr>Office 主题​​</vt:lpstr>
      <vt:lpstr>Equation</vt:lpstr>
      <vt:lpstr>LDLT factorization</vt:lpstr>
      <vt:lpstr>CONTENT</vt:lpstr>
      <vt:lpstr>LDLT Brief introduction -- by comparing with Cholesky factorization</vt:lpstr>
      <vt:lpstr>LDLT分解（实数域）</vt:lpstr>
      <vt:lpstr>LDLT分解和Cholesky分解关系</vt:lpstr>
      <vt:lpstr>一些启示</vt:lpstr>
      <vt:lpstr>LDLT Numerical analysis -- inspired by Cholesky numerical analysis</vt:lpstr>
      <vt:lpstr>LDLT numerical analysis</vt:lpstr>
      <vt:lpstr>Up-looking LDLT</vt:lpstr>
      <vt:lpstr>Case of Up-looking LDLT</vt:lpstr>
      <vt:lpstr>Case of Up-looking LDLT</vt:lpstr>
      <vt:lpstr>谢谢 欢迎提问</vt:lpstr>
      <vt:lpstr>附录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Cholesky Numerical analysis</vt:lpstr>
      <vt:lpstr>Up-looking Cholesky</vt:lpstr>
      <vt:lpstr>Left-looking Cholesky</vt:lpstr>
      <vt:lpstr>Right-looking Cholesky</vt:lpstr>
      <vt:lpstr>Left-looking LDLT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 fitting</dc:title>
  <dc:creator>HX00632</dc:creator>
  <cp:lastModifiedBy>HX00632</cp:lastModifiedBy>
  <cp:revision>387</cp:revision>
  <dcterms:created xsi:type="dcterms:W3CDTF">2023-06-07T08:05:57Z</dcterms:created>
  <dcterms:modified xsi:type="dcterms:W3CDTF">2023-10-31T07:00:58Z</dcterms:modified>
</cp:coreProperties>
</file>