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8" r:id="rId3"/>
    <p:sldId id="289" r:id="rId4"/>
    <p:sldId id="307" r:id="rId5"/>
    <p:sldId id="291" r:id="rId6"/>
    <p:sldId id="292" r:id="rId7"/>
    <p:sldId id="286" r:id="rId8"/>
    <p:sldId id="287" r:id="rId9"/>
    <p:sldId id="288" r:id="rId10"/>
    <p:sldId id="277" r:id="rId11"/>
    <p:sldId id="293" r:id="rId12"/>
    <p:sldId id="303" r:id="rId13"/>
    <p:sldId id="304" r:id="rId14"/>
    <p:sldId id="306" r:id="rId15"/>
    <p:sldId id="305" r:id="rId16"/>
    <p:sldId id="30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AADB6-740D-4575-8337-391E183A3208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6665-6A77-4A39-89A7-5E75E4F99D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5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5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53.png"/><Relationship Id="rId5" Type="http://schemas.openxmlformats.org/officeDocument/2006/relationships/tags" Target="../tags/tag51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tags" Target="../tags/tag50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2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61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0.png"/><Relationship Id="rId5" Type="http://schemas.openxmlformats.org/officeDocument/2006/relationships/tags" Target="../tags/tag58.xml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tags" Target="../tags/tag57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6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ecnu.edu.cn/~jypan/Teaching/MatrixComp/index.html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8.png"/><Relationship Id="rId5" Type="http://schemas.openxmlformats.org/officeDocument/2006/relationships/tags" Target="../tags/tag16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15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6.png"/><Relationship Id="rId5" Type="http://schemas.openxmlformats.org/officeDocument/2006/relationships/tags" Target="../tags/tag23.xml"/><Relationship Id="rId10" Type="http://schemas.openxmlformats.org/officeDocument/2006/relationships/image" Target="../media/image25.png"/><Relationship Id="rId4" Type="http://schemas.openxmlformats.org/officeDocument/2006/relationships/tags" Target="../tags/tag22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0.xml"/><Relationship Id="rId7" Type="http://schemas.openxmlformats.org/officeDocument/2006/relationships/image" Target="../media/image3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6.png"/><Relationship Id="rId5" Type="http://schemas.openxmlformats.org/officeDocument/2006/relationships/tags" Target="../tags/tag32.xml"/><Relationship Id="rId10" Type="http://schemas.openxmlformats.org/officeDocument/2006/relationships/image" Target="../media/image35.png"/><Relationship Id="rId4" Type="http://schemas.openxmlformats.org/officeDocument/2006/relationships/tags" Target="../tags/tag31.xml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0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9.png"/><Relationship Id="rId2" Type="http://schemas.openxmlformats.org/officeDocument/2006/relationships/tags" Target="../tags/tag34.xml"/><Relationship Id="rId16" Type="http://schemas.openxmlformats.org/officeDocument/2006/relationships/image" Target="../media/image43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8.png"/><Relationship Id="rId5" Type="http://schemas.openxmlformats.org/officeDocument/2006/relationships/tags" Target="../tags/tag37.xml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47.png"/><Relationship Id="rId5" Type="http://schemas.openxmlformats.org/officeDocument/2006/relationships/tags" Target="../tags/tag45.xml"/><Relationship Id="rId10" Type="http://schemas.openxmlformats.org/officeDocument/2006/relationships/image" Target="../media/image46.png"/><Relationship Id="rId4" Type="http://schemas.openxmlformats.org/officeDocument/2006/relationships/tags" Target="../tags/tag44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0" dirty="0"/>
              <a:t>GMRES</a:t>
            </a:r>
            <a:r>
              <a:rPr lang="zh-CN" altLang="en-US" b="0" dirty="0"/>
              <a:t>算法原理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006484"/>
            <a:ext cx="9144000" cy="961170"/>
          </a:xfrm>
        </p:spPr>
        <p:txBody>
          <a:bodyPr/>
          <a:lstStyle/>
          <a:p>
            <a:r>
              <a:rPr lang="zh-CN" altLang="en-US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王博文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2023.10.21</a:t>
            </a:r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593"/>
          </a:xfrm>
        </p:spPr>
        <p:txBody>
          <a:bodyPr/>
          <a:lstStyle/>
          <a:p>
            <a:r>
              <a:rPr lang="en-US" altLang="zh-CN" dirty="0"/>
              <a:t>H</a:t>
            </a:r>
            <a:r>
              <a:rPr lang="en-US" altLang="zh-CN" baseline="-25000" dirty="0"/>
              <a:t>m+1,m</a:t>
            </a:r>
            <a:r>
              <a:rPr lang="zh-CN" altLang="en-US" dirty="0"/>
              <a:t>的</a:t>
            </a:r>
            <a:r>
              <a:rPr lang="en-US" altLang="zh-CN" dirty="0"/>
              <a:t>QR</a:t>
            </a:r>
            <a:r>
              <a:rPr lang="zh-CN" altLang="en-US" dirty="0"/>
              <a:t>分解递推过程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3200" y="11430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Calibri" panose="020F0502020204030204" charset="0"/>
              </a:rPr>
              <a:t>③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4680" y="1325245"/>
            <a:ext cx="5039360" cy="598805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2794000" y="2076450"/>
            <a:ext cx="187325" cy="28257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9890" y="3382645"/>
            <a:ext cx="5499100" cy="297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300" y="3959225"/>
            <a:ext cx="3175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构造第</a:t>
            </a:r>
            <a:r>
              <a:rPr lang="en-US" altLang="zh-CN"/>
              <a:t>m</a:t>
            </a:r>
            <a:r>
              <a:rPr lang="zh-CN" altLang="en-US"/>
              <a:t>次</a:t>
            </a:r>
            <a:r>
              <a:rPr lang="en-US" altLang="zh-CN"/>
              <a:t>Givens</a:t>
            </a:r>
            <a:r>
              <a:rPr lang="zh-CN" altLang="en-US"/>
              <a:t>变换：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8200" y="4471035"/>
            <a:ext cx="3845560" cy="1033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23900" y="2359025"/>
            <a:ext cx="4531360" cy="910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794000" y="3704590"/>
            <a:ext cx="2965450" cy="80454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3898900" y="3222625"/>
            <a:ext cx="863600" cy="140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048500" y="974725"/>
            <a:ext cx="431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令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670800" y="974725"/>
            <a:ext cx="2133600" cy="7810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96940" y="3047365"/>
            <a:ext cx="5700395" cy="911860"/>
          </a:xfrm>
          <a:prstGeom prst="rect">
            <a:avLst/>
          </a:prstGeom>
        </p:spPr>
      </p:pic>
      <p:sp>
        <p:nvSpPr>
          <p:cNvPr id="16" name="下箭头 15"/>
          <p:cNvSpPr/>
          <p:nvPr/>
        </p:nvSpPr>
        <p:spPr>
          <a:xfrm>
            <a:off x="8801100" y="2252345"/>
            <a:ext cx="381000" cy="5207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>
            <a:stCxn id="10" idx="3"/>
          </p:cNvCxnSpPr>
          <p:nvPr/>
        </p:nvCxnSpPr>
        <p:spPr>
          <a:xfrm>
            <a:off x="5255260" y="2814320"/>
            <a:ext cx="5015230" cy="859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593"/>
          </a:xfrm>
        </p:spPr>
        <p:txBody>
          <a:bodyPr/>
          <a:lstStyle/>
          <a:p>
            <a:r>
              <a:rPr lang="en-US" altLang="zh-CN" dirty="0"/>
              <a:t>H</a:t>
            </a:r>
            <a:r>
              <a:rPr lang="en-US" altLang="zh-CN" baseline="-25000" dirty="0"/>
              <a:t>m+1,m</a:t>
            </a:r>
            <a:r>
              <a:rPr lang="zh-CN" altLang="en-US" dirty="0"/>
              <a:t>的</a:t>
            </a:r>
            <a:r>
              <a:rPr lang="en-US" altLang="zh-CN" dirty="0"/>
              <a:t>QR</a:t>
            </a:r>
            <a:r>
              <a:rPr lang="zh-CN" altLang="en-US" dirty="0"/>
              <a:t>分解递推过程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13560" y="3261995"/>
            <a:ext cx="1438275" cy="3333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13510" y="3805555"/>
            <a:ext cx="2238375" cy="3714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3360" y="1280160"/>
            <a:ext cx="5133975" cy="1771650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>
          <a:xfrm flipV="1">
            <a:off x="3376295" y="2698115"/>
            <a:ext cx="434340" cy="11156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38200" y="4619625"/>
            <a:ext cx="4090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将前</a:t>
            </a:r>
            <a:r>
              <a:rPr lang="en-US" altLang="zh-CN"/>
              <a:t>m - 1</a:t>
            </a:r>
            <a:r>
              <a:rPr lang="zh-CN" altLang="en-US"/>
              <a:t>次</a:t>
            </a:r>
            <a:r>
              <a:rPr lang="en-US" altLang="zh-CN"/>
              <a:t>Givens</a:t>
            </a:r>
            <a:r>
              <a:rPr lang="zh-CN" altLang="en-US"/>
              <a:t>变换应用到</a:t>
            </a:r>
            <a:r>
              <a:rPr lang="en-US" altLang="zh-CN"/>
              <a:t>h</a:t>
            </a:r>
            <a:r>
              <a:rPr lang="en-US" altLang="zh-CN" baseline="-25000"/>
              <a:t>m</a:t>
            </a:r>
            <a:r>
              <a:rPr lang="zh-CN" altLang="en-US"/>
              <a:t>上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7025" y="5176520"/>
            <a:ext cx="6010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</a:t>
            </a:r>
            <a:r>
              <a:rPr lang="zh-CN" altLang="en-US"/>
              <a:t>计算第</a:t>
            </a:r>
            <a:r>
              <a:rPr lang="en-US" altLang="zh-CN"/>
              <a:t>m</a:t>
            </a:r>
            <a:r>
              <a:rPr lang="zh-CN" altLang="en-US"/>
              <a:t>次</a:t>
            </a:r>
            <a:r>
              <a:rPr lang="en-US" altLang="zh-CN"/>
              <a:t>Givens</a:t>
            </a:r>
            <a:r>
              <a:rPr lang="zh-CN" altLang="en-US"/>
              <a:t>变换，对</a:t>
            </a:r>
            <a:r>
              <a:rPr lang="en-US" altLang="zh-CN"/>
              <a:t>h</a:t>
            </a:r>
            <a:r>
              <a:rPr lang="en-US" altLang="zh-CN" baseline="30000"/>
              <a:t>‘</a:t>
            </a:r>
            <a:r>
              <a:rPr lang="en-US" altLang="zh-CN" baseline="-25000"/>
              <a:t>m,m</a:t>
            </a:r>
            <a:r>
              <a:rPr lang="zh-CN" altLang="en-US"/>
              <a:t>和</a:t>
            </a:r>
            <a:r>
              <a:rPr lang="en-US" altLang="zh-CN"/>
              <a:t>h</a:t>
            </a:r>
            <a:r>
              <a:rPr lang="en-US" altLang="zh-CN" baseline="-25000"/>
              <a:t>m+1,m</a:t>
            </a:r>
            <a:r>
              <a:rPr lang="en-US" altLang="zh-CN"/>
              <a:t> </a:t>
            </a:r>
            <a:r>
              <a:rPr lang="zh-CN" altLang="en-US"/>
              <a:t>进行运算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908800" y="2102485"/>
            <a:ext cx="308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=|βQ</a:t>
            </a:r>
            <a:r>
              <a:rPr lang="en-US" altLang="zh-CN" baseline="-25000"/>
              <a:t>m+1</a:t>
            </a:r>
            <a:r>
              <a:rPr lang="en-US" altLang="zh-CN"/>
              <a:t>(m+1,1)|</a:t>
            </a:r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6457950" y="3312795"/>
            <a:ext cx="5265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=G</a:t>
            </a:r>
            <a:r>
              <a:rPr lang="en-US" altLang="zh-CN" baseline="-25000"/>
              <a:t>m</a:t>
            </a:r>
            <a:r>
              <a:rPr lang="en-US" altLang="zh-CN"/>
              <a:t>*G</a:t>
            </a:r>
            <a:r>
              <a:rPr lang="en-US" altLang="zh-CN" baseline="-25000"/>
              <a:t>m-1</a:t>
            </a:r>
            <a:r>
              <a:rPr lang="en-US" altLang="zh-CN"/>
              <a:t> ....G</a:t>
            </a:r>
            <a:r>
              <a:rPr lang="en-US" altLang="zh-CN" baseline="-25000"/>
              <a:t>2</a:t>
            </a:r>
            <a:r>
              <a:rPr lang="en-US" altLang="zh-CN"/>
              <a:t>G</a:t>
            </a:r>
            <a:r>
              <a:rPr lang="en-US" altLang="zh-CN" baseline="-25000"/>
              <a:t>1</a:t>
            </a:r>
            <a:r>
              <a:rPr lang="en-US" altLang="zh-CN"/>
              <a:t>(βe</a:t>
            </a:r>
            <a:r>
              <a:rPr lang="en-US" altLang="zh-CN" baseline="-25000"/>
              <a:t>1</a:t>
            </a:r>
            <a:r>
              <a:rPr lang="en-US" altLang="zh-CN"/>
              <a:t>)</a:t>
            </a:r>
            <a:r>
              <a:rPr lang="zh-CN" altLang="en-US"/>
              <a:t>的最后一个分量的绝对值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65035" y="3917315"/>
            <a:ext cx="3114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同理，此时只需要对第</a:t>
            </a:r>
            <a:r>
              <a:rPr lang="en-US" altLang="zh-CN"/>
              <a:t>m - 1</a:t>
            </a:r>
            <a:r>
              <a:rPr lang="zh-CN" altLang="en-US"/>
              <a:t>次的残差做一次</a:t>
            </a:r>
            <a:r>
              <a:rPr lang="en-US" altLang="zh-CN"/>
              <a:t>givens</a:t>
            </a:r>
            <a:r>
              <a:rPr lang="zh-CN" altLang="en-US"/>
              <a:t>变换</a:t>
            </a: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67425" y="1460500"/>
            <a:ext cx="5101590" cy="47053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746365" y="4798695"/>
            <a:ext cx="1743075" cy="35242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99955" y="1910080"/>
            <a:ext cx="1866900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9856470" y="2794635"/>
                <a:ext cx="196596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 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470" y="2794635"/>
                <a:ext cx="1965960" cy="3683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593"/>
          </a:xfrm>
        </p:spPr>
        <p:txBody>
          <a:bodyPr/>
          <a:lstStyle/>
          <a:p>
            <a:r>
              <a:rPr lang="zh-CN" altLang="en-US" dirty="0"/>
              <a:t>伪代码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09820" y="187325"/>
            <a:ext cx="4491355" cy="6123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45710" y="6325870"/>
            <a:ext cx="3756025" cy="3194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8615" y="1231265"/>
            <a:ext cx="4295140" cy="47986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593"/>
          </a:xfrm>
        </p:spPr>
        <p:txBody>
          <a:bodyPr/>
          <a:lstStyle/>
          <a:p>
            <a:r>
              <a:rPr lang="en-US" altLang="zh-CN" dirty="0"/>
              <a:t>GMRES</a:t>
            </a:r>
            <a:r>
              <a:rPr lang="zh-CN" altLang="en-US" dirty="0"/>
              <a:t>的中断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22830" y="1104265"/>
            <a:ext cx="7379970" cy="702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48205" y="1944370"/>
            <a:ext cx="7896225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593"/>
          </a:xfrm>
        </p:spPr>
        <p:txBody>
          <a:bodyPr/>
          <a:lstStyle/>
          <a:p>
            <a:r>
              <a:rPr lang="zh-CN" altLang="en-US" dirty="0"/>
              <a:t>带重启的</a:t>
            </a:r>
            <a:r>
              <a:rPr lang="en-US" altLang="zh-CN" dirty="0"/>
              <a:t>GMRES</a:t>
            </a:r>
            <a:r>
              <a:rPr lang="zh-CN" altLang="en-US" dirty="0"/>
              <a:t>算法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6415" y="1289685"/>
            <a:ext cx="2802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当迭代次数过多时，可以计算出当前迭代次数下的最佳近似解</a:t>
            </a:r>
            <a:r>
              <a:rPr lang="en-US" altLang="zh-CN"/>
              <a:t>x</a:t>
            </a:r>
            <a:r>
              <a:rPr lang="en-US" altLang="zh-CN" baseline="30000"/>
              <a:t>(k)</a:t>
            </a:r>
            <a:r>
              <a:rPr lang="zh-CN" altLang="en-US"/>
              <a:t>，令</a:t>
            </a:r>
            <a:r>
              <a:rPr lang="en-US" altLang="zh-CN"/>
              <a:t>x</a:t>
            </a:r>
            <a:r>
              <a:rPr lang="en-US" altLang="zh-CN" baseline="30000"/>
              <a:t>(0)</a:t>
            </a:r>
            <a:r>
              <a:rPr lang="en-US" altLang="zh-CN"/>
              <a:t>=x</a:t>
            </a:r>
            <a:r>
              <a:rPr lang="en-US" altLang="zh-CN" baseline="30000"/>
              <a:t>(k)</a:t>
            </a:r>
            <a:r>
              <a:rPr lang="en-US" altLang="zh-CN"/>
              <a:t>,</a:t>
            </a:r>
            <a:r>
              <a:rPr lang="zh-CN" altLang="en-US"/>
              <a:t>再重新开始迭代过程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44720" y="3298190"/>
            <a:ext cx="5867400" cy="342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78045" y="864235"/>
            <a:ext cx="5934075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参考文献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hlinkClick r:id="rId2"/>
              </a:rPr>
              <a:t>矩阵</a:t>
            </a:r>
            <a:r>
              <a:rPr lang="zh-CN" altLang="en-US" dirty="0">
                <a:hlinkClick r:id="rId2"/>
              </a:rPr>
              <a:t>计算 </a:t>
            </a:r>
            <a:r>
              <a:rPr lang="en-US" altLang="zh-CN" dirty="0">
                <a:hlinkClick r:id="rId2"/>
              </a:rPr>
              <a:t>(ecnu.edu.cn</a:t>
            </a:r>
            <a:r>
              <a:rPr lang="en-US" altLang="zh-CN" dirty="0" smtClean="0">
                <a:hlinkClick r:id="rId2"/>
              </a:rPr>
              <a:t>)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</a:t>
            </a:r>
            <a:r>
              <a:rPr lang="zh-CN" altLang="en-US" b="0" dirty="0" smtClean="0"/>
              <a:t>课程教案，第</a:t>
            </a:r>
            <a:r>
              <a:rPr lang="en-US" altLang="zh-CN" b="0" dirty="0" smtClean="0"/>
              <a:t>7</a:t>
            </a:r>
            <a:r>
              <a:rPr lang="zh-CN" altLang="en-US" b="0" dirty="0" smtClean="0"/>
              <a:t>章</a:t>
            </a:r>
            <a:r>
              <a:rPr lang="en-US" altLang="zh-CN" b="0" dirty="0" smtClean="0"/>
              <a:t>1~2</a:t>
            </a:r>
            <a:r>
              <a:rPr lang="zh-CN" altLang="en-US" b="0" dirty="0" smtClean="0"/>
              <a:t>节，潘建瑜</a:t>
            </a:r>
            <a:r>
              <a:rPr lang="zh-CN" altLang="en-US" b="0" dirty="0"/>
              <a:t>，</a:t>
            </a:r>
            <a:r>
              <a:rPr lang="zh-CN" altLang="en-US" b="0" dirty="0" smtClean="0"/>
              <a:t>华东师范大学。</a:t>
            </a:r>
            <a:endParaRPr lang="en-US" altLang="zh-CN" b="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3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659472" y="71216"/>
            <a:ext cx="10515600" cy="1325563"/>
          </a:xfrm>
        </p:spPr>
        <p:txBody>
          <a:bodyPr/>
          <a:lstStyle/>
          <a:p>
            <a:r>
              <a:rPr lang="en-US" altLang="zh-CN"/>
              <a:t>Krylov</a:t>
            </a:r>
            <a:r>
              <a:rPr lang="zh-CN" altLang="en-US"/>
              <a:t>子空间</a:t>
            </a: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5040" y="2055495"/>
            <a:ext cx="10282555" cy="2747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593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Arnoldi</a:t>
            </a:r>
            <a:r>
              <a:rPr lang="zh-CN" altLang="en-US" dirty="0">
                <a:sym typeface="+mn-ea"/>
              </a:rPr>
              <a:t>过程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8200" y="1129665"/>
            <a:ext cx="2582545" cy="34874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76481" y="920369"/>
            <a:ext cx="53168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b="1"/>
              <a:t>z = Av</a:t>
            </a:r>
            <a:r>
              <a:rPr lang="en-US" altLang="zh-CN" b="1" baseline="-25000"/>
              <a:t>j</a:t>
            </a:r>
            <a:r>
              <a:rPr lang="en-US" altLang="zh-CN" b="1"/>
              <a:t> &amp; {for i = 1 to j} z = z - h</a:t>
            </a:r>
            <a:r>
              <a:rPr lang="en-US" altLang="zh-CN" b="1" baseline="-25000"/>
              <a:t>i, j</a:t>
            </a:r>
            <a:r>
              <a:rPr lang="en-US" altLang="zh-CN" b="1"/>
              <a:t>v</a:t>
            </a:r>
            <a:r>
              <a:rPr lang="en-US" altLang="zh-CN" b="1" baseline="-25000"/>
              <a:t>i </a:t>
            </a:r>
            <a:r>
              <a:rPr lang="en-US" altLang="zh-CN" b="1"/>
              <a:t>&amp; v</a:t>
            </a:r>
            <a:r>
              <a:rPr lang="en-US" altLang="zh-CN" b="1" baseline="-25000"/>
              <a:t>j+1 </a:t>
            </a:r>
            <a:r>
              <a:rPr lang="en-US" altLang="zh-CN" b="1"/>
              <a:t>= z/h</a:t>
            </a:r>
            <a:r>
              <a:rPr lang="en-US" altLang="zh-CN" b="1" baseline="-25000"/>
              <a:t>j+1, j</a:t>
            </a:r>
          </a:p>
        </p:txBody>
      </p:sp>
      <p:sp>
        <p:nvSpPr>
          <p:cNvPr id="9" name="下箭头 8"/>
          <p:cNvSpPr/>
          <p:nvPr/>
        </p:nvSpPr>
        <p:spPr>
          <a:xfrm>
            <a:off x="7709535" y="1426845"/>
            <a:ext cx="461645" cy="4076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630545" y="2080895"/>
            <a:ext cx="4619625" cy="390525"/>
          </a:xfrm>
          <a:prstGeom prst="rect">
            <a:avLst/>
          </a:prstGeom>
        </p:spPr>
      </p:pic>
      <p:sp>
        <p:nvSpPr>
          <p:cNvPr id="11" name="下箭头 10"/>
          <p:cNvSpPr/>
          <p:nvPr>
            <p:custDataLst>
              <p:tags r:id="rId3"/>
            </p:custDataLst>
          </p:nvPr>
        </p:nvSpPr>
        <p:spPr>
          <a:xfrm>
            <a:off x="7709535" y="2590800"/>
            <a:ext cx="461645" cy="4076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891405" y="3117850"/>
            <a:ext cx="5924550" cy="23717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376545" y="6067425"/>
            <a:ext cx="5153025" cy="590550"/>
          </a:xfrm>
          <a:prstGeom prst="rect">
            <a:avLst/>
          </a:prstGeom>
        </p:spPr>
      </p:pic>
      <p:sp>
        <p:nvSpPr>
          <p:cNvPr id="15" name="下箭头 14"/>
          <p:cNvSpPr/>
          <p:nvPr>
            <p:custDataLst>
              <p:tags r:id="rId6"/>
            </p:custDataLst>
          </p:nvPr>
        </p:nvSpPr>
        <p:spPr>
          <a:xfrm>
            <a:off x="7836535" y="5489575"/>
            <a:ext cx="461645" cy="4076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10190" y="6136005"/>
            <a:ext cx="1695450" cy="466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29355" y="365125"/>
            <a:ext cx="12236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v</a:t>
            </a:r>
            <a:r>
              <a:rPr lang="en-US" altLang="zh-CN" baseline="-25000"/>
              <a:t>i</a:t>
            </a:r>
            <a:r>
              <a:rPr lang="zh-CN" altLang="en-US"/>
              <a:t>是正交化过程中得到的</a:t>
            </a:r>
            <a:r>
              <a:rPr lang="en-US" altLang="zh-CN"/>
              <a:t>krylov</a:t>
            </a:r>
            <a:r>
              <a:rPr lang="zh-CN" altLang="en-US"/>
              <a:t>空间的正交基底向量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667760" y="2220595"/>
            <a:ext cx="12236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h</a:t>
            </a:r>
            <a:r>
              <a:rPr lang="en-US" altLang="zh-CN" baseline="-25000"/>
              <a:t>i</a:t>
            </a:r>
            <a:r>
              <a:rPr lang="zh-CN" altLang="en-US"/>
              <a:t>是正交化过程中得到的上海森堡矩阵</a:t>
            </a:r>
            <a:r>
              <a:rPr lang="en-US" altLang="zh-CN"/>
              <a:t>H</a:t>
            </a:r>
            <a:r>
              <a:rPr lang="zh-CN" altLang="en-US"/>
              <a:t>的分量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6395" y="4831080"/>
            <a:ext cx="501015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593"/>
          </a:xfrm>
        </p:spPr>
        <p:txBody>
          <a:bodyPr/>
          <a:lstStyle/>
          <a:p>
            <a:r>
              <a:rPr lang="zh-CN" altLang="en-US" dirty="0"/>
              <a:t>基础的</a:t>
            </a:r>
            <a:r>
              <a:rPr lang="en-US" altLang="zh-CN" dirty="0"/>
              <a:t>GMRES</a:t>
            </a:r>
            <a:r>
              <a:rPr lang="zh-CN" altLang="en-US" dirty="0"/>
              <a:t>算法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0195" y="1222375"/>
            <a:ext cx="6397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设初始向量</a:t>
            </a:r>
            <a:r>
              <a:rPr lang="en-US" altLang="zh-CN"/>
              <a:t>x</a:t>
            </a:r>
            <a:r>
              <a:rPr lang="en-US" altLang="zh-CN" baseline="30000"/>
              <a:t>(0)</a:t>
            </a:r>
            <a:r>
              <a:rPr lang="en-US" altLang="zh-CN"/>
              <a:t>,</a:t>
            </a:r>
            <a:r>
              <a:rPr lang="zh-CN" altLang="en-US"/>
              <a:t>对任意向量</a:t>
            </a:r>
            <a:r>
              <a:rPr lang="en-US" altLang="zh-CN"/>
              <a:t>x∈</a:t>
            </a:r>
            <a:r>
              <a:rPr lang="en-US" altLang="zh-CN">
                <a:sym typeface="+mn-ea"/>
              </a:rPr>
              <a:t>x</a:t>
            </a:r>
            <a:r>
              <a:rPr lang="en-US" altLang="zh-CN" baseline="30000">
                <a:sym typeface="+mn-ea"/>
              </a:rPr>
              <a:t>(0) </a:t>
            </a:r>
            <a:r>
              <a:rPr lang="en-US" altLang="zh-CN">
                <a:sym typeface="+mn-ea"/>
              </a:rPr>
              <a:t>+ </a:t>
            </a:r>
            <a:r>
              <a:rPr lang="en-US" altLang="zh-CN" i="1">
                <a:sym typeface="+mn-ea"/>
              </a:rPr>
              <a:t>K</a:t>
            </a:r>
            <a:r>
              <a:rPr lang="en-US" altLang="zh-CN" baseline="-25000">
                <a:sym typeface="+mn-ea"/>
              </a:rPr>
              <a:t>m</a:t>
            </a:r>
            <a:r>
              <a:rPr lang="zh-CN" altLang="en-US">
                <a:sym typeface="+mn-ea"/>
              </a:rPr>
              <a:t>，可设</a:t>
            </a:r>
            <a:r>
              <a:rPr lang="en-US" altLang="zh-CN">
                <a:sym typeface="+mn-ea"/>
              </a:rPr>
              <a:t>x = x</a:t>
            </a:r>
            <a:r>
              <a:rPr lang="en-US" altLang="zh-CN" baseline="30000">
                <a:sym typeface="+mn-ea"/>
              </a:rPr>
              <a:t>(0)</a:t>
            </a:r>
            <a:r>
              <a:rPr lang="en-US" altLang="zh-CN">
                <a:sym typeface="+mn-ea"/>
              </a:rPr>
              <a:t> + V</a:t>
            </a:r>
            <a:r>
              <a:rPr lang="en-US" altLang="zh-CN" baseline="-25000">
                <a:sym typeface="+mn-ea"/>
              </a:rPr>
              <a:t>m</a:t>
            </a:r>
            <a:r>
              <a:rPr lang="en-US" altLang="zh-CN">
                <a:sym typeface="+mn-ea"/>
              </a:rPr>
              <a:t>y,</a:t>
            </a:r>
            <a:r>
              <a:rPr lang="zh-CN" altLang="en-US">
                <a:sym typeface="+mn-ea"/>
              </a:rPr>
              <a:t>推导公式如下：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6565" y="1990725"/>
            <a:ext cx="3067050" cy="190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93210" y="1990725"/>
            <a:ext cx="962025" cy="3619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7980" y="4447540"/>
            <a:ext cx="2306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由于</a:t>
            </a:r>
            <a:r>
              <a:rPr lang="en-US" altLang="zh-CN">
                <a:sym typeface="+mn-ea"/>
              </a:rPr>
              <a:t>V</a:t>
            </a:r>
            <a:r>
              <a:rPr lang="en-US" altLang="zh-CN" baseline="-25000">
                <a:sym typeface="+mn-ea"/>
              </a:rPr>
              <a:t>m+1 </a:t>
            </a:r>
            <a:r>
              <a:rPr lang="zh-CN" altLang="en-US">
                <a:sym typeface="+mn-ea"/>
              </a:rPr>
              <a:t>列正交：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0665" y="5024755"/>
            <a:ext cx="5429250" cy="371475"/>
          </a:xfrm>
          <a:prstGeom prst="rect">
            <a:avLst/>
          </a:prstGeom>
        </p:spPr>
      </p:pic>
      <p:sp>
        <p:nvSpPr>
          <p:cNvPr id="18" name="下箭头 17"/>
          <p:cNvSpPr/>
          <p:nvPr/>
        </p:nvSpPr>
        <p:spPr>
          <a:xfrm>
            <a:off x="2732405" y="5505450"/>
            <a:ext cx="387350" cy="40703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93165" y="6021705"/>
            <a:ext cx="3524250" cy="704850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5542915" y="3167380"/>
            <a:ext cx="600710" cy="5238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30060" y="789305"/>
            <a:ext cx="4131945" cy="4606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43750" y="5505450"/>
            <a:ext cx="3505200" cy="276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10195" y="6130290"/>
            <a:ext cx="2162175" cy="2762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7980" y="3877310"/>
            <a:ext cx="3311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r</a:t>
            </a:r>
            <a:r>
              <a:rPr lang="zh-CN" altLang="en-US" sz="1400"/>
              <a:t>是要求解的残差，求解的目标就是让</a:t>
            </a:r>
            <a:r>
              <a:rPr lang="en-US" altLang="zh-CN" sz="1400"/>
              <a:t>r</a:t>
            </a:r>
            <a:r>
              <a:rPr lang="zh-CN" altLang="en-US" sz="1400"/>
              <a:t>最小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33320" y="4293870"/>
            <a:ext cx="1659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e</a:t>
            </a:r>
            <a:r>
              <a:rPr lang="en-US" altLang="zh-CN" sz="1400" baseline="-25000"/>
              <a:t>1</a:t>
            </a:r>
            <a:r>
              <a:rPr lang="zh-CN" altLang="en-US" sz="1400"/>
              <a:t>是单位向量，只有第一个分量为</a:t>
            </a:r>
            <a:r>
              <a:rPr lang="en-US" altLang="zh-CN" sz="1400"/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593"/>
          </a:xfrm>
        </p:spPr>
        <p:txBody>
          <a:bodyPr/>
          <a:lstStyle/>
          <a:p>
            <a:r>
              <a:rPr lang="en-US" altLang="zh-CN" dirty="0"/>
              <a:t>QR</a:t>
            </a:r>
            <a:r>
              <a:rPr lang="zh-CN" altLang="en-US" dirty="0"/>
              <a:t>分解求解最小二乘法问题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5590" y="1289685"/>
            <a:ext cx="2647950" cy="4476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4975" y="1824990"/>
            <a:ext cx="3219450" cy="381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4975" y="2360295"/>
            <a:ext cx="3276600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27930" y="1474470"/>
            <a:ext cx="6391275" cy="885825"/>
          </a:xfrm>
          <a:prstGeom prst="rect">
            <a:avLst/>
          </a:prstGeom>
        </p:spPr>
      </p:pic>
      <p:sp>
        <p:nvSpPr>
          <p:cNvPr id="22" name="右箭头 21"/>
          <p:cNvSpPr/>
          <p:nvPr/>
        </p:nvSpPr>
        <p:spPr>
          <a:xfrm>
            <a:off x="4098925" y="1824990"/>
            <a:ext cx="484505" cy="3683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5474970" y="2792095"/>
            <a:ext cx="407035" cy="42672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725035" y="3650615"/>
            <a:ext cx="2257425" cy="4095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753995" y="5350510"/>
            <a:ext cx="6334125" cy="533400"/>
          </a:xfrm>
          <a:prstGeom prst="rect">
            <a:avLst/>
          </a:prstGeom>
        </p:spPr>
      </p:pic>
      <p:sp>
        <p:nvSpPr>
          <p:cNvPr id="26" name="下箭头 25"/>
          <p:cNvSpPr/>
          <p:nvPr/>
        </p:nvSpPr>
        <p:spPr>
          <a:xfrm>
            <a:off x="5465445" y="4491990"/>
            <a:ext cx="416560" cy="62992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075680" y="4536440"/>
            <a:ext cx="1772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回代</a:t>
            </a:r>
            <a:r>
              <a:rPr lang="en-US" altLang="zh-CN" b="1"/>
              <a:t>y</a:t>
            </a:r>
            <a:r>
              <a:rPr lang="en-US" altLang="zh-CN" b="1" baseline="30000"/>
              <a:t>(m)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9818" y="194927"/>
            <a:ext cx="7589094" cy="1325563"/>
          </a:xfrm>
        </p:spPr>
        <p:txBody>
          <a:bodyPr/>
          <a:lstStyle/>
          <a:p>
            <a:r>
              <a:rPr lang="en-US" altLang="zh-CN" dirty="0"/>
              <a:t>Givens</a:t>
            </a:r>
            <a:r>
              <a:rPr lang="zh-CN" altLang="en-US" dirty="0"/>
              <a:t>变换求解</a:t>
            </a:r>
            <a:r>
              <a:rPr lang="en-US" altLang="zh-CN" dirty="0"/>
              <a:t>QR</a:t>
            </a:r>
            <a:r>
              <a:rPr lang="zh-CN" altLang="en-US" dirty="0"/>
              <a:t>分解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9605" y="1515745"/>
            <a:ext cx="293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二维平面中的旋转矩阵：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76950" y="1335405"/>
            <a:ext cx="5600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在</a:t>
            </a:r>
            <a:r>
              <a:rPr lang="en-US" altLang="zh-CN"/>
              <a:t>n</a:t>
            </a:r>
            <a:r>
              <a:rPr lang="zh-CN" altLang="en-US"/>
              <a:t>维空间中让矩阵沿着平面</a:t>
            </a:r>
            <a:r>
              <a:rPr lang="en-US" altLang="zh-CN"/>
              <a:t>[e</a:t>
            </a:r>
            <a:r>
              <a:rPr lang="en-US" altLang="zh-CN" baseline="-25000"/>
              <a:t>i</a:t>
            </a:r>
            <a:r>
              <a:rPr lang="zh-CN" altLang="en-US"/>
              <a:t>，</a:t>
            </a:r>
            <a:r>
              <a:rPr lang="en-US" altLang="zh-CN"/>
              <a:t>e</a:t>
            </a:r>
            <a:r>
              <a:rPr lang="en-US" altLang="zh-CN" baseline="-25000"/>
              <a:t>j</a:t>
            </a:r>
            <a:r>
              <a:rPr lang="en-US" altLang="zh-CN"/>
              <a:t>]</a:t>
            </a:r>
            <a:r>
              <a:rPr lang="zh-CN" altLang="en-US"/>
              <a:t>进行旋转：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5025" y="2141855"/>
            <a:ext cx="1838325" cy="866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96100" y="5657850"/>
            <a:ext cx="3124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R</a:t>
            </a:r>
            <a:r>
              <a:rPr lang="en-US" altLang="zh-CN" baseline="-25000"/>
              <a:t>ij</a:t>
            </a:r>
            <a:r>
              <a:rPr lang="zh-CN" altLang="en-US"/>
              <a:t>是正交矩阵，且</a:t>
            </a:r>
            <a:r>
              <a:rPr lang="en-US" altLang="zh-CN"/>
              <a:t>det(R</a:t>
            </a:r>
            <a:r>
              <a:rPr lang="en-US" altLang="zh-CN" baseline="-25000"/>
              <a:t>IJ</a:t>
            </a:r>
            <a:r>
              <a:rPr lang="en-US" altLang="zh-CN"/>
              <a:t>) = 1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1955" y="1884045"/>
            <a:ext cx="5643245" cy="35934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725" y="3429000"/>
            <a:ext cx="5000625" cy="2552700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4567555" y="3283585"/>
            <a:ext cx="914400" cy="5715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9818" y="194927"/>
            <a:ext cx="7589094" cy="1325563"/>
          </a:xfrm>
        </p:spPr>
        <p:txBody>
          <a:bodyPr/>
          <a:lstStyle/>
          <a:p>
            <a:r>
              <a:rPr lang="en-US" altLang="zh-CN" dirty="0"/>
              <a:t>Givens</a:t>
            </a:r>
            <a:r>
              <a:rPr lang="zh-CN" altLang="en-US" dirty="0"/>
              <a:t>变换求解</a:t>
            </a:r>
            <a:r>
              <a:rPr lang="en-US" altLang="zh-CN" dirty="0"/>
              <a:t>QR</a:t>
            </a:r>
            <a:r>
              <a:rPr lang="zh-CN" altLang="en-US" dirty="0"/>
              <a:t>分解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9605" y="1151890"/>
            <a:ext cx="2545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令y=</a:t>
            </a:r>
            <a:r>
              <a:rPr lang="zh-CN" altLang="en-US" b="1"/>
              <a:t>R</a:t>
            </a:r>
            <a:r>
              <a:rPr lang="en-US" altLang="zh-CN" b="1" baseline="-25000"/>
              <a:t>ij</a:t>
            </a:r>
            <a:r>
              <a:rPr lang="zh-CN" altLang="en-US"/>
              <a:t>x，则有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25" y="1728470"/>
            <a:ext cx="2609850" cy="145732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790950" y="1868170"/>
            <a:ext cx="933450" cy="5524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47690" y="1199515"/>
            <a:ext cx="5281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若想要让旋转变换后分量</a:t>
            </a:r>
            <a:r>
              <a:rPr lang="en-US" altLang="zh-CN"/>
              <a:t>y</a:t>
            </a:r>
            <a:r>
              <a:rPr lang="en-US" altLang="zh-CN" baseline="-25000"/>
              <a:t>j</a:t>
            </a:r>
            <a:r>
              <a:rPr lang="zh-CN" altLang="en-US"/>
              <a:t>为</a:t>
            </a:r>
            <a:r>
              <a:rPr lang="en-US" altLang="zh-CN"/>
              <a:t>0</a:t>
            </a:r>
            <a:r>
              <a:rPr lang="zh-CN" altLang="en-US"/>
              <a:t>，那么</a:t>
            </a:r>
            <a:r>
              <a:rPr lang="en-US" altLang="zh-CN"/>
              <a:t>s</a:t>
            </a:r>
            <a:r>
              <a:rPr lang="zh-CN" altLang="en-US"/>
              <a:t>和</a:t>
            </a:r>
            <a:r>
              <a:rPr lang="en-US" altLang="zh-CN"/>
              <a:t>c</a:t>
            </a:r>
            <a:r>
              <a:rPr lang="zh-CN" altLang="en-US"/>
              <a:t>分别为：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55005" y="1728470"/>
            <a:ext cx="4695825" cy="1247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790950" y="3429635"/>
            <a:ext cx="4048760" cy="25387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64075" y="6212205"/>
            <a:ext cx="2600325" cy="409575"/>
          </a:xfrm>
          <a:prstGeom prst="rect">
            <a:avLst/>
          </a:prstGeom>
        </p:spPr>
      </p:pic>
      <p:sp>
        <p:nvSpPr>
          <p:cNvPr id="18" name="下箭头 17"/>
          <p:cNvSpPr/>
          <p:nvPr/>
        </p:nvSpPr>
        <p:spPr>
          <a:xfrm>
            <a:off x="5457190" y="2973070"/>
            <a:ext cx="692785" cy="81534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49605" y="3185795"/>
            <a:ext cx="202882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9818" y="194927"/>
            <a:ext cx="7589094" cy="1325563"/>
          </a:xfrm>
        </p:spPr>
        <p:txBody>
          <a:bodyPr/>
          <a:lstStyle/>
          <a:p>
            <a:r>
              <a:rPr lang="en-US" altLang="zh-CN" dirty="0"/>
              <a:t>Givens</a:t>
            </a:r>
            <a:r>
              <a:rPr lang="zh-CN" altLang="en-US" dirty="0"/>
              <a:t>变换求解</a:t>
            </a:r>
            <a:r>
              <a:rPr lang="en-US" altLang="zh-CN" dirty="0"/>
              <a:t>QR</a:t>
            </a:r>
            <a:r>
              <a:rPr lang="zh-CN" altLang="en-US" dirty="0"/>
              <a:t>分解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011" y="1152144"/>
            <a:ext cx="49796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/>
              <a:t>举例：让</a:t>
            </a:r>
            <a:r>
              <a:rPr lang="en-US" altLang="zh-CN"/>
              <a:t>X = (1, 2, 3)</a:t>
            </a:r>
            <a:r>
              <a:rPr lang="en-US" altLang="zh-CN" baseline="30000"/>
              <a:t>T</a:t>
            </a:r>
            <a:r>
              <a:rPr lang="zh-CN" altLang="en-US"/>
              <a:t>变为和</a:t>
            </a:r>
            <a:r>
              <a:rPr lang="en-US" altLang="zh-CN"/>
              <a:t>(1, 0, 0)</a:t>
            </a:r>
            <a:r>
              <a:rPr lang="en-US" altLang="zh-CN" baseline="30000"/>
              <a:t>T</a:t>
            </a:r>
            <a:r>
              <a:rPr lang="zh-CN" altLang="en-US"/>
              <a:t>同一个方向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3075" y="1715770"/>
            <a:ext cx="2376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第一次，乘</a:t>
            </a:r>
            <a:r>
              <a:rPr lang="en-US" altLang="zh-CN" b="1"/>
              <a:t>R</a:t>
            </a:r>
            <a:r>
              <a:rPr lang="en-US" altLang="zh-CN" b="1" baseline="-25000"/>
              <a:t>12</a:t>
            </a:r>
            <a:r>
              <a:rPr lang="zh-CN" altLang="en-US"/>
              <a:t>：</a:t>
            </a:r>
            <a:endParaRPr lang="zh-CN" altLang="en-US" baseline="-250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6715" y="2279650"/>
            <a:ext cx="3162300" cy="15525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6715" y="3942715"/>
            <a:ext cx="2553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</a:t>
            </a:r>
            <a:r>
              <a:rPr lang="zh-CN" altLang="en-US"/>
              <a:t>和</a:t>
            </a:r>
            <a:r>
              <a:rPr lang="en-US" altLang="zh-CN"/>
              <a:t>s</a:t>
            </a:r>
            <a:r>
              <a:rPr lang="zh-CN" altLang="en-US"/>
              <a:t>：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73075" y="4510405"/>
            <a:ext cx="3333750" cy="1420495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3895725" y="1831340"/>
            <a:ext cx="407035" cy="44831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49470" y="1831340"/>
            <a:ext cx="3362325" cy="5334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120515" y="2755900"/>
            <a:ext cx="2893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第二次，用</a:t>
            </a:r>
            <a:r>
              <a:rPr lang="en-US" altLang="zh-CN" b="1"/>
              <a:t>x</a:t>
            </a:r>
            <a:r>
              <a:rPr lang="en-US" altLang="zh-CN" b="1" baseline="-25000"/>
              <a:t>1</a:t>
            </a:r>
            <a:r>
              <a:rPr lang="en-US" altLang="zh-CN" b="1" baseline="30000"/>
              <a:t>’</a:t>
            </a:r>
            <a:r>
              <a:rPr lang="zh-CN" altLang="en-US"/>
              <a:t>和</a:t>
            </a:r>
            <a:r>
              <a:rPr lang="en-US" altLang="zh-CN" b="1"/>
              <a:t>x</a:t>
            </a:r>
            <a:r>
              <a:rPr lang="en-US" altLang="zh-CN" b="1" baseline="-25000"/>
              <a:t>3</a:t>
            </a:r>
            <a:r>
              <a:rPr lang="zh-CN" altLang="en-US"/>
              <a:t>计算</a:t>
            </a:r>
            <a:r>
              <a:rPr lang="en-US" altLang="zh-CN"/>
              <a:t>s</a:t>
            </a:r>
            <a:r>
              <a:rPr lang="zh-CN" altLang="en-US"/>
              <a:t>和</a:t>
            </a:r>
            <a:r>
              <a:rPr lang="en-US" altLang="zh-CN"/>
              <a:t>c</a:t>
            </a:r>
            <a:r>
              <a:rPr lang="zh-CN" altLang="en-US"/>
              <a:t>：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120515" y="3515360"/>
            <a:ext cx="3447415" cy="15500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024630" y="4918710"/>
            <a:ext cx="3543300" cy="17907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455660" y="2364740"/>
            <a:ext cx="2583180" cy="1268730"/>
          </a:xfrm>
          <a:prstGeom prst="rect">
            <a:avLst/>
          </a:prstGeom>
        </p:spPr>
      </p:pic>
      <p:sp>
        <p:nvSpPr>
          <p:cNvPr id="25" name="右箭头 24"/>
          <p:cNvSpPr/>
          <p:nvPr>
            <p:custDataLst>
              <p:tags r:id="rId7"/>
            </p:custDataLst>
          </p:nvPr>
        </p:nvSpPr>
        <p:spPr>
          <a:xfrm>
            <a:off x="7881620" y="3832225"/>
            <a:ext cx="407035" cy="44831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994775" y="3832225"/>
            <a:ext cx="15049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593"/>
          </a:xfrm>
        </p:spPr>
        <p:txBody>
          <a:bodyPr/>
          <a:lstStyle/>
          <a:p>
            <a:r>
              <a:rPr lang="en-US" altLang="zh-CN" dirty="0"/>
              <a:t>H</a:t>
            </a:r>
            <a:r>
              <a:rPr lang="en-US" altLang="zh-CN" baseline="-25000" dirty="0"/>
              <a:t>m+1,m</a:t>
            </a:r>
            <a:r>
              <a:rPr lang="zh-CN" altLang="en-US" dirty="0"/>
              <a:t>的</a:t>
            </a:r>
            <a:r>
              <a:rPr lang="en-US" altLang="zh-CN" dirty="0"/>
              <a:t>QR</a:t>
            </a:r>
            <a:r>
              <a:rPr lang="zh-CN" altLang="en-US" dirty="0"/>
              <a:t>分解递推过程</a:t>
            </a: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0220" y="1152525"/>
            <a:ext cx="4352925" cy="7429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01445" y="2039620"/>
            <a:ext cx="1971675" cy="752475"/>
          </a:xfrm>
          <a:prstGeom prst="rect">
            <a:avLst/>
          </a:prstGeom>
        </p:spPr>
      </p:pic>
      <p:sp>
        <p:nvSpPr>
          <p:cNvPr id="27" name="下箭头 26"/>
          <p:cNvSpPr/>
          <p:nvPr/>
        </p:nvSpPr>
        <p:spPr>
          <a:xfrm>
            <a:off x="2184400" y="2981325"/>
            <a:ext cx="342900" cy="3937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03375" y="3542030"/>
            <a:ext cx="1504950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441386" y="4414139"/>
                <a:ext cx="1666875" cy="3841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/>
                  <a:t>此时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就是</m:t>
                    </m:r>
                    <m:sSubSup>
                      <m:sSubSupPr>
                        <m:ctrlPr>
                          <a:rPr lang="zh-CN" altLang="en-US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bSup>
                  </m:oMath>
                </a14:m>
                <a:endParaRPr lang="zh-CN" altLang="en-US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86" y="4414139"/>
                <a:ext cx="1666875" cy="384175"/>
              </a:xfrm>
              <a:prstGeom prst="rect">
                <a:avLst/>
              </a:prstGeom>
              <a:blipFill rotWithShape="1">
                <a:blip r:embed="rId11"/>
                <a:stretch>
                  <a:fillRect l="-34" t="-66" r="34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723900" y="2232025"/>
            <a:ext cx="34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有</a:t>
            </a:r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308850" y="1289685"/>
            <a:ext cx="2552700" cy="3810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273800" y="2232025"/>
            <a:ext cx="926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使得</a:t>
            </a: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83400" y="2209800"/>
            <a:ext cx="3409950" cy="39052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49975" y="3520440"/>
            <a:ext cx="4876800" cy="400050"/>
          </a:xfrm>
          <a:prstGeom prst="rect">
            <a:avLst/>
          </a:prstGeom>
        </p:spPr>
      </p:pic>
      <p:sp>
        <p:nvSpPr>
          <p:cNvPr id="35" name="下箭头 34"/>
          <p:cNvSpPr/>
          <p:nvPr/>
        </p:nvSpPr>
        <p:spPr>
          <a:xfrm>
            <a:off x="8229600" y="2879725"/>
            <a:ext cx="419100" cy="4445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78740" y="12896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Calibri" panose="020F0502020204030204" charset="0"/>
              </a:rPr>
              <a:t>①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057900" y="133985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Calibri" panose="020F0502020204030204" charset="0"/>
              </a:rPr>
              <a:t>②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NjZjViMjQ4ZDQyNzVlNDk2YmFiZWIzN2FhNzU0Yz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鸿芯微纳新ppt模版-20220808</Template>
  <TotalTime>5</TotalTime>
  <Words>408</Words>
  <Application>Microsoft Office PowerPoint</Application>
  <PresentationFormat>宽屏</PresentationFormat>
  <Paragraphs>50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MS Mincho</vt:lpstr>
      <vt:lpstr>宋体</vt:lpstr>
      <vt:lpstr>微软雅黑</vt:lpstr>
      <vt:lpstr>微软雅黑 Light</vt:lpstr>
      <vt:lpstr>Arial</vt:lpstr>
      <vt:lpstr>Calibri</vt:lpstr>
      <vt:lpstr>Cambria Math</vt:lpstr>
      <vt:lpstr>Times New Roman</vt:lpstr>
      <vt:lpstr>Wingdings</vt:lpstr>
      <vt:lpstr>鸿芯PPT封面结尾页母版​​</vt:lpstr>
      <vt:lpstr>鸿芯微纳母版1</vt:lpstr>
      <vt:lpstr>GMRES算法原理</vt:lpstr>
      <vt:lpstr>Krylov子空间</vt:lpstr>
      <vt:lpstr>Arnoldi过程</vt:lpstr>
      <vt:lpstr>基础的GMRES算法</vt:lpstr>
      <vt:lpstr>QR分解求解最小二乘法问题</vt:lpstr>
      <vt:lpstr>Givens变换求解QR分解</vt:lpstr>
      <vt:lpstr>Givens变换求解QR分解</vt:lpstr>
      <vt:lpstr>Givens变换求解QR分解</vt:lpstr>
      <vt:lpstr>Hm+1,m的QR分解递推过程</vt:lpstr>
      <vt:lpstr>Hm+1,m的QR分解递推过程</vt:lpstr>
      <vt:lpstr>Hm+1,m的QR分解递推过程</vt:lpstr>
      <vt:lpstr>伪代码</vt:lpstr>
      <vt:lpstr>GMRES的中断</vt:lpstr>
      <vt:lpstr>带重启的GMRES算法</vt:lpstr>
      <vt:lpstr>参考文献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110</cp:revision>
  <dcterms:created xsi:type="dcterms:W3CDTF">2023-08-01T06:38:00Z</dcterms:created>
  <dcterms:modified xsi:type="dcterms:W3CDTF">2023-10-24T09:28:24Z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8F012E73F930488F8D6CD90751BD2992_13</vt:lpwstr>
  </property>
  <property fmtid="{D5CDD505-2E9C-101B-9397-08002B2CF9AE}" pid="3" name="KSOProductBuildVer">
    <vt:lpwstr>2052-12.1.0.15398</vt:lpwstr>
  </property>
</Properties>
</file>