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89" r:id="rId4"/>
    <p:sldId id="291" r:id="rId5"/>
    <p:sldId id="305" r:id="rId6"/>
    <p:sldId id="292" r:id="rId7"/>
    <p:sldId id="293" r:id="rId8"/>
    <p:sldId id="311" r:id="rId9"/>
    <p:sldId id="304" r:id="rId10"/>
    <p:sldId id="295" r:id="rId11"/>
    <p:sldId id="296" r:id="rId12"/>
    <p:sldId id="297" r:id="rId13"/>
    <p:sldId id="312" r:id="rId14"/>
    <p:sldId id="298" r:id="rId15"/>
    <p:sldId id="299" r:id="rId16"/>
    <p:sldId id="300" r:id="rId17"/>
    <p:sldId id="302" r:id="rId18"/>
    <p:sldId id="301" r:id="rId19"/>
    <p:sldId id="307" r:id="rId20"/>
    <p:sldId id="28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09E2F-054A-4ECC-A4B7-4D704370655B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C836-5C7A-4022-9A85-DD92B744D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4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6C836-5C7A-4022-9A85-DD92B744DA9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0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51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7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63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51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11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9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3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3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3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AD768-E6AA-48A3-9D2C-74979379CE89}" type="datetimeFigureOut">
              <a:rPr lang="zh-CN" altLang="en-US" smtClean="0"/>
              <a:t>2023/11/14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5FAE-599E-4D78-B002-A8AC38271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LDLT </a:t>
            </a:r>
            <a:r>
              <a:rPr lang="en-US" altLang="zh-CN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Suitesparse</a:t>
            </a:r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demonstration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22731" y="5914414"/>
            <a:ext cx="6169269" cy="943586"/>
          </a:xfrm>
        </p:spPr>
        <p:txBody>
          <a:bodyPr/>
          <a:lstStyle/>
          <a:p>
            <a:r>
              <a:rPr lang="zh-CN" altLang="en-US" dirty="0">
                <a:latin typeface="Arial Rounded MT Bold" panose="020F0704030504030204" pitchFamily="34" charset="0"/>
              </a:rPr>
              <a:t>李舒苗</a:t>
            </a:r>
          </a:p>
        </p:txBody>
      </p:sp>
    </p:spTree>
    <p:extLst>
      <p:ext uri="{BB962C8B-B14F-4D97-AF65-F5344CB8AC3E}">
        <p14:creationId xmlns:p14="http://schemas.microsoft.com/office/powerpoint/2010/main" val="39418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890" y="2318820"/>
            <a:ext cx="7154342" cy="3623628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endParaRPr lang="zh-CN" altLang="en-US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2A0FC051-F1D0-5EFD-B154-0F34BED957B8}"/>
              </a:ext>
            </a:extLst>
          </p:cNvPr>
          <p:cNvSpPr txBox="1">
            <a:spLocks/>
          </p:cNvSpPr>
          <p:nvPr/>
        </p:nvSpPr>
        <p:spPr>
          <a:xfrm>
            <a:off x="769188" y="1765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r>
              <a:rPr lang="en-US" altLang="zh-CN" dirty="0">
                <a:latin typeface="Arial Rounded MT Bold" panose="020F0704030504030204" pitchFamily="34" charset="0"/>
              </a:rPr>
              <a:t> </a:t>
            </a:r>
            <a:r>
              <a:rPr lang="zh-CN" altLang="en-US" dirty="0">
                <a:latin typeface="Arial Rounded MT Bold" panose="020F0704030504030204" pitchFamily="34" charset="0"/>
              </a:rPr>
              <a:t>的输入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BFBE83-AE44-EF33-F962-83060548D12F}"/>
              </a:ext>
            </a:extLst>
          </p:cNvPr>
          <p:cNvSpPr/>
          <p:nvPr/>
        </p:nvSpPr>
        <p:spPr>
          <a:xfrm>
            <a:off x="1249992" y="2996054"/>
            <a:ext cx="5364564" cy="982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2D4A05-1149-7A6A-1FBA-0C0A2531222B}"/>
              </a:ext>
            </a:extLst>
          </p:cNvPr>
          <p:cNvSpPr txBox="1"/>
          <p:nvPr/>
        </p:nvSpPr>
        <p:spPr>
          <a:xfrm>
            <a:off x="8699657" y="2316387"/>
            <a:ext cx="265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矩阵</a:t>
            </a:r>
            <a:r>
              <a:rPr lang="en-US" altLang="zh-CN" dirty="0"/>
              <a:t>A</a:t>
            </a:r>
            <a:r>
              <a:rPr lang="zh-CN" altLang="en-US" dirty="0"/>
              <a:t>的上三角部分</a:t>
            </a:r>
            <a:r>
              <a:rPr lang="en-US" altLang="zh-CN" dirty="0"/>
              <a:t>Ap, Ai, Ax</a:t>
            </a:r>
            <a:r>
              <a:rPr lang="zh-CN" altLang="en-US" dirty="0"/>
              <a:t>；以及从</a:t>
            </a:r>
            <a:r>
              <a:rPr lang="en-US" altLang="zh-CN" dirty="0" err="1"/>
              <a:t>ldl_symbolic</a:t>
            </a:r>
            <a:r>
              <a:rPr lang="zh-CN" altLang="en-US" dirty="0"/>
              <a:t>得到的</a:t>
            </a:r>
            <a:r>
              <a:rPr lang="en-US" altLang="zh-CN" dirty="0" err="1"/>
              <a:t>Lp</a:t>
            </a:r>
            <a:r>
              <a:rPr lang="zh-CN" altLang="en-US" dirty="0"/>
              <a:t>和</a:t>
            </a:r>
            <a:r>
              <a:rPr lang="en-US" altLang="zh-CN" dirty="0"/>
              <a:t>Parent array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5C81098-4746-F12A-5DE4-08B328A0928D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6614556" y="2916552"/>
            <a:ext cx="2085101" cy="570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38695EA-C314-CD88-2CA3-1F0EAB714E4B}"/>
              </a:ext>
            </a:extLst>
          </p:cNvPr>
          <p:cNvSpPr txBox="1"/>
          <p:nvPr/>
        </p:nvSpPr>
        <p:spPr>
          <a:xfrm>
            <a:off x="8754136" y="4067863"/>
            <a:ext cx="13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输出：</a:t>
            </a:r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zh-CN" altLang="en-US" dirty="0">
                <a:solidFill>
                  <a:srgbClr val="C00000"/>
                </a:solidFill>
              </a:rPr>
              <a:t>和</a:t>
            </a:r>
            <a:r>
              <a:rPr lang="en-US" altLang="zh-CN" dirty="0">
                <a:solidFill>
                  <a:srgbClr val="C00000"/>
                </a:solidFill>
              </a:rPr>
              <a:t>D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25C5B4-989F-B16C-298F-3683F23E6D46}"/>
              </a:ext>
            </a:extLst>
          </p:cNvPr>
          <p:cNvSpPr/>
          <p:nvPr/>
        </p:nvSpPr>
        <p:spPr>
          <a:xfrm>
            <a:off x="1249991" y="4147366"/>
            <a:ext cx="5970205" cy="614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1FCC1BC-F881-8833-65B4-613F4A2E8A4E}"/>
              </a:ext>
            </a:extLst>
          </p:cNvPr>
          <p:cNvCxnSpPr>
            <a:endCxn id="9" idx="1"/>
          </p:cNvCxnSpPr>
          <p:nvPr/>
        </p:nvCxnSpPr>
        <p:spPr>
          <a:xfrm flipV="1">
            <a:off x="7220196" y="4252529"/>
            <a:ext cx="15339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9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175" y="2295804"/>
            <a:ext cx="5688230" cy="4197070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88C17153-D4DC-49CB-389B-378B0D14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2EC38FC-869A-A98C-2DF2-1888F97DEADB}"/>
              </a:ext>
            </a:extLst>
          </p:cNvPr>
          <p:cNvSpPr txBox="1">
            <a:spLocks/>
          </p:cNvSpPr>
          <p:nvPr/>
        </p:nvSpPr>
        <p:spPr>
          <a:xfrm>
            <a:off x="769188" y="17652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Arial Rounded MT Bold" panose="020F0704030504030204" pitchFamily="34" charset="0"/>
              </a:rPr>
              <a:t>根据拿到的</a:t>
            </a:r>
            <a:r>
              <a:rPr lang="en-US" altLang="zh-CN" dirty="0">
                <a:latin typeface="Arial Rounded MT Bold" panose="020F0704030504030204" pitchFamily="34" charset="0"/>
              </a:rPr>
              <a:t>parent</a:t>
            </a:r>
            <a:r>
              <a:rPr lang="zh-CN" altLang="en-US" dirty="0">
                <a:latin typeface="Arial Rounded MT Bold" panose="020F0704030504030204" pitchFamily="34" charset="0"/>
              </a:rPr>
              <a:t>信息，构建</a:t>
            </a:r>
            <a:r>
              <a:rPr lang="en-US" altLang="zh-CN" dirty="0">
                <a:latin typeface="Arial Rounded MT Bold" panose="020F0704030504030204" pitchFamily="34" charset="0"/>
              </a:rPr>
              <a:t>L</a:t>
            </a:r>
            <a:r>
              <a:rPr lang="zh-CN" altLang="en-US" dirty="0">
                <a:latin typeface="Arial Rounded MT Bold" panose="020F0704030504030204" pitchFamily="34" charset="0"/>
              </a:rPr>
              <a:t>的非零</a:t>
            </a:r>
            <a:r>
              <a:rPr lang="en-US" altLang="zh-CN" dirty="0">
                <a:latin typeface="Arial Rounded MT Bold" panose="020F0704030504030204" pitchFamily="34" charset="0"/>
              </a:rPr>
              <a:t>pattern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51B6EF-7DEB-8DDB-6233-7ABB8CBB2B7D}"/>
              </a:ext>
            </a:extLst>
          </p:cNvPr>
          <p:cNvSpPr/>
          <p:nvPr/>
        </p:nvSpPr>
        <p:spPr>
          <a:xfrm>
            <a:off x="1169719" y="4158315"/>
            <a:ext cx="5047013" cy="2334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F2E2E1-0A8F-334F-30BC-06A8E07E7F5A}"/>
              </a:ext>
            </a:extLst>
          </p:cNvPr>
          <p:cNvSpPr txBox="1"/>
          <p:nvPr/>
        </p:nvSpPr>
        <p:spPr>
          <a:xfrm>
            <a:off x="7148919" y="3333399"/>
            <a:ext cx="363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遍历</a:t>
            </a:r>
            <a:r>
              <a:rPr lang="en-US" altLang="zh-CN" dirty="0">
                <a:solidFill>
                  <a:srgbClr val="C00000"/>
                </a:solidFill>
              </a:rPr>
              <a:t>A</a:t>
            </a:r>
            <a:r>
              <a:rPr lang="zh-CN" altLang="en-US" dirty="0"/>
              <a:t>当前</a:t>
            </a:r>
            <a:r>
              <a:rPr lang="zh-CN" altLang="en-US" dirty="0">
                <a:solidFill>
                  <a:srgbClr val="C00000"/>
                </a:solidFill>
              </a:rPr>
              <a:t>第</a:t>
            </a:r>
            <a:r>
              <a:rPr lang="en-US" altLang="zh-CN" dirty="0">
                <a:solidFill>
                  <a:srgbClr val="C00000"/>
                </a:solidFill>
              </a:rPr>
              <a:t>k</a:t>
            </a:r>
            <a:r>
              <a:rPr lang="zh-CN" altLang="en-US" dirty="0">
                <a:solidFill>
                  <a:srgbClr val="C00000"/>
                </a:solidFill>
              </a:rPr>
              <a:t>列</a:t>
            </a:r>
            <a:r>
              <a:rPr lang="zh-CN" altLang="en-US" dirty="0"/>
              <a:t>的所有非零元</a:t>
            </a:r>
            <a:endParaRPr lang="en-US" altLang="zh-CN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42E35E8-39B1-9E71-48EF-E1DF9ADE1EE6}"/>
              </a:ext>
            </a:extLst>
          </p:cNvPr>
          <p:cNvCxnSpPr>
            <a:endCxn id="9" idx="1"/>
          </p:cNvCxnSpPr>
          <p:nvPr/>
        </p:nvCxnSpPr>
        <p:spPr>
          <a:xfrm flipV="1">
            <a:off x="6216732" y="3518065"/>
            <a:ext cx="932187" cy="79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6019BAE-39EA-4524-2E6C-4CF50967A26D}"/>
              </a:ext>
            </a:extLst>
          </p:cNvPr>
          <p:cNvCxnSpPr/>
          <p:nvPr/>
        </p:nvCxnSpPr>
        <p:spPr>
          <a:xfrm flipV="1">
            <a:off x="6096000" y="4595751"/>
            <a:ext cx="1165761" cy="48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4C4FB2-7800-E92F-5CDB-50070CE44EEC}"/>
                  </a:ext>
                </a:extLst>
              </p:cNvPr>
              <p:cNvSpPr txBox="1"/>
              <p:nvPr/>
            </p:nvSpPr>
            <p:spPr>
              <a:xfrm>
                <a:off x="7261761" y="4316681"/>
                <a:ext cx="4192014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存储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每列非零元的数值</a:t>
                </a:r>
                <a:r>
                  <a:rPr lang="en-US" altLang="zh-CN" dirty="0"/>
                  <a:t>a(</a:t>
                </a:r>
                <a:r>
                  <a:rPr lang="en-US" altLang="zh-CN" dirty="0" err="1"/>
                  <a:t>i,k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到</a:t>
                </a:r>
                <a:r>
                  <a:rPr lang="en-US" altLang="zh-CN" dirty="0"/>
                  <a:t>Y[</a:t>
                </a:r>
                <a:r>
                  <a:rPr lang="en-US" altLang="zh-CN" dirty="0" err="1"/>
                  <a:t>i</a:t>
                </a:r>
                <a:r>
                  <a:rPr lang="en-US" altLang="zh-CN" dirty="0"/>
                  <a:t>]</a:t>
                </a:r>
                <a:r>
                  <a:rPr lang="zh-CN" altLang="en-US" dirty="0"/>
                  <a:t>上</a:t>
                </a:r>
                <a:endParaRPr lang="en-US" altLang="zh-CN" dirty="0"/>
              </a:p>
              <a:p>
                <a:r>
                  <a:rPr lang="zh-CN" altLang="en-US" dirty="0"/>
                  <a:t>存储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64C4FB2-7800-E92F-5CDB-50070CE44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61" y="4316681"/>
                <a:ext cx="4192014" cy="935513"/>
              </a:xfrm>
              <a:prstGeom prst="rect">
                <a:avLst/>
              </a:prstGeom>
              <a:blipFill>
                <a:blip r:embed="rId3"/>
                <a:stretch>
                  <a:fillRect l="-1163" t="-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F631E7D6-1A27-DED2-205F-8C2A229F5130}"/>
              </a:ext>
            </a:extLst>
          </p:cNvPr>
          <p:cNvSpPr/>
          <p:nvPr/>
        </p:nvSpPr>
        <p:spPr>
          <a:xfrm>
            <a:off x="1419739" y="5130140"/>
            <a:ext cx="3746028" cy="112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D81DCFE-9129-A65E-4F65-51C7DA95A6B2}"/>
              </a:ext>
            </a:extLst>
          </p:cNvPr>
          <p:cNvCxnSpPr>
            <a:cxnSpLocks/>
          </p:cNvCxnSpPr>
          <p:nvPr/>
        </p:nvCxnSpPr>
        <p:spPr>
          <a:xfrm flipV="1">
            <a:off x="5116314" y="5277861"/>
            <a:ext cx="2145447" cy="36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46A2670-33EE-383C-AF32-CA2012AF856C}"/>
              </a:ext>
            </a:extLst>
          </p:cNvPr>
          <p:cNvSpPr txBox="1"/>
          <p:nvPr/>
        </p:nvSpPr>
        <p:spPr>
          <a:xfrm>
            <a:off x="7329079" y="5082639"/>
            <a:ext cx="381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类似符号分解部分，遍历</a:t>
            </a:r>
            <a:r>
              <a:rPr lang="en-US" altLang="zh-CN" dirty="0"/>
              <a:t>L</a:t>
            </a:r>
            <a:r>
              <a:rPr lang="zh-CN" altLang="en-US" dirty="0"/>
              <a:t>除对角线以外的非零元</a:t>
            </a:r>
          </a:p>
        </p:txBody>
      </p:sp>
    </p:spTree>
    <p:extLst>
      <p:ext uri="{BB962C8B-B14F-4D97-AF65-F5344CB8AC3E}">
        <p14:creationId xmlns:p14="http://schemas.microsoft.com/office/powerpoint/2010/main" val="265523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958" y="1973538"/>
            <a:ext cx="6442488" cy="3909871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855C2D7C-ABA6-CA68-6391-881A9C3C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0719C6FA-A62B-D181-E707-A7931D7F16A5}"/>
              </a:ext>
            </a:extLst>
          </p:cNvPr>
          <p:cNvCxnSpPr/>
          <p:nvPr/>
        </p:nvCxnSpPr>
        <p:spPr>
          <a:xfrm flipV="1">
            <a:off x="5771408" y="2036618"/>
            <a:ext cx="2107870" cy="10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AEE0A9-0F9D-75A0-E6AA-E203A05DB6C6}"/>
                  </a:ext>
                </a:extLst>
              </p:cNvPr>
              <p:cNvSpPr txBox="1"/>
              <p:nvPr/>
            </p:nvSpPr>
            <p:spPr>
              <a:xfrm>
                <a:off x="7955691" y="1569886"/>
                <a:ext cx="23631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先让</a:t>
                </a:r>
                <a:r>
                  <a:rPr lang="en-US" altLang="zh-CN" dirty="0"/>
                  <a:t>D[k]=Y[k]=a(</a:t>
                </a:r>
                <a:r>
                  <a:rPr lang="en-US" altLang="zh-CN" dirty="0" err="1"/>
                  <a:t>k,k</a:t>
                </a:r>
                <a:r>
                  <a:rPr lang="en-US" altLang="zh-CN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4AEE0A9-0F9D-75A0-E6AA-E203A05DB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91" y="1569886"/>
                <a:ext cx="2363190" cy="646331"/>
              </a:xfrm>
              <a:prstGeom prst="rect">
                <a:avLst/>
              </a:prstGeom>
              <a:blipFill>
                <a:blip r:embed="rId3"/>
                <a:stretch>
                  <a:fillRect l="-2062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D334C383-5A92-D4BA-03D2-5AE7C9AA3724}"/>
              </a:ext>
            </a:extLst>
          </p:cNvPr>
          <p:cNvSpPr/>
          <p:nvPr/>
        </p:nvSpPr>
        <p:spPr>
          <a:xfrm>
            <a:off x="1241609" y="2428504"/>
            <a:ext cx="5776708" cy="2784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6779633-EE26-CD56-54FB-5BF95BD94748}"/>
              </a:ext>
            </a:extLst>
          </p:cNvPr>
          <p:cNvCxnSpPr>
            <a:cxnSpLocks/>
          </p:cNvCxnSpPr>
          <p:nvPr/>
        </p:nvCxnSpPr>
        <p:spPr>
          <a:xfrm flipV="1">
            <a:off x="7018317" y="2428504"/>
            <a:ext cx="860961" cy="17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7BC0C29-E138-9A33-9624-3B096E7A787D}"/>
              </a:ext>
            </a:extLst>
          </p:cNvPr>
          <p:cNvSpPr txBox="1"/>
          <p:nvPr/>
        </p:nvSpPr>
        <p:spPr>
          <a:xfrm>
            <a:off x="7879278" y="2264992"/>
            <a:ext cx="367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遍历</a:t>
            </a:r>
            <a:r>
              <a:rPr lang="en-US" altLang="zh-CN" dirty="0"/>
              <a:t>L</a:t>
            </a:r>
            <a:r>
              <a:rPr lang="zh-CN" altLang="en-US" dirty="0">
                <a:solidFill>
                  <a:srgbClr val="C00000"/>
                </a:solidFill>
              </a:rPr>
              <a:t>第</a:t>
            </a:r>
            <a:r>
              <a:rPr lang="en-US" altLang="zh-CN" dirty="0">
                <a:solidFill>
                  <a:srgbClr val="C00000"/>
                </a:solidFill>
              </a:rPr>
              <a:t>k</a:t>
            </a:r>
            <a:r>
              <a:rPr lang="zh-CN" altLang="en-US" dirty="0">
                <a:solidFill>
                  <a:srgbClr val="C00000"/>
                </a:solidFill>
              </a:rPr>
              <a:t>列</a:t>
            </a:r>
            <a:r>
              <a:rPr lang="zh-CN" altLang="en-US" dirty="0"/>
              <a:t>的除对角线所有非零元</a:t>
            </a:r>
            <a:endParaRPr lang="en-US" altLang="zh-CN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A2ECC7A-E06F-E0F1-1B0D-86EFAF4B2673}"/>
              </a:ext>
            </a:extLst>
          </p:cNvPr>
          <p:cNvCxnSpPr>
            <a:cxnSpLocks/>
          </p:cNvCxnSpPr>
          <p:nvPr/>
        </p:nvCxnSpPr>
        <p:spPr>
          <a:xfrm>
            <a:off x="5771408" y="4488873"/>
            <a:ext cx="1941262" cy="258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C42E00-E3E3-15C9-CDB4-F7FC5B146769}"/>
                  </a:ext>
                </a:extLst>
              </p:cNvPr>
              <p:cNvSpPr txBox="1"/>
              <p:nvPr/>
            </p:nvSpPr>
            <p:spPr>
              <a:xfrm>
                <a:off x="7448797" y="3478717"/>
                <a:ext cx="4795173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−1,0: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𝑠𝑜𝑙𝑣𝑒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C42E00-E3E3-15C9-CDB4-F7FC5B146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797" y="3478717"/>
                <a:ext cx="4795173" cy="381515"/>
              </a:xfrm>
              <a:prstGeom prst="rect">
                <a:avLst/>
              </a:prstGeom>
              <a:blipFill>
                <a:blip r:embed="rId4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FA05FB3-5BE3-F324-83F0-047C645623BF}"/>
                  </a:ext>
                </a:extLst>
              </p:cNvPr>
              <p:cNvSpPr txBox="1"/>
              <p:nvPr/>
            </p:nvSpPr>
            <p:spPr>
              <a:xfrm>
                <a:off x="7342968" y="4038588"/>
                <a:ext cx="3917816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,0: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0: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−1,0: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FA05FB3-5BE3-F324-83F0-047C64562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68" y="4038588"/>
                <a:ext cx="3917816" cy="412934"/>
              </a:xfrm>
              <a:prstGeom prst="rect">
                <a:avLst/>
              </a:prstGeom>
              <a:blipFill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8FF56AE-3708-CBE4-A25E-20E30F12BE38}"/>
                  </a:ext>
                </a:extLst>
              </p:cNvPr>
              <p:cNvSpPr txBox="1"/>
              <p:nvPr/>
            </p:nvSpPr>
            <p:spPr>
              <a:xfrm>
                <a:off x="7753682" y="4678744"/>
                <a:ext cx="2767207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,0: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8FF56AE-3708-CBE4-A25E-20E30F12B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682" y="4678744"/>
                <a:ext cx="2767207" cy="381515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352D5405-AF14-1154-3A3D-CDD4A275B868}"/>
              </a:ext>
            </a:extLst>
          </p:cNvPr>
          <p:cNvSpPr/>
          <p:nvPr/>
        </p:nvSpPr>
        <p:spPr>
          <a:xfrm>
            <a:off x="1601827" y="3530929"/>
            <a:ext cx="2536723" cy="717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2C9A1C6-6DCE-2A19-CFC5-5C63FFCB4552}"/>
              </a:ext>
            </a:extLst>
          </p:cNvPr>
          <p:cNvCxnSpPr/>
          <p:nvPr/>
        </p:nvCxnSpPr>
        <p:spPr>
          <a:xfrm flipV="1">
            <a:off x="4168239" y="3669475"/>
            <a:ext cx="3544431" cy="23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6A57BCA-CF39-4119-4C83-EAF21E4F1E26}"/>
              </a:ext>
            </a:extLst>
          </p:cNvPr>
          <p:cNvCxnSpPr/>
          <p:nvPr/>
        </p:nvCxnSpPr>
        <p:spPr>
          <a:xfrm flipV="1">
            <a:off x="5985164" y="4197433"/>
            <a:ext cx="1727506" cy="9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6A343831-A1AD-3A35-B65E-5E79A551AF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03" t="18330" r="32004"/>
          <a:stretch/>
        </p:blipFill>
        <p:spPr>
          <a:xfrm>
            <a:off x="6627896" y="100350"/>
            <a:ext cx="3776733" cy="12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5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EB06590-B402-3F19-CFC9-E710BDD0A7A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377339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7339">
                  <a:extLst>
                    <a:ext uri="{9D8B030D-6E8A-4147-A177-3AD203B41FA5}">
                      <a16:colId xmlns:a16="http://schemas.microsoft.com/office/drawing/2014/main" val="2013134405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224188908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39405366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234126490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90870383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495472341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44706277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953717553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367721336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645972"/>
                    </a:ext>
                  </a:extLst>
                </a:gridCol>
              </a:tblGrid>
              <a:tr h="257101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91156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44641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71094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64239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82804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52985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392818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39467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19166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6317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76117C1-BCCA-8EC1-256E-1814CB04C74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30392" y="1825625"/>
          <a:ext cx="3778338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87">
                  <a:extLst>
                    <a:ext uri="{9D8B030D-6E8A-4147-A177-3AD203B41FA5}">
                      <a16:colId xmlns:a16="http://schemas.microsoft.com/office/drawing/2014/main" val="2013134405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224188908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39405366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234126490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90870383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495472341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44706277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953717553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2367721336"/>
                    </a:ext>
                  </a:extLst>
                </a:gridCol>
                <a:gridCol w="377339">
                  <a:extLst>
                    <a:ext uri="{9D8B030D-6E8A-4147-A177-3AD203B41FA5}">
                      <a16:colId xmlns:a16="http://schemas.microsoft.com/office/drawing/2014/main" val="15645972"/>
                    </a:ext>
                  </a:extLst>
                </a:gridCol>
              </a:tblGrid>
              <a:tr h="257101"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91156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44641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71094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64239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582804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52985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392818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39467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519166"/>
                  </a:ext>
                </a:extLst>
              </a:tr>
              <a:tr h="257101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63171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id="{0FD79BAB-0D5D-4DFA-2656-4100B9D2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CF1AD-BBF1-1F6A-4CC0-8C4847FE1D09}"/>
              </a:ext>
            </a:extLst>
          </p:cNvPr>
          <p:cNvSpPr/>
          <p:nvPr/>
        </p:nvSpPr>
        <p:spPr>
          <a:xfrm>
            <a:off x="838201" y="1825624"/>
            <a:ext cx="3021280" cy="2924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8F161E-9750-3DD3-8DB0-44AD38A4114C}"/>
              </a:ext>
            </a:extLst>
          </p:cNvPr>
          <p:cNvSpPr/>
          <p:nvPr/>
        </p:nvSpPr>
        <p:spPr>
          <a:xfrm>
            <a:off x="8977881" y="1810573"/>
            <a:ext cx="368000" cy="2939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249C69-0738-DFC9-37E2-139F2465C253}"/>
              </a:ext>
            </a:extLst>
          </p:cNvPr>
          <p:cNvSpPr txBox="1"/>
          <p:nvPr/>
        </p:nvSpPr>
        <p:spPr>
          <a:xfrm>
            <a:off x="4728363" y="1321355"/>
            <a:ext cx="117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 y   =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FADEF6A-5D89-9B85-81BD-D2416AB3437A}"/>
              </a:ext>
            </a:extLst>
          </p:cNvPr>
          <p:cNvSpPr txBox="1"/>
          <p:nvPr/>
        </p:nvSpPr>
        <p:spPr>
          <a:xfrm>
            <a:off x="838200" y="1388824"/>
            <a:ext cx="112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L(0:7,0:7)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D02495-4ED6-32E0-2BCE-ABB62987768F}"/>
              </a:ext>
            </a:extLst>
          </p:cNvPr>
          <p:cNvSpPr txBox="1"/>
          <p:nvPr/>
        </p:nvSpPr>
        <p:spPr>
          <a:xfrm>
            <a:off x="5893623" y="1388824"/>
            <a:ext cx="1053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A(0:7,8)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2C7C12-A6C1-F241-4DFB-24BC519E546C}"/>
                  </a:ext>
                </a:extLst>
              </p:cNvPr>
              <p:cNvSpPr txBox="1"/>
              <p:nvPr/>
            </p:nvSpPr>
            <p:spPr>
              <a:xfrm>
                <a:off x="2089434" y="5929997"/>
                <a:ext cx="2221678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2C7C12-A6C1-F241-4DFB-24BC519E5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434" y="5929997"/>
                <a:ext cx="2221678" cy="381515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7647415" y="5352350"/>
                <a:ext cx="4127744" cy="124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𝐝𝐨</m:t>
                    </m:r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each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j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altLang="zh-CN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415" y="5352350"/>
                <a:ext cx="4127744" cy="1244956"/>
              </a:xfrm>
              <a:prstGeom prst="rect">
                <a:avLst/>
              </a:prstGeom>
              <a:blipFill>
                <a:blip r:embed="rId3"/>
                <a:stretch>
                  <a:fillRect l="-1180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25" y="5974828"/>
            <a:ext cx="2733333" cy="8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590" y="5702477"/>
            <a:ext cx="2247619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6715"/>
            <a:ext cx="6343279" cy="4100017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1C3622F1-57B2-28AB-BDBE-8A969519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LDL_lsolve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284C1B3-0FD2-8950-2987-C1417DA50E54}"/>
              </a:ext>
            </a:extLst>
          </p:cNvPr>
          <p:cNvCxnSpPr/>
          <p:nvPr/>
        </p:nvCxnSpPr>
        <p:spPr>
          <a:xfrm>
            <a:off x="6798623" y="3212275"/>
            <a:ext cx="74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08BB484-EE1F-78B7-9750-0E787CFD2F5B}"/>
              </a:ext>
            </a:extLst>
          </p:cNvPr>
          <p:cNvSpPr txBox="1"/>
          <p:nvPr/>
        </p:nvSpPr>
        <p:spPr>
          <a:xfrm>
            <a:off x="7540831" y="3027609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输入右端项</a:t>
            </a: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54E3AE-9DD4-0D28-C5F6-C778FC4D8A8C}"/>
              </a:ext>
            </a:extLst>
          </p:cNvPr>
          <p:cNvSpPr txBox="1"/>
          <p:nvPr/>
        </p:nvSpPr>
        <p:spPr>
          <a:xfrm>
            <a:off x="7540831" y="3860839"/>
            <a:ext cx="397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Forward substitution</a:t>
            </a:r>
            <a:r>
              <a:rPr lang="zh-CN" altLang="en-US" dirty="0"/>
              <a:t>： </a:t>
            </a:r>
            <a:r>
              <a:rPr lang="en-US" altLang="zh-CN" dirty="0"/>
              <a:t>Lx=b</a:t>
            </a:r>
          </a:p>
          <a:p>
            <a:r>
              <a:rPr lang="zh-CN" altLang="en-US" dirty="0"/>
              <a:t>只计算非零部分</a:t>
            </a:r>
            <a:endParaRPr lang="en-US" altLang="zh-CN" dirty="0"/>
          </a:p>
          <a:p>
            <a:r>
              <a:rPr lang="zh-CN" altLang="en-US" dirty="0"/>
              <a:t>由于</a:t>
            </a:r>
            <a:r>
              <a:rPr lang="en-US" altLang="zh-CN" dirty="0"/>
              <a:t>L</a:t>
            </a:r>
            <a:r>
              <a:rPr lang="zh-CN" altLang="en-US" dirty="0"/>
              <a:t>的主元都为</a:t>
            </a:r>
            <a:r>
              <a:rPr lang="en-US" altLang="zh-CN" dirty="0"/>
              <a:t>1</a:t>
            </a:r>
            <a:r>
              <a:rPr lang="zh-CN" altLang="en-US" dirty="0"/>
              <a:t>，省略除以</a:t>
            </a:r>
            <a:r>
              <a:rPr lang="en-US" altLang="zh-CN" dirty="0"/>
              <a:t>L</a:t>
            </a:r>
            <a:r>
              <a:rPr lang="zh-CN" altLang="en-US" dirty="0"/>
              <a:t>对角元</a:t>
            </a:r>
          </a:p>
        </p:txBody>
      </p:sp>
    </p:spTree>
    <p:extLst>
      <p:ext uri="{BB962C8B-B14F-4D97-AF65-F5344CB8AC3E}">
        <p14:creationId xmlns:p14="http://schemas.microsoft.com/office/powerpoint/2010/main" val="419576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8900"/>
            <a:ext cx="7150696" cy="356689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7982D0D-6D00-5DEA-D690-C05F94F5C268}"/>
              </a:ext>
            </a:extLst>
          </p:cNvPr>
          <p:cNvSpPr txBox="1"/>
          <p:nvPr/>
        </p:nvSpPr>
        <p:spPr>
          <a:xfrm>
            <a:off x="8342415" y="3556713"/>
            <a:ext cx="251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r>
              <a:rPr lang="zh-CN" altLang="en-US" dirty="0"/>
              <a:t>为一个数组，只需要除以对角元系数即可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F0F112DD-C445-6532-4893-3A56C7A6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LDL_dsolve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92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0272"/>
            <a:ext cx="6365922" cy="3960196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30E2329D-2C5B-78F4-C545-27CE2666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LDL_ltsolve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6AB9A5-592E-3868-E68E-DD08A8E7F3AA}"/>
              </a:ext>
            </a:extLst>
          </p:cNvPr>
          <p:cNvSpPr txBox="1"/>
          <p:nvPr/>
        </p:nvSpPr>
        <p:spPr>
          <a:xfrm>
            <a:off x="7603445" y="3531809"/>
            <a:ext cx="397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Backward substitution</a:t>
            </a:r>
            <a:r>
              <a:rPr lang="zh-CN" altLang="en-US" dirty="0"/>
              <a:t>：</a:t>
            </a:r>
            <a:r>
              <a:rPr lang="en-US" altLang="zh-CN" dirty="0" err="1"/>
              <a:t>Ux</a:t>
            </a:r>
            <a:r>
              <a:rPr lang="en-US" altLang="zh-CN" dirty="0"/>
              <a:t>=b</a:t>
            </a:r>
          </a:p>
          <a:p>
            <a:r>
              <a:rPr lang="zh-CN" altLang="en-US" dirty="0"/>
              <a:t>同理只计算非零部分</a:t>
            </a:r>
            <a:endParaRPr lang="en-US" altLang="zh-CN" dirty="0"/>
          </a:p>
          <a:p>
            <a:r>
              <a:rPr lang="zh-CN" altLang="en-US" dirty="0"/>
              <a:t>由于</a:t>
            </a:r>
            <a:r>
              <a:rPr lang="en-US" altLang="zh-CN" dirty="0"/>
              <a:t>L</a:t>
            </a:r>
            <a:r>
              <a:rPr lang="zh-CN" altLang="en-US" dirty="0"/>
              <a:t>的主元都为</a:t>
            </a:r>
            <a:r>
              <a:rPr lang="en-US" altLang="zh-CN" dirty="0"/>
              <a:t>1</a:t>
            </a:r>
            <a:r>
              <a:rPr lang="zh-CN" altLang="en-US" dirty="0"/>
              <a:t>，省略除以</a:t>
            </a:r>
            <a:r>
              <a:rPr lang="en-US" altLang="zh-CN" dirty="0"/>
              <a:t>L</a:t>
            </a:r>
            <a:r>
              <a:rPr lang="zh-CN" altLang="en-US" dirty="0"/>
              <a:t>对角元</a:t>
            </a:r>
          </a:p>
        </p:txBody>
      </p:sp>
    </p:spTree>
    <p:extLst>
      <p:ext uri="{BB962C8B-B14F-4D97-AF65-F5344CB8AC3E}">
        <p14:creationId xmlns:p14="http://schemas.microsoft.com/office/powerpoint/2010/main" val="26222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761" y="2079906"/>
            <a:ext cx="5993921" cy="23522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100" y="4132382"/>
            <a:ext cx="5226861" cy="14047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536" y="2312611"/>
            <a:ext cx="5144935" cy="1389629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01B6FDEC-6794-7B0B-384B-6D5F6D40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 Rounded MT Bold" panose="020F0704030504030204" pitchFamily="34" charset="0"/>
              </a:rPr>
              <a:t>LDLT demo </a:t>
            </a:r>
            <a:r>
              <a:rPr lang="zh-CN" altLang="en-US" b="1" dirty="0">
                <a:latin typeface="Arial Rounded MT Bold" panose="020F0704030504030204" pitchFamily="34" charset="0"/>
              </a:rPr>
              <a:t>演示</a:t>
            </a:r>
            <a:endParaRPr lang="en-US" altLang="zh-CN" b="1" dirty="0">
              <a:latin typeface="Arial Rounded MT Bold" panose="020F07040305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11FFA3-5F7A-2DE6-3B73-CBC742E3DAFA}"/>
              </a:ext>
            </a:extLst>
          </p:cNvPr>
          <p:cNvSpPr txBox="1"/>
          <p:nvPr/>
        </p:nvSpPr>
        <p:spPr>
          <a:xfrm>
            <a:off x="503761" y="1433575"/>
            <a:ext cx="46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Cmakelist</a:t>
            </a:r>
            <a:r>
              <a:rPr lang="zh-CN" altLang="en-US" dirty="0" smtClean="0"/>
              <a:t>定义</a:t>
            </a:r>
            <a:r>
              <a:rPr lang="en-US" altLang="zh-CN" dirty="0" smtClean="0"/>
              <a:t>demo</a:t>
            </a:r>
            <a:r>
              <a:rPr lang="zh-CN" altLang="en-US" dirty="0" smtClean="0"/>
              <a:t>文件，</a:t>
            </a:r>
            <a:r>
              <a:rPr lang="zh-CN" altLang="en-US" dirty="0" smtClean="0"/>
              <a:t>直接</a:t>
            </a:r>
            <a:r>
              <a:rPr lang="en-US" altLang="zh-CN" dirty="0" smtClean="0"/>
              <a:t>make demos</a:t>
            </a:r>
            <a:r>
              <a:rPr lang="zh-CN" altLang="en-US" dirty="0" smtClean="0"/>
              <a:t>就</a:t>
            </a:r>
            <a:r>
              <a:rPr lang="zh-CN" altLang="en-US" dirty="0" smtClean="0"/>
              <a:t>可以</a:t>
            </a:r>
            <a:r>
              <a:rPr lang="zh-CN" altLang="en-US" dirty="0"/>
              <a:t>跑相应</a:t>
            </a:r>
            <a:r>
              <a:rPr lang="en-US" altLang="zh-CN" dirty="0"/>
              <a:t>demo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0082F8-09B6-EBCE-3A59-32AD4ACF39F0}"/>
              </a:ext>
            </a:extLst>
          </p:cNvPr>
          <p:cNvSpPr txBox="1"/>
          <p:nvPr/>
        </p:nvSpPr>
        <p:spPr>
          <a:xfrm>
            <a:off x="6658101" y="1625911"/>
            <a:ext cx="445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Makefile</a:t>
            </a:r>
            <a:r>
              <a:rPr lang="zh-CN" altLang="en-US" dirty="0"/>
              <a:t>里面可以输入矩阵或输出结果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11FFA3-5F7A-2DE6-3B73-CBC742E3DAFA}"/>
              </a:ext>
            </a:extLst>
          </p:cNvPr>
          <p:cNvSpPr txBox="1"/>
          <p:nvPr/>
        </p:nvSpPr>
        <p:spPr>
          <a:xfrm>
            <a:off x="6096000" y="748748"/>
            <a:ext cx="215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Suitesparse</a:t>
            </a:r>
            <a:r>
              <a:rPr lang="en-US" altLang="zh-CN" dirty="0" smtClean="0"/>
              <a:t>/LDL/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691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Arial Rounded MT Bold" panose="020F0704030504030204" pitchFamily="34" charset="0"/>
              </a:rPr>
              <a:t>LDLT demo </a:t>
            </a:r>
            <a:r>
              <a:rPr lang="zh-CN" altLang="en-US" b="1" dirty="0">
                <a:latin typeface="Arial Rounded MT Bold" panose="020F0704030504030204" pitchFamily="34" charset="0"/>
              </a:rPr>
              <a:t>演示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06" y="1581942"/>
            <a:ext cx="6637469" cy="46526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38" y="1690688"/>
            <a:ext cx="4369025" cy="17272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6B468A-0DF4-1DDF-038D-A68D60F2F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735" y="3991076"/>
            <a:ext cx="3634628" cy="22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48064B2B-886C-EB02-59AE-04217933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Arial Rounded MT Bold" panose="020F0704030504030204" pitchFamily="34" charset="0"/>
              </a:rPr>
              <a:t>LDLT demo </a:t>
            </a:r>
            <a:r>
              <a:rPr lang="zh-CN" altLang="en-US" b="1" dirty="0">
                <a:latin typeface="Arial Rounded MT Bold" panose="020F0704030504030204" pitchFamily="34" charset="0"/>
              </a:rPr>
              <a:t>演示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C2E40-F7DC-F701-77D9-A321D8940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5835" cy="4351338"/>
          </a:xfrm>
        </p:spPr>
        <p:txBody>
          <a:bodyPr/>
          <a:lstStyle/>
          <a:p>
            <a:r>
              <a:rPr lang="zh-CN" altLang="en-US" dirty="0"/>
              <a:t>可以尝试输入自定义的大规模稀疏矩阵进行测试</a:t>
            </a:r>
            <a:endParaRPr lang="en-US" altLang="zh-CN" dirty="0"/>
          </a:p>
          <a:p>
            <a:r>
              <a:rPr lang="zh-CN" altLang="en-US" dirty="0"/>
              <a:t>与其他算法如乔里斯基分解进行性能</a:t>
            </a:r>
            <a:r>
              <a:rPr lang="zh-CN" altLang="en-US" dirty="0" smtClean="0"/>
              <a:t>对比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2663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Arial Rounded MT Bold" panose="020F0704030504030204" pitchFamily="34" charset="0"/>
              </a:rPr>
              <a:t>LDLT </a:t>
            </a:r>
            <a:r>
              <a:rPr lang="en-US" altLang="zh-CN" b="1" dirty="0" err="1">
                <a:latin typeface="Arial Rounded MT Bold" panose="020F0704030504030204" pitchFamily="34" charset="0"/>
              </a:rPr>
              <a:t>suitesparse</a:t>
            </a:r>
            <a:r>
              <a:rPr lang="en-US" altLang="zh-CN" b="1" dirty="0">
                <a:latin typeface="Arial Rounded MT Bold" panose="020F0704030504030204" pitchFamily="34" charset="0"/>
              </a:rPr>
              <a:t> </a:t>
            </a:r>
            <a:r>
              <a:rPr lang="zh-CN" altLang="en-US" b="1" dirty="0">
                <a:latin typeface="Arial Rounded MT Bold" panose="020F0704030504030204" pitchFamily="34" charset="0"/>
              </a:rPr>
              <a:t>算法介绍</a:t>
            </a:r>
            <a:endParaRPr lang="en-US" altLang="zh-CN" b="1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 Rounded MT Bold" panose="020F0704030504030204" pitchFamily="34" charset="0"/>
              </a:rPr>
              <a:t>    </a:t>
            </a:r>
            <a:r>
              <a:rPr lang="en-US" altLang="zh-CN" sz="2000" dirty="0" err="1">
                <a:latin typeface="Arial Rounded MT Bold" panose="020F0704030504030204" pitchFamily="34" charset="0"/>
              </a:rPr>
              <a:t>LDL_symbolic</a:t>
            </a:r>
            <a:r>
              <a:rPr lang="en-US" altLang="zh-CN" sz="2000" dirty="0">
                <a:latin typeface="Arial Rounded MT Bold" panose="020F0704030504030204" pitchFamily="34" charset="0"/>
              </a:rPr>
              <a:t> (</a:t>
            </a:r>
            <a:r>
              <a:rPr lang="zh-CN" altLang="en-US" sz="2000" dirty="0">
                <a:latin typeface="Arial Rounded MT Bold" panose="020F0704030504030204" pitchFamily="34" charset="0"/>
              </a:rPr>
              <a:t>符号分解</a:t>
            </a:r>
            <a:r>
              <a:rPr lang="en-US" altLang="zh-CN" sz="2000" dirty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Arial Rounded MT Bold" panose="020F0704030504030204" pitchFamily="34" charset="0"/>
              </a:rPr>
              <a:t>    </a:t>
            </a:r>
            <a:r>
              <a:rPr lang="en-US" altLang="zh-CN" sz="2000" dirty="0" err="1">
                <a:latin typeface="Arial Rounded MT Bold" panose="020F0704030504030204" pitchFamily="34" charset="0"/>
              </a:rPr>
              <a:t>LDL_numeric</a:t>
            </a:r>
            <a:r>
              <a:rPr lang="en-US" altLang="zh-CN" sz="2000" dirty="0">
                <a:latin typeface="Arial Rounded MT Bold" panose="020F0704030504030204" pitchFamily="34" charset="0"/>
              </a:rPr>
              <a:t> (</a:t>
            </a:r>
            <a:r>
              <a:rPr lang="zh-CN" altLang="en-US" sz="2000" dirty="0">
                <a:latin typeface="Arial Rounded MT Bold" panose="020F0704030504030204" pitchFamily="34" charset="0"/>
              </a:rPr>
              <a:t>数值分解</a:t>
            </a:r>
            <a:r>
              <a:rPr lang="en-US" altLang="zh-CN" sz="2000" dirty="0"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altLang="zh-CN" sz="2000" dirty="0">
                <a:latin typeface="Arial Rounded MT Bold" panose="020F0704030504030204" pitchFamily="34" charset="0"/>
              </a:rPr>
              <a:t>    </a:t>
            </a:r>
            <a:r>
              <a:rPr lang="en-US" altLang="zh-CN" sz="2000" dirty="0" err="1">
                <a:latin typeface="Arial Rounded MT Bold" panose="020F0704030504030204" pitchFamily="34" charset="0"/>
              </a:rPr>
              <a:t>LDL_lsolve</a:t>
            </a:r>
            <a:r>
              <a:rPr lang="en-US" altLang="zh-CN" sz="2000" dirty="0">
                <a:latin typeface="Arial Rounded MT Bold" panose="020F0704030504030204" pitchFamily="34" charset="0"/>
              </a:rPr>
              <a:t>(</a:t>
            </a:r>
            <a:r>
              <a:rPr lang="zh-CN" altLang="en-US" sz="2000" dirty="0">
                <a:latin typeface="Arial Rounded MT Bold" panose="020F0704030504030204" pitchFamily="34" charset="0"/>
              </a:rPr>
              <a:t>解</a:t>
            </a:r>
            <a:r>
              <a:rPr lang="en-US" altLang="zh-CN" sz="2000" dirty="0">
                <a:latin typeface="Arial Rounded MT Bold" panose="020F0704030504030204" pitchFamily="34" charset="0"/>
              </a:rPr>
              <a:t>LX=b), </a:t>
            </a:r>
            <a:r>
              <a:rPr lang="en-US" altLang="zh-CN" sz="2000" dirty="0" err="1">
                <a:latin typeface="Arial Rounded MT Bold" panose="020F0704030504030204" pitchFamily="34" charset="0"/>
              </a:rPr>
              <a:t>LDL_dsolve</a:t>
            </a:r>
            <a:r>
              <a:rPr lang="en-US" altLang="zh-CN" sz="2000" dirty="0">
                <a:latin typeface="Arial Rounded MT Bold" panose="020F0704030504030204" pitchFamily="34" charset="0"/>
              </a:rPr>
              <a:t> (</a:t>
            </a:r>
            <a:r>
              <a:rPr lang="zh-CN" altLang="en-US" sz="2000" dirty="0">
                <a:latin typeface="Arial Rounded MT Bold" panose="020F0704030504030204" pitchFamily="34" charset="0"/>
              </a:rPr>
              <a:t>解</a:t>
            </a:r>
            <a:r>
              <a:rPr lang="en-US" altLang="zh-CN" sz="2000" dirty="0">
                <a:latin typeface="Arial Rounded MT Bold" panose="020F0704030504030204" pitchFamily="34" charset="0"/>
              </a:rPr>
              <a:t>DX=b), </a:t>
            </a:r>
            <a:r>
              <a:rPr lang="en-US" altLang="zh-CN" sz="2000" dirty="0" err="1">
                <a:latin typeface="Arial Rounded MT Bold" panose="020F0704030504030204" pitchFamily="34" charset="0"/>
              </a:rPr>
              <a:t>LDL_ltsolve</a:t>
            </a:r>
            <a:r>
              <a:rPr lang="en-US" altLang="zh-CN" sz="2000" dirty="0">
                <a:latin typeface="Arial Rounded MT Bold" panose="020F0704030504030204" pitchFamily="34" charset="0"/>
              </a:rPr>
              <a:t> (</a:t>
            </a:r>
            <a:r>
              <a:rPr lang="zh-CN" altLang="en-US" sz="2000" dirty="0">
                <a:latin typeface="Arial Rounded MT Bold" panose="020F0704030504030204" pitchFamily="34" charset="0"/>
              </a:rPr>
              <a:t>解</a:t>
            </a:r>
            <a:r>
              <a:rPr lang="en-US" altLang="zh-CN" sz="2000" dirty="0">
                <a:latin typeface="Arial Rounded MT Bold" panose="020F0704030504030204" pitchFamily="34" charset="0"/>
              </a:rPr>
              <a:t>L^TX=b)</a:t>
            </a:r>
          </a:p>
          <a:p>
            <a:pPr marL="0" indent="0">
              <a:buNone/>
            </a:pPr>
            <a:endParaRPr lang="en-US" altLang="zh-CN" sz="2000" dirty="0">
              <a:latin typeface="Arial Rounded MT Bold" panose="020F0704030504030204" pitchFamily="34" charset="0"/>
            </a:endParaRPr>
          </a:p>
          <a:p>
            <a:r>
              <a:rPr lang="en-US" altLang="zh-CN" b="1" dirty="0">
                <a:latin typeface="Arial Rounded MT Bold" panose="020F0704030504030204" pitchFamily="34" charset="0"/>
              </a:rPr>
              <a:t>LDLT demo </a:t>
            </a:r>
            <a:r>
              <a:rPr lang="zh-CN" altLang="en-US" b="1" dirty="0">
                <a:latin typeface="Arial Rounded MT Bold" panose="020F0704030504030204" pitchFamily="34" charset="0"/>
              </a:rPr>
              <a:t>演示</a:t>
            </a:r>
            <a:endParaRPr lang="en-US" altLang="zh-CN" b="1" dirty="0">
              <a:latin typeface="Arial Rounded MT Bold" panose="020F0704030504030204" pitchFamily="34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Overview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80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</a:t>
            </a:r>
            <a:endParaRPr lang="zh-CN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 Rounded MT Bold" panose="020F0704030504030204" pitchFamily="34" charset="0"/>
                  </a:rPr>
                  <a:t>Steps of Symbolic analysis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（理论：消去树）</a:t>
                </a:r>
                <a:endParaRPr lang="en-US" altLang="zh-CN" dirty="0">
                  <a:latin typeface="Arial Rounded MT Bold" panose="020F0704030504030204" pitchFamily="34" charset="0"/>
                </a:endParaRPr>
              </a:p>
              <a:p>
                <a:pPr marL="514350" indent="-514350">
                  <a:buAutoNum type="arabicPeriod"/>
                </a:pPr>
                <a:r>
                  <a:rPr lang="zh-CN" altLang="en-US" dirty="0">
                    <a:latin typeface="Arial Rounded MT Bold" panose="020F0704030504030204" pitchFamily="34" charset="0"/>
                  </a:rPr>
                  <a:t>对</a:t>
                </a:r>
                <a:r>
                  <a:rPr lang="zh-CN" altLang="en-US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稀疏矩阵</a:t>
                </a:r>
                <a:r>
                  <a:rPr lang="en-US" altLang="zh-CN" dirty="0">
                    <a:solidFill>
                      <a:srgbClr val="C00000"/>
                    </a:solidFill>
                    <a:latin typeface="Arial Rounded MT Bold" panose="020F0704030504030204" pitchFamily="34" charset="0"/>
                  </a:rPr>
                  <a:t>A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进行重排序，目的是减少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fill in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时向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L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填入的非零元个数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𝑃𝐴𝑃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 Rounded MT Bold" panose="020F0704030504030204" pitchFamily="34" charset="0"/>
                  </a:rPr>
                  <a:t>，</a:t>
                </a:r>
                <a:r>
                  <a:rPr lang="en-US" altLang="zh-CN" dirty="0">
                    <a:latin typeface="Arial Rounded MT Bold" panose="020F0704030504030204" pitchFamily="34" charset="0"/>
                  </a:rPr>
                  <a:t>P</a:t>
                </a:r>
                <a:r>
                  <a:rPr lang="zh-CN" altLang="en-US" dirty="0">
                    <a:latin typeface="Arial Rounded MT Bold" panose="020F0704030504030204" pitchFamily="34" charset="0"/>
                  </a:rPr>
                  <a:t>为一个置换矩阵</a:t>
                </a:r>
                <a:endParaRPr lang="en-US" altLang="zh-CN" dirty="0">
                  <a:latin typeface="Arial Rounded MT Bold" panose="020F0704030504030204" pitchFamily="34" charset="0"/>
                </a:endParaRPr>
              </a:p>
              <a:p>
                <a:pPr marL="514350" indent="-514350">
                  <a:buAutoNum type="arabicPeriod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34753" b="20586"/>
          <a:stretch/>
        </p:blipFill>
        <p:spPr>
          <a:xfrm>
            <a:off x="910182" y="3333120"/>
            <a:ext cx="5999577" cy="3134055"/>
          </a:xfrm>
          <a:prstGeom prst="rect">
            <a:avLst/>
          </a:prstGeom>
        </p:spPr>
      </p:pic>
      <p:cxnSp>
        <p:nvCxnSpPr>
          <p:cNvPr id="9" name="直接箭头连接符 8"/>
          <p:cNvCxnSpPr>
            <a:stCxn id="11" idx="1"/>
          </p:cNvCxnSpPr>
          <p:nvPr/>
        </p:nvCxnSpPr>
        <p:spPr>
          <a:xfrm flipH="1">
            <a:off x="5607171" y="3919182"/>
            <a:ext cx="1840397" cy="112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447568" y="3734516"/>
            <a:ext cx="2214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减少填入元的个数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47568" y="4438482"/>
            <a:ext cx="4002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尽量让</a:t>
            </a:r>
            <a:r>
              <a:rPr lang="en-US" altLang="zh-CN" b="1" dirty="0"/>
              <a:t>A</a:t>
            </a:r>
            <a:r>
              <a:rPr lang="zh-CN" altLang="en-US" b="1" dirty="0"/>
              <a:t>的定义严格为一个</a:t>
            </a:r>
            <a:r>
              <a:rPr lang="zh-CN" altLang="en-US" b="1" dirty="0">
                <a:solidFill>
                  <a:srgbClr val="C00000"/>
                </a:solidFill>
              </a:rPr>
              <a:t>对称正定矩阵</a:t>
            </a:r>
            <a:r>
              <a:rPr lang="zh-CN" altLang="en-US" b="1" dirty="0"/>
              <a:t>，以免在置换后导致</a:t>
            </a:r>
            <a:r>
              <a:rPr lang="en-US" altLang="zh-CN" b="1" dirty="0"/>
              <a:t>A</a:t>
            </a:r>
            <a:r>
              <a:rPr lang="zh-CN" altLang="en-US" b="1" dirty="0">
                <a:solidFill>
                  <a:srgbClr val="C00000"/>
                </a:solidFill>
              </a:rPr>
              <a:t>失去了顺序主子式非零</a:t>
            </a:r>
            <a:r>
              <a:rPr lang="zh-CN" altLang="en-US" b="1" dirty="0"/>
              <a:t>的属性，导致分解失败</a:t>
            </a:r>
          </a:p>
        </p:txBody>
      </p:sp>
    </p:spTree>
    <p:extLst>
      <p:ext uri="{BB962C8B-B14F-4D97-AF65-F5344CB8AC3E}">
        <p14:creationId xmlns:p14="http://schemas.microsoft.com/office/powerpoint/2010/main" val="398926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Steps of Symbolic analysis</a:t>
            </a:r>
            <a:r>
              <a:rPr lang="zh-CN" altLang="en-US" dirty="0">
                <a:latin typeface="Arial Rounded MT Bold" panose="020F0704030504030204" pitchFamily="34" charset="0"/>
              </a:rPr>
              <a:t>（理论：消去树）</a:t>
            </a:r>
            <a:endParaRPr lang="en-US" altLang="zh-CN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 Rounded MT Bold" panose="020F0704030504030204" pitchFamily="34" charset="0"/>
              </a:rPr>
              <a:t>2.  </a:t>
            </a:r>
            <a:r>
              <a:rPr lang="zh-CN" altLang="en-US" dirty="0">
                <a:latin typeface="Arial Rounded MT Bold" panose="020F0704030504030204" pitchFamily="34" charset="0"/>
              </a:rPr>
              <a:t>构建消去树</a:t>
            </a:r>
            <a:endParaRPr lang="en-US" altLang="zh-CN" dirty="0"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zh-CN" altLang="en-US" dirty="0">
                <a:latin typeface="Arial Rounded MT Bold" panose="020F0704030504030204" pitchFamily="34" charset="0"/>
              </a:rPr>
              <a:t>构建</a:t>
            </a:r>
            <a:r>
              <a:rPr lang="en-US" altLang="zh-CN" dirty="0" err="1">
                <a:latin typeface="Arial Rounded MT Bold" panose="020F0704030504030204" pitchFamily="34" charset="0"/>
              </a:rPr>
              <a:t>postordering</a:t>
            </a:r>
            <a:r>
              <a:rPr lang="en-US" altLang="zh-CN" dirty="0">
                <a:latin typeface="Arial Rounded MT Bold" panose="020F0704030504030204" pitchFamily="34" charset="0"/>
              </a:rPr>
              <a:t> </a:t>
            </a:r>
            <a:r>
              <a:rPr lang="en-US" altLang="zh-CN" dirty="0" err="1">
                <a:latin typeface="Arial Rounded MT Bold" panose="020F0704030504030204" pitchFamily="34" charset="0"/>
              </a:rPr>
              <a:t>etree</a:t>
            </a:r>
            <a:endParaRPr lang="en-US" altLang="zh-CN" dirty="0">
              <a:latin typeface="Arial Rounded MT Bold" panose="020F0704030504030204" pitchFamily="34" charset="0"/>
            </a:endParaRPr>
          </a:p>
          <a:p>
            <a:pPr marL="514350" indent="-514350">
              <a:buAutoNum type="arabicPeriod" startAt="3"/>
            </a:pPr>
            <a:r>
              <a:rPr lang="en-US" altLang="zh-CN" dirty="0">
                <a:latin typeface="Arial Rounded MT Bold" panose="020F0704030504030204" pitchFamily="34" charset="0"/>
              </a:rPr>
              <a:t>row &amp; column count</a:t>
            </a:r>
          </a:p>
          <a:p>
            <a:pPr marL="0" indent="0">
              <a:buNone/>
            </a:pPr>
            <a:endParaRPr lang="en-US" altLang="zh-CN" dirty="0">
              <a:latin typeface="Arial Rounded MT Bold" panose="020F0704030504030204" pitchFamily="3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4573" r="1" b="18805"/>
          <a:stretch/>
        </p:blipFill>
        <p:spPr>
          <a:xfrm>
            <a:off x="5709923" y="3349093"/>
            <a:ext cx="5997560" cy="3204347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/>
          </p:cNvPicPr>
          <p:nvPr/>
        </p:nvPicPr>
        <p:blipFill rotWithShape="1">
          <a:blip r:embed="rId3"/>
          <a:srcRect r="54330"/>
          <a:stretch/>
        </p:blipFill>
        <p:spPr>
          <a:xfrm>
            <a:off x="1896008" y="4022344"/>
            <a:ext cx="2962040" cy="234285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5969479" y="5201728"/>
            <a:ext cx="163902" cy="14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92685" y="5817528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92685" y="6023488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133381" y="5382121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577895" y="5817216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843681" y="6023488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015697" y="5578363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021411" y="5800925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247463" y="5792637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32142" y="6007309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448587" y="6007309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665032" y="6015399"/>
            <a:ext cx="172016" cy="169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5969479" y="6193142"/>
            <a:ext cx="509214" cy="36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916774" y="6419768"/>
            <a:ext cx="221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消去树消去的</a:t>
            </a:r>
            <a:r>
              <a:rPr lang="en-US" altLang="zh-CN" dirty="0"/>
              <a:t>node</a:t>
            </a:r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0B5335C-8E2E-18DB-5732-A4EB5B341644}"/>
              </a:ext>
            </a:extLst>
          </p:cNvPr>
          <p:cNvSpPr/>
          <p:nvPr/>
        </p:nvSpPr>
        <p:spPr>
          <a:xfrm>
            <a:off x="2685708" y="5588036"/>
            <a:ext cx="163902" cy="14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D5D5D4AB-D0EE-6C18-EC33-E462267349B0}"/>
              </a:ext>
            </a:extLst>
          </p:cNvPr>
          <p:cNvCxnSpPr/>
          <p:nvPr/>
        </p:nvCxnSpPr>
        <p:spPr>
          <a:xfrm flipV="1">
            <a:off x="9892146" y="5189913"/>
            <a:ext cx="207818" cy="76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0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4579AD7-899C-68C6-7D75-B88C53D1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16011D-4A67-DEAD-EE5D-954F8683FB3B}"/>
              </a:ext>
            </a:extLst>
          </p:cNvPr>
          <p:cNvSpPr/>
          <p:nvPr/>
        </p:nvSpPr>
        <p:spPr>
          <a:xfrm>
            <a:off x="4579841" y="2818627"/>
            <a:ext cx="2044611" cy="122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B10742C-43EF-36B2-FED1-B834F03F93CE}"/>
              </a:ext>
            </a:extLst>
          </p:cNvPr>
          <p:cNvCxnSpPr/>
          <p:nvPr/>
        </p:nvCxnSpPr>
        <p:spPr>
          <a:xfrm>
            <a:off x="3218213" y="2980706"/>
            <a:ext cx="1347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CB414FD-08F9-93FF-BE2D-B54D7644ABCA}"/>
              </a:ext>
            </a:extLst>
          </p:cNvPr>
          <p:cNvSpPr txBox="1"/>
          <p:nvPr/>
        </p:nvSpPr>
        <p:spPr>
          <a:xfrm>
            <a:off x="1525979" y="2657540"/>
            <a:ext cx="18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</a:t>
            </a:r>
            <a:r>
              <a:rPr lang="zh-CN" altLang="en-US" b="1" dirty="0"/>
              <a:t>的上三角部分位置信息</a:t>
            </a:r>
            <a:r>
              <a:rPr lang="en-US" altLang="zh-CN" b="1" dirty="0"/>
              <a:t>Ap, Ai</a:t>
            </a:r>
            <a:endParaRPr lang="zh-CN" altLang="en-US" b="1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9130DBD-EDA1-2F6D-2740-49D3B1EF9266}"/>
              </a:ext>
            </a:extLst>
          </p:cNvPr>
          <p:cNvCxnSpPr/>
          <p:nvPr/>
        </p:nvCxnSpPr>
        <p:spPr>
          <a:xfrm>
            <a:off x="3265714" y="3639787"/>
            <a:ext cx="1300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B78E09D-7C89-66C1-B4FA-2536CD12B439}"/>
              </a:ext>
            </a:extLst>
          </p:cNvPr>
          <p:cNvSpPr txBox="1"/>
          <p:nvPr/>
        </p:nvSpPr>
        <p:spPr>
          <a:xfrm>
            <a:off x="1901005" y="3455121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置换矩阵</a:t>
            </a:r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BADBB62-E3D9-BC86-CB1F-146004358DE7}"/>
              </a:ext>
            </a:extLst>
          </p:cNvPr>
          <p:cNvCxnSpPr/>
          <p:nvPr/>
        </p:nvCxnSpPr>
        <p:spPr>
          <a:xfrm>
            <a:off x="6624452" y="2980705"/>
            <a:ext cx="107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44A2C88-FDDC-B0BC-077E-3120256E9682}"/>
              </a:ext>
            </a:extLst>
          </p:cNvPr>
          <p:cNvSpPr txBox="1"/>
          <p:nvPr/>
        </p:nvSpPr>
        <p:spPr>
          <a:xfrm>
            <a:off x="7790213" y="2796039"/>
            <a:ext cx="36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Lp</a:t>
            </a:r>
            <a:r>
              <a:rPr lang="zh-CN" altLang="en-US" b="1" dirty="0"/>
              <a:t>：分解后</a:t>
            </a:r>
            <a:r>
              <a:rPr lang="en-US" altLang="zh-CN" b="1" dirty="0"/>
              <a:t>L</a:t>
            </a:r>
            <a:r>
              <a:rPr lang="zh-CN" altLang="en-US" b="1" dirty="0"/>
              <a:t>的非零元索引</a:t>
            </a:r>
            <a:endParaRPr lang="en-US" altLang="zh-CN" b="1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264BDA9-67E6-C197-71E3-A750FF8256A4}"/>
              </a:ext>
            </a:extLst>
          </p:cNvPr>
          <p:cNvCxnSpPr/>
          <p:nvPr/>
        </p:nvCxnSpPr>
        <p:spPr>
          <a:xfrm>
            <a:off x="6624452" y="3568535"/>
            <a:ext cx="107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D57458D-5B80-D151-89A9-9C4C8B2D8E5B}"/>
              </a:ext>
            </a:extLst>
          </p:cNvPr>
          <p:cNvSpPr txBox="1"/>
          <p:nvPr/>
        </p:nvSpPr>
        <p:spPr>
          <a:xfrm>
            <a:off x="7790213" y="3383869"/>
            <a:ext cx="292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Parent</a:t>
            </a:r>
            <a:r>
              <a:rPr lang="zh-CN" altLang="en-US" b="1" dirty="0"/>
              <a:t>数组：每个非零元</a:t>
            </a:r>
            <a:r>
              <a:rPr lang="en-US" altLang="zh-CN" b="1" dirty="0"/>
              <a:t>node</a:t>
            </a:r>
            <a:r>
              <a:rPr lang="zh-CN" altLang="en-US" b="1" dirty="0"/>
              <a:t>的</a:t>
            </a:r>
            <a:r>
              <a:rPr lang="en-US" altLang="zh-CN" b="1" dirty="0"/>
              <a:t>parent node</a:t>
            </a:r>
            <a:r>
              <a:rPr lang="zh-CN" altLang="en-US" b="1" dirty="0"/>
              <a:t>信息</a:t>
            </a:r>
            <a:endParaRPr lang="en-US" altLang="zh-CN" b="1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44E0BDE-9584-81EA-38E5-DEE48537CC8E}"/>
              </a:ext>
            </a:extLst>
          </p:cNvPr>
          <p:cNvSpPr/>
          <p:nvPr/>
        </p:nvSpPr>
        <p:spPr>
          <a:xfrm>
            <a:off x="7591301" y="2412762"/>
            <a:ext cx="3325091" cy="19422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51BB7AB-10DB-651B-C0F9-A25FCE5BE474}"/>
              </a:ext>
            </a:extLst>
          </p:cNvPr>
          <p:cNvCxnSpPr>
            <a:stCxn id="21" idx="4"/>
          </p:cNvCxnSpPr>
          <p:nvPr/>
        </p:nvCxnSpPr>
        <p:spPr>
          <a:xfrm flipH="1">
            <a:off x="8763990" y="4354976"/>
            <a:ext cx="489857" cy="686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4D062DC-269C-BA1E-9838-ED7ABC68567E}"/>
              </a:ext>
            </a:extLst>
          </p:cNvPr>
          <p:cNvSpPr txBox="1"/>
          <p:nvPr/>
        </p:nvSpPr>
        <p:spPr>
          <a:xfrm>
            <a:off x="7790213" y="5077050"/>
            <a:ext cx="190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可以构建</a:t>
            </a:r>
            <a:r>
              <a:rPr lang="en-US" altLang="zh-CN" dirty="0" err="1"/>
              <a:t>etree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88EEAC5-BF40-3E49-43E5-A6EEAA3D7CFD}"/>
              </a:ext>
            </a:extLst>
          </p:cNvPr>
          <p:cNvSpPr txBox="1"/>
          <p:nvPr/>
        </p:nvSpPr>
        <p:spPr>
          <a:xfrm>
            <a:off x="587829" y="5189517"/>
            <a:ext cx="267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CSC</a:t>
            </a:r>
            <a:r>
              <a:rPr lang="zh-CN" altLang="en-US" dirty="0"/>
              <a:t>结构：</a:t>
            </a:r>
            <a:endParaRPr lang="en-US" altLang="zh-CN" dirty="0"/>
          </a:p>
          <a:p>
            <a:r>
              <a:rPr lang="en-US" altLang="zh-CN" dirty="0"/>
              <a:t>p: </a:t>
            </a:r>
            <a:r>
              <a:rPr lang="zh-CN" altLang="en-US" dirty="0"/>
              <a:t>每列非零元的索引</a:t>
            </a:r>
            <a:endParaRPr lang="en-US" altLang="zh-CN" dirty="0"/>
          </a:p>
          <a:p>
            <a:r>
              <a:rPr lang="en-US" altLang="zh-CN" dirty="0"/>
              <a:t>i: </a:t>
            </a:r>
            <a:r>
              <a:rPr lang="zh-CN" altLang="en-US" dirty="0"/>
              <a:t>当前列非零元所在行</a:t>
            </a:r>
            <a:endParaRPr lang="en-US" altLang="zh-CN" dirty="0"/>
          </a:p>
          <a:p>
            <a:r>
              <a:rPr lang="en-US" altLang="zh-CN" dirty="0"/>
              <a:t>x: </a:t>
            </a:r>
            <a:r>
              <a:rPr lang="zh-CN" altLang="en-US" dirty="0"/>
              <a:t>值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33CD3C2-93E8-3414-DEBE-9CF6D352F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98" y="58849"/>
            <a:ext cx="2162202" cy="241241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62B71A40-47C9-A22B-E40F-BDF7E6A710C6}"/>
              </a:ext>
            </a:extLst>
          </p:cNvPr>
          <p:cNvSpPr txBox="1"/>
          <p:nvPr/>
        </p:nvSpPr>
        <p:spPr>
          <a:xfrm>
            <a:off x="8621485" y="618725"/>
            <a:ext cx="157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Eg.</a:t>
            </a:r>
            <a:r>
              <a:rPr lang="en-US" altLang="zh-CN" dirty="0"/>
              <a:t> Parent[2]=3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58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9188" y="1765240"/>
            <a:ext cx="10515600" cy="4351338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r>
              <a:rPr lang="en-US" altLang="zh-CN" dirty="0">
                <a:latin typeface="Arial Rounded MT Bold" panose="020F0704030504030204" pitchFamily="34" charset="0"/>
              </a:rPr>
              <a:t> </a:t>
            </a:r>
            <a:r>
              <a:rPr lang="zh-CN" altLang="en-US" dirty="0">
                <a:latin typeface="Arial Rounded MT Bold" panose="020F0704030504030204" pitchFamily="34" charset="0"/>
              </a:rPr>
              <a:t>的输入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9670"/>
            <a:ext cx="7247077" cy="249326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7640997" y="4261449"/>
            <a:ext cx="658442" cy="4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402237" y="4112093"/>
            <a:ext cx="23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重排序的</a:t>
            </a:r>
            <a:r>
              <a:rPr lang="en-US" altLang="zh-CN" dirty="0"/>
              <a:t>P</a:t>
            </a:r>
            <a:r>
              <a:rPr lang="zh-CN" altLang="en-US" dirty="0"/>
              <a:t>，可不给</a:t>
            </a:r>
          </a:p>
        </p:txBody>
      </p:sp>
      <p:cxnSp>
        <p:nvCxnSpPr>
          <p:cNvPr id="11" name="直接箭头连接符 10"/>
          <p:cNvCxnSpPr>
            <a:endCxn id="12" idx="1"/>
          </p:cNvCxnSpPr>
          <p:nvPr/>
        </p:nvCxnSpPr>
        <p:spPr>
          <a:xfrm flipV="1">
            <a:off x="6281567" y="1854218"/>
            <a:ext cx="2890477" cy="139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172044" y="1392553"/>
            <a:ext cx="265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CSC</a:t>
            </a:r>
            <a:r>
              <a:rPr lang="zh-CN" altLang="en-US" dirty="0"/>
              <a:t>结构输入：矩阵</a:t>
            </a:r>
            <a:r>
              <a:rPr lang="en-US" altLang="zh-CN" dirty="0"/>
              <a:t>A</a:t>
            </a:r>
            <a:r>
              <a:rPr lang="zh-CN" altLang="en-US" dirty="0"/>
              <a:t>的上三角部分矩阵，只需给位置信息</a:t>
            </a:r>
            <a:r>
              <a:rPr lang="en-US" altLang="zh-CN" dirty="0" err="1"/>
              <a:t>Ap</a:t>
            </a:r>
            <a:r>
              <a:rPr lang="zh-CN" altLang="en-US" dirty="0"/>
              <a:t>和</a:t>
            </a:r>
            <a:r>
              <a:rPr lang="en-US" altLang="zh-CN" dirty="0"/>
              <a:t>Ai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6754483" y="3156524"/>
            <a:ext cx="1733909" cy="507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558193" y="2679623"/>
            <a:ext cx="351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输出：</a:t>
            </a:r>
            <a:r>
              <a:rPr lang="en-US" altLang="zh-CN" dirty="0" err="1">
                <a:solidFill>
                  <a:srgbClr val="C00000"/>
                </a:solidFill>
              </a:rPr>
              <a:t>Lp</a:t>
            </a:r>
            <a:r>
              <a:rPr lang="zh-CN" altLang="en-US" dirty="0">
                <a:solidFill>
                  <a:srgbClr val="C00000"/>
                </a:solidFill>
              </a:rPr>
              <a:t>：</a:t>
            </a:r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zh-CN" altLang="en-US" dirty="0">
                <a:solidFill>
                  <a:srgbClr val="C00000"/>
                </a:solidFill>
              </a:rPr>
              <a:t>每列的非零元索引，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Parent</a:t>
            </a:r>
            <a:r>
              <a:rPr lang="zh-CN" altLang="en-US" dirty="0">
                <a:solidFill>
                  <a:srgbClr val="C00000"/>
                </a:solidFill>
              </a:rPr>
              <a:t>：每个</a:t>
            </a:r>
            <a:r>
              <a:rPr lang="en-US" altLang="zh-CN" dirty="0">
                <a:solidFill>
                  <a:srgbClr val="C00000"/>
                </a:solidFill>
              </a:rPr>
              <a:t>node</a:t>
            </a:r>
            <a:r>
              <a:rPr lang="zh-CN" altLang="en-US" dirty="0">
                <a:solidFill>
                  <a:srgbClr val="C00000"/>
                </a:solidFill>
              </a:rPr>
              <a:t>的祖先组成的数组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 err="1"/>
              <a:t>Lnz</a:t>
            </a:r>
            <a:r>
              <a:rPr lang="zh-CN" altLang="en-US" dirty="0"/>
              <a:t>：每列的非零元个数</a:t>
            </a:r>
          </a:p>
        </p:txBody>
      </p:sp>
      <p:sp>
        <p:nvSpPr>
          <p:cNvPr id="17" name="矩形 16"/>
          <p:cNvSpPr/>
          <p:nvPr/>
        </p:nvSpPr>
        <p:spPr>
          <a:xfrm>
            <a:off x="1166865" y="3001992"/>
            <a:ext cx="5114702" cy="370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62539" y="3380306"/>
            <a:ext cx="5591944" cy="513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62539" y="4112093"/>
            <a:ext cx="6478458" cy="366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5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971" y="1361814"/>
            <a:ext cx="6169123" cy="5075506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07122" y="2673717"/>
            <a:ext cx="4888878" cy="27473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cxnSpLocks/>
          </p:cNvCxnSpPr>
          <p:nvPr/>
        </p:nvCxnSpPr>
        <p:spPr>
          <a:xfrm flipV="1">
            <a:off x="6096000" y="2981638"/>
            <a:ext cx="1542688" cy="4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717969" y="2820257"/>
            <a:ext cx="363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遍历</a:t>
            </a:r>
            <a:r>
              <a:rPr lang="en-US" altLang="zh-CN" dirty="0">
                <a:solidFill>
                  <a:srgbClr val="C00000"/>
                </a:solidFill>
              </a:rPr>
              <a:t>A</a:t>
            </a:r>
            <a:r>
              <a:rPr lang="zh-CN" altLang="en-US" dirty="0"/>
              <a:t>当前</a:t>
            </a:r>
            <a:r>
              <a:rPr lang="zh-CN" altLang="en-US" dirty="0">
                <a:solidFill>
                  <a:srgbClr val="C00000"/>
                </a:solidFill>
              </a:rPr>
              <a:t>第</a:t>
            </a:r>
            <a:r>
              <a:rPr lang="en-US" altLang="zh-CN" dirty="0">
                <a:solidFill>
                  <a:srgbClr val="C00000"/>
                </a:solidFill>
              </a:rPr>
              <a:t>kk</a:t>
            </a:r>
            <a:r>
              <a:rPr lang="zh-CN" altLang="en-US" dirty="0">
                <a:solidFill>
                  <a:srgbClr val="C00000"/>
                </a:solidFill>
              </a:rPr>
              <a:t>列</a:t>
            </a:r>
            <a:r>
              <a:rPr lang="zh-CN" altLang="en-US" dirty="0"/>
              <a:t>的所有非零元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06ECEB-C722-5231-4F84-AEFF57144829}"/>
              </a:ext>
            </a:extLst>
          </p:cNvPr>
          <p:cNvSpPr txBox="1"/>
          <p:nvPr/>
        </p:nvSpPr>
        <p:spPr>
          <a:xfrm>
            <a:off x="7638688" y="3470680"/>
            <a:ext cx="3399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找到第</a:t>
            </a:r>
            <a:r>
              <a:rPr lang="en-US" altLang="zh-CN" dirty="0"/>
              <a:t>k</a:t>
            </a:r>
            <a:r>
              <a:rPr lang="zh-CN" altLang="en-US" dirty="0"/>
              <a:t>列上除对角线以外，当前非零元的</a:t>
            </a:r>
            <a:r>
              <a:rPr lang="en-US" altLang="zh-CN" dirty="0"/>
              <a:t>parent node</a:t>
            </a:r>
            <a:r>
              <a:rPr lang="zh-CN" altLang="en-US" dirty="0"/>
              <a:t>，存储到</a:t>
            </a:r>
            <a:r>
              <a:rPr lang="en-US" altLang="zh-CN" dirty="0"/>
              <a:t>parent[</a:t>
            </a:r>
            <a:r>
              <a:rPr lang="en-US" altLang="zh-CN" dirty="0" err="1"/>
              <a:t>i</a:t>
            </a:r>
            <a:r>
              <a:rPr lang="en-US" altLang="zh-CN" dirty="0"/>
              <a:t>]</a:t>
            </a:r>
            <a:r>
              <a:rPr lang="zh-CN" altLang="en-US" dirty="0"/>
              <a:t>上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A817FB-B8A9-BD9E-81E4-B669A0F0AB5A}"/>
              </a:ext>
            </a:extLst>
          </p:cNvPr>
          <p:cNvSpPr txBox="1"/>
          <p:nvPr/>
        </p:nvSpPr>
        <p:spPr>
          <a:xfrm>
            <a:off x="7638688" y="4435435"/>
            <a:ext cx="3031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记录除对角线外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C00000"/>
                </a:solidFill>
              </a:rPr>
              <a:t>L</a:t>
            </a:r>
            <a:r>
              <a:rPr lang="zh-CN" altLang="en-US" dirty="0"/>
              <a:t>的第</a:t>
            </a:r>
            <a:r>
              <a:rPr lang="en-US" altLang="zh-CN" dirty="0" err="1"/>
              <a:t>i</a:t>
            </a:r>
            <a:r>
              <a:rPr lang="zh-CN" altLang="en-US" dirty="0"/>
              <a:t>列非零元个数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1F39466-B5E1-5709-73E3-4BF6BC0B24D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586939" y="3932345"/>
            <a:ext cx="2051749" cy="7320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840047D-12F4-729E-7F2E-35EE28C7D147}"/>
              </a:ext>
            </a:extLst>
          </p:cNvPr>
          <p:cNvSpPr/>
          <p:nvPr/>
        </p:nvSpPr>
        <p:spPr>
          <a:xfrm>
            <a:off x="1448791" y="3641316"/>
            <a:ext cx="4138148" cy="7941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01A58F7-DA25-83D8-8212-D37A690126A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624447" y="4534898"/>
            <a:ext cx="5014241" cy="22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400972EC-DA6D-9633-DC96-2B58DB8D4766}"/>
              </a:ext>
            </a:extLst>
          </p:cNvPr>
          <p:cNvSpPr txBox="1"/>
          <p:nvPr/>
        </p:nvSpPr>
        <p:spPr>
          <a:xfrm>
            <a:off x="7638688" y="5513683"/>
            <a:ext cx="345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记录完当前列的</a:t>
            </a:r>
            <a:r>
              <a:rPr lang="en-US" altLang="zh-CN" dirty="0"/>
              <a:t>parent</a:t>
            </a:r>
            <a:r>
              <a:rPr lang="zh-CN" altLang="en-US" dirty="0"/>
              <a:t>和非零元个数后，构建</a:t>
            </a:r>
            <a:r>
              <a:rPr lang="en-US" altLang="zh-CN" dirty="0" err="1"/>
              <a:t>Lp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CE2635D-023F-9A89-32A6-163DC15E64A4}"/>
              </a:ext>
            </a:extLst>
          </p:cNvPr>
          <p:cNvSpPr/>
          <p:nvPr/>
        </p:nvSpPr>
        <p:spPr>
          <a:xfrm>
            <a:off x="1207122" y="5535576"/>
            <a:ext cx="2238531" cy="794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684DE43-20A1-ED9C-C513-2D72687D7D4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3445653" y="5836849"/>
            <a:ext cx="4193035" cy="109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619ED92-10B1-B397-0397-ECB5C01587CA}"/>
              </a:ext>
            </a:extLst>
          </p:cNvPr>
          <p:cNvCxnSpPr>
            <a:cxnSpLocks/>
          </p:cNvCxnSpPr>
          <p:nvPr/>
        </p:nvCxnSpPr>
        <p:spPr>
          <a:xfrm>
            <a:off x="3167094" y="1495740"/>
            <a:ext cx="441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47ABE61E-1675-EF89-40D0-5940E3D4BEFC}"/>
              </a:ext>
            </a:extLst>
          </p:cNvPr>
          <p:cNvSpPr txBox="1"/>
          <p:nvPr/>
        </p:nvSpPr>
        <p:spPr>
          <a:xfrm>
            <a:off x="7693198" y="1311074"/>
            <a:ext cx="176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遍历</a:t>
            </a:r>
            <a:r>
              <a:rPr lang="en-US" altLang="zh-CN" dirty="0"/>
              <a:t>A</a:t>
            </a:r>
            <a:r>
              <a:rPr lang="zh-CN" altLang="en-US" dirty="0"/>
              <a:t>的每一列</a:t>
            </a:r>
            <a:endParaRPr lang="en-US" altLang="zh-CN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5EF4344-1C07-BFAB-48D5-17F8715A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97" y="182735"/>
            <a:ext cx="2148739" cy="2205605"/>
          </a:xfrm>
          <a:prstGeom prst="rect">
            <a:avLst/>
          </a:prstGeom>
        </p:spPr>
      </p:pic>
      <p:sp>
        <p:nvSpPr>
          <p:cNvPr id="38" name="直角三角形 37">
            <a:extLst>
              <a:ext uri="{FF2B5EF4-FFF2-40B4-BE49-F238E27FC236}">
                <a16:creationId xmlns:a16="http://schemas.microsoft.com/office/drawing/2014/main" id="{A8534516-3EAE-0C99-284E-1DB9E7E06A3D}"/>
              </a:ext>
            </a:extLst>
          </p:cNvPr>
          <p:cNvSpPr/>
          <p:nvPr/>
        </p:nvSpPr>
        <p:spPr>
          <a:xfrm>
            <a:off x="10070275" y="697986"/>
            <a:ext cx="1454728" cy="147519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12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915408F-9A82-EA8C-E1F0-ECEF76F4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r>
              <a:rPr lang="en-US" altLang="zh-CN" dirty="0">
                <a:latin typeface="Arial Rounded MT Bold" panose="020F0704030504030204" pitchFamily="34" charset="0"/>
              </a:rPr>
              <a:t> (</a:t>
            </a:r>
            <a:r>
              <a:rPr lang="en-US" altLang="zh-CN" dirty="0" err="1">
                <a:latin typeface="Arial Rounded MT Bold" panose="020F0704030504030204" pitchFamily="34" charset="0"/>
              </a:rPr>
              <a:t>up_looking</a:t>
            </a:r>
            <a:r>
              <a:rPr lang="en-US" altLang="zh-CN" dirty="0">
                <a:latin typeface="Arial Rounded MT Bold" panose="020F0704030504030204" pitchFamily="34" charset="0"/>
              </a:rPr>
              <a:t>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F0FA8C-B2AB-5B8A-4438-504C28F8A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26" y="1456023"/>
            <a:ext cx="6460408" cy="1275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536DD-153F-F465-EC9B-E15459AD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34" y="2532859"/>
            <a:ext cx="5325773" cy="11387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343831-A1AD-3A35-B65E-5E79A551A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3" t="18330" r="32004"/>
          <a:stretch/>
        </p:blipFill>
        <p:spPr>
          <a:xfrm>
            <a:off x="1713894" y="4436831"/>
            <a:ext cx="5622672" cy="19302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F6988BE-F441-7144-0A19-207D5512CCD1}"/>
                  </a:ext>
                </a:extLst>
              </p:cNvPr>
              <p:cNvSpPr txBox="1"/>
              <p:nvPr/>
            </p:nvSpPr>
            <p:spPr>
              <a:xfrm>
                <a:off x="8023761" y="2901813"/>
                <a:ext cx="3134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</a:rPr>
                  <a:t>已知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,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求解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F6988BE-F441-7144-0A19-207D5512C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761" y="2901813"/>
                <a:ext cx="3134095" cy="369332"/>
              </a:xfrm>
              <a:prstGeom prst="rect">
                <a:avLst/>
              </a:prstGeom>
              <a:blipFill>
                <a:blip r:embed="rId5"/>
                <a:stretch>
                  <a:fillRect l="-155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94CE4224-C696-CBD2-8314-0A9D85E691C1}"/>
              </a:ext>
            </a:extLst>
          </p:cNvPr>
          <p:cNvSpPr/>
          <p:nvPr/>
        </p:nvSpPr>
        <p:spPr>
          <a:xfrm>
            <a:off x="2778826" y="2563836"/>
            <a:ext cx="1353787" cy="675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F6B0E59-C5A0-0781-BB18-FD2FDDC58F2F}"/>
              </a:ext>
            </a:extLst>
          </p:cNvPr>
          <p:cNvSpPr txBox="1"/>
          <p:nvPr/>
        </p:nvSpPr>
        <p:spPr>
          <a:xfrm>
            <a:off x="1192657" y="4039984"/>
            <a:ext cx="358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 Rounded MT Bold" panose="020F0704030504030204" pitchFamily="34" charset="0"/>
              </a:rPr>
              <a:t>Algorithm used in </a:t>
            </a:r>
            <a:r>
              <a:rPr lang="en-US" altLang="zh-CN" dirty="0" err="1">
                <a:latin typeface="Arial Rounded MT Bold" panose="020F0704030504030204" pitchFamily="34" charset="0"/>
              </a:rPr>
              <a:t>Suitesparse</a:t>
            </a:r>
            <a:r>
              <a:rPr lang="en-US" altLang="zh-CN" dirty="0">
                <a:latin typeface="Arial Rounded MT Bold" panose="020F0704030504030204" pitchFamily="34" charset="0"/>
              </a:rPr>
              <a:t>: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24" name="右大括号 23">
            <a:extLst>
              <a:ext uri="{FF2B5EF4-FFF2-40B4-BE49-F238E27FC236}">
                <a16:creationId xmlns:a16="http://schemas.microsoft.com/office/drawing/2014/main" id="{CE482236-196B-76F3-EE92-B6B36D8F1CA3}"/>
              </a:ext>
            </a:extLst>
          </p:cNvPr>
          <p:cNvSpPr/>
          <p:nvPr/>
        </p:nvSpPr>
        <p:spPr>
          <a:xfrm>
            <a:off x="7089569" y="4886696"/>
            <a:ext cx="246997" cy="350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8F178B9-E9F2-2CCB-2EBE-DEB28B24B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539" y="4766943"/>
            <a:ext cx="1917799" cy="6350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90CA13C-0937-865F-047B-CE9FE07E3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7872" y="5682739"/>
            <a:ext cx="2370195" cy="484419"/>
          </a:xfrm>
          <a:prstGeom prst="rect">
            <a:avLst/>
          </a:prstGeom>
        </p:spPr>
      </p:pic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CA337163-C4FB-DAE3-B62A-55F0B6661FA0}"/>
              </a:ext>
            </a:extLst>
          </p:cNvPr>
          <p:cNvCxnSpPr>
            <a:endCxn id="29" idx="1"/>
          </p:cNvCxnSpPr>
          <p:nvPr/>
        </p:nvCxnSpPr>
        <p:spPr>
          <a:xfrm>
            <a:off x="5670467" y="5826640"/>
            <a:ext cx="1287405" cy="9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753B583-77AD-DD14-2581-DB5AC0F4A2FF}"/>
                  </a:ext>
                </a:extLst>
              </p:cNvPr>
              <p:cNvSpPr txBox="1"/>
              <p:nvPr/>
            </p:nvSpPr>
            <p:spPr>
              <a:xfrm>
                <a:off x="9590809" y="4899793"/>
                <a:ext cx="1613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753B583-77AD-DD14-2581-DB5AC0F4A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809" y="4899793"/>
                <a:ext cx="1613560" cy="369332"/>
              </a:xfrm>
              <a:prstGeom prst="rect">
                <a:avLst/>
              </a:prstGeom>
              <a:blipFill>
                <a:blip r:embed="rId8"/>
                <a:stretch>
                  <a:fillRect l="-1132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4E0E211-DE0F-5D0B-893E-5FB83BA0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 err="1">
                <a:latin typeface="Arial Rounded MT Bold" panose="020F0704030504030204" pitchFamily="34" charset="0"/>
              </a:rPr>
              <a:t>LDL_numerical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7D3BBE-7CA2-FD6E-D2C8-116AA939B54D}"/>
              </a:ext>
            </a:extLst>
          </p:cNvPr>
          <p:cNvSpPr/>
          <p:nvPr/>
        </p:nvSpPr>
        <p:spPr>
          <a:xfrm>
            <a:off x="5001415" y="2381003"/>
            <a:ext cx="2044611" cy="2398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latin typeface="Arial Rounded MT Bold" panose="020F0704030504030204" pitchFamily="34" charset="0"/>
              </a:rPr>
              <a:t>LDL_symbolic</a:t>
            </a:r>
            <a:endParaRPr lang="zh-CN" altLang="en-US" dirty="0">
              <a:latin typeface="Arial Rounded MT Bold" panose="020F0704030504030204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D755819-71DA-D687-BCA6-4FC6CB7EDC62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>
            <a:off x="3302050" y="3580411"/>
            <a:ext cx="1699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837A7BA-7EC0-1503-D52D-4E885E6524F7}"/>
              </a:ext>
            </a:extLst>
          </p:cNvPr>
          <p:cNvCxnSpPr/>
          <p:nvPr/>
        </p:nvCxnSpPr>
        <p:spPr>
          <a:xfrm>
            <a:off x="3701067" y="4652339"/>
            <a:ext cx="1300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FE373D0-FCBF-9F9B-70CD-CC1B84BD3893}"/>
              </a:ext>
            </a:extLst>
          </p:cNvPr>
          <p:cNvSpPr txBox="1"/>
          <p:nvPr/>
        </p:nvSpPr>
        <p:spPr>
          <a:xfrm>
            <a:off x="2361080" y="4490968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</a:t>
            </a:r>
            <a:r>
              <a:rPr lang="zh-CN" altLang="en-US" dirty="0"/>
              <a:t>置换矩阵</a:t>
            </a:r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354AE52-FAB1-447C-CD92-5DC10E3DA018}"/>
              </a:ext>
            </a:extLst>
          </p:cNvPr>
          <p:cNvCxnSpPr/>
          <p:nvPr/>
        </p:nvCxnSpPr>
        <p:spPr>
          <a:xfrm>
            <a:off x="7046026" y="3010394"/>
            <a:ext cx="107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05EC601-A71F-0440-DD02-EE2D2FC9E071}"/>
              </a:ext>
            </a:extLst>
          </p:cNvPr>
          <p:cNvSpPr txBox="1"/>
          <p:nvPr/>
        </p:nvSpPr>
        <p:spPr>
          <a:xfrm>
            <a:off x="2809148" y="3395745"/>
            <a:ext cx="49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Lp</a:t>
            </a:r>
            <a:endParaRPr lang="en-US" altLang="zh-CN" b="1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43D8BCA-4653-3D11-1639-13691ECFDDBF}"/>
              </a:ext>
            </a:extLst>
          </p:cNvPr>
          <p:cNvCxnSpPr/>
          <p:nvPr/>
        </p:nvCxnSpPr>
        <p:spPr>
          <a:xfrm>
            <a:off x="7046026" y="4091720"/>
            <a:ext cx="1070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C17623B-C36C-4605-D865-61AC70B830E3}"/>
              </a:ext>
            </a:extLst>
          </p:cNvPr>
          <p:cNvSpPr txBox="1"/>
          <p:nvPr/>
        </p:nvSpPr>
        <p:spPr>
          <a:xfrm>
            <a:off x="2030678" y="3930804"/>
            <a:ext cx="144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Parent</a:t>
            </a:r>
            <a:r>
              <a:rPr lang="zh-CN" altLang="en-US" b="1" dirty="0"/>
              <a:t>数组</a:t>
            </a:r>
            <a:endParaRPr lang="en-US" altLang="zh-CN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381107D-A81E-8974-1157-1BDFBB877996}"/>
              </a:ext>
            </a:extLst>
          </p:cNvPr>
          <p:cNvCxnSpPr>
            <a:cxnSpLocks/>
          </p:cNvCxnSpPr>
          <p:nvPr/>
        </p:nvCxnSpPr>
        <p:spPr>
          <a:xfrm>
            <a:off x="3408218" y="4115470"/>
            <a:ext cx="15931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BFAD35C-8CCB-C238-AA42-EB226CE73682}"/>
              </a:ext>
            </a:extLst>
          </p:cNvPr>
          <p:cNvCxnSpPr/>
          <p:nvPr/>
        </p:nvCxnSpPr>
        <p:spPr>
          <a:xfrm>
            <a:off x="3653564" y="2760619"/>
            <a:ext cx="13478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DF3C703C-FF9D-89D8-50D8-BE78257D908E}"/>
              </a:ext>
            </a:extLst>
          </p:cNvPr>
          <p:cNvSpPr txBox="1"/>
          <p:nvPr/>
        </p:nvSpPr>
        <p:spPr>
          <a:xfrm>
            <a:off x="1751610" y="2439434"/>
            <a:ext cx="211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矩阵</a:t>
            </a:r>
            <a:r>
              <a:rPr lang="en-US" altLang="zh-CN" b="1" dirty="0"/>
              <a:t>A</a:t>
            </a:r>
            <a:r>
              <a:rPr lang="zh-CN" altLang="en-US" b="1" dirty="0"/>
              <a:t>的上三角部分：</a:t>
            </a:r>
            <a:r>
              <a:rPr lang="en-US" altLang="zh-CN" b="1" dirty="0"/>
              <a:t>Ap, Ai, Ax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E155B77-2C3A-CB5E-5B8B-1B41E401BF43}"/>
              </a:ext>
            </a:extLst>
          </p:cNvPr>
          <p:cNvSpPr txBox="1"/>
          <p:nvPr/>
        </p:nvSpPr>
        <p:spPr>
          <a:xfrm>
            <a:off x="8180754" y="2825728"/>
            <a:ext cx="21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矩阵</a:t>
            </a:r>
            <a:r>
              <a:rPr lang="en-US" altLang="zh-CN" b="1" dirty="0"/>
              <a:t>L</a:t>
            </a:r>
            <a:r>
              <a:rPr lang="zh-CN" altLang="en-US" b="1" dirty="0"/>
              <a:t>：</a:t>
            </a:r>
            <a:r>
              <a:rPr lang="en-US" altLang="zh-CN" b="1" dirty="0" err="1"/>
              <a:t>Lp</a:t>
            </a:r>
            <a:r>
              <a:rPr lang="en-US" altLang="zh-CN" b="1" dirty="0"/>
              <a:t>, Li, Lx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22569E-6302-8B7B-9051-93CAC68F9E0C}"/>
              </a:ext>
            </a:extLst>
          </p:cNvPr>
          <p:cNvSpPr txBox="1"/>
          <p:nvPr/>
        </p:nvSpPr>
        <p:spPr>
          <a:xfrm>
            <a:off x="8226277" y="3907054"/>
            <a:ext cx="148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矩阵</a:t>
            </a:r>
            <a:r>
              <a:rPr lang="en-US" altLang="zh-CN" b="1" dirty="0"/>
              <a:t>D: array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4446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667</Words>
  <Application>Microsoft Office PowerPoint</Application>
  <PresentationFormat>宽屏</PresentationFormat>
  <Paragraphs>146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Arial Rounded MT Bold</vt:lpstr>
      <vt:lpstr>Cambria Math</vt:lpstr>
      <vt:lpstr>Times New Roman</vt:lpstr>
      <vt:lpstr>Office 主题​​</vt:lpstr>
      <vt:lpstr>LDLT Suitesparse demonstration</vt:lpstr>
      <vt:lpstr>Overview</vt:lpstr>
      <vt:lpstr>LDL_symbolic</vt:lpstr>
      <vt:lpstr>LDL_symbolic</vt:lpstr>
      <vt:lpstr>LDL_symbolic</vt:lpstr>
      <vt:lpstr>LDL_symbolic</vt:lpstr>
      <vt:lpstr>LDL_symbolic</vt:lpstr>
      <vt:lpstr>LDL_numerical (up_looking)</vt:lpstr>
      <vt:lpstr>LDL_numerical</vt:lpstr>
      <vt:lpstr>LDL_numerical</vt:lpstr>
      <vt:lpstr>LDL_numerical</vt:lpstr>
      <vt:lpstr>LDL_numerical</vt:lpstr>
      <vt:lpstr>LDL_numerical</vt:lpstr>
      <vt:lpstr>LDL_lsolve</vt:lpstr>
      <vt:lpstr>LDL_dsolve</vt:lpstr>
      <vt:lpstr>LDL_ltsolve</vt:lpstr>
      <vt:lpstr>LDLT demo 演示</vt:lpstr>
      <vt:lpstr>LDLT demo 演示</vt:lpstr>
      <vt:lpstr>LDLT demo 演示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Triangular solve for sparse right hand side</dc:title>
  <dc:creator>user</dc:creator>
  <cp:lastModifiedBy>user</cp:lastModifiedBy>
  <cp:revision>161</cp:revision>
  <dcterms:created xsi:type="dcterms:W3CDTF">2023-07-28T02:25:22Z</dcterms:created>
  <dcterms:modified xsi:type="dcterms:W3CDTF">2023-11-14T06:45:56Z</dcterms:modified>
</cp:coreProperties>
</file>