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3" r:id="rId9"/>
    <p:sldId id="266" r:id="rId10"/>
    <p:sldId id="267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472E3-9D0D-442A-8801-C594C6487F5C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1CEA6-DA61-4504-B32E-3BAC94AD93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776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1CEA6-DA61-4504-B32E-3BAC94AD935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878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LDLT </a:t>
            </a:r>
            <a:r>
              <a:rPr lang="zh-CN" altLang="en-US" dirty="0" smtClean="0"/>
              <a:t>相对</a:t>
            </a:r>
            <a:r>
              <a:rPr lang="en-US" altLang="zh-CN" dirty="0" err="1" smtClean="0"/>
              <a:t>cholesky</a:t>
            </a:r>
            <a:r>
              <a:rPr lang="en-US" altLang="zh-CN" dirty="0" smtClean="0"/>
              <a:t> </a:t>
            </a:r>
            <a:r>
              <a:rPr lang="zh-CN" altLang="en-US" dirty="0" smtClean="0"/>
              <a:t>分解的条件宽松，只要求</a:t>
            </a:r>
            <a:r>
              <a:rPr lang="en-US" altLang="zh-CN" dirty="0" smtClean="0"/>
              <a:t>A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为</a:t>
            </a:r>
            <a:r>
              <a:rPr lang="zh-CN" alt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顺序主子式非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zh-CN" altLang="en-US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的对称矩阵；</a:t>
            </a:r>
            <a:r>
              <a:rPr lang="en-US" altLang="zh-CN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zh-CN" altLang="en-US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zh-CN" alt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对角元为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的下三角矩阵，</a:t>
            </a:r>
            <a:r>
              <a:rPr lang="en-US" altLang="zh-CN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zh-CN" altLang="en-US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zh-CN" alt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对角元非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zh-CN" altLang="en-US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对角矩阵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1CEA6-DA61-4504-B32E-3BAC94AD935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668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562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487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18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69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13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885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52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8514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705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47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31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8B360-FE33-4713-9602-3AB22D509556}" type="datetimeFigureOut">
              <a:rPr lang="zh-CN" altLang="en-US" smtClean="0"/>
              <a:t>2023/10/25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90DEF-79F0-46E0-B280-01925F8270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809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 smtClean="0"/>
              <a:t>LDL </a:t>
            </a:r>
            <a:r>
              <a:rPr lang="zh-CN" altLang="en-US" sz="5400" dirty="0" smtClean="0"/>
              <a:t>的实例计算和代码样例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44938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8F4B50D5-4697-B5DD-DB22-2F9BAE1AA1D4}"/>
              </a:ext>
            </a:extLst>
          </p:cNvPr>
          <p:cNvSpPr txBox="1"/>
          <p:nvPr/>
        </p:nvSpPr>
        <p:spPr>
          <a:xfrm>
            <a:off x="4297876" y="3160829"/>
            <a:ext cx="30540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5400" b="1" i="1" dirty="0" smtClean="0"/>
              <a:t>Thanks</a:t>
            </a:r>
            <a:r>
              <a:rPr kumimoji="1" lang="zh-CN" altLang="en-US" sz="5400" b="1" i="1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41903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4400" dirty="0" err="1" smtClean="0"/>
              <a:t>Cholesky</a:t>
            </a:r>
            <a:r>
              <a:rPr lang="en-US" altLang="zh-CN" sz="4400" dirty="0" smtClean="0"/>
              <a:t> </a:t>
            </a:r>
            <a:r>
              <a:rPr lang="zh-CN" altLang="en-US" sz="4400" dirty="0" smtClean="0"/>
              <a:t>分解的主要计算过程</a:t>
            </a:r>
            <a:endParaRPr lang="en-US" altLang="zh-CN" sz="4400" dirty="0" smtClean="0"/>
          </a:p>
          <a:p>
            <a:pPr marL="0" indent="0">
              <a:buNone/>
            </a:pPr>
            <a:endParaRPr lang="en-US" altLang="zh-CN" sz="4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400" dirty="0" smtClean="0"/>
              <a:t>LDL</a:t>
            </a:r>
            <a:r>
              <a:rPr lang="en-US" altLang="zh-CN" sz="4400" baseline="30000" dirty="0" smtClean="0"/>
              <a:t>T</a:t>
            </a:r>
            <a:r>
              <a:rPr lang="en-US" altLang="zh-CN" sz="4400" dirty="0" smtClean="0"/>
              <a:t> </a:t>
            </a:r>
            <a:r>
              <a:rPr lang="zh-CN" altLang="en-US" sz="4400" dirty="0" smtClean="0"/>
              <a:t>分解的主要计算过程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59476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Cholesky</a:t>
            </a:r>
            <a:r>
              <a:rPr lang="en-US" altLang="zh-CN" dirty="0" smtClean="0"/>
              <a:t> </a:t>
            </a:r>
            <a:r>
              <a:rPr lang="zh-CN" altLang="en-US" dirty="0" smtClean="0"/>
              <a:t>分解法计算矩阵过程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3200" dirty="0" smtClean="0"/>
              <a:t>对称正定矩阵 </a:t>
            </a:r>
            <a:r>
              <a:rPr lang="en-US" altLang="zh-CN" sz="3200" dirty="0" smtClean="0"/>
              <a:t>A </a:t>
            </a:r>
            <a:r>
              <a:rPr lang="zh-CN" altLang="en-US" sz="3200" dirty="0" smtClean="0"/>
              <a:t>，可分解为对角元为正数的下三角矩阵</a:t>
            </a:r>
            <a:r>
              <a:rPr lang="en-US" altLang="zh-CN" sz="3200" dirty="0" smtClean="0"/>
              <a:t>L*</a:t>
            </a:r>
            <a:r>
              <a:rPr lang="en-US" altLang="zh-CN" sz="3200" dirty="0" smtClean="0"/>
              <a:t>L</a:t>
            </a:r>
            <a:r>
              <a:rPr lang="en-US" altLang="zh-CN" sz="3200" baseline="30000" dirty="0" smtClean="0"/>
              <a:t>T</a:t>
            </a:r>
            <a:r>
              <a:rPr lang="zh-CN" altLang="en-US" sz="3200" dirty="0" smtClean="0"/>
              <a:t>，</a:t>
            </a:r>
            <a:r>
              <a:rPr lang="zh-CN" altLang="en-US" sz="3200" dirty="0"/>
              <a:t>将</a:t>
            </a:r>
            <a:r>
              <a:rPr lang="en-US" altLang="zh-CN" sz="3200" dirty="0" smtClean="0"/>
              <a:t>AX=B,</a:t>
            </a:r>
            <a:r>
              <a:rPr lang="zh-CN" altLang="en-US" sz="3200" dirty="0" smtClean="0"/>
              <a:t>转化为</a:t>
            </a:r>
            <a:r>
              <a:rPr lang="en-US" altLang="zh-CN" sz="3200" dirty="0" smtClean="0"/>
              <a:t>LL</a:t>
            </a:r>
            <a:r>
              <a:rPr lang="en-US" altLang="zh-CN" sz="3200" baseline="30000" dirty="0" smtClean="0"/>
              <a:t>T</a:t>
            </a:r>
            <a:r>
              <a:rPr lang="en-US" altLang="zh-CN" sz="3200" dirty="0" smtClean="0"/>
              <a:t>X=B;</a:t>
            </a:r>
          </a:p>
          <a:p>
            <a:endParaRPr lang="en-US" altLang="zh-CN" sz="3200" baseline="30000" dirty="0" smtClean="0"/>
          </a:p>
          <a:p>
            <a:r>
              <a:rPr lang="zh-CN" altLang="en-US" sz="3200" dirty="0" smtClean="0"/>
              <a:t>求解 </a:t>
            </a:r>
            <a:r>
              <a:rPr lang="en-US" altLang="zh-CN" sz="3200" dirty="0" smtClean="0"/>
              <a:t>LY = B ,</a:t>
            </a:r>
            <a:r>
              <a:rPr lang="zh-CN" altLang="en-US" sz="3200" dirty="0" smtClean="0"/>
              <a:t>得到</a:t>
            </a:r>
            <a:r>
              <a:rPr lang="en-US" altLang="zh-CN" sz="3200" dirty="0" smtClean="0"/>
              <a:t>Y;</a:t>
            </a:r>
          </a:p>
          <a:p>
            <a:endParaRPr lang="en-US" altLang="zh-CN" sz="3200" dirty="0" smtClean="0"/>
          </a:p>
          <a:p>
            <a:r>
              <a:rPr lang="zh-CN" altLang="en-US" sz="3200" dirty="0" smtClean="0"/>
              <a:t>求解</a:t>
            </a:r>
            <a:r>
              <a:rPr lang="en-US" altLang="zh-CN" sz="3200" dirty="0" smtClean="0"/>
              <a:t>L</a:t>
            </a:r>
            <a:r>
              <a:rPr lang="en-US" altLang="zh-CN" sz="3200" baseline="30000" dirty="0" smtClean="0"/>
              <a:t>T</a:t>
            </a:r>
            <a:r>
              <a:rPr lang="en-US" altLang="zh-CN" sz="3200" dirty="0" smtClean="0"/>
              <a:t>X = Y ,</a:t>
            </a:r>
            <a:r>
              <a:rPr lang="zh-CN" altLang="en-US" sz="3200" dirty="0" smtClean="0"/>
              <a:t>得到</a:t>
            </a:r>
            <a:r>
              <a:rPr lang="en-US" altLang="zh-CN" sz="3200" dirty="0" smtClean="0"/>
              <a:t>X;</a:t>
            </a:r>
          </a:p>
          <a:p>
            <a:endParaRPr lang="en-US" altLang="zh-CN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可以看出关键问题的是</a:t>
            </a:r>
            <a:r>
              <a:rPr lang="en-US" altLang="zh-CN" sz="3200" dirty="0" smtClean="0"/>
              <a:t>L </a:t>
            </a:r>
            <a:r>
              <a:rPr lang="zh-CN" altLang="en-US" sz="3200" dirty="0" smtClean="0"/>
              <a:t>矩阵的生成问题，以下做一个三维的矩阵样例，穷举其对应的</a:t>
            </a:r>
            <a:r>
              <a:rPr lang="en-US" altLang="zh-CN" sz="3200" dirty="0" smtClean="0"/>
              <a:t>A</a:t>
            </a:r>
            <a:r>
              <a:rPr lang="zh-CN" altLang="en-US" sz="3200" dirty="0" smtClean="0"/>
              <a:t>元素和</a:t>
            </a:r>
            <a:r>
              <a:rPr lang="en-US" altLang="zh-CN" sz="3200" dirty="0" smtClean="0"/>
              <a:t>L </a:t>
            </a:r>
            <a:r>
              <a:rPr lang="zh-CN" altLang="en-US" sz="3200" dirty="0" smtClean="0"/>
              <a:t>元素的计算；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328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5695" y="0"/>
            <a:ext cx="10515600" cy="1325563"/>
          </a:xfrm>
        </p:spPr>
        <p:txBody>
          <a:bodyPr/>
          <a:lstStyle/>
          <a:p>
            <a:r>
              <a:rPr lang="en-US" altLang="zh-CN" dirty="0" err="1" smtClean="0"/>
              <a:t>Cholesky</a:t>
            </a:r>
            <a:r>
              <a:rPr lang="en-US" altLang="zh-CN" dirty="0" smtClean="0"/>
              <a:t> </a:t>
            </a:r>
            <a:r>
              <a:rPr lang="zh-CN" altLang="en-US" dirty="0" smtClean="0"/>
              <a:t>分解法计算</a:t>
            </a:r>
            <a:r>
              <a:rPr lang="en-US" altLang="zh-CN" dirty="0" smtClean="0"/>
              <a:t>L</a:t>
            </a:r>
            <a:r>
              <a:rPr lang="zh-CN" altLang="en-US" dirty="0" smtClean="0"/>
              <a:t>矩阵过程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645695" y="2037345"/>
                <a:ext cx="2133601" cy="8249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13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23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mr>
                      </m:m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95" y="2037345"/>
                <a:ext cx="2133601" cy="824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220580" y="2265313"/>
            <a:ext cx="850230" cy="36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A=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4455695" y="2037345"/>
                <a:ext cx="2133601" cy="84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mr>
                      </m:m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695" y="2037345"/>
                <a:ext cx="2133601" cy="8487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4030580" y="2292752"/>
            <a:ext cx="850230" cy="36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</a:t>
            </a:r>
            <a:r>
              <a:rPr lang="en-US" altLang="zh-CN" dirty="0" smtClean="0"/>
              <a:t>=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8265695" y="2037345"/>
                <a:ext cx="2133601" cy="84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31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mr>
                      </m:m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5695" y="2037345"/>
                <a:ext cx="2133601" cy="8487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本框 10"/>
          <p:cNvSpPr txBox="1"/>
          <p:nvPr/>
        </p:nvSpPr>
        <p:spPr>
          <a:xfrm>
            <a:off x="7840580" y="2292752"/>
            <a:ext cx="850230" cy="36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</a:t>
            </a:r>
            <a:r>
              <a:rPr lang="en-US" altLang="zh-CN" baseline="30000" dirty="0" smtClean="0"/>
              <a:t>T</a:t>
            </a:r>
            <a:r>
              <a:rPr lang="en-US" altLang="zh-CN" dirty="0" smtClean="0"/>
              <a:t>=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54939" y="1364719"/>
            <a:ext cx="1030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A = LL</a:t>
            </a:r>
            <a:r>
              <a:rPr lang="en-US" altLang="zh-CN" baseline="30000" dirty="0"/>
              <a:t>T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254939" y="3165544"/>
            <a:ext cx="1832630" cy="930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a11 = l11*l11 </a:t>
            </a: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a21 = l11*l21</a:t>
            </a: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a31 = l11*l31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532394" y="1989220"/>
            <a:ext cx="487279" cy="10409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722395" y="1989220"/>
            <a:ext cx="1566646" cy="303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254938" y="4399279"/>
            <a:ext cx="4100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a12 = l11*l21</a:t>
            </a: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a22 = l21*l21 + l22*l22</a:t>
            </a: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a32 = l31*l21+l32*l22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61812" y="2937575"/>
            <a:ext cx="167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第一列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261812" y="4090613"/>
            <a:ext cx="167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第二列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254939" y="5255257"/>
            <a:ext cx="167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第三列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285552" y="5656256"/>
            <a:ext cx="4100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a13 = l31*l11</a:t>
            </a: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a23 = l32*l21 + l32*l22</a:t>
            </a: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a33 = l31*l31+l32*l32+l33*133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21" name="右箭头 20"/>
          <p:cNvSpPr/>
          <p:nvPr/>
        </p:nvSpPr>
        <p:spPr>
          <a:xfrm>
            <a:off x="2179041" y="3347839"/>
            <a:ext cx="943276" cy="452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2816" y="2995368"/>
            <a:ext cx="1095528" cy="409632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2658" y="3595244"/>
            <a:ext cx="2514951" cy="495369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6183930" y="3500024"/>
            <a:ext cx="323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第一列求解完成</a:t>
            </a:r>
            <a:endParaRPr lang="zh-CN" altLang="en-US" dirty="0"/>
          </a:p>
        </p:txBody>
      </p:sp>
      <p:sp>
        <p:nvSpPr>
          <p:cNvPr id="26" name="右箭头 25"/>
          <p:cNvSpPr/>
          <p:nvPr/>
        </p:nvSpPr>
        <p:spPr>
          <a:xfrm rot="1353586">
            <a:off x="2900399" y="5099704"/>
            <a:ext cx="1324897" cy="5858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55695" y="4370954"/>
            <a:ext cx="1438476" cy="695422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2380020" y="4295880"/>
            <a:ext cx="323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假设</a:t>
            </a:r>
            <a:r>
              <a:rPr lang="en-US" altLang="zh-CN" dirty="0" smtClean="0"/>
              <a:t>K-1 </a:t>
            </a:r>
            <a:r>
              <a:rPr lang="zh-CN" altLang="en-US" dirty="0" smtClean="0"/>
              <a:t>列求解完成</a:t>
            </a:r>
            <a:endParaRPr lang="zh-CN" altLang="en-US" dirty="0"/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9296" y="4238266"/>
            <a:ext cx="2343477" cy="885949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0"/>
          <a:srcRect r="44200" b="-1719"/>
          <a:stretch/>
        </p:blipFill>
        <p:spPr>
          <a:xfrm>
            <a:off x="4184856" y="5346717"/>
            <a:ext cx="2514327" cy="736449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08289" y="5140059"/>
            <a:ext cx="4239217" cy="943107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4014270" y="6118340"/>
            <a:ext cx="8177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依据</a:t>
            </a:r>
            <a:r>
              <a:rPr lang="en-US" altLang="zh-CN" dirty="0" smtClean="0"/>
              <a:t>K-1 </a:t>
            </a:r>
            <a:r>
              <a:rPr lang="zh-CN" altLang="en-US" dirty="0" smtClean="0"/>
              <a:t>列求解</a:t>
            </a:r>
            <a:r>
              <a:rPr lang="en-US" altLang="zh-CN" dirty="0" smtClean="0"/>
              <a:t>K </a:t>
            </a:r>
            <a:r>
              <a:rPr lang="zh-CN" altLang="en-US" dirty="0" smtClean="0"/>
              <a:t>列，递推下去就能解出</a:t>
            </a:r>
            <a:r>
              <a:rPr lang="en-US" altLang="zh-CN" dirty="0" smtClean="0"/>
              <a:t>K</a:t>
            </a:r>
            <a:r>
              <a:rPr lang="zh-CN" altLang="en-US" dirty="0" smtClean="0"/>
              <a:t>列，过程中存在平方根求解，也称为平方根法。</a:t>
            </a:r>
            <a:endParaRPr lang="zh-CN" altLang="en-US" dirty="0"/>
          </a:p>
        </p:txBody>
      </p:sp>
      <p:cxnSp>
        <p:nvCxnSpPr>
          <p:cNvPr id="34" name="直接箭头连接符 33"/>
          <p:cNvCxnSpPr/>
          <p:nvPr/>
        </p:nvCxnSpPr>
        <p:spPr>
          <a:xfrm>
            <a:off x="5894171" y="4776415"/>
            <a:ext cx="814637" cy="0"/>
          </a:xfrm>
          <a:prstGeom prst="straightConnector1">
            <a:avLst/>
          </a:prstGeom>
          <a:ln w="28575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6778091" y="5771424"/>
            <a:ext cx="814637" cy="0"/>
          </a:xfrm>
          <a:prstGeom prst="straightConnector1">
            <a:avLst/>
          </a:prstGeom>
          <a:ln w="28575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252522" y="5005305"/>
            <a:ext cx="2558716" cy="2695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67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0.00052 0.049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04714 -2.22222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1" grpId="0" animBg="1"/>
      <p:bldP spid="25" grpId="0"/>
      <p:bldP spid="26" grpId="0" animBg="1"/>
      <p:bldP spid="28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4301" y="76368"/>
            <a:ext cx="10515600" cy="1325563"/>
          </a:xfrm>
        </p:spPr>
        <p:txBody>
          <a:bodyPr/>
          <a:lstStyle/>
          <a:p>
            <a:r>
              <a:rPr lang="en-US" altLang="zh-CN" dirty="0" err="1" smtClean="0"/>
              <a:t>Cholesky</a:t>
            </a:r>
            <a:r>
              <a:rPr lang="en-US" altLang="zh-CN" dirty="0" smtClean="0"/>
              <a:t> </a:t>
            </a:r>
            <a:r>
              <a:rPr lang="zh-CN" altLang="en-US" dirty="0" smtClean="0"/>
              <a:t>分解法</a:t>
            </a:r>
            <a:r>
              <a:rPr lang="zh-CN" altLang="en-US" dirty="0"/>
              <a:t>样</a:t>
            </a:r>
            <a:r>
              <a:rPr lang="zh-CN" altLang="en-US" dirty="0" smtClean="0"/>
              <a:t>例代码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01" y="1264346"/>
            <a:ext cx="5555728" cy="3379597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020278" y="2406316"/>
            <a:ext cx="2839453" cy="4908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右箭头 7"/>
          <p:cNvSpPr/>
          <p:nvPr/>
        </p:nvSpPr>
        <p:spPr>
          <a:xfrm>
            <a:off x="3917481" y="2488130"/>
            <a:ext cx="2627697" cy="327259"/>
          </a:xfrm>
          <a:prstGeom prst="rightArrow">
            <a:avLst/>
          </a:prstGeom>
          <a:solidFill>
            <a:schemeClr val="accent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178" y="2136987"/>
            <a:ext cx="2734057" cy="885949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240055" y="3320592"/>
            <a:ext cx="3187566" cy="580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右箭头 10"/>
          <p:cNvSpPr/>
          <p:nvPr/>
        </p:nvSpPr>
        <p:spPr>
          <a:xfrm>
            <a:off x="4456496" y="3460761"/>
            <a:ext cx="2627697" cy="327259"/>
          </a:xfrm>
          <a:prstGeom prst="rightArrow">
            <a:avLst/>
          </a:prstGeom>
          <a:solidFill>
            <a:schemeClr val="accent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7758" y="3233810"/>
            <a:ext cx="3962953" cy="781159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7376" y="4995086"/>
            <a:ext cx="8720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 </a:t>
            </a:r>
            <a:r>
              <a:rPr lang="zh-CN" altLang="en-US" dirty="0" smtClean="0"/>
              <a:t>矩阵解析完成后，</a:t>
            </a:r>
            <a:r>
              <a:rPr lang="en-US" altLang="zh-CN" dirty="0"/>
              <a:t> LY = B </a:t>
            </a:r>
            <a:r>
              <a:rPr lang="en-US" altLang="zh-CN" dirty="0" smtClean="0"/>
              <a:t>&amp;&amp;</a:t>
            </a:r>
            <a:r>
              <a:rPr lang="en-US" altLang="zh-CN" dirty="0"/>
              <a:t> L</a:t>
            </a:r>
            <a:r>
              <a:rPr lang="en-US" altLang="zh-CN" baseline="30000" dirty="0"/>
              <a:t>T</a:t>
            </a:r>
            <a:r>
              <a:rPr lang="en-US" altLang="zh-CN" dirty="0"/>
              <a:t>X = Y </a:t>
            </a:r>
            <a:r>
              <a:rPr lang="en-US" altLang="zh-CN" dirty="0" smtClean="0"/>
              <a:t> </a:t>
            </a:r>
            <a:r>
              <a:rPr lang="zh-CN" altLang="en-US" dirty="0" smtClean="0"/>
              <a:t>求得</a:t>
            </a:r>
            <a:r>
              <a:rPr lang="en-US" altLang="zh-CN" dirty="0" smtClean="0"/>
              <a:t>X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113552" y="5635582"/>
            <a:ext cx="598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对应的样例代码如下：</a:t>
            </a:r>
            <a:endParaRPr lang="zh-CN" altLang="en-US" dirty="0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36285" y="477976"/>
            <a:ext cx="1219370" cy="293410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0073" y="6158771"/>
            <a:ext cx="6649378" cy="37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3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LDL</a:t>
            </a:r>
            <a:r>
              <a:rPr lang="zh-CN" altLang="en-US" dirty="0" smtClean="0"/>
              <a:t>分解法计算矩阵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dirty="0" err="1" smtClean="0"/>
              <a:t>Cholesky</a:t>
            </a:r>
            <a:r>
              <a:rPr lang="en-US" altLang="zh-CN" dirty="0" smtClean="0"/>
              <a:t> </a:t>
            </a:r>
            <a:r>
              <a:rPr lang="zh-CN" altLang="en-US" dirty="0" smtClean="0"/>
              <a:t>分解过程存在开方的计算，会较大程度上损失精度和增加运算量，为了避免开方，</a:t>
            </a:r>
            <a:r>
              <a:rPr lang="en-US" altLang="zh-CN" dirty="0" err="1" smtClean="0"/>
              <a:t>cholesky</a:t>
            </a:r>
            <a:r>
              <a:rPr lang="en-US" altLang="zh-CN" dirty="0" smtClean="0"/>
              <a:t> </a:t>
            </a:r>
            <a:r>
              <a:rPr lang="zh-CN" altLang="en-US" dirty="0" smtClean="0"/>
              <a:t>分解的优化版本</a:t>
            </a:r>
            <a:r>
              <a:rPr lang="en-US" altLang="zh-CN" dirty="0" smtClean="0"/>
              <a:t>LDL</a:t>
            </a:r>
            <a:r>
              <a:rPr lang="en-US" altLang="zh-CN" baseline="30000" dirty="0" smtClean="0"/>
              <a:t>T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对称正定矩阵 </a:t>
            </a:r>
            <a:r>
              <a:rPr lang="en-US" altLang="zh-CN" dirty="0" smtClean="0"/>
              <a:t>A =LD</a:t>
            </a:r>
            <a:r>
              <a:rPr lang="en-US" altLang="zh-CN" dirty="0" smtClean="0"/>
              <a:t>L</a:t>
            </a:r>
            <a:r>
              <a:rPr lang="en-US" altLang="zh-CN" baseline="30000" dirty="0" smtClean="0"/>
              <a:t>T</a:t>
            </a:r>
            <a:r>
              <a:rPr lang="en-US" altLang="zh-CN" dirty="0" smtClean="0"/>
              <a:t>,</a:t>
            </a:r>
            <a:r>
              <a:rPr lang="zh-CN" altLang="en-US" dirty="0" smtClean="0"/>
              <a:t>其中</a:t>
            </a:r>
            <a:r>
              <a:rPr lang="en-US" altLang="zh-CN" dirty="0" smtClean="0"/>
              <a:t>L </a:t>
            </a:r>
            <a:r>
              <a:rPr lang="zh-CN" altLang="en-US" dirty="0" smtClean="0"/>
              <a:t>为</a:t>
            </a:r>
            <a:r>
              <a:rPr lang="zh-CN" altLang="en-US" b="1" dirty="0">
                <a:solidFill>
                  <a:srgbClr val="FF0000"/>
                </a:solidFill>
              </a:rPr>
              <a:t>对角</a:t>
            </a:r>
            <a:r>
              <a:rPr lang="zh-CN" altLang="en-US" b="1" dirty="0" smtClean="0">
                <a:solidFill>
                  <a:srgbClr val="FF0000"/>
                </a:solidFill>
              </a:rPr>
              <a:t>元为</a:t>
            </a: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zh-CN" altLang="en-US" dirty="0" smtClean="0"/>
              <a:t>的下三角矩阵，</a:t>
            </a:r>
            <a:r>
              <a:rPr lang="en-US" altLang="zh-CN" dirty="0" smtClean="0"/>
              <a:t>D</a:t>
            </a:r>
            <a:r>
              <a:rPr lang="zh-CN" altLang="en-US" dirty="0" smtClean="0"/>
              <a:t>是对角均为正数的对角矩阵，</a:t>
            </a:r>
            <a:r>
              <a:rPr lang="en-US" altLang="zh-CN" dirty="0" smtClean="0"/>
              <a:t>AX=B</a:t>
            </a:r>
            <a:r>
              <a:rPr lang="en-US" altLang="zh-CN" dirty="0"/>
              <a:t>,</a:t>
            </a:r>
            <a:r>
              <a:rPr lang="zh-CN" altLang="en-US" dirty="0"/>
              <a:t>转化为</a:t>
            </a:r>
            <a:r>
              <a:rPr lang="en-US" altLang="zh-CN" dirty="0" smtClean="0"/>
              <a:t>LDL</a:t>
            </a:r>
            <a:r>
              <a:rPr lang="en-US" altLang="zh-CN" baseline="30000" dirty="0" smtClean="0"/>
              <a:t>T</a:t>
            </a:r>
            <a:r>
              <a:rPr lang="en-US" altLang="zh-CN" dirty="0" smtClean="0"/>
              <a:t>X=B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求解 </a:t>
            </a:r>
            <a:r>
              <a:rPr lang="en-US" altLang="zh-CN" dirty="0"/>
              <a:t>LY = B ,</a:t>
            </a:r>
            <a:r>
              <a:rPr lang="zh-CN" altLang="en-US" dirty="0"/>
              <a:t>得到</a:t>
            </a:r>
            <a:r>
              <a:rPr lang="en-US" altLang="zh-CN" dirty="0"/>
              <a:t>Y;</a:t>
            </a:r>
          </a:p>
          <a:p>
            <a:endParaRPr lang="en-US" altLang="zh-CN" dirty="0"/>
          </a:p>
          <a:p>
            <a:r>
              <a:rPr lang="zh-CN" altLang="en-US" dirty="0" smtClean="0"/>
              <a:t>求解</a:t>
            </a:r>
            <a:r>
              <a:rPr lang="en-US" altLang="zh-CN" dirty="0" smtClean="0"/>
              <a:t>DL</a:t>
            </a:r>
            <a:r>
              <a:rPr lang="en-US" altLang="zh-CN" baseline="30000" dirty="0" smtClean="0"/>
              <a:t>T</a:t>
            </a:r>
            <a:r>
              <a:rPr lang="en-US" altLang="zh-CN" dirty="0" smtClean="0"/>
              <a:t>X </a:t>
            </a:r>
            <a:r>
              <a:rPr lang="en-US" altLang="zh-CN" dirty="0"/>
              <a:t>= Y ,</a:t>
            </a:r>
            <a:r>
              <a:rPr lang="zh-CN" altLang="en-US" dirty="0"/>
              <a:t>得到</a:t>
            </a:r>
            <a:r>
              <a:rPr lang="en-US" altLang="zh-CN" dirty="0"/>
              <a:t>X;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306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5695" y="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LDL</a:t>
            </a:r>
            <a:r>
              <a:rPr lang="en-US" altLang="zh-CN" baseline="30000" dirty="0" smtClean="0"/>
              <a:t>T</a:t>
            </a:r>
            <a:r>
              <a:rPr lang="en-US" altLang="zh-CN" dirty="0" smtClean="0"/>
              <a:t> </a:t>
            </a:r>
            <a:r>
              <a:rPr lang="zh-CN" altLang="en-US" dirty="0" smtClean="0"/>
              <a:t>分解法计算</a:t>
            </a:r>
            <a:r>
              <a:rPr lang="en-US" altLang="zh-CN" dirty="0" smtClean="0"/>
              <a:t>L</a:t>
            </a:r>
            <a:r>
              <a:rPr lang="zh-CN" altLang="en-US" dirty="0" smtClean="0"/>
              <a:t>矩阵过程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645695" y="2037345"/>
                <a:ext cx="2133601" cy="8249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13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23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mr>
                      </m:m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95" y="2037345"/>
                <a:ext cx="2133601" cy="8249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220580" y="2265313"/>
            <a:ext cx="850230" cy="36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A=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3216116" y="2037345"/>
                <a:ext cx="2133601" cy="84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mr>
                      </m:m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6116" y="2037345"/>
                <a:ext cx="2133601" cy="8487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2791001" y="2292752"/>
            <a:ext cx="850230" cy="36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</a:t>
            </a:r>
            <a:r>
              <a:rPr lang="en-US" altLang="zh-CN" dirty="0" smtClean="0"/>
              <a:t>=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9166502" y="1948358"/>
                <a:ext cx="2133601" cy="84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31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mr>
                      </m:m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6502" y="1948358"/>
                <a:ext cx="2133601" cy="8487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本框 10"/>
          <p:cNvSpPr txBox="1"/>
          <p:nvPr/>
        </p:nvSpPr>
        <p:spPr>
          <a:xfrm>
            <a:off x="8741387" y="2203765"/>
            <a:ext cx="850230" cy="36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</a:t>
            </a:r>
            <a:r>
              <a:rPr lang="en-US" altLang="zh-CN" baseline="30000" dirty="0" smtClean="0"/>
              <a:t>T</a:t>
            </a:r>
            <a:r>
              <a:rPr lang="en-US" altLang="zh-CN" dirty="0" smtClean="0"/>
              <a:t>=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54939" y="1364719"/>
            <a:ext cx="2224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A = </a:t>
            </a:r>
            <a:r>
              <a:rPr lang="en-US" altLang="zh-CN" dirty="0" smtClean="0"/>
              <a:t>LDL</a:t>
            </a:r>
            <a:r>
              <a:rPr lang="en-US" altLang="zh-CN" baseline="30000" dirty="0" smtClean="0"/>
              <a:t>T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272366" y="3154717"/>
            <a:ext cx="4480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a11 = l11*d11*l11 </a:t>
            </a: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a21 = l11*d11*l21</a:t>
            </a: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a31 = l11*d11*l31</a:t>
            </a:r>
          </a:p>
        </p:txBody>
      </p:sp>
      <p:sp>
        <p:nvSpPr>
          <p:cNvPr id="14" name="矩形 13"/>
          <p:cNvSpPr/>
          <p:nvPr/>
        </p:nvSpPr>
        <p:spPr>
          <a:xfrm>
            <a:off x="9433201" y="1900233"/>
            <a:ext cx="487279" cy="10409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3482816" y="1989220"/>
            <a:ext cx="1566646" cy="303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220580" y="4370475"/>
            <a:ext cx="4100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a12 = l11*d11*l21</a:t>
            </a:r>
            <a:endParaRPr lang="en-US" altLang="zh-CN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a22 = l21*d11*l21 + l22*d22*l22</a:t>
            </a: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a32 = l31*d11*l21+l32*d22*l22</a:t>
            </a:r>
          </a:p>
          <a:p>
            <a:endParaRPr lang="en-US" altLang="zh-CN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61812" y="2937575"/>
            <a:ext cx="167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第一列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261812" y="4090613"/>
            <a:ext cx="167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第二列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254939" y="5255257"/>
            <a:ext cx="167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第三列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261812" y="5625797"/>
            <a:ext cx="6663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a13 = l31*d11*l11</a:t>
            </a: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a23 = l32*d22*l21 + l32*d22*l22</a:t>
            </a:r>
          </a:p>
          <a:p>
            <a:r>
              <a:rPr lang="en-US" altLang="zh-CN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a33 = l31*d11*l31+l32*d22*l32+l33*d33*l33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/>
              <p:cNvSpPr txBox="1"/>
              <p:nvPr/>
            </p:nvSpPr>
            <p:spPr>
              <a:xfrm>
                <a:off x="6099450" y="2000094"/>
                <a:ext cx="2133601" cy="84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mr>
                      </m:m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450" y="2000094"/>
                <a:ext cx="2133601" cy="8487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矩形 2"/>
          <p:cNvSpPr/>
          <p:nvPr/>
        </p:nvSpPr>
        <p:spPr>
          <a:xfrm>
            <a:off x="5603263" y="2201122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D=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7076" y="3846353"/>
            <a:ext cx="4601217" cy="82879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19835" y="4658737"/>
            <a:ext cx="4020111" cy="409632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50945" y="5165994"/>
            <a:ext cx="2076740" cy="666843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19835" y="5892470"/>
            <a:ext cx="3924848" cy="857370"/>
          </a:xfrm>
          <a:prstGeom prst="rect">
            <a:avLst/>
          </a:prstGeom>
        </p:spPr>
      </p:pic>
      <p:sp>
        <p:nvSpPr>
          <p:cNvPr id="38" name="右箭头 37"/>
          <p:cNvSpPr/>
          <p:nvPr/>
        </p:nvSpPr>
        <p:spPr>
          <a:xfrm>
            <a:off x="3888040" y="4894037"/>
            <a:ext cx="2374558" cy="4042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72366" y="4997912"/>
            <a:ext cx="3452611" cy="2561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文本框 41"/>
          <p:cNvSpPr txBox="1"/>
          <p:nvPr/>
        </p:nvSpPr>
        <p:spPr>
          <a:xfrm>
            <a:off x="2391022" y="3141318"/>
            <a:ext cx="5917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i</a:t>
            </a:r>
            <a:r>
              <a:rPr lang="en-US" altLang="zh-CN" dirty="0" err="1" smtClean="0"/>
              <a:t>;j</a:t>
            </a:r>
            <a:r>
              <a:rPr lang="en-US" altLang="zh-CN" dirty="0" smtClean="0"/>
              <a:t> </a:t>
            </a:r>
            <a:r>
              <a:rPr lang="zh-CN" altLang="en-US" dirty="0" smtClean="0"/>
              <a:t>这里可以等效为行列，</a:t>
            </a:r>
            <a:r>
              <a:rPr lang="en-US" altLang="zh-CN" dirty="0" err="1" smtClean="0"/>
              <a:t>l</a:t>
            </a:r>
            <a:r>
              <a:rPr lang="en-US" altLang="zh-CN" baseline="-25000" dirty="0" err="1" smtClean="0"/>
              <a:t>kk</a:t>
            </a:r>
            <a:r>
              <a:rPr lang="en-US" altLang="zh-CN" dirty="0" smtClean="0"/>
              <a:t>=1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en-US" dirty="0"/>
              <a:t>第一</a:t>
            </a:r>
            <a:r>
              <a:rPr lang="zh-CN" altLang="en-US" dirty="0" smtClean="0"/>
              <a:t>列求得</a:t>
            </a:r>
            <a:r>
              <a:rPr lang="en-US" altLang="zh-CN" dirty="0" smtClean="0"/>
              <a:t>d11/l21/l31,</a:t>
            </a:r>
            <a:r>
              <a:rPr lang="zh-CN" altLang="en-US" dirty="0" smtClean="0"/>
              <a:t>递推求解第二列</a:t>
            </a:r>
            <a:r>
              <a:rPr lang="en-US" altLang="zh-CN" dirty="0" smtClean="0"/>
              <a:t>………</a:t>
            </a:r>
            <a:endParaRPr lang="zh-CN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305349" y="3773858"/>
            <a:ext cx="2085674" cy="2617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313895" y="3484549"/>
            <a:ext cx="2085674" cy="2617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933692" y="6199449"/>
            <a:ext cx="4115770" cy="2561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五角星 45"/>
          <p:cNvSpPr/>
          <p:nvPr/>
        </p:nvSpPr>
        <p:spPr>
          <a:xfrm>
            <a:off x="9920480" y="5996539"/>
            <a:ext cx="205297" cy="20291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460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96296E-6 L 0.00052 0.049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7.40741E-7 L 0.04714 7.40741E-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38" grpId="0" animBg="1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4536" y="13558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LDL</a:t>
            </a:r>
            <a:r>
              <a:rPr lang="en-US" altLang="zh-CN" baseline="30000" dirty="0" smtClean="0"/>
              <a:t>T</a:t>
            </a:r>
            <a:r>
              <a:rPr lang="en-US" altLang="zh-CN" dirty="0" smtClean="0"/>
              <a:t> </a:t>
            </a:r>
            <a:r>
              <a:rPr lang="zh-CN" altLang="en-US" dirty="0" smtClean="0"/>
              <a:t>分解法样例代码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05431" y="3446136"/>
            <a:ext cx="1609858" cy="325698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64" y="1461141"/>
            <a:ext cx="5316992" cy="3663139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049154" y="2136808"/>
            <a:ext cx="3205212" cy="2021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729916" y="3800374"/>
            <a:ext cx="3205212" cy="2021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箭头连接符 8"/>
          <p:cNvCxnSpPr/>
          <p:nvPr/>
        </p:nvCxnSpPr>
        <p:spPr>
          <a:xfrm>
            <a:off x="4331368" y="2237873"/>
            <a:ext cx="2608447" cy="4729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4021755" y="2881161"/>
            <a:ext cx="2918060" cy="10202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6817" y="1763326"/>
            <a:ext cx="4648849" cy="144800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1608" y="4317208"/>
            <a:ext cx="3943900" cy="924054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126156" y="2710821"/>
            <a:ext cx="3414722" cy="3037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729916" y="4582208"/>
            <a:ext cx="3205212" cy="2021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箭头连接符 15"/>
          <p:cNvCxnSpPr/>
          <p:nvPr/>
        </p:nvCxnSpPr>
        <p:spPr>
          <a:xfrm>
            <a:off x="4540878" y="2881161"/>
            <a:ext cx="1700730" cy="170104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13" idx="1"/>
          </p:cNvCxnSpPr>
          <p:nvPr/>
        </p:nvCxnSpPr>
        <p:spPr>
          <a:xfrm>
            <a:off x="4021755" y="4697128"/>
            <a:ext cx="2219853" cy="8210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0" y="5426463"/>
            <a:ext cx="8720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 </a:t>
            </a:r>
            <a:r>
              <a:rPr lang="zh-CN" altLang="en-US" dirty="0" smtClean="0"/>
              <a:t>矩阵解析完成后，</a:t>
            </a:r>
            <a:r>
              <a:rPr lang="en-US" altLang="zh-CN" dirty="0"/>
              <a:t> LY = B </a:t>
            </a:r>
            <a:r>
              <a:rPr lang="en-US" altLang="zh-CN" dirty="0" smtClean="0"/>
              <a:t>&amp;&amp;</a:t>
            </a:r>
            <a:r>
              <a:rPr lang="en-US" altLang="zh-CN" dirty="0"/>
              <a:t> </a:t>
            </a:r>
            <a:r>
              <a:rPr lang="en-US" altLang="zh-CN" dirty="0" smtClean="0"/>
              <a:t>DL</a:t>
            </a:r>
            <a:r>
              <a:rPr lang="en-US" altLang="zh-CN" baseline="30000" dirty="0" smtClean="0"/>
              <a:t>T</a:t>
            </a:r>
            <a:r>
              <a:rPr lang="en-US" altLang="zh-CN" dirty="0" smtClean="0"/>
              <a:t>X </a:t>
            </a:r>
            <a:r>
              <a:rPr lang="en-US" altLang="zh-CN" dirty="0"/>
              <a:t>= Y </a:t>
            </a:r>
            <a:r>
              <a:rPr lang="en-US" altLang="zh-CN" dirty="0" smtClean="0"/>
              <a:t> </a:t>
            </a:r>
            <a:r>
              <a:rPr lang="zh-CN" altLang="en-US" dirty="0" smtClean="0"/>
              <a:t>求得</a:t>
            </a:r>
            <a:r>
              <a:rPr lang="en-US" altLang="zh-CN" dirty="0" smtClean="0"/>
              <a:t>X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0" y="5901010"/>
            <a:ext cx="598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对应的样例代码如下：</a:t>
            </a:r>
            <a:endParaRPr lang="zh-CN" altLang="en-US" dirty="0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627" y="6399951"/>
            <a:ext cx="6144482" cy="37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95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4872" y="71708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LDL</a:t>
            </a:r>
            <a:r>
              <a:rPr lang="en-US" altLang="zh-CN" baseline="30000" dirty="0" smtClean="0"/>
              <a:t>T</a:t>
            </a:r>
            <a:r>
              <a:rPr lang="en-US" altLang="zh-CN" dirty="0" smtClean="0"/>
              <a:t> </a:t>
            </a:r>
            <a:r>
              <a:rPr lang="zh-CN" altLang="en-US" dirty="0" smtClean="0"/>
              <a:t>分解法样例代码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3992"/>
            <a:ext cx="5029200" cy="4867386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399433" y="2532912"/>
            <a:ext cx="2946400" cy="203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264872" y="3869284"/>
            <a:ext cx="2946400" cy="203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2401" y="1029843"/>
            <a:ext cx="2775657" cy="511153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70787" y="2240630"/>
            <a:ext cx="1219370" cy="2934109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0246511" y="1780425"/>
            <a:ext cx="106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/>
              <a:t>Cholesky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6962692" y="1295365"/>
            <a:ext cx="638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LDL</a:t>
            </a:r>
            <a:r>
              <a:rPr lang="en-US" altLang="zh-CN" baseline="30000" dirty="0" smtClean="0"/>
              <a:t>T</a:t>
            </a:r>
            <a:endParaRPr lang="zh-CN" altLang="en-US" baseline="30000" dirty="0"/>
          </a:p>
        </p:txBody>
      </p:sp>
      <p:sp>
        <p:nvSpPr>
          <p:cNvPr id="12" name="矩形 11"/>
          <p:cNvSpPr/>
          <p:nvPr/>
        </p:nvSpPr>
        <p:spPr>
          <a:xfrm>
            <a:off x="5742701" y="2069432"/>
            <a:ext cx="1858307" cy="666680"/>
          </a:xfrm>
          <a:prstGeom prst="rect">
            <a:avLst/>
          </a:prstGeom>
          <a:noFill/>
          <a:ln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0135197" y="3678827"/>
            <a:ext cx="1179235" cy="787314"/>
          </a:xfrm>
          <a:prstGeom prst="rect">
            <a:avLst/>
          </a:prstGeom>
          <a:noFill/>
          <a:ln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345833" y="6406900"/>
            <a:ext cx="3949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测试对比</a:t>
            </a:r>
            <a:r>
              <a:rPr lang="en-US" altLang="zh-CN" dirty="0" smtClean="0"/>
              <a:t>CC</a:t>
            </a:r>
            <a:r>
              <a:rPr lang="en-US" altLang="zh-CN" baseline="30000" dirty="0" smtClean="0"/>
              <a:t>T</a:t>
            </a:r>
            <a:r>
              <a:rPr lang="en-US" altLang="zh-CN" dirty="0" smtClean="0"/>
              <a:t>=LDL</a:t>
            </a:r>
            <a:r>
              <a:rPr lang="en-US" altLang="zh-CN" baseline="30000" dirty="0" smtClean="0"/>
              <a:t>T</a:t>
            </a:r>
            <a:endParaRPr lang="zh-CN" altLang="en-US" baseline="30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矩形 14"/>
              <p:cNvSpPr/>
              <p:nvPr/>
            </p:nvSpPr>
            <p:spPr>
              <a:xfrm>
                <a:off x="5522672" y="6352352"/>
                <a:ext cx="6566659" cy="521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zh-CN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的对角元为</a:t>
                </a:r>
                <a:r>
                  <a:rPr lang="en-US" altLang="zh-CN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相应对角元的平方，</a:t>
                </a:r>
                <a:r>
                  <a:rPr lang="en-US" altLang="zh-CN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的第</a:t>
                </a: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zh-CN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列为</a:t>
                </a:r>
                <a:r>
                  <a:rPr lang="en-US" altLang="zh-CN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的第</a:t>
                </a: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zh-CN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列的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𝑖𝑖</m:t>
                            </m:r>
                          </m:sub>
                        </m:sSub>
                      </m:den>
                    </m:f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15" name="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672" y="6352352"/>
                <a:ext cx="6566659" cy="521168"/>
              </a:xfrm>
              <a:prstGeom prst="rect">
                <a:avLst/>
              </a:prstGeom>
              <a:blipFill>
                <a:blip r:embed="rId5"/>
                <a:stretch>
                  <a:fillRect l="-836" b="-11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矩形 15"/>
          <p:cNvSpPr/>
          <p:nvPr/>
        </p:nvSpPr>
        <p:spPr>
          <a:xfrm>
            <a:off x="5742701" y="2773155"/>
            <a:ext cx="648325" cy="996169"/>
          </a:xfrm>
          <a:prstGeom prst="rect">
            <a:avLst/>
          </a:prstGeom>
          <a:noFill/>
          <a:ln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93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18974</TotalTime>
  <Words>481</Words>
  <Application>Microsoft Office PowerPoint</Application>
  <PresentationFormat>宽屏</PresentationFormat>
  <Paragraphs>83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等线</vt:lpstr>
      <vt:lpstr>等线 Light</vt:lpstr>
      <vt:lpstr>宋体</vt:lpstr>
      <vt:lpstr>Arial</vt:lpstr>
      <vt:lpstr>Cambria Math</vt:lpstr>
      <vt:lpstr>Times New Roman</vt:lpstr>
      <vt:lpstr>Wingdings</vt:lpstr>
      <vt:lpstr>Office 主题​​</vt:lpstr>
      <vt:lpstr>LDL 的实例计算和代码样例</vt:lpstr>
      <vt:lpstr>PowerPoint 演示文稿</vt:lpstr>
      <vt:lpstr>Cholesky 分解法计算矩阵过程</vt:lpstr>
      <vt:lpstr>Cholesky 分解法计算L矩阵过程</vt:lpstr>
      <vt:lpstr>Cholesky 分解法样例代码</vt:lpstr>
      <vt:lpstr>LDL分解法计算矩阵</vt:lpstr>
      <vt:lpstr>LDLT 分解法计算L矩阵过程</vt:lpstr>
      <vt:lpstr>LDLT 分解法样例代码</vt:lpstr>
      <vt:lpstr>LDLT 分解法样例代码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LDL 的实例计算和代码样例</dc:title>
  <dc:creator>HX00713</dc:creator>
  <cp:lastModifiedBy>HX00713</cp:lastModifiedBy>
  <cp:revision>64</cp:revision>
  <dcterms:created xsi:type="dcterms:W3CDTF">2023-10-25T01:35:21Z</dcterms:created>
  <dcterms:modified xsi:type="dcterms:W3CDTF">2023-11-07T05:49:46Z</dcterms:modified>
</cp:coreProperties>
</file>