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60" r:id="rId3"/>
    <p:sldId id="258" r:id="rId4"/>
    <p:sldId id="261" r:id="rId5"/>
    <p:sldId id="264" r:id="rId6"/>
    <p:sldId id="266" r:id="rId7"/>
    <p:sldId id="267" r:id="rId8"/>
    <p:sldId id="259" r:id="rId9"/>
    <p:sldId id="268" r:id="rId10"/>
    <p:sldId id="269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13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6E60F-1DA3-4DE4-867A-3BE689C8C500}" type="datetimeFigureOut">
              <a:rPr lang="zh-CN" altLang="en-US" smtClean="0"/>
              <a:t>2023/12/19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3E7A-F562-4FC8-8C74-D49AAC1187C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73760" y="760306"/>
            <a:ext cx="8595360" cy="43509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compile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gss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HVP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 libGSS.so</a:t>
            </a:r>
          </a:p>
          <a:p>
            <a:pPr marL="800100" lvl="1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 demo binary by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cmake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use demo binary to calculation matrix</a:t>
            </a:r>
          </a:p>
          <a:p>
            <a:pPr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How to compile 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ssdmp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in HVP</a:t>
            </a:r>
          </a:p>
          <a:p>
            <a:pPr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1.   Compile libgss2.so</a:t>
            </a:r>
          </a:p>
          <a:p>
            <a:pPr lvl="1"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Compile ssdmp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</a:t>
            </a:r>
            <a:r>
              <a:rPr lang="en-US" altLang="zh-C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How to use </a:t>
            </a:r>
            <a:r>
              <a:rPr lang="en-US" altLang="zh-CN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ssdmp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 The difficulties of the next work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stable or highly probable cases of failure</a:t>
            </a:r>
          </a:p>
          <a:p>
            <a:pPr marL="800100" lvl="1" indent="-34290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 sure if the crash is related to differences in the customer's environment</a:t>
            </a:r>
          </a:p>
          <a:p>
            <a:pPr marL="800100" lvl="1" indent="-342900"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Debugging distributed programs is inherently difficult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73759" y="162560"/>
            <a:ext cx="9591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Agenda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67418"/>
            <a:ext cx="10515600" cy="6185139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1800" dirty="0"/>
              <a:t>4. </a:t>
            </a:r>
            <a:r>
              <a:rPr lang="zh-CN" altLang="en-US" sz="1800" dirty="0"/>
              <a:t>头脑风暴</a:t>
            </a:r>
            <a:r>
              <a:rPr lang="en-US" altLang="zh-CN" sz="1800" dirty="0"/>
              <a:t>:</a:t>
            </a:r>
          </a:p>
          <a:p>
            <a:pPr lvl="1"/>
            <a:r>
              <a:rPr lang="zh-CN" altLang="en-US" sz="1400" dirty="0"/>
              <a:t>测试问题：</a:t>
            </a:r>
          </a:p>
          <a:p>
            <a:pPr lvl="1"/>
            <a:r>
              <a:rPr lang="en-US" altLang="zh-CN" sz="1400" dirty="0"/>
              <a:t>1. </a:t>
            </a:r>
            <a:r>
              <a:rPr lang="zh-CN" altLang="en-US" sz="1400" dirty="0"/>
              <a:t>优化测试流程，需要使用</a:t>
            </a:r>
            <a:r>
              <a:rPr lang="en-US" altLang="zh-CN" sz="1400" dirty="0"/>
              <a:t>golden</a:t>
            </a:r>
            <a:r>
              <a:rPr lang="zh-CN" altLang="en-US" sz="1400" dirty="0"/>
              <a:t>对运行结果进行评判</a:t>
            </a:r>
          </a:p>
          <a:p>
            <a:pPr lvl="1"/>
            <a:r>
              <a:rPr lang="en-US" altLang="zh-CN" sz="1400" dirty="0"/>
              <a:t>2. </a:t>
            </a:r>
            <a:r>
              <a:rPr lang="zh-CN" altLang="en-US" sz="1400" dirty="0"/>
              <a:t>搭建</a:t>
            </a:r>
            <a:r>
              <a:rPr lang="en-US" altLang="zh-CN" sz="1400" dirty="0"/>
              <a:t>otaku</a:t>
            </a:r>
            <a:r>
              <a:rPr lang="zh-CN" altLang="en-US" sz="1400" dirty="0"/>
              <a:t>测试环境，尝试复用</a:t>
            </a:r>
            <a:r>
              <a:rPr lang="en-US" altLang="zh-CN" sz="1400" dirty="0"/>
              <a:t>eda2</a:t>
            </a:r>
            <a:r>
              <a:rPr lang="zh-CN" altLang="en-US" sz="1400" dirty="0"/>
              <a:t>的测试脚本及流程</a:t>
            </a:r>
          </a:p>
          <a:p>
            <a:pPr lvl="1"/>
            <a:r>
              <a:rPr lang="en-US" altLang="zh-CN" sz="1400" dirty="0"/>
              <a:t>3. </a:t>
            </a:r>
            <a:r>
              <a:rPr lang="zh-CN" altLang="en-US" sz="1400" dirty="0"/>
              <a:t>针对性的增加</a:t>
            </a:r>
            <a:r>
              <a:rPr lang="en-US" altLang="zh-CN" sz="1400" dirty="0"/>
              <a:t>case</a:t>
            </a:r>
            <a:r>
              <a:rPr lang="zh-CN" altLang="en-US" sz="1400" dirty="0"/>
              <a:t>，使之覆盖更多的场景</a:t>
            </a:r>
            <a:r>
              <a:rPr lang="en-US" altLang="zh-CN" sz="1400" dirty="0"/>
              <a:t>(</a:t>
            </a:r>
            <a:r>
              <a:rPr lang="zh-CN" altLang="en-US" sz="1400" dirty="0"/>
              <a:t>需要理论支持，构建</a:t>
            </a:r>
            <a:r>
              <a:rPr lang="en-US" altLang="zh-CN" sz="1400" dirty="0"/>
              <a:t>corner case,</a:t>
            </a:r>
            <a:r>
              <a:rPr lang="zh-CN" altLang="en-US" sz="1400" dirty="0"/>
              <a:t>关联测试任务</a:t>
            </a:r>
            <a:r>
              <a:rPr lang="en-US" altLang="zh-CN" sz="1400" dirty="0"/>
              <a:t>1</a:t>
            </a:r>
            <a:r>
              <a:rPr lang="zh-CN" altLang="en-US" sz="1400" dirty="0"/>
              <a:t>、</a:t>
            </a:r>
            <a:r>
              <a:rPr lang="en-US" altLang="zh-CN" sz="1400" dirty="0"/>
              <a:t>2)</a:t>
            </a:r>
          </a:p>
          <a:p>
            <a:pPr lvl="1"/>
            <a:r>
              <a:rPr lang="en-US" altLang="zh-CN" sz="1400" dirty="0"/>
              <a:t>4. </a:t>
            </a:r>
            <a:r>
              <a:rPr lang="zh-CN" altLang="en-US" sz="1400" dirty="0"/>
              <a:t>可以根据客户侧失败</a:t>
            </a:r>
            <a:r>
              <a:rPr lang="en-US" altLang="zh-CN" sz="1400" dirty="0"/>
              <a:t>case</a:t>
            </a:r>
            <a:r>
              <a:rPr lang="zh-CN" altLang="en-US" sz="1400" dirty="0"/>
              <a:t>的</a:t>
            </a:r>
            <a:r>
              <a:rPr lang="en-US" altLang="zh-CN" sz="1400" dirty="0"/>
              <a:t>matrix pattern</a:t>
            </a:r>
            <a:r>
              <a:rPr lang="zh-CN" altLang="en-US" sz="1400" dirty="0"/>
              <a:t>，在本地构造新</a:t>
            </a:r>
            <a:r>
              <a:rPr lang="en-US" altLang="zh-CN" sz="1400" dirty="0"/>
              <a:t>case</a:t>
            </a:r>
            <a:r>
              <a:rPr lang="zh-CN" altLang="en-US" sz="1400" dirty="0"/>
              <a:t>进行</a:t>
            </a:r>
            <a:r>
              <a:rPr lang="en-US" altLang="zh-CN" sz="1400" dirty="0"/>
              <a:t>debug</a:t>
            </a:r>
            <a:r>
              <a:rPr lang="zh-CN" altLang="en-US" sz="1400" dirty="0"/>
              <a:t>测试</a:t>
            </a:r>
            <a:r>
              <a:rPr lang="en-US" altLang="zh-CN" sz="1400" dirty="0"/>
              <a:t>(</a:t>
            </a:r>
            <a:r>
              <a:rPr lang="zh-CN" altLang="en-US" sz="1400" dirty="0"/>
              <a:t>关联工程任务</a:t>
            </a:r>
            <a:r>
              <a:rPr lang="en-US" altLang="zh-CN" sz="1400" dirty="0"/>
              <a:t>4)</a:t>
            </a:r>
          </a:p>
          <a:p>
            <a:pPr lvl="1"/>
            <a:r>
              <a:rPr lang="en-US" altLang="zh-CN" sz="1400" dirty="0"/>
              <a:t>5. </a:t>
            </a:r>
            <a:r>
              <a:rPr lang="zh-CN" altLang="en-US" sz="1400" dirty="0"/>
              <a:t>模拟客户环境，以进行更加准确的</a:t>
            </a:r>
            <a:r>
              <a:rPr lang="en-US" altLang="zh-CN" sz="1400" dirty="0"/>
              <a:t>debug(</a:t>
            </a:r>
            <a:r>
              <a:rPr lang="zh-CN" altLang="en-US" sz="1400" dirty="0"/>
              <a:t>需要</a:t>
            </a:r>
            <a:r>
              <a:rPr lang="en-US" altLang="zh-CN" sz="1400" dirty="0"/>
              <a:t>it</a:t>
            </a:r>
            <a:r>
              <a:rPr lang="zh-CN" altLang="en-US" sz="1400" dirty="0"/>
              <a:t>支持，关联虚拟环境搭建，模拟真实的生产环境</a:t>
            </a:r>
            <a:r>
              <a:rPr lang="en-US" altLang="zh-CN" sz="1400" dirty="0"/>
              <a:t>)</a:t>
            </a:r>
          </a:p>
          <a:p>
            <a:pPr lvl="1"/>
            <a:r>
              <a:rPr lang="en-US" altLang="zh-CN" sz="1400" dirty="0"/>
              <a:t>6. spice </a:t>
            </a:r>
            <a:r>
              <a:rPr lang="zh-CN" altLang="en-US" sz="1400" dirty="0"/>
              <a:t>大批量小非线性模型计算与分析，与业界</a:t>
            </a:r>
            <a:r>
              <a:rPr lang="en-US" altLang="zh-CN" sz="1400" dirty="0"/>
              <a:t>golden</a:t>
            </a:r>
            <a:r>
              <a:rPr lang="zh-CN" altLang="en-US" sz="1400" dirty="0"/>
              <a:t>的结果进行比较</a:t>
            </a:r>
            <a:r>
              <a:rPr lang="en-US" altLang="zh-CN" sz="1400" dirty="0"/>
              <a:t>(</a:t>
            </a:r>
            <a:r>
              <a:rPr lang="zh-CN" altLang="en-US" sz="1400" dirty="0"/>
              <a:t>不太明白这个任务的做法，需要技术支持</a:t>
            </a:r>
            <a:r>
              <a:rPr lang="en-US" altLang="zh-CN" sz="1400" dirty="0"/>
              <a:t>)</a:t>
            </a:r>
          </a:p>
          <a:p>
            <a:pPr lvl="1"/>
            <a:endParaRPr lang="en-US" altLang="zh-CN" sz="1400" dirty="0"/>
          </a:p>
          <a:p>
            <a:pPr lvl="1"/>
            <a:r>
              <a:rPr lang="zh-CN" altLang="en-US" sz="1400" dirty="0"/>
              <a:t>工程问题</a:t>
            </a:r>
            <a:r>
              <a:rPr lang="zh-CN" altLang="en-US" sz="1400" dirty="0" smtClean="0"/>
              <a:t>：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1. </a:t>
            </a:r>
            <a:r>
              <a:rPr lang="en-US" altLang="zh-CN" sz="1400" dirty="0"/>
              <a:t>solver</a:t>
            </a:r>
            <a:r>
              <a:rPr lang="zh-CN" altLang="en-US" sz="1400" dirty="0"/>
              <a:t>本身的优化</a:t>
            </a:r>
            <a:r>
              <a:rPr lang="en-US" altLang="zh-CN" sz="1400" dirty="0"/>
              <a:t>(</a:t>
            </a:r>
            <a:r>
              <a:rPr lang="zh-CN" altLang="en-US" sz="1400" dirty="0"/>
              <a:t>开启</a:t>
            </a:r>
            <a:r>
              <a:rPr lang="en-US" altLang="zh-CN" sz="1400" dirty="0"/>
              <a:t>O3</a:t>
            </a:r>
            <a:r>
              <a:rPr lang="zh-CN" altLang="en-US" sz="1400" dirty="0"/>
              <a:t>，符号表的清理，</a:t>
            </a:r>
            <a:r>
              <a:rPr lang="en-US" altLang="zh-CN" sz="1400" dirty="0"/>
              <a:t>profile</a:t>
            </a:r>
            <a:r>
              <a:rPr lang="zh-CN" altLang="en-US" sz="1400" dirty="0"/>
              <a:t>接口，</a:t>
            </a:r>
            <a:r>
              <a:rPr lang="en-US" altLang="zh-CN" sz="1400" dirty="0" err="1"/>
              <a:t>etc</a:t>
            </a:r>
            <a:r>
              <a:rPr lang="en-US" altLang="zh-CN" sz="1400" dirty="0" smtClean="0"/>
              <a:t>)</a:t>
            </a:r>
            <a:endParaRPr lang="zh-CN" altLang="en-US" sz="1400" dirty="0"/>
          </a:p>
          <a:p>
            <a:pPr lvl="1"/>
            <a:r>
              <a:rPr lang="en-US" altLang="zh-CN" sz="1400" dirty="0" smtClean="0"/>
              <a:t>2. </a:t>
            </a:r>
            <a:r>
              <a:rPr lang="zh-CN" altLang="en-US" sz="1400" dirty="0"/>
              <a:t>制定代码规范，外部调用求解器的方法需要统一，拆分出</a:t>
            </a:r>
            <a:r>
              <a:rPr lang="en-US" altLang="zh-CN" sz="1400" dirty="0"/>
              <a:t>solver</a:t>
            </a:r>
            <a:r>
              <a:rPr lang="zh-CN" altLang="en-US" sz="1400" dirty="0"/>
              <a:t>模块后进行独立的维护和开发</a:t>
            </a:r>
          </a:p>
          <a:p>
            <a:pPr lvl="1"/>
            <a:r>
              <a:rPr lang="en-US" altLang="zh-CN" sz="1400" dirty="0" smtClean="0"/>
              <a:t>3. </a:t>
            </a:r>
            <a:r>
              <a:rPr lang="zh-CN" altLang="en-US" sz="1400" dirty="0" smtClean="0"/>
              <a:t>在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的</a:t>
            </a:r>
            <a:r>
              <a:rPr lang="zh-CN" altLang="en-US" sz="1400" dirty="0"/>
              <a:t>基础上，建立从</a:t>
            </a:r>
            <a:r>
              <a:rPr lang="en-US" altLang="zh-CN" sz="1400" dirty="0"/>
              <a:t>command-&gt;solver</a:t>
            </a:r>
            <a:r>
              <a:rPr lang="zh-CN" altLang="en-US" sz="1400" dirty="0"/>
              <a:t>的使用文档以及开发文档，方便</a:t>
            </a:r>
            <a:r>
              <a:rPr lang="en-US" altLang="zh-CN" sz="1400" dirty="0"/>
              <a:t>solver</a:t>
            </a:r>
            <a:r>
              <a:rPr lang="zh-CN" altLang="en-US" sz="1400" dirty="0"/>
              <a:t>的学习及开发</a:t>
            </a:r>
          </a:p>
          <a:p>
            <a:pPr lvl="1"/>
            <a:r>
              <a:rPr lang="en-US" altLang="zh-CN" sz="1400" dirty="0" smtClean="0"/>
              <a:t>4. </a:t>
            </a:r>
            <a:r>
              <a:rPr lang="zh-CN" altLang="en-US" sz="1400" dirty="0"/>
              <a:t>现有</a:t>
            </a:r>
            <a:r>
              <a:rPr lang="en-US" altLang="zh-CN" sz="1400" dirty="0"/>
              <a:t>solver</a:t>
            </a:r>
            <a:r>
              <a:rPr lang="zh-CN" altLang="en-US" sz="1400" dirty="0"/>
              <a:t>相关</a:t>
            </a:r>
            <a:r>
              <a:rPr lang="en-US" altLang="zh-CN" sz="1400" dirty="0"/>
              <a:t>command</a:t>
            </a:r>
            <a:r>
              <a:rPr lang="zh-CN" altLang="en-US" sz="1400" dirty="0"/>
              <a:t>的</a:t>
            </a:r>
            <a:r>
              <a:rPr lang="en-US" altLang="zh-CN" sz="1400" dirty="0"/>
              <a:t>help message</a:t>
            </a:r>
            <a:r>
              <a:rPr lang="zh-CN" altLang="en-US" sz="1400" dirty="0"/>
              <a:t>需要补全</a:t>
            </a:r>
          </a:p>
          <a:p>
            <a:pPr lvl="1"/>
            <a:r>
              <a:rPr lang="en-US" altLang="zh-CN" sz="1400" dirty="0" smtClean="0"/>
              <a:t>5. </a:t>
            </a:r>
            <a:r>
              <a:rPr lang="zh-CN" altLang="en-US" sz="1400" dirty="0"/>
              <a:t>添加分析</a:t>
            </a:r>
            <a:r>
              <a:rPr lang="en-US" altLang="zh-CN" sz="1400" dirty="0"/>
              <a:t>matrix pattern</a:t>
            </a:r>
            <a:r>
              <a:rPr lang="zh-CN" altLang="en-US" sz="1400" dirty="0"/>
              <a:t>的工具</a:t>
            </a:r>
            <a:r>
              <a:rPr lang="en-US" altLang="zh-CN" sz="1400" dirty="0"/>
              <a:t>(</a:t>
            </a:r>
            <a:r>
              <a:rPr lang="zh-CN" altLang="en-US" sz="1400" dirty="0"/>
              <a:t>需要理论支持，需要详细的需求分析</a:t>
            </a:r>
            <a:r>
              <a:rPr lang="en-US" altLang="zh-CN" sz="1400" dirty="0"/>
              <a:t>)</a:t>
            </a:r>
          </a:p>
          <a:p>
            <a:pPr lvl="1"/>
            <a:r>
              <a:rPr lang="en-US" altLang="zh-CN" sz="1400" dirty="0" smtClean="0"/>
              <a:t>6. </a:t>
            </a:r>
            <a:r>
              <a:rPr lang="zh-CN" altLang="en-US" sz="1400" dirty="0"/>
              <a:t>为</a:t>
            </a:r>
            <a:r>
              <a:rPr lang="en-US" altLang="zh-CN" sz="1400" dirty="0"/>
              <a:t>solver</a:t>
            </a:r>
            <a:r>
              <a:rPr lang="zh-CN" altLang="en-US" sz="1400" dirty="0"/>
              <a:t>搭建日志系统，日志系统的性能是重要关注点</a:t>
            </a:r>
          </a:p>
          <a:p>
            <a:pPr lvl="1"/>
            <a:r>
              <a:rPr lang="en-US" altLang="zh-CN" sz="1400" dirty="0" smtClean="0"/>
              <a:t>7. </a:t>
            </a:r>
            <a:r>
              <a:rPr lang="zh-CN" altLang="en-US" sz="1400" dirty="0" smtClean="0"/>
              <a:t>在</a:t>
            </a:r>
            <a:r>
              <a:rPr lang="en-US" altLang="zh-CN" sz="1400" dirty="0" smtClean="0"/>
              <a:t>6</a:t>
            </a:r>
            <a:r>
              <a:rPr lang="zh-CN" altLang="en-US" sz="1400" dirty="0" smtClean="0"/>
              <a:t>的</a:t>
            </a:r>
            <a:r>
              <a:rPr lang="zh-CN" altLang="en-US" sz="1400" dirty="0"/>
              <a:t>基础上，</a:t>
            </a:r>
            <a:r>
              <a:rPr lang="en-US" altLang="zh-CN" sz="1400" dirty="0"/>
              <a:t>solver</a:t>
            </a:r>
            <a:r>
              <a:rPr lang="zh-CN" altLang="en-US" sz="1400" dirty="0"/>
              <a:t>需要添加更多的</a:t>
            </a:r>
            <a:r>
              <a:rPr lang="en-US" altLang="zh-CN" sz="1400" dirty="0"/>
              <a:t>debug</a:t>
            </a:r>
            <a:r>
              <a:rPr lang="zh-CN" altLang="en-US" sz="1400" dirty="0"/>
              <a:t>接口，更多的</a:t>
            </a:r>
            <a:r>
              <a:rPr lang="en-US" altLang="zh-CN" sz="1400" dirty="0"/>
              <a:t>debug log level</a:t>
            </a:r>
            <a:r>
              <a:rPr lang="zh-CN" altLang="en-US" sz="1400" dirty="0"/>
              <a:t>以及其他控制选项</a:t>
            </a:r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zh-CN" altLang="en-US" sz="1400" dirty="0"/>
              <a:t>理论与预研问题</a:t>
            </a:r>
            <a:r>
              <a:rPr lang="en-US" altLang="zh-CN" sz="1400" dirty="0"/>
              <a:t>:</a:t>
            </a:r>
          </a:p>
          <a:p>
            <a:pPr lvl="1"/>
            <a:r>
              <a:rPr lang="en-US" altLang="zh-CN" sz="1400" dirty="0"/>
              <a:t>1.</a:t>
            </a:r>
            <a:r>
              <a:rPr lang="zh-CN" altLang="en-US" sz="1400" dirty="0"/>
              <a:t>与外部</a:t>
            </a:r>
            <a:r>
              <a:rPr lang="en-US" altLang="zh-CN" sz="1400" dirty="0"/>
              <a:t>solver</a:t>
            </a:r>
            <a:r>
              <a:rPr lang="zh-CN" altLang="en-US" sz="1400" dirty="0"/>
              <a:t>进行性能对比、找一些备选的开源</a:t>
            </a:r>
            <a:r>
              <a:rPr lang="en-US" altLang="zh-CN" sz="1400" dirty="0"/>
              <a:t>solver</a:t>
            </a:r>
            <a:r>
              <a:rPr lang="zh-CN" altLang="en-US" sz="1400" dirty="0"/>
              <a:t>，在自带</a:t>
            </a:r>
            <a:r>
              <a:rPr lang="en-US" altLang="zh-CN" sz="1400" dirty="0"/>
              <a:t>solver crash</a:t>
            </a:r>
            <a:r>
              <a:rPr lang="zh-CN" altLang="en-US" sz="1400" dirty="0"/>
              <a:t>的情况下，可以使用备选</a:t>
            </a:r>
            <a:r>
              <a:rPr lang="en-US" altLang="zh-CN" sz="1400" dirty="0"/>
              <a:t>solver</a:t>
            </a:r>
            <a:r>
              <a:rPr lang="zh-CN" altLang="en-US" sz="1400" dirty="0"/>
              <a:t>进行测试准备不同的算法、不同的</a:t>
            </a:r>
            <a:r>
              <a:rPr lang="en-US" altLang="zh-CN" sz="1400" dirty="0"/>
              <a:t>solver</a:t>
            </a:r>
            <a:r>
              <a:rPr lang="zh-CN" altLang="en-US" sz="1400" dirty="0"/>
              <a:t>，失败后使用下一个方法进行再次求解，弹药越多越好</a:t>
            </a:r>
            <a:endParaRPr lang="en-US" altLang="zh-CN" sz="1400" dirty="0"/>
          </a:p>
          <a:p>
            <a:pPr lvl="1"/>
            <a:r>
              <a:rPr lang="en-US" altLang="zh-CN" sz="1400" dirty="0"/>
              <a:t>2.</a:t>
            </a:r>
            <a:r>
              <a:rPr lang="zh-CN" altLang="en-US" sz="1400" dirty="0"/>
              <a:t>多尝试一下</a:t>
            </a:r>
            <a:r>
              <a:rPr lang="en-US" altLang="zh-CN" sz="1400" dirty="0"/>
              <a:t>NVDIA GPU</a:t>
            </a:r>
            <a:r>
              <a:rPr lang="zh-CN" altLang="en-US" sz="1400" dirty="0"/>
              <a:t>自带的</a:t>
            </a:r>
            <a:r>
              <a:rPr lang="en-US" altLang="zh-CN" sz="1400" dirty="0"/>
              <a:t>solver</a:t>
            </a:r>
            <a:r>
              <a:rPr lang="zh-CN" altLang="en-US" sz="1400" dirty="0"/>
              <a:t>，尝试使用</a:t>
            </a:r>
            <a:r>
              <a:rPr lang="en-US" altLang="zh-CN" sz="1400" dirty="0"/>
              <a:t>CU BLAS</a:t>
            </a:r>
            <a:r>
              <a:rPr lang="zh-CN" altLang="en-US" sz="1400" dirty="0"/>
              <a:t>，集成到</a:t>
            </a:r>
            <a:r>
              <a:rPr lang="en-US" altLang="zh-CN" sz="1400" dirty="0" err="1"/>
              <a:t>gemres</a:t>
            </a:r>
            <a:r>
              <a:rPr lang="zh-CN" altLang="en-US" sz="1400" dirty="0"/>
              <a:t>中</a:t>
            </a:r>
            <a:endParaRPr lang="en-US" altLang="zh-CN" sz="1400" dirty="0"/>
          </a:p>
          <a:p>
            <a:pPr lvl="1"/>
            <a:r>
              <a:rPr lang="en-US" altLang="zh-CN" sz="1400" dirty="0"/>
              <a:t>3.</a:t>
            </a:r>
            <a:r>
              <a:rPr lang="zh-CN" altLang="en-US" sz="1400" dirty="0"/>
              <a:t>可以尝试矩阵算子，矩阵向量等不同的底层库，尝试多用一些现成框架，甚至自研加速算子来尝试加速</a:t>
            </a:r>
            <a:r>
              <a:rPr lang="en-US" altLang="zh-CN" sz="1400" dirty="0"/>
              <a:t>solver</a:t>
            </a:r>
          </a:p>
          <a:p>
            <a:pPr lvl="1"/>
            <a:r>
              <a:rPr lang="en-US" altLang="zh-CN" sz="1400" dirty="0"/>
              <a:t>4.gemres</a:t>
            </a:r>
            <a:r>
              <a:rPr lang="zh-CN" altLang="en-US" sz="1400" dirty="0"/>
              <a:t>算法特化</a:t>
            </a:r>
            <a:r>
              <a:rPr lang="en-US" altLang="zh-CN" sz="1400" dirty="0"/>
              <a:t>(</a:t>
            </a:r>
            <a:r>
              <a:rPr lang="zh-CN" altLang="en-US" sz="1400" dirty="0"/>
              <a:t>基于矩阵对称正定性简化</a:t>
            </a:r>
            <a:r>
              <a:rPr lang="en-US" altLang="zh-CN" sz="1400" dirty="0"/>
              <a:t>)</a:t>
            </a:r>
            <a:r>
              <a:rPr lang="zh-CN" altLang="en-US" sz="1400" dirty="0"/>
              <a:t>，增加预条件进行加速</a:t>
            </a:r>
            <a:endParaRPr lang="en-US" altLang="zh-CN" sz="1400" dirty="0"/>
          </a:p>
          <a:p>
            <a:pPr lvl="1"/>
            <a:r>
              <a:rPr lang="en-US" altLang="zh-CN" sz="1400" dirty="0"/>
              <a:t>5.</a:t>
            </a:r>
            <a:r>
              <a:rPr lang="zh-CN" altLang="en-US" sz="1400" dirty="0"/>
              <a:t>从算法结构上减少稀疏矩阵的存储，通过矩阵特性选择存储算法</a:t>
            </a:r>
            <a:endParaRPr lang="en-US" altLang="zh-CN" sz="1400" dirty="0"/>
          </a:p>
          <a:p>
            <a:pPr lvl="1"/>
            <a:r>
              <a:rPr lang="en-US" altLang="zh-CN" sz="1400" dirty="0"/>
              <a:t>6.</a:t>
            </a:r>
            <a:r>
              <a:rPr lang="zh-CN" altLang="en-US" sz="1400" dirty="0"/>
              <a:t>关注学术界的新算法新论文新</a:t>
            </a:r>
            <a:r>
              <a:rPr lang="en-US" altLang="zh-CN" sz="1400" dirty="0"/>
              <a:t>idea</a:t>
            </a:r>
            <a:r>
              <a:rPr lang="zh-CN" altLang="en-US" sz="1400" dirty="0"/>
              <a:t>新成果，或许能有巨大的性能提升，算法与论文的预研，也可以尝试一些算法组合上的创新</a:t>
            </a:r>
            <a:r>
              <a:rPr lang="en-US" altLang="zh-CN" sz="1400" dirty="0"/>
              <a:t> </a:t>
            </a:r>
            <a:r>
              <a:rPr lang="en-US" altLang="zh-CN" sz="1000" dirty="0"/>
              <a:t>By </a:t>
            </a:r>
            <a:r>
              <a:rPr lang="zh-CN" altLang="en-US" sz="1000" dirty="0"/>
              <a:t>史博士，复现之前的工作，尝试提升</a:t>
            </a:r>
            <a:r>
              <a:rPr lang="en-US" altLang="zh-CN" sz="1000" dirty="0" err="1"/>
              <a:t>gss</a:t>
            </a:r>
            <a:r>
              <a:rPr lang="zh-CN" altLang="en-US" sz="1000" dirty="0"/>
              <a:t>性能</a:t>
            </a:r>
            <a:endParaRPr lang="en-US" altLang="zh-CN" sz="1000" dirty="0"/>
          </a:p>
          <a:p>
            <a:pPr lvl="1"/>
            <a:r>
              <a:rPr lang="en-US" altLang="zh-CN" sz="1400" dirty="0"/>
              <a:t>7.</a:t>
            </a:r>
            <a:r>
              <a:rPr lang="zh-CN" altLang="en-US" sz="1400" dirty="0"/>
              <a:t>可以在理解算法的基础上，自行构造</a:t>
            </a:r>
            <a:r>
              <a:rPr lang="en-US" altLang="zh-CN" sz="1400" dirty="0"/>
              <a:t>case</a:t>
            </a:r>
            <a:r>
              <a:rPr lang="zh-CN" altLang="en-US" sz="1400" dirty="0"/>
              <a:t>，更加有针对性的测试</a:t>
            </a:r>
            <a:r>
              <a:rPr lang="en-US" altLang="zh-CN" sz="1400" dirty="0"/>
              <a:t>solver</a:t>
            </a:r>
            <a:r>
              <a:rPr lang="zh-CN" altLang="en-US" sz="1400" dirty="0"/>
              <a:t>的各个方面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5604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Compile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libGSS.so(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悬赏：在求解器入口处，打印出你的名字！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 smtClean="0"/>
              <a:t>首先需要执行</a:t>
            </a:r>
            <a:r>
              <a:rPr lang="en-US" altLang="zh-CN" sz="1800" dirty="0" smtClean="0"/>
              <a:t>module load </a:t>
            </a:r>
            <a:r>
              <a:rPr lang="en-US" altLang="zh-CN" sz="1800" dirty="0" err="1" smtClean="0"/>
              <a:t>cmake</a:t>
            </a:r>
            <a:r>
              <a:rPr lang="en-US" altLang="zh-CN" sz="1800" dirty="0" smtClean="0"/>
              <a:t>/3.22.1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GSS</a:t>
            </a:r>
            <a:r>
              <a:rPr lang="zh-CN" altLang="en-US" sz="1800" dirty="0" smtClean="0"/>
              <a:t>的编译需要</a:t>
            </a:r>
            <a:r>
              <a:rPr lang="en-US" altLang="zh-CN" sz="1800" dirty="0" err="1" smtClean="0"/>
              <a:t>cmake</a:t>
            </a:r>
            <a:r>
              <a:rPr lang="zh-CN" altLang="en-US" sz="1800" dirty="0" smtClean="0"/>
              <a:t>版本至少为</a:t>
            </a:r>
            <a:r>
              <a:rPr lang="en-US" altLang="zh-CN" sz="1800" dirty="0" smtClean="0"/>
              <a:t>3.5</a:t>
            </a:r>
          </a:p>
          <a:p>
            <a:endParaRPr lang="en-US" altLang="zh-CN" sz="1800" dirty="0" smtClean="0"/>
          </a:p>
          <a:p>
            <a:r>
              <a:rPr lang="zh-CN" altLang="en-US" sz="1800" dirty="0" smtClean="0"/>
              <a:t>可以直接在</a:t>
            </a:r>
            <a:r>
              <a:rPr lang="en-US" altLang="zh-CN" sz="1800" dirty="0" err="1" smtClean="0"/>
              <a:t>src</a:t>
            </a:r>
            <a:r>
              <a:rPr lang="zh-CN" altLang="en-US" sz="1800" dirty="0" smtClean="0"/>
              <a:t>目录下使用</a:t>
            </a:r>
            <a:r>
              <a:rPr lang="en-US" altLang="zh-CN" sz="1800" dirty="0" smtClean="0"/>
              <a:t>make </a:t>
            </a:r>
            <a:r>
              <a:rPr lang="en-US" altLang="zh-CN" sz="1800" dirty="0" err="1" smtClean="0"/>
              <a:t>gss</a:t>
            </a:r>
            <a:r>
              <a:rPr lang="zh-CN" altLang="en-US" sz="1800" dirty="0" smtClean="0"/>
              <a:t>命令，将会自动编译</a:t>
            </a:r>
            <a:r>
              <a:rPr lang="en-US" altLang="zh-CN" sz="1800" dirty="0" smtClean="0"/>
              <a:t>libGSS.so</a:t>
            </a:r>
            <a:r>
              <a:rPr lang="zh-CN" altLang="en-US" sz="1800" dirty="0" smtClean="0"/>
              <a:t>，并将新生成的</a:t>
            </a:r>
            <a:r>
              <a:rPr lang="en-US" altLang="zh-CN" sz="1800" dirty="0" smtClean="0"/>
              <a:t>.so</a:t>
            </a:r>
            <a:r>
              <a:rPr lang="zh-CN" altLang="en-US" sz="1800" dirty="0" smtClean="0"/>
              <a:t>文件拷贝至</a:t>
            </a:r>
            <a:r>
              <a:rPr lang="en-US" altLang="zh-CN" sz="1800" dirty="0" smtClean="0"/>
              <a:t>pub2018</a:t>
            </a:r>
            <a:r>
              <a:rPr lang="zh-CN" altLang="en-US" sz="1800" dirty="0" smtClean="0"/>
              <a:t>下</a:t>
            </a:r>
            <a:endParaRPr lang="en-US" altLang="zh-CN" sz="1800" dirty="0" smtClean="0"/>
          </a:p>
          <a:p>
            <a:r>
              <a:rPr lang="zh-CN" altLang="en-US" sz="1800" dirty="0" smtClean="0"/>
              <a:t>注意，需要提前修改</a:t>
            </a:r>
            <a:r>
              <a:rPr lang="en-US" altLang="zh-CN" sz="1800" dirty="0" smtClean="0"/>
              <a:t>pub2018</a:t>
            </a:r>
            <a:r>
              <a:rPr lang="zh-CN" altLang="en-US" sz="1800" dirty="0" smtClean="0"/>
              <a:t>的软连接为本地目录，否则会出现</a:t>
            </a:r>
            <a:r>
              <a:rPr lang="en-US" altLang="zh-CN" sz="1800" dirty="0" smtClean="0"/>
              <a:t>permission denied</a:t>
            </a:r>
          </a:p>
          <a:p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 smtClean="0"/>
          </a:p>
          <a:p>
            <a:r>
              <a:rPr lang="en-US" altLang="zh-CN" sz="1800" dirty="0" smtClean="0"/>
              <a:t>PS</a:t>
            </a:r>
            <a:r>
              <a:rPr lang="zh-CN" altLang="en-US" sz="1800" dirty="0" smtClean="0"/>
              <a:t>：目前</a:t>
            </a:r>
            <a:r>
              <a:rPr lang="en-US" altLang="zh-CN" sz="1800" dirty="0" err="1" smtClean="0"/>
              <a:t>gss</a:t>
            </a:r>
            <a:r>
              <a:rPr lang="en-US" altLang="zh-CN" sz="1800" dirty="0" smtClean="0"/>
              <a:t>/GSS/CMakeList.txt</a:t>
            </a:r>
            <a:r>
              <a:rPr lang="zh-CN" altLang="en-US" sz="1800" dirty="0" smtClean="0"/>
              <a:t>中，已有</a:t>
            </a:r>
            <a:r>
              <a:rPr lang="en-US" altLang="zh-CN" sz="1800" dirty="0" smtClean="0"/>
              <a:t>MKL_BLAS</a:t>
            </a:r>
            <a:r>
              <a:rPr lang="zh-CN" altLang="en-US" sz="1800" dirty="0" smtClean="0"/>
              <a:t>相关选项，打开后暂时无法编译成功，需要继续尝试修复。</a:t>
            </a:r>
            <a:endParaRPr lang="en-US" altLang="zh-CN" sz="1800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072" y="3516620"/>
            <a:ext cx="6987396" cy="96901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072" y="2139329"/>
            <a:ext cx="3800475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072" y="5861942"/>
            <a:ext cx="6699618" cy="66668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3409" y="5054865"/>
            <a:ext cx="4573438" cy="80707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 Compile demo binary by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cmake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 smtClean="0"/>
              <a:t>首先需要执行</a:t>
            </a:r>
            <a:r>
              <a:rPr lang="en-US" altLang="zh-CN" sz="1800" dirty="0" smtClean="0"/>
              <a:t>module load </a:t>
            </a:r>
            <a:r>
              <a:rPr lang="en-US" altLang="zh-CN" sz="1800" dirty="0" err="1" smtClean="0"/>
              <a:t>cmake</a:t>
            </a:r>
            <a:r>
              <a:rPr lang="en-US" altLang="zh-CN" sz="1800" dirty="0" smtClean="0"/>
              <a:t>/3.22.1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GSS</a:t>
            </a:r>
            <a:r>
              <a:rPr lang="zh-CN" altLang="en-US" sz="1800" dirty="0" smtClean="0"/>
              <a:t>的编译需要</a:t>
            </a:r>
            <a:r>
              <a:rPr lang="en-US" altLang="zh-CN" sz="1800" dirty="0" err="1" smtClean="0"/>
              <a:t>cmake</a:t>
            </a:r>
            <a:r>
              <a:rPr lang="zh-CN" altLang="en-US" sz="1800" dirty="0" smtClean="0"/>
              <a:t>版本至少为</a:t>
            </a:r>
            <a:r>
              <a:rPr lang="en-US" altLang="zh-CN" sz="1800" dirty="0" smtClean="0"/>
              <a:t>3.5</a:t>
            </a:r>
          </a:p>
          <a:p>
            <a:r>
              <a:rPr lang="zh-CN" altLang="en-US" sz="1800" dirty="0" smtClean="0"/>
              <a:t>修改</a:t>
            </a:r>
            <a:r>
              <a:rPr lang="en-US" altLang="zh-CN" sz="1800" dirty="0" err="1" smtClean="0"/>
              <a:t>src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gss</a:t>
            </a:r>
            <a:r>
              <a:rPr lang="en-US" altLang="zh-CN" sz="1800" dirty="0" smtClean="0"/>
              <a:t>/GSS/CMakeLists.txt</a:t>
            </a:r>
            <a:r>
              <a:rPr lang="zh-CN" altLang="en-US" sz="1800" dirty="0" smtClean="0"/>
              <a:t>的</a:t>
            </a:r>
            <a:r>
              <a:rPr lang="en-US" altLang="zh-CN" sz="1800" dirty="0" smtClean="0"/>
              <a:t>57</a:t>
            </a:r>
            <a:r>
              <a:rPr lang="zh-CN" altLang="en-US" sz="1800" dirty="0" smtClean="0"/>
              <a:t>行</a:t>
            </a:r>
            <a:r>
              <a:rPr lang="zh-CN" altLang="en-US" sz="1800" dirty="0"/>
              <a:t>，</a:t>
            </a:r>
            <a:r>
              <a:rPr lang="zh-CN" altLang="en-US" sz="1800" dirty="0" smtClean="0"/>
              <a:t>以及</a:t>
            </a:r>
            <a:r>
              <a:rPr lang="en-US" altLang="zh-CN" sz="1800" dirty="0" err="1" smtClean="0"/>
              <a:t>src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gss</a:t>
            </a:r>
            <a:r>
              <a:rPr lang="en-US" altLang="zh-CN" sz="1800" dirty="0" smtClean="0"/>
              <a:t>/CMakeLists.txt</a:t>
            </a:r>
            <a:r>
              <a:rPr lang="zh-CN" altLang="en-US" sz="1800" dirty="0" smtClean="0"/>
              <a:t>的</a:t>
            </a:r>
            <a:r>
              <a:rPr lang="en-US" altLang="zh-CN" sz="1800" dirty="0" smtClean="0"/>
              <a:t>42</a:t>
            </a:r>
            <a:r>
              <a:rPr lang="zh-CN" altLang="en-US" sz="1800" dirty="0" smtClean="0"/>
              <a:t>行，将</a:t>
            </a:r>
            <a:r>
              <a:rPr lang="en-US" altLang="zh-CN" sz="1800" dirty="0" err="1" smtClean="0"/>
              <a:t>openblas</a:t>
            </a:r>
            <a:r>
              <a:rPr lang="zh-CN" altLang="en-US" sz="1800" dirty="0" smtClean="0"/>
              <a:t>的搜索路径改为</a:t>
            </a:r>
            <a:r>
              <a:rPr lang="en-US" altLang="zh-CN" sz="1800" dirty="0" smtClean="0"/>
              <a:t>pub2018</a:t>
            </a:r>
            <a:r>
              <a:rPr lang="zh-CN" altLang="en-US" sz="1800" dirty="0" smtClean="0"/>
              <a:t>下对应的路径</a:t>
            </a:r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r>
              <a:rPr lang="zh-CN" altLang="en-US" sz="1800" dirty="0" smtClean="0"/>
              <a:t>进入</a:t>
            </a:r>
            <a:r>
              <a:rPr lang="en-US" altLang="zh-CN" sz="1800" dirty="0" err="1" smtClean="0"/>
              <a:t>src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gss</a:t>
            </a:r>
            <a:r>
              <a:rPr lang="en-US" altLang="zh-CN" sz="1800" dirty="0" smtClean="0"/>
              <a:t>/GSS</a:t>
            </a:r>
            <a:r>
              <a:rPr lang="zh-CN" altLang="en-US" sz="1800" dirty="0" smtClean="0"/>
              <a:t>目录，执行</a:t>
            </a:r>
            <a:r>
              <a:rPr lang="en-US" altLang="zh-CN" sz="1800" dirty="0" err="1" smtClean="0"/>
              <a:t>cmake</a:t>
            </a:r>
            <a:r>
              <a:rPr lang="en-US" altLang="zh-CN" sz="1800" dirty="0" smtClean="0"/>
              <a:t> CMakeLists.txt</a:t>
            </a:r>
            <a:r>
              <a:rPr lang="zh-CN" altLang="en-US" sz="1800" dirty="0" smtClean="0"/>
              <a:t>，然后执行</a:t>
            </a:r>
            <a:r>
              <a:rPr lang="en-US" altLang="zh-CN" sz="1800" dirty="0" smtClean="0"/>
              <a:t>make</a:t>
            </a:r>
            <a:r>
              <a:rPr lang="zh-CN" altLang="en-US" sz="1800" dirty="0" smtClean="0"/>
              <a:t>命令，会在当前目录下生成新的</a:t>
            </a:r>
            <a:r>
              <a:rPr lang="en-US" altLang="zh-CN" sz="1800" dirty="0" smtClean="0"/>
              <a:t>libGSS.so</a:t>
            </a:r>
          </a:p>
          <a:p>
            <a:r>
              <a:rPr lang="zh-CN" altLang="en-US" sz="1800" dirty="0" smtClean="0"/>
              <a:t>进入</a:t>
            </a:r>
            <a:r>
              <a:rPr lang="en-US" altLang="zh-CN" sz="1800" dirty="0" err="1" smtClean="0"/>
              <a:t>src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gss</a:t>
            </a:r>
            <a:r>
              <a:rPr lang="zh-CN" altLang="en-US" sz="1800" dirty="0" smtClean="0"/>
              <a:t>目录，执行</a:t>
            </a:r>
            <a:r>
              <a:rPr lang="en-US" altLang="zh-CN" sz="1800" dirty="0" err="1" smtClean="0"/>
              <a:t>cmake</a:t>
            </a:r>
            <a:r>
              <a:rPr lang="en-US" altLang="zh-CN" sz="1800" dirty="0" smtClean="0"/>
              <a:t> CMakeLists.txt</a:t>
            </a:r>
            <a:r>
              <a:rPr lang="zh-CN" altLang="en-US" sz="1800" dirty="0" smtClean="0"/>
              <a:t>，然后执行</a:t>
            </a:r>
            <a:r>
              <a:rPr lang="en-US" altLang="zh-CN" sz="1800" dirty="0" smtClean="0"/>
              <a:t>make</a:t>
            </a:r>
            <a:r>
              <a:rPr lang="zh-CN" altLang="en-US" sz="1800" dirty="0" smtClean="0"/>
              <a:t>命令，会在当前目录下生成可执行文件</a:t>
            </a:r>
            <a:r>
              <a:rPr lang="en-US" altLang="zh-CN" sz="1800" dirty="0" smtClean="0"/>
              <a:t>spd_0</a:t>
            </a:r>
          </a:p>
          <a:p>
            <a:endParaRPr lang="en-US" altLang="zh-CN" sz="1800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30" y="2764951"/>
            <a:ext cx="3289450" cy="43995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980" y="2726754"/>
            <a:ext cx="7696020" cy="47815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30" y="4787210"/>
            <a:ext cx="5381625" cy="9239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How to use demo binary to calculation matrix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1800" dirty="0" smtClean="0"/>
              <a:t>在上一步的基础上，将输入文件给到</a:t>
            </a:r>
            <a:r>
              <a:rPr lang="en-US" altLang="zh-CN" sz="1800" dirty="0" smtClean="0"/>
              <a:t>binary</a:t>
            </a:r>
            <a:r>
              <a:rPr lang="zh-CN" altLang="en-US" sz="1800" dirty="0" smtClean="0"/>
              <a:t>即可，</a:t>
            </a:r>
            <a:r>
              <a:rPr lang="en-US" altLang="zh-CN" sz="1800" dirty="0" smtClean="0"/>
              <a:t>HVP</a:t>
            </a:r>
            <a:r>
              <a:rPr lang="zh-CN" altLang="en-US" sz="1800" dirty="0" smtClean="0"/>
              <a:t>当前的测试矩阵在</a:t>
            </a:r>
            <a:r>
              <a:rPr lang="en-US" altLang="zh-CN" sz="1800" dirty="0" smtClean="0"/>
              <a:t>/reg_emirdb2/</a:t>
            </a:r>
            <a:r>
              <a:rPr lang="en-US" altLang="zh-CN" sz="1800" dirty="0" err="1" smtClean="0"/>
              <a:t>vp</a:t>
            </a:r>
            <a:r>
              <a:rPr lang="en-US" altLang="zh-CN" sz="1800" dirty="0" smtClean="0"/>
              <a:t>/matrix</a:t>
            </a:r>
            <a:r>
              <a:rPr lang="zh-CN" altLang="en-US" sz="1800" dirty="0" smtClean="0"/>
              <a:t>下，下图为</a:t>
            </a:r>
            <a:r>
              <a:rPr lang="en-US" altLang="zh-CN" sz="1800" dirty="0" smtClean="0"/>
              <a:t>binary</a:t>
            </a:r>
            <a:r>
              <a:rPr lang="zh-CN" altLang="en-US" sz="1800" dirty="0" smtClean="0"/>
              <a:t>的运行结果</a:t>
            </a:r>
            <a:endParaRPr lang="en-US" altLang="zh-CN" sz="1800" dirty="0" smtClean="0"/>
          </a:p>
          <a:p>
            <a:endParaRPr lang="en-US" altLang="zh-CN" sz="1800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894973"/>
            <a:ext cx="5182734" cy="296302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2389338"/>
            <a:ext cx="5182732" cy="143216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902360"/>
            <a:ext cx="5257800" cy="29482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7968" y="296333"/>
            <a:ext cx="11585795" cy="6561667"/>
          </a:xfrm>
        </p:spPr>
        <p:txBody>
          <a:bodyPr>
            <a:normAutofit/>
          </a:bodyPr>
          <a:lstStyle/>
          <a:p>
            <a:pPr algn="l"/>
            <a:endParaRPr lang="zh-CN" altLang="en-US" sz="1400" dirty="0"/>
          </a:p>
          <a:p>
            <a:pPr algn="l"/>
            <a:r>
              <a:rPr lang="en-US" altLang="zh-C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How to compile </a:t>
            </a:r>
            <a:r>
              <a:rPr lang="en-US" altLang="zh-CN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ssdmp</a:t>
            </a:r>
            <a:endParaRPr lang="en-US" altLang="zh-CN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CN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 compile </a:t>
            </a:r>
            <a:r>
              <a:rPr lang="en-US" altLang="zh-CN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libgss2.so</a:t>
            </a:r>
            <a:endParaRPr lang="zh-CN" altLang="en-US" sz="1400" dirty="0"/>
          </a:p>
          <a:p>
            <a:pPr marL="285750" indent="-285750" algn="l">
              <a:buChar char="•"/>
            </a:pPr>
            <a:r>
              <a:rPr lang="zh-CN" altLang="en-US" sz="1800" dirty="0"/>
              <a:t>编译时需要</a:t>
            </a:r>
            <a:r>
              <a:rPr lang="en-US" altLang="zh-CN" sz="1800" dirty="0" err="1"/>
              <a:t>cmake</a:t>
            </a:r>
            <a:r>
              <a:rPr lang="en-US" altLang="zh-CN" sz="1800" dirty="0"/>
              <a:t> </a:t>
            </a:r>
            <a:r>
              <a:rPr lang="zh-CN" altLang="en-US" sz="1800" dirty="0"/>
              <a:t>版本大于</a:t>
            </a:r>
            <a:r>
              <a:rPr lang="en-US" altLang="zh-CN" sz="1800" dirty="0"/>
              <a:t>3.5</a:t>
            </a:r>
            <a:r>
              <a:rPr lang="zh-CN" altLang="en-US" sz="1800" dirty="0"/>
              <a:t>，可以使用</a:t>
            </a:r>
            <a:r>
              <a:rPr lang="en-US" altLang="zh-CN" sz="1800" dirty="0"/>
              <a:t>module load </a:t>
            </a:r>
            <a:r>
              <a:rPr lang="en-US" altLang="zh-CN" sz="1800" dirty="0" err="1"/>
              <a:t>cmake</a:t>
            </a:r>
            <a:r>
              <a:rPr lang="zh-CN" altLang="en-US" sz="1800" dirty="0"/>
              <a:t>来获取</a:t>
            </a:r>
          </a:p>
          <a:p>
            <a:pPr marL="285750" indent="-285750" algn="l"/>
            <a:endParaRPr lang="zh-CN" altLang="en-US" sz="1400" dirty="0"/>
          </a:p>
          <a:p>
            <a:pPr marL="285750" indent="-285750" algn="l">
              <a:buChar char="•"/>
            </a:pPr>
            <a:r>
              <a:rPr lang="zh-CN" altLang="en-US" sz="1800" dirty="0"/>
              <a:t>在编译前，需要先修改</a:t>
            </a:r>
            <a:r>
              <a:rPr lang="en-US" altLang="zh-CN" sz="1800" dirty="0">
                <a:sym typeface="+mn-ea"/>
              </a:rPr>
              <a:t>gss2/GSS/CmakeList.txt  </a:t>
            </a:r>
          </a:p>
          <a:p>
            <a:pPr algn="l"/>
            <a:endParaRPr lang="zh-CN" altLang="en-US" sz="1800" dirty="0">
              <a:sym typeface="+mn-ea"/>
            </a:endParaRPr>
          </a:p>
          <a:p>
            <a:pPr marL="285750" indent="-285750" algn="l">
              <a:buChar char="•"/>
            </a:pPr>
            <a:r>
              <a:rPr lang="zh-CN" altLang="en-US" sz="1800" dirty="0">
                <a:sym typeface="+mn-ea"/>
              </a:rPr>
              <a:t>由于本次编译使用的是</a:t>
            </a:r>
            <a:r>
              <a:rPr lang="en-US" altLang="zh-CN" sz="1800" dirty="0" err="1">
                <a:sym typeface="+mn-ea"/>
              </a:rPr>
              <a:t>openblas</a:t>
            </a:r>
            <a:r>
              <a:rPr lang="zh-CN" altLang="en-US" sz="1800" dirty="0">
                <a:sym typeface="+mn-ea"/>
              </a:rPr>
              <a:t>，所以需要将</a:t>
            </a:r>
            <a:r>
              <a:rPr lang="en-US" altLang="zh-CN" sz="1800" dirty="0">
                <a:sym typeface="+mn-ea"/>
              </a:rPr>
              <a:t>MKL</a:t>
            </a:r>
            <a:r>
              <a:rPr lang="zh-CN" altLang="en-US" sz="1800" dirty="0">
                <a:sym typeface="+mn-ea"/>
              </a:rPr>
              <a:t>注释掉，配置好</a:t>
            </a:r>
            <a:r>
              <a:rPr lang="en-US" altLang="zh-CN" sz="1800" dirty="0" err="1">
                <a:sym typeface="+mn-ea"/>
              </a:rPr>
              <a:t>openblas</a:t>
            </a:r>
            <a:r>
              <a:rPr lang="zh-CN" altLang="en-US" sz="1800" dirty="0">
                <a:sym typeface="+mn-ea"/>
              </a:rPr>
              <a:t>库的路径，</a:t>
            </a:r>
            <a:endParaRPr lang="en-US" altLang="zh-CN" sz="1800" dirty="0">
              <a:sym typeface="+mn-ea"/>
            </a:endParaRPr>
          </a:p>
          <a:p>
            <a:pPr algn="l"/>
            <a:r>
              <a:rPr lang="zh-CN" altLang="en-US" sz="1400" dirty="0"/>
              <a:t>                                                                                               </a:t>
            </a:r>
          </a:p>
          <a:p>
            <a:pPr algn="l"/>
            <a:endParaRPr lang="zh-CN" altLang="en-US" sz="1400" dirty="0"/>
          </a:p>
          <a:p>
            <a:pPr algn="l"/>
            <a:endParaRPr lang="zh-CN" altLang="en-US" sz="1800" dirty="0"/>
          </a:p>
          <a:p>
            <a:pPr marL="285750" indent="-285750" algn="l">
              <a:buChar char="•"/>
            </a:pPr>
            <a:r>
              <a:rPr lang="zh-CN" altLang="en-US" sz="1800" dirty="0"/>
              <a:t>配置好之后进入</a:t>
            </a:r>
            <a:r>
              <a:rPr lang="en-US" altLang="zh-CN" sz="1800" dirty="0"/>
              <a:t>build</a:t>
            </a:r>
            <a:r>
              <a:rPr lang="zh-CN" altLang="en-US" sz="1800" dirty="0"/>
              <a:t>目录下，先</a:t>
            </a:r>
            <a:r>
              <a:rPr lang="en-US" altLang="zh-CN" sz="1800" dirty="0" err="1"/>
              <a:t>cmake</a:t>
            </a:r>
            <a:r>
              <a:rPr lang="en-US" altLang="zh-CN" sz="1800" dirty="0"/>
              <a:t> </a:t>
            </a:r>
            <a:r>
              <a:rPr lang="zh-CN" altLang="en-US" sz="1800" dirty="0"/>
              <a:t>，没有问题再执行</a:t>
            </a:r>
            <a:r>
              <a:rPr lang="en-US" altLang="zh-CN" sz="1800" dirty="0"/>
              <a:t>make</a:t>
            </a:r>
            <a:r>
              <a:rPr lang="zh-CN" altLang="en-US" sz="1800" dirty="0"/>
              <a:t>，</a:t>
            </a:r>
            <a:r>
              <a:rPr lang="zh-CN" altLang="en-US" sz="1800" dirty="0">
                <a:sym typeface="+mn-ea"/>
              </a:rPr>
              <a:t>其中</a:t>
            </a:r>
            <a:r>
              <a:rPr lang="en-US" altLang="zh-CN" sz="1800" dirty="0">
                <a:sym typeface="+mn-ea"/>
              </a:rPr>
              <a:t>gss2/build</a:t>
            </a:r>
            <a:r>
              <a:rPr lang="zh-CN" altLang="en-US" sz="1800" dirty="0">
                <a:sym typeface="+mn-ea"/>
              </a:rPr>
              <a:t>与</a:t>
            </a:r>
            <a:r>
              <a:rPr lang="en-US" altLang="zh-CN" sz="1800" dirty="0">
                <a:sym typeface="+mn-ea"/>
              </a:rPr>
              <a:t>gss2/GSS/build</a:t>
            </a:r>
            <a:r>
              <a:rPr lang="zh-CN" altLang="en-US" sz="1800" dirty="0">
                <a:sym typeface="+mn-ea"/>
              </a:rPr>
              <a:t>为便于编译所创建</a:t>
            </a:r>
            <a:endParaRPr lang="en-US" altLang="zh-CN" sz="1800" dirty="0"/>
          </a:p>
          <a:p>
            <a:pPr marL="285750" indent="-285750" algn="l"/>
            <a:endParaRPr lang="en-US" altLang="zh-CN" sz="1400" dirty="0"/>
          </a:p>
          <a:p>
            <a:pPr algn="l"/>
            <a:endParaRPr lang="zh-CN" altLang="en-US" sz="1400" dirty="0"/>
          </a:p>
          <a:p>
            <a:pPr algn="l"/>
            <a:endParaRPr lang="zh-CN" altLang="en-US" sz="1400" dirty="0"/>
          </a:p>
          <a:p>
            <a:pPr algn="l"/>
            <a:endParaRPr lang="zh-CN" altLang="en-US" sz="1800" dirty="0"/>
          </a:p>
          <a:p>
            <a:pPr marL="285750" indent="-285750" algn="l">
              <a:buChar char="•"/>
            </a:pPr>
            <a:r>
              <a:rPr lang="zh-CN" altLang="en-US" sz="1800" dirty="0"/>
              <a:t>结束后，在</a:t>
            </a:r>
            <a:r>
              <a:rPr lang="en-US" altLang="zh-CN" sz="1800" dirty="0"/>
              <a:t>build</a:t>
            </a:r>
            <a:r>
              <a:rPr lang="zh-CN" altLang="en-US" sz="1800" dirty="0"/>
              <a:t>目录下会生成</a:t>
            </a:r>
            <a:r>
              <a:rPr lang="en-US" altLang="zh-CN" sz="1800" dirty="0"/>
              <a:t>libgss2.so</a:t>
            </a:r>
            <a:r>
              <a:rPr lang="zh-CN" altLang="en-US" sz="1800" dirty="0"/>
              <a:t>文件</a:t>
            </a:r>
          </a:p>
          <a:p>
            <a:pPr marL="285750" indent="-285750" algn="l">
              <a:buChar char="•"/>
            </a:pPr>
            <a:endParaRPr lang="zh-CN" altLang="en-US" sz="1400" dirty="0"/>
          </a:p>
          <a:p>
            <a:pPr marL="285750" indent="-285750" algn="l"/>
            <a:endParaRPr lang="zh-CN" altLang="en-US" sz="1400" dirty="0"/>
          </a:p>
          <a:p>
            <a:pPr algn="l"/>
            <a:endParaRPr lang="zh-CN" altLang="en-US" sz="1400" dirty="0"/>
          </a:p>
          <a:p>
            <a:pPr algn="l"/>
            <a:endParaRPr lang="zh-CN" altLang="en-US" sz="1400" dirty="0"/>
          </a:p>
          <a:p>
            <a:pPr algn="l"/>
            <a:endParaRPr lang="zh-CN" altLang="en-US" sz="1400" dirty="0"/>
          </a:p>
        </p:txBody>
      </p:sp>
      <p:pic>
        <p:nvPicPr>
          <p:cNvPr id="4" name="图片 3" descr="upload_post_object_v2_4077700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8902" y="1193475"/>
            <a:ext cx="3006564" cy="994900"/>
          </a:xfrm>
          <a:prstGeom prst="rect">
            <a:avLst/>
          </a:prstGeom>
        </p:spPr>
      </p:pic>
      <p:pic>
        <p:nvPicPr>
          <p:cNvPr id="5" name="图片 4" descr="upload_post_object_v2_58744109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" y="1812132"/>
            <a:ext cx="6812888" cy="291042"/>
          </a:xfrm>
          <a:prstGeom prst="rect">
            <a:avLst/>
          </a:prstGeom>
        </p:spPr>
      </p:pic>
      <p:pic>
        <p:nvPicPr>
          <p:cNvPr id="6" name="图片 5" descr="upload_post_object_v2_687738580"/>
          <p:cNvPicPr>
            <a:picLocks noChangeAspect="1"/>
          </p:cNvPicPr>
          <p:nvPr/>
        </p:nvPicPr>
        <p:blipFill>
          <a:blip r:embed="rId4"/>
          <a:srcRect b="41855"/>
          <a:stretch>
            <a:fillRect/>
          </a:stretch>
        </p:blipFill>
        <p:spPr>
          <a:xfrm>
            <a:off x="694372" y="2513536"/>
            <a:ext cx="9650016" cy="388144"/>
          </a:xfrm>
          <a:prstGeom prst="rect">
            <a:avLst/>
          </a:prstGeom>
        </p:spPr>
      </p:pic>
      <p:pic>
        <p:nvPicPr>
          <p:cNvPr id="7" name="图片 6" descr="upload_post_object_v2_0062568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372" y="3264643"/>
            <a:ext cx="7082155" cy="354330"/>
          </a:xfrm>
          <a:prstGeom prst="rect">
            <a:avLst/>
          </a:prstGeom>
        </p:spPr>
      </p:pic>
      <p:pic>
        <p:nvPicPr>
          <p:cNvPr id="9" name="图片 8" descr="upload_post_object_v2_2032859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372" y="3605497"/>
            <a:ext cx="10662920" cy="264795"/>
          </a:xfrm>
          <a:prstGeom prst="rect">
            <a:avLst/>
          </a:prstGeom>
        </p:spPr>
      </p:pic>
      <p:pic>
        <p:nvPicPr>
          <p:cNvPr id="10" name="图片 9" descr="upload_post_object_v2_77023358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372" y="4935593"/>
            <a:ext cx="9186333" cy="296333"/>
          </a:xfrm>
          <a:prstGeom prst="rect">
            <a:avLst/>
          </a:prstGeom>
        </p:spPr>
      </p:pic>
      <p:pic>
        <p:nvPicPr>
          <p:cNvPr id="11" name="图片 10" descr="upload_post_object_v2_67241235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4372" y="3870292"/>
            <a:ext cx="8890000" cy="317500"/>
          </a:xfrm>
          <a:prstGeom prst="rect">
            <a:avLst/>
          </a:prstGeom>
        </p:spPr>
      </p:pic>
      <p:pic>
        <p:nvPicPr>
          <p:cNvPr id="2" name="图片 1" descr="upload_post_object_v2_17901307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4372" y="5287414"/>
            <a:ext cx="11017543" cy="8028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6467" y="0"/>
            <a:ext cx="12055572" cy="6776894"/>
          </a:xfrm>
        </p:spPr>
        <p:txBody>
          <a:bodyPr>
            <a:noAutofit/>
          </a:bodyPr>
          <a:lstStyle/>
          <a:p>
            <a:pPr algn="l"/>
            <a:endParaRPr lang="zh-CN" altLang="en-US" sz="1600">
              <a:sym typeface="+mn-ea"/>
            </a:endParaRPr>
          </a:p>
          <a:p>
            <a:pPr algn="l"/>
            <a:r>
              <a:rPr lang="en-US" altLang="zh-CN" sz="16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3.2  Compile ssdmp</a:t>
            </a:r>
          </a:p>
          <a:p>
            <a:pPr marL="285750" indent="-285750" algn="l">
              <a:buChar char="•"/>
            </a:pPr>
            <a:r>
              <a:rPr lang="zh-CN" altLang="en-US" sz="1600">
                <a:sym typeface="+mn-ea"/>
              </a:rPr>
              <a:t>完成后修改</a:t>
            </a:r>
            <a:r>
              <a:rPr lang="en-US" altLang="zh-CN" sz="1600">
                <a:sym typeface="+mn-ea"/>
              </a:rPr>
              <a:t>gss2/CMakeLists.txt</a:t>
            </a:r>
            <a:r>
              <a:rPr lang="zh-CN" altLang="en-US" sz="1600">
                <a:sym typeface="+mn-ea"/>
              </a:rPr>
              <a:t>，关闭</a:t>
            </a:r>
            <a:r>
              <a:rPr lang="en-US" altLang="zh-CN" sz="1600">
                <a:sym typeface="+mn-ea"/>
              </a:rPr>
              <a:t>MKL</a:t>
            </a:r>
            <a:r>
              <a:rPr lang="zh-CN" altLang="en-US" sz="1600">
                <a:sym typeface="+mn-ea"/>
              </a:rPr>
              <a:t>，设置好</a:t>
            </a:r>
            <a:r>
              <a:rPr lang="en-US" altLang="zh-CN" sz="1600">
                <a:sym typeface="+mn-ea"/>
              </a:rPr>
              <a:t>openblas</a:t>
            </a:r>
            <a:r>
              <a:rPr lang="zh-CN" altLang="en-US" sz="1600">
                <a:sym typeface="+mn-ea"/>
              </a:rPr>
              <a:t>路径：</a:t>
            </a:r>
          </a:p>
          <a:p>
            <a:pPr marL="285750" indent="-285750" algn="l"/>
            <a:endParaRPr lang="zh-CN" altLang="en-US" sz="1600"/>
          </a:p>
          <a:p>
            <a:pPr marL="285750" indent="-285750" algn="l"/>
            <a:endParaRPr lang="zh-CN" altLang="en-US" sz="1600"/>
          </a:p>
          <a:p>
            <a:pPr marL="285750" indent="-285750" algn="l"/>
            <a:endParaRPr lang="zh-CN" altLang="en-US" sz="1600"/>
          </a:p>
          <a:p>
            <a:pPr marL="285750" indent="-285750" algn="l">
              <a:buChar char="•"/>
            </a:pPr>
            <a:r>
              <a:rPr lang="zh-CN" altLang="en-US" sz="1600"/>
              <a:t>进入</a:t>
            </a:r>
            <a:r>
              <a:rPr lang="en-US" altLang="zh-CN" sz="1600"/>
              <a:t>gss2/build</a:t>
            </a:r>
            <a:r>
              <a:rPr lang="zh-CN" altLang="en-US" sz="1600"/>
              <a:t>，先</a:t>
            </a:r>
            <a:r>
              <a:rPr lang="en-US" altLang="zh-CN" sz="1600"/>
              <a:t>cmake </a:t>
            </a:r>
            <a:r>
              <a:rPr lang="zh-CN" altLang="en-US" sz="1600"/>
              <a:t>然后 </a:t>
            </a:r>
            <a:r>
              <a:rPr lang="en-US" altLang="zh-CN" sz="1600"/>
              <a:t>make</a:t>
            </a:r>
          </a:p>
          <a:p>
            <a:pPr marL="285750" indent="-285750" algn="l"/>
            <a:endParaRPr lang="en-US" altLang="zh-CN" sz="1600"/>
          </a:p>
          <a:p>
            <a:pPr marL="285750" indent="-285750" algn="l"/>
            <a:endParaRPr lang="en-US" altLang="zh-CN" sz="1600"/>
          </a:p>
          <a:p>
            <a:pPr marL="285750" indent="-285750" algn="l"/>
            <a:endParaRPr lang="en-US" altLang="zh-CN" sz="1600"/>
          </a:p>
          <a:p>
            <a:pPr marL="285750" indent="-285750" algn="l">
              <a:buChar char="•"/>
            </a:pPr>
            <a:r>
              <a:rPr lang="zh-CN" altLang="en-US" sz="1600"/>
              <a:t>编译结束后会生成</a:t>
            </a:r>
            <a:r>
              <a:rPr lang="en-US" altLang="zh-CN" sz="1600"/>
              <a:t>ssdmp</a:t>
            </a:r>
            <a:r>
              <a:rPr lang="zh-CN" altLang="en-US" sz="1600"/>
              <a:t>：</a:t>
            </a:r>
          </a:p>
          <a:p>
            <a:pPr marL="285750" indent="-285750" algn="l"/>
            <a:endParaRPr lang="zh-CN" altLang="en-US" sz="1600"/>
          </a:p>
          <a:p>
            <a:pPr marL="285750" indent="-285750" algn="l"/>
            <a:endParaRPr lang="zh-CN" altLang="en-US" sz="1600"/>
          </a:p>
          <a:p>
            <a:pPr marL="285750" indent="-285750" algn="l">
              <a:buChar char="•"/>
            </a:pPr>
            <a:r>
              <a:rPr lang="zh-CN" altLang="en-US" sz="1600"/>
              <a:t>之后</a:t>
            </a:r>
            <a:r>
              <a:rPr lang="en-US" altLang="zh-CN" sz="1600"/>
              <a:t>vp_make</a:t>
            </a:r>
            <a:r>
              <a:rPr lang="zh-CN" altLang="en-US" sz="1600"/>
              <a:t> </a:t>
            </a:r>
            <a:r>
              <a:rPr lang="en-US" altLang="zh-CN" sz="1600"/>
              <a:t>, </a:t>
            </a:r>
            <a:r>
              <a:rPr lang="zh-CN" altLang="en-US" sz="1600"/>
              <a:t>会将新的</a:t>
            </a:r>
            <a:r>
              <a:rPr lang="en-US" altLang="zh-CN" sz="1600"/>
              <a:t>ssdmp</a:t>
            </a:r>
            <a:r>
              <a:rPr lang="zh-CN" altLang="en-US" sz="1600"/>
              <a:t>拷贝到</a:t>
            </a:r>
            <a:r>
              <a:rPr lang="en-US" altLang="zh-CN" sz="1600"/>
              <a:t>work/bin/dmp/ssdmp</a:t>
            </a:r>
            <a:r>
              <a:rPr lang="zh-CN" altLang="en-US" sz="1600"/>
              <a:t>，实现</a:t>
            </a:r>
            <a:r>
              <a:rPr lang="en-US" altLang="zh-CN" sz="1600"/>
              <a:t>ssdmp</a:t>
            </a:r>
            <a:r>
              <a:rPr lang="zh-CN" altLang="en-US" sz="1600"/>
              <a:t>的更新</a:t>
            </a:r>
          </a:p>
          <a:p>
            <a:pPr marL="285750" indent="-285750" algn="l"/>
            <a:endParaRPr lang="en-US" altLang="zh-CN" sz="1600"/>
          </a:p>
          <a:p>
            <a:pPr marL="285750" indent="-285750" algn="l"/>
            <a:endParaRPr lang="zh-CN" altLang="en-US" sz="1600"/>
          </a:p>
        </p:txBody>
      </p:sp>
      <p:pic>
        <p:nvPicPr>
          <p:cNvPr id="12" name="图片 11" descr="upload_post_object_v2_3447920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545" y="1127175"/>
            <a:ext cx="2147405" cy="270844"/>
          </a:xfrm>
          <a:prstGeom prst="rect">
            <a:avLst/>
          </a:prstGeom>
        </p:spPr>
      </p:pic>
      <p:pic>
        <p:nvPicPr>
          <p:cNvPr id="15" name="图片 14" descr="upload_post_object_v2_8809195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546" y="1562111"/>
            <a:ext cx="11204039" cy="309536"/>
          </a:xfrm>
          <a:prstGeom prst="rect">
            <a:avLst/>
          </a:prstGeom>
        </p:spPr>
      </p:pic>
      <p:pic>
        <p:nvPicPr>
          <p:cNvPr id="4" name="图片 3" descr="upload_post_object_v2_0417421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546" y="2505229"/>
            <a:ext cx="10574146" cy="309536"/>
          </a:xfrm>
          <a:prstGeom prst="rect">
            <a:avLst/>
          </a:prstGeom>
        </p:spPr>
      </p:pic>
      <p:pic>
        <p:nvPicPr>
          <p:cNvPr id="5" name="图片 4" descr="upload_post_object_v2_5148188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546" y="2964696"/>
            <a:ext cx="9808419" cy="251498"/>
          </a:xfrm>
          <a:prstGeom prst="rect">
            <a:avLst/>
          </a:prstGeom>
        </p:spPr>
      </p:pic>
      <p:pic>
        <p:nvPicPr>
          <p:cNvPr id="6" name="图片 5" descr="upload_post_object_v2_9827338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546" y="3844939"/>
            <a:ext cx="9643978" cy="580380"/>
          </a:xfrm>
          <a:prstGeom prst="rect">
            <a:avLst/>
          </a:prstGeom>
        </p:spPr>
      </p:pic>
      <p:pic>
        <p:nvPicPr>
          <p:cNvPr id="7" name="图片 6" descr="upload_post_object_v2_50418170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546" y="5054063"/>
            <a:ext cx="10040571" cy="56103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39254"/>
            <a:ext cx="12192039" cy="6618746"/>
          </a:xfrm>
        </p:spPr>
        <p:txBody>
          <a:bodyPr/>
          <a:lstStyle/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4.How to use ssdmp</a:t>
            </a:r>
          </a:p>
          <a:p>
            <a:pPr marL="0" indent="0">
              <a:buNone/>
            </a:pPr>
            <a:r>
              <a:rPr lang="en-US" altLang="zh-CN" sz="1800"/>
              <a:t>hvp</a:t>
            </a:r>
            <a:r>
              <a:rPr lang="zh-CN" altLang="en-US" sz="1800"/>
              <a:t>的</a:t>
            </a:r>
            <a:r>
              <a:rPr lang="en-US" altLang="zh-CN" sz="1800"/>
              <a:t>binary</a:t>
            </a:r>
            <a:r>
              <a:rPr lang="zh-CN" altLang="en-US" sz="1800"/>
              <a:t>+</a:t>
            </a:r>
            <a:r>
              <a:rPr lang="en-US" altLang="zh-CN" sz="1800"/>
              <a:t>tcl</a:t>
            </a:r>
            <a:r>
              <a:rPr lang="zh-CN" altLang="en-US" sz="1800"/>
              <a:t>脚本就可以运行</a:t>
            </a:r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r>
              <a:rPr lang="zh-CN" altLang="en-US" sz="1800"/>
              <a:t>脚本中-</a:t>
            </a:r>
            <a:r>
              <a:rPr lang="en-US" altLang="zh-CN" sz="1800"/>
              <a:t>solver 5</a:t>
            </a:r>
            <a:r>
              <a:rPr lang="zh-CN" altLang="en-US" sz="1800"/>
              <a:t>即选用</a:t>
            </a:r>
            <a:r>
              <a:rPr lang="en-US" altLang="zh-CN" sz="1800"/>
              <a:t>ssdmp</a:t>
            </a:r>
            <a:r>
              <a:rPr lang="zh-CN" altLang="en-US" sz="1800"/>
              <a:t>求解，如果是</a:t>
            </a:r>
            <a:r>
              <a:rPr lang="en-US" altLang="zh-CN" sz="1800"/>
              <a:t>gss</a:t>
            </a:r>
            <a:r>
              <a:rPr lang="zh-CN" altLang="en-US" sz="1800"/>
              <a:t>则为</a:t>
            </a:r>
            <a:r>
              <a:rPr lang="en-US" altLang="zh-CN" sz="1800"/>
              <a:t>4</a:t>
            </a:r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r>
              <a:rPr lang="zh-CN" altLang="en-US" sz="1800"/>
              <a:t>计算结果展示：</a:t>
            </a:r>
          </a:p>
          <a:p>
            <a:pPr marL="0" indent="0">
              <a:buNone/>
            </a:pPr>
            <a:r>
              <a:rPr lang="en-US" altLang="zh-CN" sz="1800"/>
              <a:t>ssdmp</a:t>
            </a:r>
            <a:r>
              <a:rPr lang="zh-CN" altLang="en-US" sz="1800"/>
              <a:t>：</a:t>
            </a:r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r>
              <a:rPr lang="en-US" altLang="zh-CN" sz="1800"/>
              <a:t>gss</a:t>
            </a:r>
            <a:r>
              <a:rPr lang="zh-CN" altLang="en-US" sz="1800"/>
              <a:t>：</a:t>
            </a:r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  <a:p>
            <a:pPr marL="0" indent="0">
              <a:buNone/>
            </a:pPr>
            <a:r>
              <a:rPr lang="zh-CN" altLang="en-US" sz="1800"/>
              <a:t>参考连接：</a:t>
            </a:r>
            <a:r>
              <a:rPr lang="en-US" altLang="zh-CN" sz="1800"/>
              <a:t>http://10.30.200.21:8088/projects/hongtu</a:t>
            </a:r>
            <a:r>
              <a:rPr lang="zh-CN" altLang="en-US" sz="1800"/>
              <a:t>-</a:t>
            </a:r>
            <a:r>
              <a:rPr lang="en-US" altLang="zh-CN" sz="1800"/>
              <a:t>emir/wiki/RC_Solver</a:t>
            </a:r>
            <a:endParaRPr lang="zh-CN" altLang="en-US" sz="1800"/>
          </a:p>
          <a:p>
            <a:pPr marL="0" indent="0">
              <a:buNone/>
            </a:pPr>
            <a:endParaRPr lang="zh-CN" altLang="en-US" sz="1800"/>
          </a:p>
        </p:txBody>
      </p:sp>
      <p:pic>
        <p:nvPicPr>
          <p:cNvPr id="4" name="图片 3" descr="upload_post_object_v2_37708355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49" y="1155846"/>
            <a:ext cx="11998540" cy="328882"/>
          </a:xfrm>
          <a:prstGeom prst="rect">
            <a:avLst/>
          </a:prstGeom>
        </p:spPr>
      </p:pic>
      <p:pic>
        <p:nvPicPr>
          <p:cNvPr id="5" name="图片 4" descr="upload_post_object_v2_36273226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30" y="1920012"/>
            <a:ext cx="7012923" cy="425612"/>
          </a:xfrm>
          <a:prstGeom prst="rect">
            <a:avLst/>
          </a:prstGeom>
        </p:spPr>
      </p:pic>
      <p:pic>
        <p:nvPicPr>
          <p:cNvPr id="6" name="图片 5" descr="upload_post_object_v2_0121548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126" y="3351616"/>
            <a:ext cx="6413197" cy="1154931"/>
          </a:xfrm>
          <a:prstGeom prst="rect">
            <a:avLst/>
          </a:prstGeom>
        </p:spPr>
      </p:pic>
      <p:pic>
        <p:nvPicPr>
          <p:cNvPr id="7" name="图片 6" descr="upload_post_object_v2_94821768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0323" y="3351597"/>
            <a:ext cx="3153397" cy="783513"/>
          </a:xfrm>
          <a:prstGeom prst="rect">
            <a:avLst/>
          </a:prstGeom>
        </p:spPr>
      </p:pic>
      <p:pic>
        <p:nvPicPr>
          <p:cNvPr id="8" name="图片 7" descr="upload_post_object_v2_6960275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125" y="4835699"/>
            <a:ext cx="6362773" cy="1403553"/>
          </a:xfrm>
          <a:prstGeom prst="rect">
            <a:avLst/>
          </a:prstGeom>
        </p:spPr>
      </p:pic>
      <p:pic>
        <p:nvPicPr>
          <p:cNvPr id="9" name="图片 8" descr="upload_post_object_v2_6403367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09914" y="4835737"/>
            <a:ext cx="3134051" cy="7738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The difficulties of the next work</a:t>
            </a:r>
            <a:b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There are no stable or highly probable cases of failure</a:t>
            </a:r>
          </a:p>
          <a:p>
            <a:pPr marL="0" indent="0">
              <a:buNone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bowen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尝试使用</a:t>
            </a:r>
            <a:r>
              <a:rPr lang="en-US" altLang="zh-CN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ssdmp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计算矩阵，数千次后依旧没有复现问题，可能需要获取稳定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或者大概率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zh-CN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endParaRPr lang="en-US" altLang="zh-CN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Not sure if the crash is related to differences in the customer's environment</a:t>
            </a:r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由于不清楚客户的具体运行环境，因此很难确认问题出现在代码逻辑当中还是出现在链接库当中，特别是</a:t>
            </a:r>
            <a:r>
              <a:rPr lang="en-US" altLang="zh-CN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blas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这种可能依赖具体硬件环境的库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Debugging distributed programs is inherently difficult</a:t>
            </a: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分布式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多线程程序由于本身的运行顺序非线性，可能存在很多竞争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不一致的特殊情况，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debug</a:t>
            </a:r>
            <a:r>
              <a:rPr lang="zh-CN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本身较   为困难</a:t>
            </a:r>
            <a:endParaRPr lang="en-US" altLang="zh-CN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-66196"/>
            <a:ext cx="2603740" cy="842573"/>
          </a:xfrm>
        </p:spPr>
        <p:txBody>
          <a:bodyPr/>
          <a:lstStyle/>
          <a:p>
            <a:r>
              <a:rPr lang="en-US" altLang="zh-CN" dirty="0" smtClean="0"/>
              <a:t>Next Plan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776377"/>
            <a:ext cx="10515600" cy="5687982"/>
          </a:xfrm>
        </p:spPr>
        <p:txBody>
          <a:bodyPr>
            <a:noAutofit/>
          </a:bodyPr>
          <a:lstStyle/>
          <a:p>
            <a:r>
              <a:rPr lang="en-US" altLang="zh-CN" sz="1800" dirty="0" smtClean="0"/>
              <a:t>1. </a:t>
            </a:r>
            <a:r>
              <a:rPr lang="en-US" altLang="zh-CN" sz="1800" dirty="0" err="1" smtClean="0"/>
              <a:t>hongtu</a:t>
            </a:r>
            <a:r>
              <a:rPr lang="zh-CN" altLang="en-US" sz="1800" dirty="0" smtClean="0"/>
              <a:t>主分支，</a:t>
            </a:r>
            <a:r>
              <a:rPr lang="en-US" altLang="zh-CN" sz="1800" dirty="0" err="1" smtClean="0"/>
              <a:t>gss</a:t>
            </a:r>
            <a:r>
              <a:rPr lang="zh-CN" altLang="en-US" sz="1800" dirty="0" smtClean="0"/>
              <a:t>与</a:t>
            </a:r>
            <a:r>
              <a:rPr lang="en-US" altLang="zh-CN" sz="1800" dirty="0" smtClean="0"/>
              <a:t>gss2</a:t>
            </a:r>
            <a:r>
              <a:rPr lang="zh-CN" altLang="en-US" sz="1800" dirty="0" smtClean="0"/>
              <a:t>，与</a:t>
            </a:r>
            <a:r>
              <a:rPr lang="en-US" altLang="zh-CN" sz="1800" dirty="0" err="1" smtClean="0"/>
              <a:t>hvp</a:t>
            </a:r>
            <a:r>
              <a:rPr lang="zh-CN" altLang="en-US" sz="1800" dirty="0" smtClean="0"/>
              <a:t>隔离，将项目独立出来，由新选组维护（编译、测试流程）</a:t>
            </a:r>
            <a:endParaRPr lang="en-US" altLang="zh-CN" sz="1800" dirty="0"/>
          </a:p>
          <a:p>
            <a:r>
              <a:rPr lang="en-US" altLang="zh-CN" sz="1800" dirty="0" smtClean="0"/>
              <a:t>2.</a:t>
            </a:r>
            <a:r>
              <a:rPr lang="zh-CN" altLang="en-US" sz="1800" dirty="0"/>
              <a:t>基于</a:t>
            </a:r>
            <a:r>
              <a:rPr lang="en-US" altLang="zh-CN" sz="1800" dirty="0" err="1"/>
              <a:t>euth</a:t>
            </a:r>
            <a:r>
              <a:rPr lang="en-US" altLang="zh-CN" sz="1800" dirty="0"/>
              <a:t> otaku</a:t>
            </a:r>
            <a:r>
              <a:rPr lang="zh-CN" altLang="en-US" sz="1800" dirty="0" smtClean="0"/>
              <a:t>进行新平台验证</a:t>
            </a:r>
            <a:r>
              <a:rPr lang="en-US" altLang="zh-CN" sz="1800" dirty="0" smtClean="0"/>
              <a:t>solver</a:t>
            </a:r>
            <a:r>
              <a:rPr lang="zh-CN" altLang="en-US" sz="1800" dirty="0" smtClean="0"/>
              <a:t>相关的改动，需要增加</a:t>
            </a:r>
            <a:r>
              <a:rPr lang="en-US" altLang="zh-CN" sz="1800" dirty="0" smtClean="0"/>
              <a:t>benchmark</a:t>
            </a:r>
            <a:r>
              <a:rPr lang="zh-CN" altLang="en-US" sz="1800" dirty="0" smtClean="0"/>
              <a:t>等</a:t>
            </a:r>
            <a:r>
              <a:rPr lang="en-US" altLang="zh-CN" sz="1800" dirty="0" smtClean="0"/>
              <a:t>(</a:t>
            </a:r>
            <a:r>
              <a:rPr lang="zh-CN" altLang="en-US" sz="1800" dirty="0" smtClean="0"/>
              <a:t>可以复用</a:t>
            </a:r>
            <a:r>
              <a:rPr lang="en-US" altLang="zh-CN" sz="1800" dirty="0" smtClean="0"/>
              <a:t>EDA2</a:t>
            </a:r>
            <a:r>
              <a:rPr lang="zh-CN" altLang="en-US" sz="1800" dirty="0" smtClean="0"/>
              <a:t>脚本和框架，以及部分</a:t>
            </a:r>
            <a:r>
              <a:rPr lang="en-US" altLang="zh-CN" sz="1800" dirty="0" smtClean="0"/>
              <a:t>case)</a:t>
            </a:r>
          </a:p>
          <a:p>
            <a:r>
              <a:rPr lang="en-US" altLang="zh-CN" sz="1800" dirty="0" smtClean="0"/>
              <a:t>3. solver</a:t>
            </a:r>
            <a:r>
              <a:rPr lang="zh-CN" altLang="en-US" sz="1800" dirty="0" smtClean="0"/>
              <a:t>本身的优化</a:t>
            </a:r>
            <a:r>
              <a:rPr lang="en-US" altLang="zh-CN" sz="1800" dirty="0" smtClean="0"/>
              <a:t>(</a:t>
            </a:r>
            <a:r>
              <a:rPr lang="zh-CN" altLang="en-US" sz="1800" dirty="0" smtClean="0"/>
              <a:t>开启</a:t>
            </a:r>
            <a:r>
              <a:rPr lang="en-US" altLang="zh-CN" sz="1800" dirty="0" smtClean="0"/>
              <a:t>O3</a:t>
            </a:r>
            <a:r>
              <a:rPr lang="zh-CN" altLang="en-US" sz="1800" dirty="0" smtClean="0"/>
              <a:t>，符号表的清理，</a:t>
            </a:r>
            <a:r>
              <a:rPr lang="en-US" altLang="zh-CN" sz="1800" dirty="0" smtClean="0"/>
              <a:t>profile</a:t>
            </a:r>
            <a:r>
              <a:rPr lang="zh-CN" altLang="en-US" sz="1800" dirty="0" smtClean="0"/>
              <a:t>接口，</a:t>
            </a:r>
            <a:r>
              <a:rPr lang="en-US" altLang="zh-CN" sz="1800" dirty="0" err="1" smtClean="0"/>
              <a:t>etc</a:t>
            </a:r>
            <a:r>
              <a:rPr lang="en-US" altLang="zh-CN" sz="1800" dirty="0" smtClean="0"/>
              <a:t>)</a:t>
            </a:r>
          </a:p>
          <a:p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230471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4053</TotalTime>
  <Words>1237</Words>
  <Application>Microsoft Office PowerPoint</Application>
  <PresentationFormat>宽屏</PresentationFormat>
  <Paragraphs>119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1.1 Compile libGSS.so(悬赏：在求解器入口处，打印出你的名字！) </vt:lpstr>
      <vt:lpstr>1.2 Compile demo binary by cmake </vt:lpstr>
      <vt:lpstr>2. How to use demo binary to calculation matrix</vt:lpstr>
      <vt:lpstr>PowerPoint 演示文稿</vt:lpstr>
      <vt:lpstr>PowerPoint 演示文稿</vt:lpstr>
      <vt:lpstr>PowerPoint 演示文稿</vt:lpstr>
      <vt:lpstr>5. The difficulties of the next work </vt:lpstr>
      <vt:lpstr>Next Plan：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9</cp:revision>
  <dcterms:created xsi:type="dcterms:W3CDTF">2023-12-19T05:51:39Z</dcterms:created>
  <dcterms:modified xsi:type="dcterms:W3CDTF">2023-12-22T01:35:56Z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2052-0.0.0.0</vt:lpwstr>
  </property>
</Properties>
</file>