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15" r:id="rId4"/>
    <p:sldId id="257" r:id="rId5"/>
    <p:sldId id="258" r:id="rId6"/>
    <p:sldId id="260" r:id="rId7"/>
    <p:sldId id="320" r:id="rId8"/>
    <p:sldId id="301" r:id="rId9"/>
    <p:sldId id="318" r:id="rId10"/>
    <p:sldId id="319" r:id="rId11"/>
    <p:sldId id="302" r:id="rId12"/>
    <p:sldId id="322" r:id="rId13"/>
    <p:sldId id="321" r:id="rId14"/>
    <p:sldId id="303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2803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533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52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407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66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393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954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782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6888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03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5887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703DE-419D-4C7C-84F9-5B44E257066E}" type="datetimeFigureOut">
              <a:rPr lang="zh-CN" altLang="en-US" smtClean="0"/>
              <a:t>2023/9/26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81A16-B165-4165-B27C-E09171BEF2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244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Cholesky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factorization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421080"/>
            <a:ext cx="9144000" cy="836720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王乐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平</a:t>
            </a:r>
            <a:endParaRPr lang="en-US" altLang="zh-CN" dirty="0" smtClean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2023.09.26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583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考察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sSup>
                          <m:sSupPr>
                            <m:ctrlP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阶顺序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主子式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CN" altLang="en-US" sz="18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zh-CN" altLang="en-US" sz="1800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的值，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注意到：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二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类初等变换不改变矩阵行列式的值：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zh-CN" sz="1800" i="1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d>
                        <m:dPr>
                          <m:begChr m:val="|"/>
                          <m:endChr m:val="|"/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8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sz="18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由于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180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  <a:ea typeface="宋体" panose="02010600030101010101" pitchFamily="2" charset="-122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bSup>
                                <m:sSubSup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sz="18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8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(k+1)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阶顺序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主子式非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sz="1800" i="1">
                            <a:latin typeface="Cambria Math" panose="02040503050406030204" pitchFamily="18" charset="0"/>
                          </a:rPr>
                          <m:t>𝛼</m:t>
                        </m:r>
                        <m:sSup>
                          <m:s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阶顺序主子式：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zh-CN" altLang="en-US" sz="18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zh-CN" altLang="en-US" sz="18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|"/>
                          <m:endChr m:val="|"/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≠0</m:t>
                      </m:r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  <a:blipFill>
                <a:blip r:embed="rId2"/>
                <a:stretch>
                  <a:fillRect l="-52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308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归纳法证明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LDLT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分解存在：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𝐿𝐷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显然存在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时存在，则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时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f>
                                  <m:fPr>
                                    <m:ctrlPr>
                                      <a:rPr lang="en-US" altLang="zh-CN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由引理，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顺序主子式非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又有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num>
                              <m:den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，对称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顺序主子式非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阶对称矩阵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存在分解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，则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altLang="zh-CN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b>
                                              <m:sSubPr>
                                                <m:ctrlPr>
                                                  <a:rPr lang="en-US" altLang="zh-CN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zh-CN" alt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𝛼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CN" sz="1800" i="1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altLang="zh-CN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altLang="zh-CN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𝑎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altLang="zh-CN" sz="1800" i="1">
                                                    <a:latin typeface="Cambria Math" panose="02040503050406030204" pitchFamily="18" charset="0"/>
                                                  </a:rPr>
                                                  <m:t>11</m:t>
                                                </m:r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d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𝐿𝐷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∎</m:t>
                      </m:r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  <a:blipFill>
                <a:blip r:embed="rId2"/>
                <a:stretch>
                  <a:fillRect l="-522" t="-7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753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归纳法证明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LDLT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分解存在唯一：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𝐿𝐷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显然存在唯一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时存在唯一，则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时，设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LDLT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分解（存在性已经证明）：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b="0" i="1" smtClean="0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 smtClean="0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 smtClean="0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𝐿𝐷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即：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 smtClean="0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  <a:ea typeface="宋体" panose="02010600030101010101" pitchFamily="2" charset="-122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 smtClean="0">
                                  <a:latin typeface="Cambria Math" panose="02040503050406030204" pitchFamily="18" charset="0"/>
                                  <a:ea typeface="宋体" panose="02010600030101010101" pitchFamily="2" charset="-122"/>
                                  <a:cs typeface="Times New Roman" panose="020206030504050203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𝛾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𝐿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𝐷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引理，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顺序主子式非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，且对称。由假设，其分解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Sup>
                          <m:sSub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zh-CN" altLang="en-US" sz="1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存在唯一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固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时，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LDLT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分解存在唯一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∎</m:t>
                    </m:r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  <a:blipFill>
                <a:blip r:embed="rId2"/>
                <a:stretch>
                  <a:fillRect l="-522" t="-7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871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Relationship between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and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0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分解与</a:t>
            </a:r>
            <a:r>
              <a:rPr lang="en-US" altLang="zh-CN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</a:t>
            </a:r>
            <a:r>
              <a:rPr lang="zh-CN" altLang="en-US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分解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关系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对称正定矩阵</a:t>
                </a:r>
                <a:r>
                  <a:rPr lang="en-US" altLang="zh-CN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存在如下分解：</a:t>
                </a:r>
                <a:endParaRPr lang="en-US" altLang="zh-CN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𝐿𝐷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zh-CN" altLang="en-US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其中</a:t>
                </a:r>
                <a:r>
                  <a:rPr lang="en-US" altLang="zh-CN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C</a:t>
                </a:r>
                <a:r>
                  <a:rPr lang="zh-CN" altLang="en-US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为对角元皆正数的下三角</a:t>
                </a:r>
                <a:r>
                  <a:rPr lang="zh-CN" altLang="en-US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矩阵，</a:t>
                </a:r>
                <a:r>
                  <a:rPr lang="en-US" altLang="zh-CN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</a:t>
                </a:r>
                <a:r>
                  <a:rPr lang="zh-CN" altLang="en-US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为对角元为</a:t>
                </a:r>
                <a:r>
                  <a:rPr lang="en-US" altLang="zh-CN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zh-CN" altLang="en-US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的下</a:t>
                </a:r>
                <a:r>
                  <a:rPr lang="zh-CN" altLang="en-US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三</a:t>
                </a:r>
                <a:r>
                  <a:rPr lang="zh-CN" altLang="en-US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角矩阵</a:t>
                </a:r>
                <a:endParaRPr lang="en-US" altLang="zh-CN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en-US" altLang="zh-CN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zh-CN" altLang="en-US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则：</a:t>
                </a:r>
                <a:endParaRPr lang="en-US" altLang="zh-CN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US" altLang="zh-CN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/>
                              <m:e/>
                            </m:mr>
                            <m:mr>
                              <m:e/>
                              <m:e>
                                <m:r>
                                  <a:rPr lang="en-US" altLang="zh-CN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/>
                            </m:mr>
                            <m:mr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𝑛𝑛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/>
                              <m:e/>
                            </m:mr>
                            <m:mr>
                              <m:e/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/>
                            </m:mr>
                            <m:mr>
                              <m:e/>
                              <m:e/>
                              <m:e>
                                <m:sSub>
                                  <m:sSub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𝑛𝑛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  <m:sup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𝑛𝑛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𝑛𝑛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  <m:e/>
                              <m:e/>
                            </m:mr>
                            <m:mr>
                              <m:e/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/>
                            </m:mr>
                            <m:mr>
                              <m:e/>
                              <m:e/>
                              <m:e>
                                <m:sSubSup>
                                  <m:sSubSupPr>
                                    <m:ctrlPr>
                                      <a:rPr lang="en-US" altLang="zh-CN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𝑛𝑛</m:t>
                                    </m:r>
                                  </m:sub>
                                  <m:sup>
                                    <m:r>
                                      <a:rPr lang="en-US" altLang="zh-CN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en-US" altLang="zh-CN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Sup>
                                      <m:sSubSup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  <m:sup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altLang="zh-CN" i="1">
                                            <a:latin typeface="Cambria Math" panose="02040503050406030204" pitchFamily="18" charset="0"/>
                                          </a:rPr>
                                          <m:t>𝑛𝑛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𝐿𝐷</m:t>
                      </m:r>
                      <m:sSup>
                        <m:sSup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32" t="-42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929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What is </a:t>
            </a:r>
            <a:r>
              <a:rPr lang="en-US" altLang="zh-CN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factorization?</a:t>
            </a:r>
          </a:p>
          <a:p>
            <a:pPr>
              <a:lnSpc>
                <a:spcPct val="10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What is LDLT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factorization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Relationship between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and LDLT</a:t>
            </a:r>
          </a:p>
        </p:txBody>
      </p:sp>
    </p:spTree>
    <p:extLst>
      <p:ext uri="{BB962C8B-B14F-4D97-AF65-F5344CB8AC3E}">
        <p14:creationId xmlns:p14="http://schemas.microsoft.com/office/powerpoint/2010/main" val="395440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What is </a:t>
            </a: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factorization?</a:t>
            </a:r>
          </a:p>
        </p:txBody>
      </p:sp>
    </p:spTree>
    <p:extLst>
      <p:ext uri="{BB962C8B-B14F-4D97-AF65-F5344CB8AC3E}">
        <p14:creationId xmlns:p14="http://schemas.microsoft.com/office/powerpoint/2010/main" val="372463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Cholesky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factorization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（实数域）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对称正定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唯一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分解：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其中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为对角元皆正数的下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三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角矩阵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引理：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1.n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阶实对称矩阵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，存在正交阵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，使得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altLang="zh-CN" sz="2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altLang="zh-CN" sz="2400" i="1">
                        <a:latin typeface="Cambria Math" panose="02040503050406030204" pitchFamily="18" charset="0"/>
                      </a:rPr>
                      <m:t>𝐴𝑄</m:t>
                    </m:r>
                  </m:oMath>
                </a14:m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元都是实数的对角阵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2.n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阶可逆实矩阵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唯一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QR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分解：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</a:rPr>
                      <m:t>𝑄𝑅</m:t>
                    </m:r>
                  </m:oMath>
                </a14:m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。其中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为正交矩阵，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为对角元素为正数的上三角矩阵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5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597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证明：</a:t>
                </a: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为对称正定矩阵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>
                  <a:lnSpc>
                    <a:spcPct val="100000"/>
                  </a:lnSpc>
                </a:pPr>
                <a:r>
                  <a:rPr lang="zh-CN" altLang="en-US" sz="1800" b="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引理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：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n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阶实对称矩阵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，存在正交阵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使得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𝐴𝑄</m:t>
                    </m:r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阵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</m:oMath>
                </a14:m>
                <a:endParaRPr lang="en-US" altLang="zh-CN" sz="1800" b="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Λ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𝐴𝑄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𝐴𝑄</m:t>
                      </m:r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x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y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n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维向量，其中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𝑄𝑦</m:t>
                    </m:r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l-GR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l-GR" altLang="zh-CN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  <m:r>
                              <a:rPr lang="en-US" altLang="zh-CN" sz="1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l-GR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l-GR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d>
                      <m:dPr>
                        <m:ctrlPr>
                          <a:rPr lang="en-US" altLang="zh-CN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p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𝐴𝑄</m:t>
                        </m:r>
                      </m:e>
                    </m:d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l-GR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对于</a:t>
                </a:r>
                <a14:m>
                  <m:oMath xmlns:m="http://schemas.openxmlformats.org/officeDocument/2006/math">
                    <m:r>
                      <a:rPr lang="zh-CN" altLang="en-US" sz="1800" i="1" smtClean="0">
                        <a:latin typeface="Cambria Math" panose="02040503050406030204" pitchFamily="18" charset="0"/>
                      </a:rPr>
                      <m:t>∀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必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有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，由于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正定，则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l-GR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m:rPr>
                        <m:sty m:val="p"/>
                      </m:rPr>
                      <a:rPr lang="el-GR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en-US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altLang="zh-CN" sz="1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𝐴𝑥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&gt;0</m:t>
                    </m:r>
                    <m:r>
                      <a:rPr lang="zh-CN" altLang="en-US" sz="1800" i="1">
                        <a:latin typeface="Cambria Math" panose="02040503050406030204" pitchFamily="18" charset="0"/>
                      </a:rPr>
                      <m:t>，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固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对角元素全为正数，设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Λ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zh-CN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，其中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altLang="zh-CN" sz="180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b>
                                      <m:sSubPr>
                                        <m:ctrlPr>
                                          <a:rPr lang="en-US" altLang="zh-CN" sz="180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rad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⋱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⋯</m:t>
                                </m:r>
                              </m:e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altLang="zh-CN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e>
                                </m:rad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m:rPr>
                        <m:sty m:val="p"/>
                      </m:rPr>
                      <a:rPr lang="el-GR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Λ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zh-CN" alt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zh-CN" alt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d>
                    <m:sSup>
                      <m:s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  <m:r>
                              <a:rPr lang="zh-CN" alt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</m:d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𝐶</m:t>
                    </m:r>
                    <m:sSup>
                      <m:sSupPr>
                        <m:ctrlP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显然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可逆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  <a:blipFill>
                <a:blip r:embed="rId2"/>
                <a:stretch>
                  <a:fillRect l="-522" t="-7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667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b="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由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引理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2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：可逆实矩阵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存在唯一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QR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分解：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𝑄𝑅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。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其中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为正交矩阵，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为对角元素为正数的上三角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矩阵。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QR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𝑄𝑅</m:t>
                      </m:r>
                    </m:oMath>
                  </m:oMathPara>
                </a14:m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1800" b="0" i="1" smtClean="0">
                                  <a:latin typeface="Cambria Math" panose="02040503050406030204" pitchFamily="18" charset="0"/>
                                </a:rPr>
                                <m:t>𝑄𝑅</m:t>
                              </m:r>
                            </m:e>
                          </m:d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d>
                        <m:d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𝑄𝑅</m:t>
                          </m:r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𝑄𝑅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𝐿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其中：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为对角元素为正数的下三角矩阵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存在性</a:t>
                </a:r>
                <a14:m>
                  <m:oMath xmlns:m="http://schemas.openxmlformats.org/officeDocument/2006/math">
                    <m:r>
                      <a:rPr lang="zh-CN" altLang="en-US" sz="1800" i="1" smtClean="0">
                        <a:latin typeface="Cambria Math" panose="02040503050406030204" pitchFamily="18" charset="0"/>
                      </a:rPr>
                      <m:t>∎</m:t>
                    </m:r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𝑃</m:t>
                    </m:r>
                    <m:sSup>
                      <m:sSupPr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，即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𝑃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两边同左乘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，右乘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altLang="zh-CN" sz="1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，得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𝑃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𝐼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，即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为正交矩阵。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的一个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QR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分解，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且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显然有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QR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</a:rPr>
                      <m:t>𝐼</m:t>
                    </m:r>
                    <m:sSubSup>
                      <m:sSubSup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bSup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，则由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QR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分解唯一性可知：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即：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1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唯一性</a:t>
                </a:r>
                <a14:m>
                  <m:oMath xmlns:m="http://schemas.openxmlformats.org/officeDocument/2006/math">
                    <m:r>
                      <a:rPr lang="zh-CN" altLang="en-US" sz="1800" i="1">
                        <a:latin typeface="Cambria Math" panose="02040503050406030204" pitchFamily="18" charset="0"/>
                      </a:rPr>
                      <m:t>∎</m:t>
                    </m:r>
                  </m:oMath>
                </a14:m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  <a:blipFill>
                <a:blip r:embed="rId2"/>
                <a:stretch>
                  <a:fillRect l="-522" t="-719" b="-27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30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What 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is LDLT </a:t>
            </a:r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factorization?</a:t>
            </a: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2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LDLT</a:t>
            </a:r>
            <a:r>
              <a:rPr lang="zh-CN" altLang="en-US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分解（实数域）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顺序主子式非</a:t>
                </a:r>
                <a:r>
                  <a:rPr lang="en-US" altLang="zh-CN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的对称矩阵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A</a:t>
                </a:r>
                <a:r>
                  <a:rPr lang="zh-CN" alt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存在</a:t>
                </a:r>
                <a:r>
                  <a:rPr lang="zh-CN" alt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唯一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如下分解：</a:t>
                </a: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</a:rPr>
                        <m:t>𝐿𝐷</m:t>
                      </m:r>
                      <m:sSup>
                        <m:sSupPr>
                          <m:ctrlP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p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其中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L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为对角元为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1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的下</a:t>
                </a:r>
                <a:r>
                  <a:rPr lang="zh-CN" altLang="en-US" sz="24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三</a:t>
                </a:r>
                <a:r>
                  <a:rPr lang="zh-CN" altLang="en-US" sz="24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角矩阵</a:t>
                </a:r>
                <a:endParaRPr lang="en-US" altLang="zh-CN" sz="24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24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15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445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</p:spPr>
            <p:txBody>
              <a:bodyPr>
                <a:normAutofit/>
              </a:bodyPr>
              <a:lstStyle/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引理：</a:t>
                </a: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</a:t>
                </a: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zh-CN" sz="18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b>
                              </m:sSub>
                            </m:e>
                            <m:e>
                              <m:sSup>
                                <m:sSupPr>
                                  <m:ctrlPr>
                                    <a:rPr lang="en-US" altLang="zh-CN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sz="1800" i="1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altLang="zh-CN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r>
                                <a:rPr lang="zh-CN" altLang="en-US" sz="1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altLang="zh-CN" sz="18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为顺序主子式非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矩阵，则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sSup>
                          <m:sSupPr>
                            <m:ctrlPr>
                              <a:rPr lang="en-US" altLang="zh-CN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sz="18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US" altLang="zh-CN" sz="18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也是顺序主子式非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矩阵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证明：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设：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p>
                                  <m:s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p>
                              </m:e>
                            </m:mr>
                            <m:mr>
                              <m:e>
                                <m:r>
                                  <a:rPr lang="zh-CN" altLang="en-US" sz="18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其中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为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阶方阵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altLang="zh-CN" sz="18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顺序主子式非</a:t>
                </a:r>
                <a:r>
                  <a:rPr lang="en-US" altLang="zh-CN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0 </a:t>
                </a:r>
                <a14:m>
                  <m:oMath xmlns:m="http://schemas.openxmlformats.org/officeDocument/2006/math">
                    <m:r>
                      <a:rPr lang="en-US" altLang="zh-CN" sz="1800" b="0" i="0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en-US" altLang="zh-CN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en-US" altLang="zh-CN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则：</a:t>
                </a: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1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en-US" altLang="zh-CN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CN" sz="1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CN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sz="1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sSup>
                            <m:sSupPr>
                              <m:ctrlPr>
                                <a:rPr lang="en-US" altLang="zh-CN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zh-CN" altLang="en-US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altLang="zh-CN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altLang="zh-CN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CN" sz="18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</m:den>
                      </m:f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altLang="zh-CN" sz="18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sub>
                          </m:sSub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CN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  <m:e>
                                <m:sSubSup>
                                  <m:sSubSup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zh-CN" altLang="en-US" sz="1800" i="1"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𝑇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altLang="zh-CN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CN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zh-CN" sz="18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11</m:t>
                                    </m:r>
                                  </m:sub>
                                </m:sSub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b>
                                </m:s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21</m:t>
                                    </m:r>
                                  </m:sub>
                                </m:sSub>
                                <m:r>
                                  <a:rPr lang="en-US" altLang="zh-CN" sz="1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sSub>
                                  <m:sSub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</m:s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altLang="zh-CN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Sup>
                                      <m:sSubSup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zh-CN" altLang="en-US" sz="1800" i="1">
                                            <a:latin typeface="Cambria Math" panose="02040503050406030204" pitchFamily="18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sup>
                                    </m:sSubSup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altLang="zh-CN" sz="1800" i="1">
                                            <a:latin typeface="Cambria Math" panose="02040503050406030204" pitchFamily="18" charset="0"/>
                                          </a:rPr>
                                          <m:t>11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得到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1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zh-CN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CN" altLang="en-US" sz="1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sSup>
                          <m:sSupPr>
                            <m:ctrlP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𝛽</m:t>
                            </m:r>
                          </m:e>
                          <m:sup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b>
                            <m:r>
                              <a:rPr lang="en-US" altLang="zh-CN" sz="18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</m:den>
                    </m:f>
                  </m:oMath>
                </a14:m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的</a:t>
                </a:r>
                <a:r>
                  <a:rPr lang="en-US" altLang="zh-CN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k</a:t>
                </a:r>
                <a:r>
                  <a:rPr lang="zh-CN" altLang="en-US" sz="1800" dirty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阶顺序</a:t>
                </a:r>
                <a:r>
                  <a:rPr lang="zh-CN" altLang="en-US" sz="1800" dirty="0" smtClean="0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主子式：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zh-CN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zh-CN" sz="1800" i="1">
                                <a:latin typeface="Cambria Math" panose="02040503050406030204" pitchFamily="18" charset="0"/>
                              </a:rPr>
                              <m:t>11</m:t>
                            </m:r>
                          </m:sub>
                        </m:sSub>
                        <m:r>
                          <a:rPr lang="en-US" altLang="zh-CN" sz="1800" i="1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zh-CN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zh-CN" altLang="en-US" sz="18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zh-CN" altLang="en-US" sz="1800" i="1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sup>
                            </m:sSubSup>
                          </m:num>
                          <m:den>
                            <m:sSub>
                              <m:sSubPr>
                                <m:ctrlP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altLang="zh-CN" sz="1800" i="1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dirty="0" smtClean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endParaRPr lang="en-US" altLang="zh-CN" sz="1800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2"/>
                <a:ext cx="10515600" cy="6786978"/>
              </a:xfrm>
              <a:blipFill>
                <a:blip r:embed="rId2"/>
                <a:stretch>
                  <a:fillRect l="-522" t="-7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987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40102</TotalTime>
  <Words>170</Words>
  <Application>Microsoft Office PowerPoint</Application>
  <PresentationFormat>宽屏</PresentationFormat>
  <Paragraphs>101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等线</vt:lpstr>
      <vt:lpstr>等线 Light</vt:lpstr>
      <vt:lpstr>宋体</vt:lpstr>
      <vt:lpstr>Arial</vt:lpstr>
      <vt:lpstr>Cambria Math</vt:lpstr>
      <vt:lpstr>Times New Roman</vt:lpstr>
      <vt:lpstr>Office 主题​​</vt:lpstr>
      <vt:lpstr>Cholesky factorization</vt:lpstr>
      <vt:lpstr>CONTENT</vt:lpstr>
      <vt:lpstr>What is Cholesky factorization?</vt:lpstr>
      <vt:lpstr>Cholesky factorization（实数域）</vt:lpstr>
      <vt:lpstr>PowerPoint 演示文稿</vt:lpstr>
      <vt:lpstr>PowerPoint 演示文稿</vt:lpstr>
      <vt:lpstr>What is LDLT factorization?</vt:lpstr>
      <vt:lpstr>LDLT分解（实数域）</vt:lpstr>
      <vt:lpstr>PowerPoint 演示文稿</vt:lpstr>
      <vt:lpstr>PowerPoint 演示文稿</vt:lpstr>
      <vt:lpstr>PowerPoint 演示文稿</vt:lpstr>
      <vt:lpstr>PowerPoint 演示文稿</vt:lpstr>
      <vt:lpstr>Relationship between Cholesky and LDLT</vt:lpstr>
      <vt:lpstr>Cholesky分解与LDLT分解关系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Vector fitting</dc:title>
  <dc:creator>HX00632</dc:creator>
  <cp:lastModifiedBy>HX00632</cp:lastModifiedBy>
  <cp:revision>354</cp:revision>
  <dcterms:created xsi:type="dcterms:W3CDTF">2023-06-07T08:05:57Z</dcterms:created>
  <dcterms:modified xsi:type="dcterms:W3CDTF">2023-09-26T07:13:06Z</dcterms:modified>
</cp:coreProperties>
</file>