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9" r:id="rId4"/>
    <p:sldId id="258" r:id="rId5"/>
    <p:sldId id="269" r:id="rId6"/>
    <p:sldId id="268" r:id="rId7"/>
    <p:sldId id="270" r:id="rId8"/>
    <p:sldId id="271" r:id="rId9"/>
    <p:sldId id="263" r:id="rId10"/>
    <p:sldId id="272" r:id="rId11"/>
    <p:sldId id="265" r:id="rId12"/>
    <p:sldId id="266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42DE17A-D50C-43ED-BF7A-D5956CFCB3FA}">
          <p14:sldIdLst>
            <p14:sldId id="264"/>
            <p14:sldId id="256"/>
            <p14:sldId id="259"/>
            <p14:sldId id="258"/>
            <p14:sldId id="269"/>
            <p14:sldId id="268"/>
            <p14:sldId id="270"/>
            <p14:sldId id="271"/>
            <p14:sldId id="263"/>
            <p14:sldId id="272"/>
          </p14:sldIdLst>
        </p14:section>
        <p14:section name="appendix" id="{FFDEE64E-1F3B-4510-A63E-19CF853C9757}">
          <p14:sldIdLst>
            <p14:sldId id="265"/>
            <p14:sldId id="26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5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836712"/>
            <a:ext cx="5475217" cy="5401479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altLang="zh-CN" sz="11500" b="1" dirty="0">
                <a:solidFill>
                  <a:schemeClr val="bg1"/>
                </a:solidFill>
              </a:rPr>
              <a:t>GIGA</a:t>
            </a:r>
          </a:p>
          <a:p>
            <a:r>
              <a:rPr lang="en-US" altLang="zh-CN" sz="11500" b="1" dirty="0">
                <a:solidFill>
                  <a:schemeClr val="bg1"/>
                </a:solidFill>
              </a:rPr>
              <a:t>TWF</a:t>
            </a:r>
          </a:p>
          <a:p>
            <a:r>
              <a:rPr lang="en-US" altLang="zh-CN" sz="11500" b="1" dirty="0">
                <a:solidFill>
                  <a:schemeClr val="bg1"/>
                </a:solidFill>
              </a:rPr>
              <a:t>FORMAT</a:t>
            </a:r>
            <a:endParaRPr lang="zh-CN" altLang="en-US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664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537826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Replay directory:</a:t>
            </a:r>
          </a:p>
          <a:p>
            <a:endParaRPr lang="en-US" altLang="zh-CN" dirty="0"/>
          </a:p>
          <a:p>
            <a:r>
              <a:rPr lang="en-US" altLang="zh-CN" dirty="0" smtClean="0"/>
              <a:t>/scratch/</a:t>
            </a:r>
            <a:r>
              <a:rPr lang="en-US" altLang="zh-CN" dirty="0" err="1" smtClean="0"/>
              <a:t>rnd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jchen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twftest</a:t>
            </a:r>
            <a:r>
              <a:rPr lang="en-US" altLang="zh-CN" dirty="0" smtClean="0"/>
              <a:t>/</a:t>
            </a:r>
          </a:p>
          <a:p>
            <a:endParaRPr lang="en-US" altLang="zh-CN" dirty="0"/>
          </a:p>
          <a:p>
            <a:r>
              <a:rPr lang="en-US" altLang="zh-CN" dirty="0" err="1" smtClean="0"/>
              <a:t>Rh.twf</a:t>
            </a:r>
            <a:r>
              <a:rPr lang="en-US" altLang="zh-CN" dirty="0" smtClean="0"/>
              <a:t>:    example r**k </a:t>
            </a:r>
            <a:r>
              <a:rPr lang="en-US" altLang="zh-CN" dirty="0" err="1" smtClean="0"/>
              <a:t>twf</a:t>
            </a:r>
            <a:endParaRPr lang="en-US" altLang="zh-CN" dirty="0" smtClean="0"/>
          </a:p>
          <a:p>
            <a:r>
              <a:rPr lang="en-US" altLang="zh-CN" dirty="0" err="1" smtClean="0"/>
              <a:t>c.twf</a:t>
            </a:r>
            <a:r>
              <a:rPr lang="en-US" altLang="zh-CN" dirty="0" smtClean="0"/>
              <a:t>:       example (existing) C </a:t>
            </a:r>
            <a:r>
              <a:rPr lang="en-US" altLang="zh-CN" dirty="0" err="1" smtClean="0"/>
              <a:t>twf</a:t>
            </a:r>
            <a:endParaRPr lang="en-US" altLang="zh-CN" dirty="0" smtClean="0"/>
          </a:p>
          <a:p>
            <a:r>
              <a:rPr lang="en-US" altLang="zh-CN" dirty="0" err="1" smtClean="0"/>
              <a:t>Giga.twf</a:t>
            </a:r>
            <a:r>
              <a:rPr lang="en-US" altLang="zh-CN" dirty="0" smtClean="0"/>
              <a:t>  target </a:t>
            </a:r>
            <a:r>
              <a:rPr lang="en-US" altLang="zh-CN" dirty="0" err="1" smtClean="0"/>
              <a:t>twf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TWFGEN_new.py  </a:t>
            </a:r>
            <a:r>
              <a:rPr lang="en-US" altLang="zh-CN" dirty="0" err="1" smtClean="0"/>
              <a:t>rh.twf</a:t>
            </a:r>
            <a:r>
              <a:rPr lang="en-US" altLang="zh-CN" dirty="0" smtClean="0"/>
              <a:t>     # will convert </a:t>
            </a:r>
            <a:r>
              <a:rPr lang="en-US" altLang="zh-CN" dirty="0" err="1" smtClean="0"/>
              <a:t>rh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twf</a:t>
            </a:r>
            <a:r>
              <a:rPr lang="en-US" altLang="zh-CN" dirty="0" smtClean="0"/>
              <a:t> to c </a:t>
            </a:r>
            <a:r>
              <a:rPr lang="en-US" altLang="zh-CN" dirty="0" err="1" smtClean="0"/>
              <a:t>twf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6237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0AA7B-B900-4FCB-A003-0FACA8CF78AE}" type="slidenum">
              <a:rPr lang="zh-CN" altLang="en-US" b="1" smtClean="0"/>
              <a:pPr/>
              <a:t>11</a:t>
            </a:fld>
            <a:r>
              <a:rPr lang="zh-CN" altLang="en-US"/>
              <a:t> 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altLang="zh-CN" b="1" dirty="0"/>
              <a:t>R**k </a:t>
            </a:r>
            <a:r>
              <a:rPr lang="en-US" altLang="zh-CN" b="1" dirty="0" err="1"/>
              <a:t>twf</a:t>
            </a:r>
            <a:r>
              <a:rPr lang="en-US" altLang="zh-CN" b="1" dirty="0"/>
              <a:t> format</a:t>
            </a:r>
            <a:endParaRPr lang="zh-CN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04039" y="1905000"/>
            <a:ext cx="6644191" cy="424731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b="1" dirty="0"/>
              <a:t># section 1: clock domain definition</a:t>
            </a:r>
          </a:p>
          <a:p>
            <a:r>
              <a:rPr lang="en-US" altLang="zh-CN" dirty="0" err="1"/>
              <a:t>Clk_name</a:t>
            </a:r>
            <a:r>
              <a:rPr lang="en-US" altLang="zh-CN" dirty="0"/>
              <a:t>      rise    fall    period   root    </a:t>
            </a:r>
            <a:r>
              <a:rPr lang="en-US" altLang="zh-CN" dirty="0" err="1"/>
              <a:t>clockIdx</a:t>
            </a:r>
            <a:endParaRPr lang="en-US" altLang="zh-CN" dirty="0"/>
          </a:p>
          <a:p>
            <a:r>
              <a:rPr lang="en-US" altLang="zh-CN" dirty="0"/>
              <a:t>……</a:t>
            </a:r>
          </a:p>
          <a:p>
            <a:endParaRPr lang="en-US" altLang="zh-CN" dirty="0"/>
          </a:p>
          <a:p>
            <a:r>
              <a:rPr lang="en-US" altLang="zh-CN" b="1" dirty="0"/>
              <a:t># section 2: module name </a:t>
            </a:r>
            <a:r>
              <a:rPr lang="en-US" altLang="zh-CN" b="1" dirty="0" err="1"/>
              <a:t>indix</a:t>
            </a:r>
            <a:endParaRPr lang="en-US" altLang="zh-CN" b="1" dirty="0"/>
          </a:p>
          <a:p>
            <a:r>
              <a:rPr lang="en-US" altLang="zh-CN" dirty="0" err="1"/>
              <a:t>Hier_name</a:t>
            </a:r>
            <a:r>
              <a:rPr lang="en-US" altLang="zh-CN" dirty="0"/>
              <a:t>/</a:t>
            </a:r>
            <a:r>
              <a:rPr lang="en-US" altLang="zh-CN" dirty="0" err="1"/>
              <a:t>hier_name</a:t>
            </a:r>
            <a:r>
              <a:rPr lang="en-US" altLang="zh-CN" dirty="0"/>
              <a:t>/   </a:t>
            </a:r>
            <a:r>
              <a:rPr lang="en-US" altLang="zh-CN" dirty="0" err="1"/>
              <a:t>findIdx</a:t>
            </a:r>
            <a:endParaRPr lang="en-US" altLang="zh-CN" dirty="0"/>
          </a:p>
          <a:p>
            <a:r>
              <a:rPr lang="en-US" altLang="zh-CN" dirty="0"/>
              <a:t>…..</a:t>
            </a:r>
          </a:p>
          <a:p>
            <a:endParaRPr lang="en-US" altLang="zh-CN" dirty="0"/>
          </a:p>
          <a:p>
            <a:r>
              <a:rPr lang="en-US" altLang="zh-CN" b="1" dirty="0"/>
              <a:t># section 3: timing window information</a:t>
            </a:r>
          </a:p>
          <a:p>
            <a:r>
              <a:rPr lang="en-US" altLang="zh-CN" dirty="0"/>
              <a:t># </a:t>
            </a:r>
            <a:r>
              <a:rPr lang="en-US" altLang="zh-CN" dirty="0" err="1"/>
              <a:t>inst</a:t>
            </a:r>
            <a:r>
              <a:rPr lang="en-US" altLang="zh-CN" dirty="0"/>
              <a:t>-identifier   </a:t>
            </a:r>
            <a:r>
              <a:rPr lang="en-US" altLang="zh-CN" dirty="0" err="1"/>
              <a:t>inst</a:t>
            </a:r>
            <a:r>
              <a:rPr lang="en-US" altLang="zh-CN" dirty="0"/>
              <a:t>-name</a:t>
            </a:r>
          </a:p>
          <a:p>
            <a:r>
              <a:rPr lang="en-US" altLang="zh-CN" dirty="0"/>
              <a:t># S  pin-name  min-rise max-rise  min-fall  max-fall</a:t>
            </a:r>
          </a:p>
          <a:p>
            <a:r>
              <a:rPr lang="en-US" altLang="zh-CN" dirty="0"/>
              <a:t># T  pin-name  </a:t>
            </a:r>
            <a:r>
              <a:rPr lang="en-US" altLang="zh-CN" dirty="0" err="1"/>
              <a:t>is_clk</a:t>
            </a:r>
            <a:r>
              <a:rPr lang="en-US" altLang="zh-CN" dirty="0"/>
              <a:t>  min-rise max-rise min-fall max-fall  </a:t>
            </a:r>
            <a:r>
              <a:rPr lang="en-US" altLang="zh-CN" dirty="0" err="1"/>
              <a:t>clockIdx</a:t>
            </a:r>
            <a:endParaRPr lang="en-US" altLang="zh-CN" dirty="0"/>
          </a:p>
          <a:p>
            <a:r>
              <a:rPr lang="en-US" altLang="zh-CN" dirty="0"/>
              <a:t>I $</a:t>
            </a:r>
            <a:r>
              <a:rPr lang="en-US" altLang="zh-CN" dirty="0" err="1"/>
              <a:t>findIdx</a:t>
            </a:r>
            <a:r>
              <a:rPr lang="en-US" altLang="zh-CN" dirty="0"/>
              <a:t>/U123</a:t>
            </a:r>
          </a:p>
          <a:p>
            <a:r>
              <a:rPr lang="en-US" altLang="zh-CN" dirty="0"/>
              <a:t>S I 0.004 0.055 0.012 0.034</a:t>
            </a:r>
          </a:p>
          <a:p>
            <a:r>
              <a:rPr lang="en-US" altLang="zh-CN" dirty="0"/>
              <a:t>T Z 0 0.01 0.02 0.01 0.03 2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4039" y="1295400"/>
            <a:ext cx="650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DTH will prepare script to transfer </a:t>
            </a:r>
            <a:r>
              <a:rPr lang="en-US" altLang="zh-CN" dirty="0" err="1"/>
              <a:t>twf</a:t>
            </a:r>
            <a:r>
              <a:rPr lang="en-US" altLang="zh-CN" dirty="0"/>
              <a:t> formats. (also tech, </a:t>
            </a:r>
            <a:r>
              <a:rPr lang="en-US" altLang="zh-CN" dirty="0" err="1"/>
              <a:t>rlc</a:t>
            </a:r>
            <a:r>
              <a:rPr lang="en-US" altLang="zh-CN" dirty="0"/>
              <a:t> …)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5272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980728"/>
            <a:ext cx="9629775" cy="768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标题 1"/>
          <p:cNvSpPr txBox="1">
            <a:spLocks/>
          </p:cNvSpPr>
          <p:nvPr/>
        </p:nvSpPr>
        <p:spPr>
          <a:xfrm>
            <a:off x="107504" y="-47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Giga existing </a:t>
            </a:r>
            <a:r>
              <a:rPr lang="en-US" altLang="zh-CN" dirty="0" err="1"/>
              <a:t>twf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567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5209600" y="2923213"/>
            <a:ext cx="266429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600" b="1" dirty="0"/>
              <a:t>AG, VP, CHT</a:t>
            </a:r>
            <a:endParaRPr lang="zh-CN" altLang="en-US" sz="3600" b="1" dirty="0"/>
          </a:p>
        </p:txBody>
      </p:sp>
      <p:sp>
        <p:nvSpPr>
          <p:cNvPr id="5" name="流程图: 多文档 4"/>
          <p:cNvSpPr/>
          <p:nvPr/>
        </p:nvSpPr>
        <p:spPr>
          <a:xfrm>
            <a:off x="5216886" y="2131125"/>
            <a:ext cx="504056" cy="576064"/>
          </a:xfrm>
          <a:prstGeom prst="flowChartMulti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流程图: 多文档 5"/>
          <p:cNvSpPr/>
          <p:nvPr/>
        </p:nvSpPr>
        <p:spPr>
          <a:xfrm>
            <a:off x="6106025" y="1943256"/>
            <a:ext cx="504056" cy="5040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柱形 7"/>
          <p:cNvSpPr/>
          <p:nvPr/>
        </p:nvSpPr>
        <p:spPr>
          <a:xfrm>
            <a:off x="6937792" y="1987109"/>
            <a:ext cx="864096" cy="72008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箭头连接符 9"/>
          <p:cNvCxnSpPr>
            <a:stCxn id="5" idx="2"/>
          </p:cNvCxnSpPr>
          <p:nvPr/>
        </p:nvCxnSpPr>
        <p:spPr>
          <a:xfrm>
            <a:off x="5433863" y="2685373"/>
            <a:ext cx="423809" cy="2378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6" idx="2"/>
          </p:cNvCxnSpPr>
          <p:nvPr/>
        </p:nvCxnSpPr>
        <p:spPr>
          <a:xfrm>
            <a:off x="6323002" y="2428223"/>
            <a:ext cx="253579" cy="494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8" idx="3"/>
          </p:cNvCxnSpPr>
          <p:nvPr/>
        </p:nvCxnSpPr>
        <p:spPr>
          <a:xfrm flipH="1">
            <a:off x="7064581" y="2707189"/>
            <a:ext cx="305259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7503" y="188640"/>
            <a:ext cx="3799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Background</a:t>
            </a:r>
            <a:endParaRPr lang="zh-CN" alt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064581" y="1585560"/>
            <a:ext cx="1675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.lib, </a:t>
            </a:r>
            <a:r>
              <a:rPr lang="en-US" altLang="zh-CN" dirty="0" err="1"/>
              <a:t>def</a:t>
            </a:r>
            <a:r>
              <a:rPr lang="en-US" altLang="zh-CN" dirty="0"/>
              <a:t>, </a:t>
            </a:r>
            <a:r>
              <a:rPr lang="en-US" altLang="zh-CN" dirty="0" err="1"/>
              <a:t>lef</a:t>
            </a:r>
            <a:r>
              <a:rPr lang="en-US" altLang="zh-CN" dirty="0"/>
              <a:t>, db..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16035" y="1573924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/>
              <a:t>sdc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169062" y="1669460"/>
            <a:ext cx="620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err="1"/>
              <a:t>twf</a:t>
            </a:r>
            <a:endParaRPr lang="zh-CN" altLang="en-US" sz="2400" b="1" dirty="0"/>
          </a:p>
        </p:txBody>
      </p:sp>
      <p:sp>
        <p:nvSpPr>
          <p:cNvPr id="19" name="流程图: 文档 18"/>
          <p:cNvSpPr/>
          <p:nvPr/>
        </p:nvSpPr>
        <p:spPr>
          <a:xfrm>
            <a:off x="4938424" y="4969936"/>
            <a:ext cx="707344" cy="72008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流程图: 文档 19"/>
          <p:cNvSpPr/>
          <p:nvPr/>
        </p:nvSpPr>
        <p:spPr>
          <a:xfrm>
            <a:off x="6256409" y="4969936"/>
            <a:ext cx="707344" cy="720080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流程图: 文档 20"/>
          <p:cNvSpPr/>
          <p:nvPr/>
        </p:nvSpPr>
        <p:spPr>
          <a:xfrm>
            <a:off x="7752231" y="4969936"/>
            <a:ext cx="707344" cy="72008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>
            <a:endCxn id="19" idx="0"/>
          </p:cNvCxnSpPr>
          <p:nvPr/>
        </p:nvCxnSpPr>
        <p:spPr>
          <a:xfrm flipH="1">
            <a:off x="5292096" y="3931325"/>
            <a:ext cx="565576" cy="1038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4" idx="2"/>
            <a:endCxn id="20" idx="0"/>
          </p:cNvCxnSpPr>
          <p:nvPr/>
        </p:nvCxnSpPr>
        <p:spPr>
          <a:xfrm>
            <a:off x="6541748" y="3931325"/>
            <a:ext cx="68333" cy="1038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>
            <a:endCxn id="21" idx="0"/>
          </p:cNvCxnSpPr>
          <p:nvPr/>
        </p:nvCxnSpPr>
        <p:spPr>
          <a:xfrm>
            <a:off x="7296607" y="3931325"/>
            <a:ext cx="809296" cy="1038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31525" y="5698688"/>
            <a:ext cx="1464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Timing report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34699" y="5698688"/>
            <a:ext cx="11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IR analysis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530521" y="5698688"/>
            <a:ext cx="1561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Power analysis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44371" y="980728"/>
            <a:ext cx="405194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/>
              <a:t>We use </a:t>
            </a:r>
            <a:r>
              <a:rPr lang="en-US" altLang="zh-CN" dirty="0" err="1"/>
              <a:t>twf</a:t>
            </a:r>
            <a:r>
              <a:rPr lang="en-US" altLang="zh-CN" dirty="0"/>
              <a:t> to annotate timing result</a:t>
            </a:r>
          </a:p>
          <a:p>
            <a:pPr marL="342900" indent="-342900">
              <a:buAutoNum type="arabicPeriod"/>
            </a:pPr>
            <a:r>
              <a:rPr lang="en-US" altLang="zh-CN" dirty="0" err="1"/>
              <a:t>Twf</a:t>
            </a:r>
            <a:r>
              <a:rPr lang="en-US" altLang="zh-CN" dirty="0"/>
              <a:t> is used to report timing, </a:t>
            </a:r>
            <a:r>
              <a:rPr lang="en-US" altLang="zh-CN" dirty="0" err="1"/>
              <a:t>ir</a:t>
            </a:r>
            <a:r>
              <a:rPr lang="en-US" altLang="zh-CN" dirty="0"/>
              <a:t>, power</a:t>
            </a:r>
          </a:p>
          <a:p>
            <a:pPr marL="342900" indent="-342900">
              <a:buAutoNum type="arabicPeriod"/>
            </a:pPr>
            <a:r>
              <a:rPr lang="en-US" altLang="zh-CN" dirty="0"/>
              <a:t>Many </a:t>
            </a:r>
            <a:r>
              <a:rPr lang="en-US" altLang="zh-CN" dirty="0" err="1"/>
              <a:t>twf</a:t>
            </a:r>
            <a:r>
              <a:rPr lang="en-US" altLang="zh-CN" dirty="0"/>
              <a:t> formats</a:t>
            </a:r>
          </a:p>
          <a:p>
            <a:r>
              <a:rPr lang="en-US" altLang="zh-CN" dirty="0"/>
              <a:t>	R**k</a:t>
            </a:r>
          </a:p>
          <a:p>
            <a:r>
              <a:rPr lang="en-US" altLang="zh-CN" dirty="0"/>
              <a:t>	P**t</a:t>
            </a:r>
          </a:p>
          <a:p>
            <a:r>
              <a:rPr lang="en-US" altLang="zh-CN" dirty="0"/>
              <a:t>	Celtic (Now we are using)</a:t>
            </a:r>
          </a:p>
          <a:p>
            <a:pPr marL="342900" indent="-342900">
              <a:buAutoNum type="arabicPeriod" startAt="4"/>
            </a:pPr>
            <a:r>
              <a:rPr lang="en-US" altLang="zh-CN" dirty="0"/>
              <a:t>We need to define new </a:t>
            </a:r>
            <a:r>
              <a:rPr lang="en-US" altLang="zh-CN" dirty="0" err="1"/>
              <a:t>twf</a:t>
            </a:r>
            <a:r>
              <a:rPr lang="en-US" altLang="zh-CN" dirty="0"/>
              <a:t> with </a:t>
            </a:r>
          </a:p>
          <a:p>
            <a:r>
              <a:rPr lang="en-US" altLang="zh-CN" dirty="0"/>
              <a:t>      min change effort</a:t>
            </a:r>
          </a:p>
        </p:txBody>
      </p:sp>
    </p:spTree>
    <p:extLst>
      <p:ext uri="{BB962C8B-B14F-4D97-AF65-F5344CB8AC3E}">
        <p14:creationId xmlns:p14="http://schemas.microsoft.com/office/powerpoint/2010/main" val="3877492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-3780928" y="-819472"/>
            <a:ext cx="15697744" cy="9073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"/>
          <a:stretch/>
        </p:blipFill>
        <p:spPr bwMode="auto">
          <a:xfrm>
            <a:off x="-2916832" y="1142998"/>
            <a:ext cx="7019925" cy="431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2052736" y="266745"/>
            <a:ext cx="3769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Celtic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84764" y="266745"/>
            <a:ext cx="2834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R**K format</a:t>
            </a:r>
            <a:endParaRPr lang="zh-CN" altLang="en-US" sz="4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4764" y="1142997"/>
            <a:ext cx="5038725" cy="608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5724128" y="5805264"/>
            <a:ext cx="93610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-2340768" y="4869160"/>
            <a:ext cx="1872208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箭头连接符 4"/>
          <p:cNvCxnSpPr>
            <a:stCxn id="9" idx="2"/>
          </p:cNvCxnSpPr>
          <p:nvPr/>
        </p:nvCxnSpPr>
        <p:spPr>
          <a:xfrm>
            <a:off x="-1404664" y="5229200"/>
            <a:ext cx="0" cy="93610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2" idx="1"/>
          </p:cNvCxnSpPr>
          <p:nvPr/>
        </p:nvCxnSpPr>
        <p:spPr>
          <a:xfrm flipH="1">
            <a:off x="-1404664" y="5985284"/>
            <a:ext cx="712879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1980728" y="6309320"/>
            <a:ext cx="80093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b="1" dirty="0"/>
              <a:t>R**k has mapping section, cell, net name is replaced by mapping id (save disk)</a:t>
            </a:r>
          </a:p>
          <a:p>
            <a:pPr marL="342900" indent="-342900">
              <a:buAutoNum type="arabicPeriod"/>
            </a:pPr>
            <a:r>
              <a:rPr lang="en-US" altLang="zh-CN" b="1" dirty="0"/>
              <a:t>R**k also use index to map clock name</a:t>
            </a:r>
          </a:p>
          <a:p>
            <a:pPr marL="342900" indent="-342900">
              <a:buAutoNum type="arabicPeriod"/>
            </a:pPr>
            <a:r>
              <a:rPr lang="en-US" altLang="zh-CN" b="1" dirty="0"/>
              <a:t>R**K is pin based, C**t is net based</a:t>
            </a:r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302828" y="3816902"/>
            <a:ext cx="117115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Inst</a:t>
            </a:r>
            <a:r>
              <a:rPr lang="en-US" altLang="zh-CN" dirty="0"/>
              <a:t>. name</a:t>
            </a:r>
            <a:endParaRPr lang="zh-CN" altLang="en-US" dirty="0"/>
          </a:p>
        </p:txBody>
      </p:sp>
      <p:cxnSp>
        <p:nvCxnSpPr>
          <p:cNvPr id="17" name="直接连接符 16"/>
          <p:cNvCxnSpPr>
            <a:stCxn id="15" idx="3"/>
          </p:cNvCxnSpPr>
          <p:nvPr/>
        </p:nvCxnSpPr>
        <p:spPr>
          <a:xfrm>
            <a:off x="5473982" y="4001568"/>
            <a:ext cx="42571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302828" y="4324454"/>
            <a:ext cx="139538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Slew</a:t>
            </a:r>
            <a:r>
              <a:rPr lang="en-US" altLang="zh-CN" dirty="0"/>
              <a:t> of B pin</a:t>
            </a:r>
            <a:endParaRPr lang="zh-CN" altLang="en-US" dirty="0"/>
          </a:p>
        </p:txBody>
      </p:sp>
      <p:cxnSp>
        <p:nvCxnSpPr>
          <p:cNvPr id="23" name="直接连接符 22"/>
          <p:cNvCxnSpPr>
            <a:stCxn id="22" idx="3"/>
          </p:cNvCxnSpPr>
          <p:nvPr/>
        </p:nvCxnSpPr>
        <p:spPr>
          <a:xfrm>
            <a:off x="5698210" y="4509120"/>
            <a:ext cx="20148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02828" y="4693786"/>
            <a:ext cx="117538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</a:rPr>
              <a:t>T</a:t>
            </a:r>
            <a:r>
              <a:rPr lang="en-US" altLang="zh-CN" dirty="0"/>
              <a:t>ransition </a:t>
            </a:r>
            <a:endParaRPr lang="zh-CN" altLang="en-US" dirty="0"/>
          </a:p>
        </p:txBody>
      </p:sp>
      <p:cxnSp>
        <p:nvCxnSpPr>
          <p:cNvPr id="25" name="直接连接符 24"/>
          <p:cNvCxnSpPr>
            <a:stCxn id="24" idx="3"/>
          </p:cNvCxnSpPr>
          <p:nvPr/>
        </p:nvCxnSpPr>
        <p:spPr>
          <a:xfrm>
            <a:off x="5478214" y="4878452"/>
            <a:ext cx="42148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67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38648" y="-171400"/>
            <a:ext cx="15697744" cy="767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-2052736" y="266745"/>
            <a:ext cx="3769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Celtic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3264" y="266745"/>
            <a:ext cx="4626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New Giga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C29A9072-0170-4A88-9F6E-8429E93CA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9204" y="974507"/>
            <a:ext cx="7505700" cy="60864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74507"/>
            <a:ext cx="6949230" cy="653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00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38648" y="-171400"/>
            <a:ext cx="15697744" cy="7677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74507"/>
            <a:ext cx="6949230" cy="653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2052736" y="266745"/>
            <a:ext cx="3769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Celtic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3264" y="266745"/>
            <a:ext cx="4626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New Giga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C29A9072-0170-4A88-9F6E-8429E93CA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79204" y="974507"/>
            <a:ext cx="7505700" cy="608647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="" xmlns:a16="http://schemas.microsoft.com/office/drawing/2014/main" id="{A7FA6D14-EB5F-4F4B-B925-DB361E6D90C5}"/>
              </a:ext>
            </a:extLst>
          </p:cNvPr>
          <p:cNvSpPr/>
          <p:nvPr/>
        </p:nvSpPr>
        <p:spPr>
          <a:xfrm>
            <a:off x="-2911996" y="1113092"/>
            <a:ext cx="3980432" cy="18118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1">
            <a:extLst>
              <a:ext uri="{FF2B5EF4-FFF2-40B4-BE49-F238E27FC236}">
                <a16:creationId xmlns="" xmlns:a16="http://schemas.microsoft.com/office/drawing/2014/main" id="{B84A6688-2C08-47CB-90F3-0147E32AFFF0}"/>
              </a:ext>
            </a:extLst>
          </p:cNvPr>
          <p:cNvSpPr txBox="1"/>
          <p:nvPr/>
        </p:nvSpPr>
        <p:spPr>
          <a:xfrm>
            <a:off x="1716694" y="7642454"/>
            <a:ext cx="5146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Change 0:   Use HEAD section</a:t>
            </a:r>
            <a:endParaRPr lang="zh-CN" altLang="en-US" sz="3200" b="1" dirty="0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="" xmlns:a16="http://schemas.microsoft.com/office/drawing/2014/main" id="{3CC26C01-F292-4D81-B94D-507475C00719}"/>
              </a:ext>
            </a:extLst>
          </p:cNvPr>
          <p:cNvCxnSpPr>
            <a:stCxn id="9" idx="3"/>
          </p:cNvCxnSpPr>
          <p:nvPr/>
        </p:nvCxnSpPr>
        <p:spPr>
          <a:xfrm flipV="1">
            <a:off x="1068436" y="1383375"/>
            <a:ext cx="4119960" cy="6356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ACE9A4C8-6C6F-4A93-A79F-180F733FCAC0}"/>
              </a:ext>
            </a:extLst>
          </p:cNvPr>
          <p:cNvSpPr/>
          <p:nvPr/>
        </p:nvSpPr>
        <p:spPr>
          <a:xfrm>
            <a:off x="5188396" y="987330"/>
            <a:ext cx="3980432" cy="18118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99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38648" y="-171401"/>
            <a:ext cx="15697744" cy="8535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74507"/>
            <a:ext cx="6949230" cy="653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2052736" y="266745"/>
            <a:ext cx="3769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Celtic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3264" y="266745"/>
            <a:ext cx="4626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New Giga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C29A9072-0170-4A88-9F6E-8429E93CA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79204" y="974507"/>
            <a:ext cx="7505700" cy="608647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="" xmlns:a16="http://schemas.microsoft.com/office/drawing/2014/main" id="{083860A4-C6D0-430E-A047-A253E54E7659}"/>
              </a:ext>
            </a:extLst>
          </p:cNvPr>
          <p:cNvSpPr/>
          <p:nvPr/>
        </p:nvSpPr>
        <p:spPr>
          <a:xfrm>
            <a:off x="-2936824" y="2961934"/>
            <a:ext cx="3980432" cy="7920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1">
            <a:extLst>
              <a:ext uri="{FF2B5EF4-FFF2-40B4-BE49-F238E27FC236}">
                <a16:creationId xmlns="" xmlns:a16="http://schemas.microsoft.com/office/drawing/2014/main" id="{CB59F94B-DA84-4281-B524-606565CC0615}"/>
              </a:ext>
            </a:extLst>
          </p:cNvPr>
          <p:cNvSpPr txBox="1"/>
          <p:nvPr/>
        </p:nvSpPr>
        <p:spPr>
          <a:xfrm>
            <a:off x="1716694" y="7642454"/>
            <a:ext cx="62177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Change 1:   Simplify clock definition</a:t>
            </a:r>
            <a:endParaRPr lang="zh-CN" altLang="en-US" sz="3200" b="1" dirty="0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="" xmlns:a16="http://schemas.microsoft.com/office/drawing/2014/main" id="{74F12B80-8230-4CC0-A6C2-87B1AAAFE277}"/>
              </a:ext>
            </a:extLst>
          </p:cNvPr>
          <p:cNvCxnSpPr>
            <a:stCxn id="9" idx="3"/>
          </p:cNvCxnSpPr>
          <p:nvPr/>
        </p:nvCxnSpPr>
        <p:spPr>
          <a:xfrm flipV="1">
            <a:off x="1043608" y="3232216"/>
            <a:ext cx="4119960" cy="1257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68DD7E74-E57F-4116-A6D0-9A6D1BA48EE1}"/>
              </a:ext>
            </a:extLst>
          </p:cNvPr>
          <p:cNvSpPr/>
          <p:nvPr/>
        </p:nvSpPr>
        <p:spPr>
          <a:xfrm>
            <a:off x="5163568" y="2836172"/>
            <a:ext cx="3980432" cy="7920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2378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38648" y="-171401"/>
            <a:ext cx="15697744" cy="8356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74507"/>
            <a:ext cx="6949230" cy="653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2052736" y="266745"/>
            <a:ext cx="3769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Celtic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3264" y="266745"/>
            <a:ext cx="4626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New Giga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C29A9072-0170-4A88-9F6E-8429E93CA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79204" y="974507"/>
            <a:ext cx="7505700" cy="608647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="" xmlns:a16="http://schemas.microsoft.com/office/drawing/2014/main" id="{CA49839F-1C1B-4D74-BA67-DFF80EEA1C67}"/>
              </a:ext>
            </a:extLst>
          </p:cNvPr>
          <p:cNvSpPr/>
          <p:nvPr/>
        </p:nvSpPr>
        <p:spPr>
          <a:xfrm>
            <a:off x="-2884636" y="3586334"/>
            <a:ext cx="3980432" cy="2697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1">
            <a:extLst>
              <a:ext uri="{FF2B5EF4-FFF2-40B4-BE49-F238E27FC236}">
                <a16:creationId xmlns="" xmlns:a16="http://schemas.microsoft.com/office/drawing/2014/main" id="{A77E218B-5362-4CD4-AA30-7E7624FF8CA0}"/>
              </a:ext>
            </a:extLst>
          </p:cNvPr>
          <p:cNvSpPr txBox="1"/>
          <p:nvPr/>
        </p:nvSpPr>
        <p:spPr>
          <a:xfrm>
            <a:off x="1768882" y="7600528"/>
            <a:ext cx="5427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Change 2:   CN for constant net</a:t>
            </a:r>
            <a:endParaRPr lang="zh-CN" altLang="en-US" sz="3200" b="1" dirty="0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="" xmlns:a16="http://schemas.microsoft.com/office/drawing/2014/main" id="{38F0CDB1-E5E0-484D-852C-7EC77C0E7D48}"/>
              </a:ext>
            </a:extLst>
          </p:cNvPr>
          <p:cNvCxnSpPr>
            <a:stCxn id="9" idx="3"/>
            <a:endCxn id="12" idx="1"/>
          </p:cNvCxnSpPr>
          <p:nvPr/>
        </p:nvCxnSpPr>
        <p:spPr>
          <a:xfrm>
            <a:off x="1095796" y="3721223"/>
            <a:ext cx="4193852" cy="36267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="" xmlns:a16="http://schemas.microsoft.com/office/drawing/2014/main" id="{CA671A3B-1BB4-4E44-A01B-A76993B8EFFC}"/>
              </a:ext>
            </a:extLst>
          </p:cNvPr>
          <p:cNvSpPr/>
          <p:nvPr/>
        </p:nvSpPr>
        <p:spPr>
          <a:xfrm>
            <a:off x="5289648" y="7095443"/>
            <a:ext cx="3980432" cy="5050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554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38648" y="-171400"/>
            <a:ext cx="15697744" cy="8496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74507"/>
            <a:ext cx="6949230" cy="6531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2052736" y="266745"/>
            <a:ext cx="3769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Celtic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3264" y="266745"/>
            <a:ext cx="4626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New Giga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C29A9072-0170-4A88-9F6E-8429E93CA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79204" y="974507"/>
            <a:ext cx="7505700" cy="6086475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="" xmlns:a16="http://schemas.microsoft.com/office/drawing/2014/main" id="{B09F159D-C1E8-41C8-9C8F-035899F96F10}"/>
              </a:ext>
            </a:extLst>
          </p:cNvPr>
          <p:cNvSpPr/>
          <p:nvPr/>
        </p:nvSpPr>
        <p:spPr>
          <a:xfrm>
            <a:off x="-2772816" y="3770093"/>
            <a:ext cx="5946104" cy="11098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8A1ACE09-BD7C-4DE9-952A-EF37199D3F8D}"/>
              </a:ext>
            </a:extLst>
          </p:cNvPr>
          <p:cNvSpPr/>
          <p:nvPr/>
        </p:nvSpPr>
        <p:spPr>
          <a:xfrm>
            <a:off x="5261757" y="4017744"/>
            <a:ext cx="4809032" cy="13343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">
            <a:extLst>
              <a:ext uri="{FF2B5EF4-FFF2-40B4-BE49-F238E27FC236}">
                <a16:creationId xmlns="" xmlns:a16="http://schemas.microsoft.com/office/drawing/2014/main" id="{F57BC09C-F240-404B-BD4E-A9F5AC530E39}"/>
              </a:ext>
            </a:extLst>
          </p:cNvPr>
          <p:cNvSpPr txBox="1"/>
          <p:nvPr/>
        </p:nvSpPr>
        <p:spPr>
          <a:xfrm>
            <a:off x="-984051" y="7616235"/>
            <a:ext cx="110820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Change 3:   remove brace, and use “BEGIN_CAUSE, END_CAUSE”</a:t>
            </a:r>
            <a:endParaRPr lang="zh-CN" altLang="en-US" sz="3200" b="1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="" xmlns:a16="http://schemas.microsoft.com/office/drawing/2014/main" id="{5B853AD2-8BE6-4EF8-9FC3-1ECACA88BB5A}"/>
              </a:ext>
            </a:extLst>
          </p:cNvPr>
          <p:cNvCxnSpPr>
            <a:stCxn id="9" idx="3"/>
            <a:endCxn id="10" idx="1"/>
          </p:cNvCxnSpPr>
          <p:nvPr/>
        </p:nvCxnSpPr>
        <p:spPr>
          <a:xfrm>
            <a:off x="3173288" y="4325012"/>
            <a:ext cx="2088469" cy="3599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75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-3238648" y="-171400"/>
            <a:ext cx="15697744" cy="702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926404"/>
            <a:ext cx="5056931" cy="475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"/>
          <a:stretch/>
        </p:blipFill>
        <p:spPr bwMode="auto">
          <a:xfrm>
            <a:off x="-2916832" y="1142998"/>
            <a:ext cx="7019925" cy="4319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2052736" y="266745"/>
            <a:ext cx="37694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Celtic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83264" y="266745"/>
            <a:ext cx="4626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/>
              <a:t>New Giga </a:t>
            </a:r>
            <a:r>
              <a:rPr lang="en-US" altLang="zh-CN" sz="4000" b="1" dirty="0" err="1"/>
              <a:t>twf</a:t>
            </a:r>
            <a:r>
              <a:rPr lang="en-US" altLang="zh-CN" sz="4000" b="1" dirty="0"/>
              <a:t> format</a:t>
            </a:r>
            <a:endParaRPr lang="zh-CN" altLang="en-US" sz="4000" b="1" dirty="0"/>
          </a:p>
        </p:txBody>
      </p:sp>
      <p:sp>
        <p:nvSpPr>
          <p:cNvPr id="8" name="矩形 7"/>
          <p:cNvSpPr/>
          <p:nvPr/>
        </p:nvSpPr>
        <p:spPr>
          <a:xfrm>
            <a:off x="-2886272" y="2348881"/>
            <a:ext cx="5946104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5652120" y="3140968"/>
            <a:ext cx="4809032" cy="95402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-1097507" y="5949280"/>
            <a:ext cx="12465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/>
              <a:t>Change 4:   replace NET-&gt;N, PIN -&gt; P.  Remove “”, remove (), replace *-&gt; -</a:t>
            </a:r>
            <a:endParaRPr lang="zh-CN" altLang="en-US" sz="3200" b="1" dirty="0"/>
          </a:p>
        </p:txBody>
      </p:sp>
      <p:cxnSp>
        <p:nvCxnSpPr>
          <p:cNvPr id="5" name="直接箭头连接符 4"/>
          <p:cNvCxnSpPr>
            <a:stCxn id="8" idx="3"/>
            <a:endCxn id="9" idx="1"/>
          </p:cNvCxnSpPr>
          <p:nvPr/>
        </p:nvCxnSpPr>
        <p:spPr>
          <a:xfrm>
            <a:off x="3059832" y="2672917"/>
            <a:ext cx="2592288" cy="945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22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323</Words>
  <Application>Microsoft Office PowerPoint</Application>
  <PresentationFormat>全屏显示(4:3)</PresentationFormat>
  <Paragraphs>72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R**k twf format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29</cp:revision>
  <dcterms:created xsi:type="dcterms:W3CDTF">2021-02-19T09:23:19Z</dcterms:created>
  <dcterms:modified xsi:type="dcterms:W3CDTF">2021-02-20T09:20:20Z</dcterms:modified>
</cp:coreProperties>
</file>