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E813A-98F4-40E4-A130-BEF51D00750C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7D01F-B8DE-49F3-86B0-27AD7DB78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0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</a:t>
            </a:r>
          </a:p>
          <a:p>
            <a:r>
              <a:rPr lang="en-US" dirty="0" smtClean="0"/>
              <a:t># power state table</a:t>
            </a:r>
          </a:p>
          <a:p>
            <a:r>
              <a:rPr lang="en-US" dirty="0" smtClean="0"/>
              <a:t>#</a:t>
            </a:r>
          </a:p>
          <a:p>
            <a:endParaRPr lang="en-US" dirty="0" smtClean="0"/>
          </a:p>
          <a:p>
            <a:r>
              <a:rPr lang="en-US" dirty="0" err="1" smtClean="0"/>
              <a:t>create_pst</a:t>
            </a:r>
            <a:r>
              <a:rPr lang="en-US" dirty="0" smtClean="0"/>
              <a:t> </a:t>
            </a:r>
            <a:r>
              <a:rPr lang="en-US" dirty="0" err="1" smtClean="0"/>
              <a:t>sparc_pst</a:t>
            </a:r>
            <a:r>
              <a:rPr lang="en-US" dirty="0" smtClean="0"/>
              <a:t> \</a:t>
            </a:r>
          </a:p>
          <a:p>
            <a:r>
              <a:rPr lang="en-US" dirty="0" smtClean="0"/>
              <a:t>	-supplies {</a:t>
            </a:r>
          </a:p>
          <a:p>
            <a:r>
              <a:rPr lang="en-US" dirty="0" smtClean="0"/>
              <a:t>		{}</a:t>
            </a:r>
          </a:p>
          <a:p>
            <a:r>
              <a:rPr lang="en-US" dirty="0" smtClean="0"/>
              <a:t>		{}</a:t>
            </a:r>
          </a:p>
          <a:p>
            <a:r>
              <a:rPr lang="en-US" dirty="0" smtClean="0"/>
              <a:t>		{}</a:t>
            </a:r>
          </a:p>
          <a:p>
            <a:r>
              <a:rPr lang="en-US" dirty="0" smtClean="0"/>
              <a:t>		{}</a:t>
            </a:r>
          </a:p>
          <a:p>
            <a:r>
              <a:rPr lang="en-US" dirty="0" smtClean="0"/>
              <a:t>	}</a:t>
            </a:r>
          </a:p>
          <a:p>
            <a:r>
              <a:rPr lang="en-US" dirty="0" err="1" smtClean="0"/>
              <a:t>add_pst_state</a:t>
            </a:r>
            <a:r>
              <a:rPr lang="en-US" dirty="0" smtClean="0"/>
              <a:t> s1                 -</a:t>
            </a:r>
            <a:r>
              <a:rPr lang="en-US" dirty="0" err="1" smtClean="0"/>
              <a:t>pst</a:t>
            </a:r>
            <a:r>
              <a:rPr lang="en-US" dirty="0" smtClean="0"/>
              <a:t> </a:t>
            </a:r>
            <a:r>
              <a:rPr lang="en-US" dirty="0" err="1" smtClean="0"/>
              <a:t>sparc_pst</a:t>
            </a:r>
            <a:r>
              <a:rPr lang="en-US" dirty="0" smtClean="0"/>
              <a:t> -state {  </a:t>
            </a:r>
            <a:r>
              <a:rPr lang="en-US" dirty="0" err="1" smtClean="0"/>
              <a:t>pwr_DN</a:t>
            </a:r>
            <a:r>
              <a:rPr lang="en-US" dirty="0" smtClean="0"/>
              <a:t> V90_UP </a:t>
            </a:r>
            <a:r>
              <a:rPr lang="en-US" dirty="0" err="1" smtClean="0"/>
              <a:t>pwr_DN</a:t>
            </a:r>
            <a:r>
              <a:rPr lang="en-US" dirty="0" smtClean="0"/>
              <a:t> V16_UP }</a:t>
            </a:r>
          </a:p>
          <a:p>
            <a:r>
              <a:rPr lang="en-US" dirty="0" err="1" smtClean="0"/>
              <a:t>add_pst_state</a:t>
            </a:r>
            <a:r>
              <a:rPr lang="en-US" dirty="0" smtClean="0"/>
              <a:t> s2                 -</a:t>
            </a:r>
            <a:r>
              <a:rPr lang="en-US" dirty="0" err="1" smtClean="0"/>
              <a:t>pst</a:t>
            </a:r>
            <a:r>
              <a:rPr lang="en-US" dirty="0" smtClean="0"/>
              <a:t> </a:t>
            </a:r>
            <a:r>
              <a:rPr lang="en-US" dirty="0" err="1" smtClean="0"/>
              <a:t>sparc_pst</a:t>
            </a:r>
            <a:r>
              <a:rPr lang="en-US" dirty="0" smtClean="0"/>
              <a:t> -state {  </a:t>
            </a:r>
            <a:r>
              <a:rPr lang="en-US" dirty="0" err="1" smtClean="0"/>
              <a:t>pwr_DN</a:t>
            </a:r>
            <a:r>
              <a:rPr lang="en-US" dirty="0" smtClean="0"/>
              <a:t> V90_UP V16_UP </a:t>
            </a:r>
            <a:r>
              <a:rPr lang="en-US" dirty="0" err="1" smtClean="0"/>
              <a:t>V16_UP</a:t>
            </a:r>
            <a:r>
              <a:rPr lang="en-US" dirty="0" smtClean="0"/>
              <a:t> }</a:t>
            </a:r>
          </a:p>
          <a:p>
            <a:r>
              <a:rPr lang="en-US" dirty="0" err="1" smtClean="0"/>
              <a:t>add_pst_state</a:t>
            </a:r>
            <a:r>
              <a:rPr lang="en-US" dirty="0" smtClean="0"/>
              <a:t> s3                 -</a:t>
            </a:r>
            <a:r>
              <a:rPr lang="en-US" dirty="0" err="1" smtClean="0"/>
              <a:t>pst</a:t>
            </a:r>
            <a:r>
              <a:rPr lang="en-US" dirty="0" smtClean="0"/>
              <a:t> </a:t>
            </a:r>
            <a:r>
              <a:rPr lang="en-US" dirty="0" err="1" smtClean="0"/>
              <a:t>sparc_pst</a:t>
            </a:r>
            <a:r>
              <a:rPr lang="en-US" dirty="0" smtClean="0"/>
              <a:t> -state {  V90_UP </a:t>
            </a:r>
            <a:r>
              <a:rPr lang="en-US" dirty="0" err="1" smtClean="0"/>
              <a:t>V90_UP</a:t>
            </a:r>
            <a:r>
              <a:rPr lang="en-US" dirty="0" smtClean="0"/>
              <a:t> </a:t>
            </a:r>
            <a:r>
              <a:rPr lang="en-US" dirty="0" err="1" smtClean="0"/>
              <a:t>pwr_DN</a:t>
            </a:r>
            <a:r>
              <a:rPr lang="en-US" dirty="0" smtClean="0"/>
              <a:t> V16_UP }</a:t>
            </a:r>
          </a:p>
          <a:p>
            <a:r>
              <a:rPr lang="en-US" dirty="0" err="1" smtClean="0"/>
              <a:t>add_pst_state</a:t>
            </a:r>
            <a:r>
              <a:rPr lang="en-US" dirty="0" smtClean="0"/>
              <a:t> s4                 -</a:t>
            </a:r>
            <a:r>
              <a:rPr lang="en-US" dirty="0" err="1" smtClean="0"/>
              <a:t>pst</a:t>
            </a:r>
            <a:r>
              <a:rPr lang="en-US" dirty="0" smtClean="0"/>
              <a:t> </a:t>
            </a:r>
            <a:r>
              <a:rPr lang="en-US" dirty="0" err="1" smtClean="0"/>
              <a:t>sparc_pst</a:t>
            </a:r>
            <a:r>
              <a:rPr lang="en-US" dirty="0" smtClean="0"/>
              <a:t> -state {  V90_UP </a:t>
            </a:r>
            <a:r>
              <a:rPr lang="en-US" dirty="0" err="1" smtClean="0"/>
              <a:t>V90_UP</a:t>
            </a:r>
            <a:r>
              <a:rPr lang="en-US" dirty="0" smtClean="0"/>
              <a:t> V16_UP </a:t>
            </a:r>
            <a:r>
              <a:rPr lang="en-US" dirty="0" err="1" smtClean="0"/>
              <a:t>V16_UP</a:t>
            </a:r>
            <a:r>
              <a:rPr lang="en-US" dirty="0" smtClean="0"/>
              <a:t> 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179B7C-1BE3-624D-AE13-B423677853B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28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953B-300E-4162-990E-28782A67725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3C92-1FFB-48B9-AE85-5162EDF0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8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953B-300E-4162-990E-28782A67725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3C92-1FFB-48B9-AE85-5162EDF0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2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953B-300E-4162-990E-28782A67725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3C92-1FFB-48B9-AE85-5162EDF0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43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6235" y="171450"/>
            <a:ext cx="9088968" cy="819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96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953B-300E-4162-990E-28782A67725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3C92-1FFB-48B9-AE85-5162EDF0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0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953B-300E-4162-990E-28782A67725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3C92-1FFB-48B9-AE85-5162EDF0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6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953B-300E-4162-990E-28782A67725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3C92-1FFB-48B9-AE85-5162EDF0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953B-300E-4162-990E-28782A67725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3C92-1FFB-48B9-AE85-5162EDF0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5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953B-300E-4162-990E-28782A67725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3C92-1FFB-48B9-AE85-5162EDF0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2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953B-300E-4162-990E-28782A67725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3C92-1FFB-48B9-AE85-5162EDF0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8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953B-300E-4162-990E-28782A67725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3C92-1FFB-48B9-AE85-5162EDF0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9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953B-300E-4162-990E-28782A67725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3C92-1FFB-48B9-AE85-5162EDF0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4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953B-300E-4162-990E-28782A677254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D3C92-1FFB-48B9-AE85-5162EDF0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7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5037" y="819789"/>
            <a:ext cx="11665629" cy="4339650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n-US" sz="13800" b="1" smtClean="0">
                <a:solidFill>
                  <a:schemeClr val="bg1"/>
                </a:solidFill>
              </a:rPr>
              <a:t>MVDD Training </a:t>
            </a:r>
          </a:p>
          <a:p>
            <a:r>
              <a:rPr lang="en-US" sz="13800" b="1" smtClean="0">
                <a:solidFill>
                  <a:schemeClr val="bg1"/>
                </a:solidFill>
              </a:rPr>
              <a:t>Lab Workbook</a:t>
            </a:r>
            <a:endParaRPr lang="en-US" sz="13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08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en-US" sz="1800" b="1" dirty="0"/>
              <a:t>2.3: Specify Power Domain Physical Regions</a:t>
            </a:r>
            <a:endParaRPr lang="en-US" dirty="0" smtClean="0"/>
          </a:p>
          <a:p>
            <a:r>
              <a:rPr lang="en-US" dirty="0" smtClean="0"/>
              <a:t>In this section you will physically region the power domains using 3 methods:</a:t>
            </a:r>
            <a:endParaRPr lang="en-US" dirty="0"/>
          </a:p>
          <a:p>
            <a:pPr lvl="1"/>
            <a:r>
              <a:rPr lang="en-US" b="1" dirty="0" err="1" smtClean="0"/>
              <a:t>set_cell_boundary</a:t>
            </a:r>
            <a:endParaRPr lang="en-US" b="1" dirty="0" smtClean="0"/>
          </a:p>
          <a:p>
            <a:pPr lvl="2"/>
            <a:r>
              <a:rPr lang="en-US" dirty="0" smtClean="0"/>
              <a:t>Physical region for a module instance</a:t>
            </a:r>
          </a:p>
          <a:p>
            <a:pPr lvl="2"/>
            <a:r>
              <a:rPr lang="en-US" dirty="0" smtClean="0"/>
              <a:t>Can be made into a partition</a:t>
            </a:r>
          </a:p>
          <a:p>
            <a:pPr lvl="1"/>
            <a:r>
              <a:rPr lang="en-US" b="1" dirty="0" err="1" smtClean="0"/>
              <a:t>place_group</a:t>
            </a:r>
            <a:endParaRPr lang="en-US" b="1" dirty="0" smtClean="0"/>
          </a:p>
          <a:p>
            <a:pPr lvl="2"/>
            <a:r>
              <a:rPr lang="en-US" dirty="0"/>
              <a:t>P</a:t>
            </a:r>
            <a:r>
              <a:rPr lang="en-US" dirty="0" smtClean="0"/>
              <a:t>hysical region for any number cells</a:t>
            </a:r>
          </a:p>
          <a:p>
            <a:pPr lvl="1"/>
            <a:r>
              <a:rPr lang="en-US" b="1" smtClean="0"/>
              <a:t>voltage </a:t>
            </a:r>
            <a:r>
              <a:rPr lang="en-US" b="1" dirty="0" smtClean="0"/>
              <a:t>island</a:t>
            </a:r>
          </a:p>
          <a:p>
            <a:pPr lvl="2"/>
            <a:r>
              <a:rPr lang="en-US" dirty="0" smtClean="0"/>
              <a:t>Physical region to place cells which belong to same domain</a:t>
            </a:r>
          </a:p>
          <a:p>
            <a:pPr lvl="2"/>
            <a:r>
              <a:rPr lang="en-US" dirty="0" smtClean="0"/>
              <a:t>Restrictions can be placed by cell type </a:t>
            </a:r>
          </a:p>
          <a:p>
            <a:pPr lvl="3"/>
            <a:r>
              <a:rPr lang="en-US" dirty="0" smtClean="0"/>
              <a:t>Level shifters</a:t>
            </a:r>
          </a:p>
          <a:p>
            <a:pPr lvl="3"/>
            <a:r>
              <a:rPr lang="en-US" dirty="0" smtClean="0"/>
              <a:t>Isolation cells</a:t>
            </a:r>
          </a:p>
          <a:p>
            <a:pPr lvl="3"/>
            <a:r>
              <a:rPr lang="en-US" dirty="0" smtClean="0"/>
              <a:t>Top level always on buffering</a:t>
            </a:r>
          </a:p>
          <a:p>
            <a:pPr lvl="2"/>
            <a:r>
              <a:rPr lang="en-US" dirty="0" smtClean="0"/>
              <a:t>Domain associated with island</a:t>
            </a:r>
            <a:endParaRPr lang="en-US" dirty="0"/>
          </a:p>
          <a:p>
            <a:pPr lvl="1"/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LAB2: Power Domain Setup </a:t>
            </a:r>
            <a:br>
              <a:rPr lang="en-US" dirty="0" smtClean="0"/>
            </a:br>
            <a:r>
              <a:rPr lang="en-US" dirty="0" smtClean="0"/>
              <a:t>(Physical </a:t>
            </a:r>
            <a:r>
              <a:rPr lang="en-US" dirty="0" err="1" smtClean="0"/>
              <a:t>Regioning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9543" y="1028436"/>
            <a:ext cx="10360501" cy="2314397"/>
          </a:xfrm>
        </p:spPr>
        <p:txBody>
          <a:bodyPr>
            <a:normAutofit fontScale="92500" lnSpcReduction="20000"/>
          </a:bodyPr>
          <a:lstStyle/>
          <a:p>
            <a:pPr marL="342900" lvl="1" indent="0">
              <a:buNone/>
            </a:pPr>
            <a:r>
              <a:rPr lang="en-US" sz="1400" b="1" dirty="0"/>
              <a:t>2.3.1: </a:t>
            </a:r>
            <a:r>
              <a:rPr lang="en-US" sz="1400" b="1" dirty="0"/>
              <a:t>Define Power Domain Regions </a:t>
            </a:r>
            <a:r>
              <a:rPr lang="en-US" sz="1400" b="1" dirty="0"/>
              <a:t>(</a:t>
            </a:r>
            <a:r>
              <a:rPr lang="en-US" sz="1400" b="1" dirty="0" err="1"/>
              <a:t>set_cell_boundary</a:t>
            </a:r>
            <a:r>
              <a:rPr lang="en-US" sz="1400" b="1" dirty="0"/>
              <a:t>)</a:t>
            </a:r>
            <a:endParaRPr lang="en-US" sz="1400" dirty="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>
                <a:sym typeface="Wingdings" panose="05000000000000000000" pitchFamily="2" charset="2"/>
              </a:rPr>
              <a:t>Set the cell boundary (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Floorplan  “Set Module (Partition) Boundary”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>
                <a:sym typeface="Wingdings" panose="05000000000000000000" pitchFamily="2" charset="2"/>
              </a:rPr>
              <a:t>Fill in </a:t>
            </a:r>
            <a:r>
              <a:rPr lang="en-US" dirty="0" err="1" smtClean="0">
                <a:sym typeface="Wingdings" panose="05000000000000000000" pitchFamily="2" charset="2"/>
              </a:rPr>
              <a:t>set_cell_boundary</a:t>
            </a:r>
            <a:r>
              <a:rPr lang="en-US" dirty="0" smtClean="0">
                <a:sym typeface="Wingdings" panose="05000000000000000000" pitchFamily="2" charset="2"/>
              </a:rPr>
              <a:t> dialog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050" dirty="0">
                <a:sym typeface="Wingdings" panose="05000000000000000000" pitchFamily="2" charset="2"/>
              </a:rPr>
              <a:t>Specify module </a:t>
            </a:r>
            <a:r>
              <a:rPr lang="en-US" sz="1050" dirty="0" err="1">
                <a:sym typeface="Wingdings" panose="05000000000000000000" pitchFamily="2" charset="2"/>
              </a:rPr>
              <a:t>spu</a:t>
            </a:r>
            <a:endParaRPr lang="en-US" sz="1050" dirty="0">
              <a:sym typeface="Wingdings" panose="05000000000000000000" pitchFamily="2" charset="2"/>
            </a:endParaRP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050" dirty="0">
                <a:sym typeface="Wingdings" panose="05000000000000000000" pitchFamily="2" charset="2"/>
              </a:rPr>
              <a:t>Select </a:t>
            </a:r>
            <a:r>
              <a:rPr lang="en-US" sz="1050" dirty="0">
                <a:solidFill>
                  <a:schemeClr val="tx2"/>
                </a:solidFill>
                <a:sym typeface="Wingdings" panose="05000000000000000000" pitchFamily="2" charset="2"/>
              </a:rPr>
              <a:t>polygon</a:t>
            </a:r>
            <a:r>
              <a:rPr lang="en-US" sz="1050" dirty="0">
                <a:sym typeface="Wingdings" panose="05000000000000000000" pitchFamily="2" charset="2"/>
              </a:rPr>
              <a:t> or utilization “</a:t>
            </a:r>
            <a:r>
              <a:rPr lang="en-US" sz="1050" dirty="0">
                <a:solidFill>
                  <a:schemeClr val="tx2"/>
                </a:solidFill>
                <a:sym typeface="Wingdings" panose="05000000000000000000" pitchFamily="2" charset="2"/>
              </a:rPr>
              <a:t>Input Mode</a:t>
            </a:r>
            <a:r>
              <a:rPr lang="en-US" sz="1050" dirty="0">
                <a:sym typeface="Wingdings" panose="05000000000000000000" pitchFamily="2" charset="2"/>
              </a:rPr>
              <a:t>“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050" dirty="0">
                <a:sym typeface="Wingdings" panose="05000000000000000000" pitchFamily="2" charset="2"/>
              </a:rPr>
              <a:t>Specify “</a:t>
            </a:r>
            <a:r>
              <a:rPr lang="en-US" sz="1050" dirty="0">
                <a:solidFill>
                  <a:schemeClr val="tx2"/>
                </a:solidFill>
                <a:sym typeface="Wingdings" panose="05000000000000000000" pitchFamily="2" charset="2"/>
              </a:rPr>
              <a:t>Core to boundary</a:t>
            </a:r>
            <a:r>
              <a:rPr lang="en-US" sz="1050" dirty="0">
                <a:sym typeface="Wingdings" panose="05000000000000000000" pitchFamily="2" charset="2"/>
              </a:rPr>
              <a:t>” of 1.26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050" dirty="0">
                <a:sym typeface="Wingdings" panose="05000000000000000000" pitchFamily="2" charset="2"/>
              </a:rPr>
              <a:t>Select </a:t>
            </a:r>
            <a:r>
              <a:rPr lang="en-US" sz="1050" dirty="0">
                <a:solidFill>
                  <a:schemeClr val="tx2"/>
                </a:solidFill>
                <a:sym typeface="Wingdings" panose="05000000000000000000" pitchFamily="2" charset="2"/>
              </a:rPr>
              <a:t>exclusive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>
                <a:sym typeface="Wingdings" panose="05000000000000000000" pitchFamily="2" charset="2"/>
              </a:rPr>
              <a:t>Draw region in upper right hand side of layout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>
                <a:sym typeface="Wingdings" panose="05000000000000000000" pitchFamily="2" charset="2"/>
              </a:rPr>
              <a:t>Bring up the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Shape</a:t>
            </a:r>
            <a:r>
              <a:rPr lang="en-US" dirty="0" smtClean="0">
                <a:sym typeface="Wingdings" panose="05000000000000000000" pitchFamily="2" charset="2"/>
              </a:rPr>
              <a:t> tool (in Edit menu)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>
                <a:sym typeface="Wingdings" panose="05000000000000000000" pitchFamily="2" charset="2"/>
              </a:rPr>
              <a:t>Move edges until region is 50% utilized</a:t>
            </a:r>
          </a:p>
          <a:p>
            <a:pPr marL="685800" lvl="2" indent="0">
              <a:buNone/>
            </a:pP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983" y="91720"/>
            <a:ext cx="11658675" cy="79375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LAB2: Power </a:t>
            </a:r>
            <a:r>
              <a:rPr lang="en-US" b="1" smtClean="0">
                <a:latin typeface="+mn-lt"/>
              </a:rPr>
              <a:t>Domain </a:t>
            </a:r>
            <a:r>
              <a:rPr lang="en-US" b="1" smtClean="0">
                <a:latin typeface="+mn-lt"/>
              </a:rPr>
              <a:t>Setup (set_cell_boundary</a:t>
            </a:r>
            <a:r>
              <a:rPr lang="en-US" b="1" dirty="0" smtClean="0">
                <a:latin typeface="+mn-lt"/>
              </a:rPr>
              <a:t>) </a:t>
            </a:r>
            <a:endParaRPr lang="en-US" b="1" dirty="0">
              <a:latin typeface="+mn-lt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88439" y="3460151"/>
            <a:ext cx="3758221" cy="1524000"/>
            <a:chOff x="0" y="2683877"/>
            <a:chExt cx="2974345" cy="175643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635" y="2683877"/>
              <a:ext cx="2695710" cy="1756438"/>
            </a:xfrm>
            <a:prstGeom prst="rect">
              <a:avLst/>
            </a:prstGeom>
          </p:spPr>
        </p:pic>
        <p:cxnSp>
          <p:nvCxnSpPr>
            <p:cNvPr id="5" name="Straight Arrow Connector 4"/>
            <p:cNvCxnSpPr/>
            <p:nvPr/>
          </p:nvCxnSpPr>
          <p:spPr bwMode="auto">
            <a:xfrm>
              <a:off x="0" y="4003272"/>
              <a:ext cx="291844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2" name="Group 41"/>
          <p:cNvGrpSpPr/>
          <p:nvPr/>
        </p:nvGrpSpPr>
        <p:grpSpPr>
          <a:xfrm>
            <a:off x="1189019" y="2480823"/>
            <a:ext cx="358353" cy="338554"/>
            <a:chOff x="128289" y="1718846"/>
            <a:chExt cx="268835" cy="338554"/>
          </a:xfrm>
        </p:grpSpPr>
        <p:sp>
          <p:nvSpPr>
            <p:cNvPr id="39" name="TextBox 38"/>
            <p:cNvSpPr txBox="1">
              <a:spLocks noChangeAspect="1"/>
            </p:cNvSpPr>
            <p:nvPr/>
          </p:nvSpPr>
          <p:spPr>
            <a:xfrm>
              <a:off x="128289" y="1718846"/>
              <a:ext cx="227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3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152400" y="1752600"/>
              <a:ext cx="244724" cy="272196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221157" y="2763752"/>
            <a:ext cx="326214" cy="338554"/>
            <a:chOff x="152400" y="1718846"/>
            <a:chExt cx="244724" cy="338554"/>
          </a:xfrm>
        </p:grpSpPr>
        <p:sp>
          <p:nvSpPr>
            <p:cNvPr id="44" name="TextBox 43"/>
            <p:cNvSpPr txBox="1">
              <a:spLocks noChangeAspect="1"/>
            </p:cNvSpPr>
            <p:nvPr/>
          </p:nvSpPr>
          <p:spPr>
            <a:xfrm>
              <a:off x="152400" y="1718846"/>
              <a:ext cx="227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152400" y="1752600"/>
              <a:ext cx="244724" cy="272196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204552" y="3070992"/>
            <a:ext cx="374197" cy="338554"/>
            <a:chOff x="152400" y="1718846"/>
            <a:chExt cx="244724" cy="338554"/>
          </a:xfrm>
        </p:grpSpPr>
        <p:sp>
          <p:nvSpPr>
            <p:cNvPr id="48" name="TextBox 47"/>
            <p:cNvSpPr txBox="1">
              <a:spLocks noChangeAspect="1"/>
            </p:cNvSpPr>
            <p:nvPr/>
          </p:nvSpPr>
          <p:spPr>
            <a:xfrm>
              <a:off x="152400" y="1718846"/>
              <a:ext cx="227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52400" y="1752600"/>
              <a:ext cx="244724" cy="272196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63125" y="4758960"/>
            <a:ext cx="4469236" cy="2299063"/>
            <a:chOff x="533400" y="4343400"/>
            <a:chExt cx="3352800" cy="229906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343400"/>
              <a:ext cx="3352800" cy="2299063"/>
            </a:xfrm>
            <a:prstGeom prst="rect">
              <a:avLst/>
            </a:prstGeom>
          </p:spPr>
        </p:pic>
        <p:sp>
          <p:nvSpPr>
            <p:cNvPr id="73" name="Rectangle 72"/>
            <p:cNvSpPr/>
            <p:nvPr/>
          </p:nvSpPr>
          <p:spPr bwMode="auto">
            <a:xfrm>
              <a:off x="533400" y="4343400"/>
              <a:ext cx="3352800" cy="229906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978936" y="3049731"/>
            <a:ext cx="3859795" cy="1771650"/>
            <a:chOff x="6064376" y="2800350"/>
            <a:chExt cx="2895600" cy="1771650"/>
          </a:xfrm>
        </p:grpSpPr>
        <p:grpSp>
          <p:nvGrpSpPr>
            <p:cNvPr id="70" name="Group 69"/>
            <p:cNvGrpSpPr/>
            <p:nvPr/>
          </p:nvGrpSpPr>
          <p:grpSpPr>
            <a:xfrm>
              <a:off x="6064376" y="2800350"/>
              <a:ext cx="2895600" cy="1771650"/>
              <a:chOff x="5963500" y="2600436"/>
              <a:chExt cx="2895600" cy="1771650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5963500" y="2600436"/>
                <a:ext cx="2895600" cy="1771650"/>
                <a:chOff x="5230514" y="4829175"/>
                <a:chExt cx="2895600" cy="1771650"/>
              </a:xfrm>
            </p:grpSpPr>
            <p:pic>
              <p:nvPicPr>
                <p:cNvPr id="17" name="Picture 16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30514" y="4829175"/>
                  <a:ext cx="2895600" cy="1771650"/>
                </a:xfrm>
                <a:prstGeom prst="rect">
                  <a:avLst/>
                </a:prstGeom>
              </p:spPr>
            </p:pic>
            <p:grpSp>
              <p:nvGrpSpPr>
                <p:cNvPr id="35" name="Group 34"/>
                <p:cNvGrpSpPr/>
                <p:nvPr/>
              </p:nvGrpSpPr>
              <p:grpSpPr>
                <a:xfrm>
                  <a:off x="7185869" y="4953000"/>
                  <a:ext cx="411062" cy="457200"/>
                  <a:chOff x="2057401" y="3048000"/>
                  <a:chExt cx="411062" cy="457200"/>
                </a:xfrm>
              </p:grpSpPr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2086801" y="3048000"/>
                    <a:ext cx="38166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 bwMode="auto">
                  <a:xfrm>
                    <a:off x="2057401" y="3048000"/>
                    <a:ext cx="411062" cy="457200"/>
                  </a:xfrm>
                  <a:prstGeom prst="ellipse">
                    <a:avLst/>
                  </a:prstGeom>
                  <a:noFill/>
                  <a:ln w="38100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400">
                      <a:latin typeface="Arial" charset="0"/>
                    </a:endParaRPr>
                  </a:p>
                </p:txBody>
              </p:sp>
            </p:grpSp>
          </p:grpSp>
          <p:sp>
            <p:nvSpPr>
              <p:cNvPr id="57" name="TextBox 56"/>
              <p:cNvSpPr txBox="1"/>
              <p:nvPr/>
            </p:nvSpPr>
            <p:spPr>
              <a:xfrm>
                <a:off x="6539776" y="3040326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SPU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78" name="Rectangle 77"/>
            <p:cNvSpPr/>
            <p:nvPr/>
          </p:nvSpPr>
          <p:spPr bwMode="auto">
            <a:xfrm>
              <a:off x="6064376" y="2800350"/>
              <a:ext cx="2895600" cy="1771650"/>
            </a:xfrm>
            <a:prstGeom prst="rect">
              <a:avLst/>
            </a:prstGeom>
            <a:noFill/>
            <a:ln w="2857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804586" y="4451903"/>
            <a:ext cx="2693506" cy="1876425"/>
            <a:chOff x="3947684" y="2948138"/>
            <a:chExt cx="2020656" cy="1876425"/>
          </a:xfrm>
        </p:grpSpPr>
        <p:grpSp>
          <p:nvGrpSpPr>
            <p:cNvPr id="76" name="Group 75"/>
            <p:cNvGrpSpPr/>
            <p:nvPr/>
          </p:nvGrpSpPr>
          <p:grpSpPr>
            <a:xfrm>
              <a:off x="4165638" y="2948138"/>
              <a:ext cx="1802702" cy="1876425"/>
              <a:chOff x="4140898" y="2695575"/>
              <a:chExt cx="1802702" cy="1876425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40898" y="2695575"/>
                <a:ext cx="1701711" cy="1876425"/>
              </a:xfrm>
              <a:prstGeom prst="rect">
                <a:avLst/>
              </a:prstGeom>
            </p:spPr>
          </p:pic>
          <p:sp>
            <p:nvSpPr>
              <p:cNvPr id="75" name="Rectangle 74"/>
              <p:cNvSpPr/>
              <p:nvPr/>
            </p:nvSpPr>
            <p:spPr bwMode="auto">
              <a:xfrm>
                <a:off x="4140898" y="2695575"/>
                <a:ext cx="1802702" cy="187642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latin typeface="Arial" charset="0"/>
                </a:endParaRPr>
              </a:p>
            </p:txBody>
          </p:sp>
        </p:grpSp>
        <p:cxnSp>
          <p:nvCxnSpPr>
            <p:cNvPr id="29" name="Straight Arrow Connector 28"/>
            <p:cNvCxnSpPr/>
            <p:nvPr/>
          </p:nvCxnSpPr>
          <p:spPr bwMode="auto">
            <a:xfrm>
              <a:off x="3947684" y="4696365"/>
              <a:ext cx="266021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1204554" y="1258866"/>
            <a:ext cx="374197" cy="338554"/>
            <a:chOff x="116403" y="1718846"/>
            <a:chExt cx="280721" cy="338554"/>
          </a:xfrm>
        </p:grpSpPr>
        <p:sp>
          <p:nvSpPr>
            <p:cNvPr id="54" name="TextBox 53"/>
            <p:cNvSpPr txBox="1">
              <a:spLocks noChangeAspect="1"/>
            </p:cNvSpPr>
            <p:nvPr/>
          </p:nvSpPr>
          <p:spPr>
            <a:xfrm>
              <a:off x="116403" y="1718846"/>
              <a:ext cx="227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152400" y="1752600"/>
              <a:ext cx="244724" cy="272196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240210" y="1527701"/>
            <a:ext cx="326214" cy="338554"/>
            <a:chOff x="152400" y="1718846"/>
            <a:chExt cx="244724" cy="338554"/>
          </a:xfrm>
        </p:grpSpPr>
        <p:sp>
          <p:nvSpPr>
            <p:cNvPr id="60" name="TextBox 59"/>
            <p:cNvSpPr txBox="1">
              <a:spLocks noChangeAspect="1"/>
            </p:cNvSpPr>
            <p:nvPr/>
          </p:nvSpPr>
          <p:spPr>
            <a:xfrm>
              <a:off x="152400" y="1718846"/>
              <a:ext cx="227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152400" y="1752600"/>
              <a:ext cx="244724" cy="272196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670638" y="4881493"/>
            <a:ext cx="326214" cy="338554"/>
            <a:chOff x="152400" y="1718846"/>
            <a:chExt cx="244724" cy="338554"/>
          </a:xfrm>
        </p:grpSpPr>
        <p:sp>
          <p:nvSpPr>
            <p:cNvPr id="63" name="TextBox 62"/>
            <p:cNvSpPr txBox="1">
              <a:spLocks noChangeAspect="1"/>
            </p:cNvSpPr>
            <p:nvPr/>
          </p:nvSpPr>
          <p:spPr>
            <a:xfrm>
              <a:off x="152400" y="1718846"/>
              <a:ext cx="227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152400" y="1752600"/>
              <a:ext cx="244724" cy="272196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0" y="4415167"/>
            <a:ext cx="374197" cy="338554"/>
            <a:chOff x="116403" y="1718846"/>
            <a:chExt cx="280721" cy="338554"/>
          </a:xfrm>
        </p:grpSpPr>
        <p:sp>
          <p:nvSpPr>
            <p:cNvPr id="66" name="TextBox 65"/>
            <p:cNvSpPr txBox="1">
              <a:spLocks noChangeAspect="1"/>
            </p:cNvSpPr>
            <p:nvPr/>
          </p:nvSpPr>
          <p:spPr>
            <a:xfrm>
              <a:off x="116403" y="1718846"/>
              <a:ext cx="227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152400" y="1752600"/>
              <a:ext cx="244724" cy="272196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sp>
        <p:nvSpPr>
          <p:cNvPr id="77" name="TextBox 76"/>
          <p:cNvSpPr txBox="1">
            <a:spLocks noChangeAspect="1"/>
          </p:cNvSpPr>
          <p:nvPr/>
        </p:nvSpPr>
        <p:spPr>
          <a:xfrm>
            <a:off x="3541269" y="4804684"/>
            <a:ext cx="30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2" name="Straight Arrow Connector 81"/>
          <p:cNvCxnSpPr>
            <a:stCxn id="105" idx="0"/>
          </p:cNvCxnSpPr>
          <p:nvPr/>
        </p:nvCxnSpPr>
        <p:spPr bwMode="auto">
          <a:xfrm flipH="1" flipV="1">
            <a:off x="9229702" y="4672263"/>
            <a:ext cx="134368" cy="36499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97" name="Group 96"/>
          <p:cNvGrpSpPr/>
          <p:nvPr/>
        </p:nvGrpSpPr>
        <p:grpSpPr>
          <a:xfrm>
            <a:off x="5389365" y="5989772"/>
            <a:ext cx="395481" cy="338554"/>
            <a:chOff x="152400" y="1718846"/>
            <a:chExt cx="244724" cy="338554"/>
          </a:xfrm>
        </p:grpSpPr>
        <p:sp>
          <p:nvSpPr>
            <p:cNvPr id="98" name="TextBox 97"/>
            <p:cNvSpPr txBox="1">
              <a:spLocks noChangeAspect="1"/>
            </p:cNvSpPr>
            <p:nvPr/>
          </p:nvSpPr>
          <p:spPr>
            <a:xfrm>
              <a:off x="152400" y="1718846"/>
              <a:ext cx="227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152400" y="1752600"/>
              <a:ext cx="244724" cy="272196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9166331" y="5003500"/>
            <a:ext cx="395481" cy="369332"/>
            <a:chOff x="152400" y="1718846"/>
            <a:chExt cx="244724" cy="369332"/>
          </a:xfrm>
        </p:grpSpPr>
        <p:sp>
          <p:nvSpPr>
            <p:cNvPr id="104" name="TextBox 103"/>
            <p:cNvSpPr txBox="1">
              <a:spLocks noChangeAspect="1"/>
            </p:cNvSpPr>
            <p:nvPr/>
          </p:nvSpPr>
          <p:spPr>
            <a:xfrm>
              <a:off x="152400" y="1718846"/>
              <a:ext cx="227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152400" y="1752600"/>
              <a:ext cx="244724" cy="272196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291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6235" y="1140183"/>
            <a:ext cx="10360501" cy="2725737"/>
          </a:xfrm>
        </p:spPr>
        <p:txBody>
          <a:bodyPr>
            <a:normAutofit lnSpcReduction="10000"/>
          </a:bodyPr>
          <a:lstStyle/>
          <a:p>
            <a:pPr marL="342900" lvl="1" indent="0">
              <a:buNone/>
            </a:pPr>
            <a:r>
              <a:rPr lang="en-US" b="1" dirty="0" smtClean="0"/>
              <a:t>2.3.2: </a:t>
            </a:r>
            <a:r>
              <a:rPr lang="en-US" b="1" dirty="0"/>
              <a:t>Define Power Domain Regions </a:t>
            </a:r>
            <a:r>
              <a:rPr lang="en-US" b="1" dirty="0" smtClean="0"/>
              <a:t>(</a:t>
            </a:r>
            <a:r>
              <a:rPr lang="en-US" b="1" dirty="0" err="1" smtClean="0"/>
              <a:t>place_group</a:t>
            </a:r>
            <a:r>
              <a:rPr lang="en-US" b="1" dirty="0" smtClean="0"/>
              <a:t>)</a:t>
            </a:r>
            <a:endParaRPr lang="en-US" b="1" dirty="0"/>
          </a:p>
          <a:p>
            <a:pPr marL="401637" lvl="1" indent="0">
              <a:buNone/>
            </a:pPr>
            <a:r>
              <a:rPr lang="en-US" dirty="0" smtClean="0"/>
              <a:t>Combining </a:t>
            </a:r>
            <a:r>
              <a:rPr lang="en-US" dirty="0" err="1" smtClean="0"/>
              <a:t>lsu</a:t>
            </a:r>
            <a:r>
              <a:rPr lang="en-US" dirty="0" smtClean="0"/>
              <a:t> &amp; </a:t>
            </a:r>
            <a:r>
              <a:rPr lang="en-US" dirty="0" err="1" smtClean="0"/>
              <a:t>tlu</a:t>
            </a:r>
            <a:r>
              <a:rPr lang="en-US" dirty="0" smtClean="0"/>
              <a:t> in a single power domain with a </a:t>
            </a:r>
            <a:r>
              <a:rPr lang="en-US" dirty="0" err="1" smtClean="0"/>
              <a:t>place_group</a:t>
            </a:r>
            <a:r>
              <a:rPr lang="en-US" dirty="0" smtClean="0"/>
              <a:t>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500" dirty="0" err="1">
                <a:solidFill>
                  <a:schemeClr val="tx2"/>
                </a:solidFill>
              </a:rPr>
              <a:t>Setup</a:t>
            </a:r>
            <a:r>
              <a:rPr lang="en-US" sz="1500" dirty="0" err="1">
                <a:solidFill>
                  <a:schemeClr val="tx2"/>
                </a:solidFill>
                <a:sym typeface="Wingdings" panose="05000000000000000000" pitchFamily="2" charset="2"/>
              </a:rPr>
              <a:t>”Set</a:t>
            </a:r>
            <a:r>
              <a:rPr lang="en-US" sz="1500" dirty="0">
                <a:solidFill>
                  <a:schemeClr val="tx2"/>
                </a:solidFill>
                <a:sym typeface="Wingdings" panose="05000000000000000000" pitchFamily="2" charset="2"/>
              </a:rPr>
              <a:t> Place Group”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500" dirty="0">
                <a:sym typeface="Wingdings" panose="05000000000000000000" pitchFamily="2" charset="2"/>
              </a:rPr>
              <a:t>Fill in </a:t>
            </a:r>
            <a:r>
              <a:rPr lang="en-US" sz="1500" dirty="0" err="1">
                <a:sym typeface="Wingdings" panose="05000000000000000000" pitchFamily="2" charset="2"/>
              </a:rPr>
              <a:t>set_place_group</a:t>
            </a:r>
            <a:r>
              <a:rPr lang="en-US" sz="1500" dirty="0">
                <a:sym typeface="Wingdings" panose="05000000000000000000" pitchFamily="2" charset="2"/>
              </a:rPr>
              <a:t> dialog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300" dirty="0">
                <a:sym typeface="Wingdings" panose="05000000000000000000" pitchFamily="2" charset="2"/>
              </a:rPr>
              <a:t>Name:		</a:t>
            </a:r>
            <a:r>
              <a:rPr lang="en-US" sz="1300" dirty="0" err="1">
                <a:sym typeface="Wingdings" panose="05000000000000000000" pitchFamily="2" charset="2"/>
              </a:rPr>
              <a:t>grp_lsu_tlu</a:t>
            </a:r>
            <a:endParaRPr lang="en-US" sz="1300" dirty="0">
              <a:sym typeface="Wingdings" panose="05000000000000000000" pitchFamily="2" charset="2"/>
            </a:endParaRP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300" dirty="0" err="1">
                <a:sym typeface="Wingdings" panose="05000000000000000000" pitchFamily="2" charset="2"/>
              </a:rPr>
              <a:t>Insts</a:t>
            </a:r>
            <a:r>
              <a:rPr lang="en-US" sz="1300" dirty="0">
                <a:sym typeface="Wingdings" panose="05000000000000000000" pitchFamily="2" charset="2"/>
              </a:rPr>
              <a:t>:		</a:t>
            </a:r>
            <a:r>
              <a:rPr lang="en-US" sz="1300" dirty="0" err="1">
                <a:sym typeface="Wingdings" panose="05000000000000000000" pitchFamily="2" charset="2"/>
              </a:rPr>
              <a:t>lsu</a:t>
            </a:r>
            <a:r>
              <a:rPr lang="en-US" sz="1300" dirty="0">
                <a:sym typeface="Wingdings" panose="05000000000000000000" pitchFamily="2" charset="2"/>
              </a:rPr>
              <a:t> </a:t>
            </a:r>
            <a:r>
              <a:rPr lang="en-US" sz="1300" dirty="0" err="1">
                <a:sym typeface="Wingdings" panose="05000000000000000000" pitchFamily="2" charset="2"/>
              </a:rPr>
              <a:t>tlu</a:t>
            </a:r>
            <a:endParaRPr lang="en-US" sz="1300" dirty="0">
              <a:sym typeface="Wingdings" panose="05000000000000000000" pitchFamily="2" charset="2"/>
            </a:endParaRP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300" dirty="0">
                <a:sym typeface="Wingdings" panose="05000000000000000000" pitchFamily="2" charset="2"/>
              </a:rPr>
              <a:t>Shape Type: 	polygon &amp; exclusive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300" dirty="0">
                <a:sym typeface="Wingdings" panose="05000000000000000000" pitchFamily="2" charset="2"/>
              </a:rPr>
              <a:t>Core to boundary:	1.27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500" dirty="0">
                <a:sym typeface="Wingdings" panose="05000000000000000000" pitchFamily="2" charset="2"/>
              </a:rPr>
              <a:t>Draw shape in upper left corner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500" dirty="0">
                <a:sym typeface="Wingdings" panose="05000000000000000000" pitchFamily="2" charset="2"/>
              </a:rPr>
              <a:t>Use shape tool to modify shape to have 50% utilization (2.3.1 steps 4 &amp; 5)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6359" y="86814"/>
            <a:ext cx="9088968" cy="81915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LAB2: Power Domain Setup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(place group) </a:t>
            </a:r>
            <a:endParaRPr lang="en-US" b="1" dirty="0">
              <a:latin typeface="+mn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295400" y="1749634"/>
            <a:ext cx="326214" cy="338554"/>
            <a:chOff x="152400" y="1718846"/>
            <a:chExt cx="244724" cy="338554"/>
          </a:xfrm>
        </p:grpSpPr>
        <p:sp>
          <p:nvSpPr>
            <p:cNvPr id="14" name="TextBox 13"/>
            <p:cNvSpPr txBox="1">
              <a:spLocks noChangeAspect="1"/>
            </p:cNvSpPr>
            <p:nvPr/>
          </p:nvSpPr>
          <p:spPr>
            <a:xfrm>
              <a:off x="152400" y="1718846"/>
              <a:ext cx="227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152400" y="1752600"/>
              <a:ext cx="244724" cy="272196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295400" y="2060013"/>
            <a:ext cx="326214" cy="338554"/>
            <a:chOff x="152400" y="1718846"/>
            <a:chExt cx="244724" cy="338554"/>
          </a:xfrm>
        </p:grpSpPr>
        <p:sp>
          <p:nvSpPr>
            <p:cNvPr id="17" name="TextBox 16"/>
            <p:cNvSpPr txBox="1">
              <a:spLocks noChangeAspect="1"/>
            </p:cNvSpPr>
            <p:nvPr/>
          </p:nvSpPr>
          <p:spPr>
            <a:xfrm>
              <a:off x="152400" y="1718846"/>
              <a:ext cx="227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152400" y="1752600"/>
              <a:ext cx="244724" cy="272196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323774" y="3200400"/>
            <a:ext cx="326214" cy="338554"/>
            <a:chOff x="152400" y="1718846"/>
            <a:chExt cx="244724" cy="338554"/>
          </a:xfrm>
        </p:grpSpPr>
        <p:sp>
          <p:nvSpPr>
            <p:cNvPr id="28" name="TextBox 27"/>
            <p:cNvSpPr txBox="1">
              <a:spLocks noChangeAspect="1"/>
            </p:cNvSpPr>
            <p:nvPr/>
          </p:nvSpPr>
          <p:spPr>
            <a:xfrm>
              <a:off x="152400" y="1718846"/>
              <a:ext cx="227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3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152400" y="1752600"/>
              <a:ext cx="244724" cy="272196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317920" y="3547646"/>
            <a:ext cx="326214" cy="338554"/>
            <a:chOff x="152400" y="1718846"/>
            <a:chExt cx="244724" cy="338554"/>
          </a:xfrm>
        </p:grpSpPr>
        <p:sp>
          <p:nvSpPr>
            <p:cNvPr id="36" name="TextBox 35"/>
            <p:cNvSpPr txBox="1">
              <a:spLocks noChangeAspect="1"/>
            </p:cNvSpPr>
            <p:nvPr/>
          </p:nvSpPr>
          <p:spPr>
            <a:xfrm>
              <a:off x="152400" y="1718846"/>
              <a:ext cx="227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152400" y="1752600"/>
              <a:ext cx="244724" cy="272196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9660119" y="1622924"/>
            <a:ext cx="1591469" cy="1883426"/>
            <a:chOff x="7245784" y="1622924"/>
            <a:chExt cx="1193913" cy="1883426"/>
          </a:xfrm>
        </p:grpSpPr>
        <p:grpSp>
          <p:nvGrpSpPr>
            <p:cNvPr id="49" name="Group 48"/>
            <p:cNvGrpSpPr/>
            <p:nvPr/>
          </p:nvGrpSpPr>
          <p:grpSpPr>
            <a:xfrm>
              <a:off x="7245784" y="1622924"/>
              <a:ext cx="1193913" cy="1883426"/>
              <a:chOff x="7245784" y="1622924"/>
              <a:chExt cx="1193913" cy="1883426"/>
            </a:xfrm>
          </p:grpSpPr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63359" y="1622924"/>
                <a:ext cx="1176338" cy="1883426"/>
              </a:xfrm>
              <a:prstGeom prst="rect">
                <a:avLst/>
              </a:prstGeom>
            </p:spPr>
          </p:pic>
          <p:sp>
            <p:nvSpPr>
              <p:cNvPr id="51" name="Rectangle 50"/>
              <p:cNvSpPr/>
              <p:nvPr/>
            </p:nvSpPr>
            <p:spPr bwMode="auto">
              <a:xfrm>
                <a:off x="7245784" y="1622924"/>
                <a:ext cx="1193913" cy="1883426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latin typeface="Arial" charset="0"/>
                </a:endParaRPr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7771093" y="2006620"/>
              <a:ext cx="244724" cy="338554"/>
              <a:chOff x="152400" y="1718846"/>
              <a:chExt cx="244724" cy="338554"/>
            </a:xfrm>
          </p:grpSpPr>
          <p:sp>
            <p:nvSpPr>
              <p:cNvPr id="44" name="TextBox 43"/>
              <p:cNvSpPr txBox="1">
                <a:spLocks noChangeAspect="1"/>
              </p:cNvSpPr>
              <p:nvPr/>
            </p:nvSpPr>
            <p:spPr>
              <a:xfrm>
                <a:off x="152400" y="1718846"/>
                <a:ext cx="2272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</a:rPr>
                  <a:t>3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152400" y="1752600"/>
                <a:ext cx="244724" cy="272196"/>
              </a:xfrm>
              <a:prstGeom prst="ellips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latin typeface="Arial" charset="0"/>
                </a:endParaRP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3021524" y="4031178"/>
            <a:ext cx="5012910" cy="2483277"/>
            <a:chOff x="2037671" y="4051886"/>
            <a:chExt cx="3760662" cy="2483277"/>
          </a:xfrm>
        </p:grpSpPr>
        <p:grpSp>
          <p:nvGrpSpPr>
            <p:cNvPr id="26" name="Group 25"/>
            <p:cNvGrpSpPr/>
            <p:nvPr/>
          </p:nvGrpSpPr>
          <p:grpSpPr>
            <a:xfrm>
              <a:off x="2072162" y="4051886"/>
              <a:ext cx="3726171" cy="2483277"/>
              <a:chOff x="2590800" y="4031177"/>
              <a:chExt cx="3726171" cy="2483277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90800" y="4031177"/>
                <a:ext cx="3726171" cy="2483277"/>
              </a:xfrm>
              <a:prstGeom prst="rect">
                <a:avLst/>
              </a:prstGeom>
            </p:spPr>
          </p:pic>
          <p:grpSp>
            <p:nvGrpSpPr>
              <p:cNvPr id="30" name="Group 29"/>
              <p:cNvGrpSpPr/>
              <p:nvPr/>
            </p:nvGrpSpPr>
            <p:grpSpPr>
              <a:xfrm>
                <a:off x="4419787" y="4269675"/>
                <a:ext cx="244724" cy="338554"/>
                <a:chOff x="152400" y="1718846"/>
                <a:chExt cx="244724" cy="338554"/>
              </a:xfrm>
            </p:grpSpPr>
            <p:sp>
              <p:nvSpPr>
                <p:cNvPr id="31" name="TextBox 30"/>
                <p:cNvSpPr txBox="1">
                  <a:spLocks noChangeAspect="1"/>
                </p:cNvSpPr>
                <p:nvPr/>
              </p:nvSpPr>
              <p:spPr>
                <a:xfrm>
                  <a:off x="152400" y="1718846"/>
                  <a:ext cx="22722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FF0000"/>
                      </a:solidFill>
                    </a:rPr>
                    <a:t>2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2" name="Oval 31"/>
                <p:cNvSpPr/>
                <p:nvPr/>
              </p:nvSpPr>
              <p:spPr bwMode="auto">
                <a:xfrm>
                  <a:off x="152400" y="1752600"/>
                  <a:ext cx="244724" cy="272196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latin typeface="Arial" charset="0"/>
                  </a:endParaRPr>
                </a:p>
              </p:txBody>
            </p:sp>
          </p:grpSp>
        </p:grpSp>
        <p:sp>
          <p:nvSpPr>
            <p:cNvPr id="42" name="Rectangle 41"/>
            <p:cNvSpPr/>
            <p:nvPr/>
          </p:nvSpPr>
          <p:spPr bwMode="auto">
            <a:xfrm>
              <a:off x="2037671" y="4051886"/>
              <a:ext cx="3760662" cy="248327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590" y="4031176"/>
            <a:ext cx="2716187" cy="1657350"/>
            <a:chOff x="0" y="4031176"/>
            <a:chExt cx="2037671" cy="1657350"/>
          </a:xfrm>
        </p:grpSpPr>
        <p:grpSp>
          <p:nvGrpSpPr>
            <p:cNvPr id="25" name="Group 24"/>
            <p:cNvGrpSpPr/>
            <p:nvPr/>
          </p:nvGrpSpPr>
          <p:grpSpPr>
            <a:xfrm>
              <a:off x="0" y="4031176"/>
              <a:ext cx="2037671" cy="1657350"/>
              <a:chOff x="50460" y="2946839"/>
              <a:chExt cx="2037671" cy="165735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50460" y="2946839"/>
                <a:ext cx="2037671" cy="1657350"/>
                <a:chOff x="1648164" y="2471451"/>
                <a:chExt cx="2037671" cy="1657350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1648164" y="2471451"/>
                  <a:ext cx="2037671" cy="1657350"/>
                  <a:chOff x="1648164" y="2471451"/>
                  <a:chExt cx="2037671" cy="1657350"/>
                </a:xfrm>
              </p:grpSpPr>
              <p:pic>
                <p:nvPicPr>
                  <p:cNvPr id="5" name="Picture 4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914185" y="2471451"/>
                    <a:ext cx="1771650" cy="1657350"/>
                  </a:xfrm>
                  <a:prstGeom prst="rect">
                    <a:avLst/>
                  </a:prstGeom>
                </p:spPr>
              </p:pic>
              <p:cxnSp>
                <p:nvCxnSpPr>
                  <p:cNvPr id="7" name="Straight Arrow Connector 6"/>
                  <p:cNvCxnSpPr/>
                  <p:nvPr/>
                </p:nvCxnSpPr>
                <p:spPr bwMode="auto">
                  <a:xfrm>
                    <a:off x="1648164" y="3733800"/>
                    <a:ext cx="266021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8575" cap="flat" cmpd="sng" algn="ctr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arrow"/>
                  </a:ln>
                  <a:effectLst/>
                </p:spPr>
              </p:cxnSp>
            </p:grpSp>
            <p:sp>
              <p:nvSpPr>
                <p:cNvPr id="6" name="Oval 5"/>
                <p:cNvSpPr/>
                <p:nvPr/>
              </p:nvSpPr>
              <p:spPr bwMode="auto">
                <a:xfrm>
                  <a:off x="1914185" y="2471451"/>
                  <a:ext cx="457200" cy="228600"/>
                </a:xfrm>
                <a:prstGeom prst="ellipse">
                  <a:avLst/>
                </a:prstGeom>
                <a:noFill/>
                <a:ln w="1905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latin typeface="Arial" charset="0"/>
                  </a:endParaRPr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1603250" y="4039911"/>
                <a:ext cx="244724" cy="338554"/>
                <a:chOff x="152400" y="1718846"/>
                <a:chExt cx="244724" cy="338554"/>
              </a:xfrm>
            </p:grpSpPr>
            <p:sp>
              <p:nvSpPr>
                <p:cNvPr id="20" name="TextBox 19"/>
                <p:cNvSpPr txBox="1">
                  <a:spLocks noChangeAspect="1"/>
                </p:cNvSpPr>
                <p:nvPr/>
              </p:nvSpPr>
              <p:spPr>
                <a:xfrm>
                  <a:off x="152400" y="1718846"/>
                  <a:ext cx="22722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FF0000"/>
                      </a:solidFill>
                    </a:rPr>
                    <a:t>1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 bwMode="auto">
                <a:xfrm>
                  <a:off x="152400" y="1752600"/>
                  <a:ext cx="244724" cy="272196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latin typeface="Arial" charset="0"/>
                  </a:endParaRPr>
                </a:p>
              </p:txBody>
            </p:sp>
          </p:grpSp>
        </p:grpSp>
        <p:sp>
          <p:nvSpPr>
            <p:cNvPr id="46" name="Rectangle 45"/>
            <p:cNvSpPr/>
            <p:nvPr/>
          </p:nvSpPr>
          <p:spPr bwMode="auto">
            <a:xfrm>
              <a:off x="266021" y="4031176"/>
              <a:ext cx="1771650" cy="16573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666165" y="4714484"/>
            <a:ext cx="2646440" cy="1746266"/>
            <a:chOff x="6500125" y="4714484"/>
            <a:chExt cx="1985347" cy="1746266"/>
          </a:xfrm>
        </p:grpSpPr>
        <p:grpSp>
          <p:nvGrpSpPr>
            <p:cNvPr id="34" name="Group 33"/>
            <p:cNvGrpSpPr/>
            <p:nvPr/>
          </p:nvGrpSpPr>
          <p:grpSpPr>
            <a:xfrm>
              <a:off x="6506885" y="4714484"/>
              <a:ext cx="1978587" cy="1742658"/>
              <a:chOff x="7086600" y="4654605"/>
              <a:chExt cx="1978587" cy="1742658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86600" y="4654605"/>
                <a:ext cx="1978587" cy="1742658"/>
              </a:xfrm>
              <a:prstGeom prst="rect">
                <a:avLst/>
              </a:prstGeom>
            </p:spPr>
          </p:pic>
          <p:grpSp>
            <p:nvGrpSpPr>
              <p:cNvPr id="38" name="Group 37"/>
              <p:cNvGrpSpPr/>
              <p:nvPr/>
            </p:nvGrpSpPr>
            <p:grpSpPr>
              <a:xfrm>
                <a:off x="7436974" y="4954970"/>
                <a:ext cx="244724" cy="338554"/>
                <a:chOff x="152400" y="1718846"/>
                <a:chExt cx="244724" cy="338554"/>
              </a:xfrm>
            </p:grpSpPr>
            <p:sp>
              <p:nvSpPr>
                <p:cNvPr id="39" name="TextBox 38"/>
                <p:cNvSpPr txBox="1">
                  <a:spLocks noChangeAspect="1"/>
                </p:cNvSpPr>
                <p:nvPr/>
              </p:nvSpPr>
              <p:spPr>
                <a:xfrm>
                  <a:off x="152400" y="1718846"/>
                  <a:ext cx="22722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FF0000"/>
                      </a:solidFill>
                    </a:rPr>
                    <a:t>4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 bwMode="auto">
                <a:xfrm>
                  <a:off x="152400" y="1752600"/>
                  <a:ext cx="244724" cy="272196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400">
                    <a:latin typeface="Arial" charset="0"/>
                  </a:endParaRPr>
                </a:p>
              </p:txBody>
            </p:sp>
          </p:grpSp>
        </p:grpSp>
        <p:sp>
          <p:nvSpPr>
            <p:cNvPr id="50" name="Rectangle 49"/>
            <p:cNvSpPr/>
            <p:nvPr/>
          </p:nvSpPr>
          <p:spPr bwMode="auto">
            <a:xfrm>
              <a:off x="6500125" y="4718092"/>
              <a:ext cx="1985347" cy="1742658"/>
            </a:xfrm>
            <a:prstGeom prst="rect">
              <a:avLst/>
            </a:prstGeom>
            <a:noFill/>
            <a:ln w="2857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51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8190" y="1090238"/>
            <a:ext cx="11021634" cy="3404113"/>
          </a:xfrm>
        </p:spPr>
        <p:txBody>
          <a:bodyPr/>
          <a:lstStyle/>
          <a:p>
            <a:pPr marL="342900" lvl="1" indent="0">
              <a:buNone/>
            </a:pPr>
            <a:r>
              <a:rPr lang="en-US" b="1" dirty="0" smtClean="0"/>
              <a:t>2.3.3: </a:t>
            </a:r>
            <a:r>
              <a:rPr lang="en-US" b="1" dirty="0"/>
              <a:t>Define </a:t>
            </a:r>
            <a:r>
              <a:rPr lang="en-US" b="1" dirty="0" smtClean="0"/>
              <a:t>Always On Island</a:t>
            </a:r>
            <a:endParaRPr lang="en-US" b="1" dirty="0"/>
          </a:p>
          <a:p>
            <a:pPr marL="401637" lvl="1" indent="0">
              <a:buNone/>
            </a:pPr>
            <a:r>
              <a:rPr lang="en-US" dirty="0" smtClean="0"/>
              <a:t>In this step you will create a top level AON islands: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500" dirty="0" err="1">
                <a:solidFill>
                  <a:schemeClr val="tx2"/>
                </a:solidFill>
              </a:rPr>
              <a:t>Setup</a:t>
            </a:r>
            <a:r>
              <a:rPr lang="en-US" sz="1500" dirty="0" err="1">
                <a:solidFill>
                  <a:schemeClr val="tx2"/>
                </a:solidFill>
                <a:sym typeface="Wingdings" panose="05000000000000000000" pitchFamily="2" charset="2"/>
              </a:rPr>
              <a:t>”Add</a:t>
            </a:r>
            <a:r>
              <a:rPr lang="en-US" sz="1500" dirty="0">
                <a:solidFill>
                  <a:schemeClr val="tx2"/>
                </a:solidFill>
                <a:sym typeface="Wingdings" panose="05000000000000000000" pitchFamily="2" charset="2"/>
              </a:rPr>
              <a:t> Island”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500" dirty="0">
                <a:sym typeface="Wingdings" panose="05000000000000000000" pitchFamily="2" charset="2"/>
              </a:rPr>
              <a:t>Fill in </a:t>
            </a:r>
            <a:r>
              <a:rPr lang="en-US" sz="1500" dirty="0" err="1">
                <a:sym typeface="Wingdings" panose="05000000000000000000" pitchFamily="2" charset="2"/>
              </a:rPr>
              <a:t>add_island</a:t>
            </a:r>
            <a:r>
              <a:rPr lang="en-US" sz="1500" dirty="0">
                <a:sym typeface="Wingdings" panose="05000000000000000000" pitchFamily="2" charset="2"/>
              </a:rPr>
              <a:t> (as in dialog below)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300" dirty="0">
                <a:sym typeface="Wingdings" panose="05000000000000000000" pitchFamily="2" charset="2"/>
              </a:rPr>
              <a:t>Name:			</a:t>
            </a:r>
            <a:r>
              <a:rPr lang="en-US" sz="1300" dirty="0" err="1">
                <a:sym typeface="Wingdings" panose="05000000000000000000" pitchFamily="2" charset="2"/>
              </a:rPr>
              <a:t>island_low_aon</a:t>
            </a:r>
            <a:endParaRPr lang="en-US" sz="1300" dirty="0">
              <a:sym typeface="Wingdings" panose="05000000000000000000" pitchFamily="2" charset="2"/>
            </a:endParaRP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300" dirty="0">
                <a:sym typeface="Wingdings" panose="05000000000000000000" pitchFamily="2" charset="2"/>
              </a:rPr>
              <a:t>Level Shifter:		for level shifter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300" dirty="0">
                <a:sym typeface="Wingdings" panose="05000000000000000000" pitchFamily="2" charset="2"/>
              </a:rPr>
              <a:t>Isolation Cells:		</a:t>
            </a:r>
            <a:r>
              <a:rPr lang="en-US" sz="1300" dirty="0" err="1">
                <a:sym typeface="Wingdings" panose="05000000000000000000" pitchFamily="2" charset="2"/>
              </a:rPr>
              <a:t>for_isolation_cell</a:t>
            </a:r>
            <a:endParaRPr lang="en-US" sz="1300" dirty="0">
              <a:sym typeface="Wingdings" panose="05000000000000000000" pitchFamily="2" charset="2"/>
            </a:endParaRP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300" dirty="0" err="1">
                <a:sym typeface="Wingdings" panose="05000000000000000000" pitchFamily="2" charset="2"/>
              </a:rPr>
              <a:t>Always_on</a:t>
            </a:r>
            <a:r>
              <a:rPr lang="en-US" sz="1300" dirty="0">
                <a:sym typeface="Wingdings" panose="05000000000000000000" pitchFamily="2" charset="2"/>
              </a:rPr>
              <a:t> Cells: 		for retention/</a:t>
            </a:r>
            <a:r>
              <a:rPr lang="en-US" sz="1300" dirty="0" err="1">
                <a:sym typeface="Wingdings" panose="05000000000000000000" pitchFamily="2" charset="2"/>
              </a:rPr>
              <a:t>always_on</a:t>
            </a:r>
            <a:r>
              <a:rPr lang="en-US" sz="1300" dirty="0">
                <a:sym typeface="Wingdings" panose="05000000000000000000" pitchFamily="2" charset="2"/>
              </a:rPr>
              <a:t> cell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300" dirty="0">
                <a:sym typeface="Wingdings" panose="05000000000000000000" pitchFamily="2" charset="2"/>
              </a:rPr>
              <a:t>Stay-On PG Route Mode: 	</a:t>
            </a:r>
            <a:r>
              <a:rPr lang="en-US" sz="1300" dirty="0" err="1">
                <a:sym typeface="Wingdings" panose="05000000000000000000" pitchFamily="2" charset="2"/>
              </a:rPr>
              <a:t>split_rail</a:t>
            </a:r>
            <a:endParaRPr lang="en-US" sz="1300" dirty="0">
              <a:sym typeface="Wingdings" panose="05000000000000000000" pitchFamily="2" charset="2"/>
            </a:endParaRP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300" dirty="0">
                <a:sym typeface="Wingdings" panose="05000000000000000000" pitchFamily="2" charset="2"/>
              </a:rPr>
              <a:t>Stay-On Power Domain:	</a:t>
            </a:r>
            <a:r>
              <a:rPr lang="en-US" sz="1300" dirty="0" err="1">
                <a:sym typeface="Wingdings" panose="05000000000000000000" pitchFamily="2" charset="2"/>
              </a:rPr>
              <a:t>pd_low_aon</a:t>
            </a:r>
            <a:endParaRPr lang="en-US" sz="1300" dirty="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500" dirty="0">
                <a:sym typeface="Wingdings" panose="05000000000000000000" pitchFamily="2" charset="2"/>
              </a:rPr>
              <a:t>Draw box near center of chip (refer to figure 2)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500" dirty="0">
                <a:sym typeface="Wingdings" panose="05000000000000000000" pitchFamily="2" charset="2"/>
              </a:rPr>
              <a:t>Repeat to create an island for the </a:t>
            </a:r>
            <a:r>
              <a:rPr lang="en-US" sz="1500" dirty="0" err="1">
                <a:sym typeface="Wingdings" panose="05000000000000000000" pitchFamily="2" charset="2"/>
              </a:rPr>
              <a:t>pd_hi_aon</a:t>
            </a:r>
            <a:r>
              <a:rPr lang="en-US" sz="1500" dirty="0">
                <a:sym typeface="Wingdings" panose="05000000000000000000" pitchFamily="2" charset="2"/>
              </a:rPr>
              <a:t> power domain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92" y="102194"/>
            <a:ext cx="9088968" cy="8191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LAB2: Power Domain Setup</a:t>
            </a:r>
            <a:br>
              <a:rPr lang="en-US" b="1" dirty="0" smtClean="0"/>
            </a:br>
            <a:r>
              <a:rPr lang="en-US" b="1" dirty="0" smtClean="0"/>
              <a:t>(Islands) </a:t>
            </a:r>
            <a:endParaRPr lang="en-US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762000" y="1784676"/>
            <a:ext cx="326214" cy="338554"/>
            <a:chOff x="152400" y="1718846"/>
            <a:chExt cx="244724" cy="338554"/>
          </a:xfrm>
        </p:grpSpPr>
        <p:sp>
          <p:nvSpPr>
            <p:cNvPr id="14" name="TextBox 13"/>
            <p:cNvSpPr txBox="1">
              <a:spLocks noChangeAspect="1"/>
            </p:cNvSpPr>
            <p:nvPr/>
          </p:nvSpPr>
          <p:spPr>
            <a:xfrm>
              <a:off x="152400" y="1718846"/>
              <a:ext cx="227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152400" y="1752600"/>
              <a:ext cx="244724" cy="272196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72159" y="2110425"/>
            <a:ext cx="326214" cy="338554"/>
            <a:chOff x="152400" y="1718846"/>
            <a:chExt cx="244724" cy="338554"/>
          </a:xfrm>
        </p:grpSpPr>
        <p:sp>
          <p:nvSpPr>
            <p:cNvPr id="17" name="TextBox 16"/>
            <p:cNvSpPr txBox="1">
              <a:spLocks noChangeAspect="1"/>
            </p:cNvSpPr>
            <p:nvPr/>
          </p:nvSpPr>
          <p:spPr>
            <a:xfrm>
              <a:off x="152400" y="1718846"/>
              <a:ext cx="2272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152400" y="1752600"/>
              <a:ext cx="244724" cy="272196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78890" y="4604491"/>
            <a:ext cx="2716187" cy="1683824"/>
            <a:chOff x="0" y="4031176"/>
            <a:chExt cx="2037671" cy="168382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021" y="4057650"/>
              <a:ext cx="1771650" cy="1657350"/>
            </a:xfrm>
            <a:prstGeom prst="rect">
              <a:avLst/>
            </a:prstGeom>
          </p:spPr>
        </p:pic>
        <p:cxnSp>
          <p:nvCxnSpPr>
            <p:cNvPr id="7" name="Straight Arrow Connector 6"/>
            <p:cNvCxnSpPr/>
            <p:nvPr/>
          </p:nvCxnSpPr>
          <p:spPr bwMode="auto">
            <a:xfrm>
              <a:off x="0" y="5562600"/>
              <a:ext cx="266021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" name="Oval 5"/>
            <p:cNvSpPr/>
            <p:nvPr/>
          </p:nvSpPr>
          <p:spPr bwMode="auto">
            <a:xfrm>
              <a:off x="266021" y="4031176"/>
              <a:ext cx="457200" cy="228600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552790" y="5124248"/>
              <a:ext cx="244724" cy="338554"/>
              <a:chOff x="152400" y="1718846"/>
              <a:chExt cx="244724" cy="338554"/>
            </a:xfrm>
          </p:grpSpPr>
          <p:sp>
            <p:nvSpPr>
              <p:cNvPr id="20" name="TextBox 19"/>
              <p:cNvSpPr txBox="1">
                <a:spLocks noChangeAspect="1"/>
              </p:cNvSpPr>
              <p:nvPr/>
            </p:nvSpPr>
            <p:spPr>
              <a:xfrm>
                <a:off x="152400" y="1718846"/>
                <a:ext cx="2272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</a:rPr>
                  <a:t>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152400" y="1752600"/>
                <a:ext cx="244724" cy="272196"/>
              </a:xfrm>
              <a:prstGeom prst="ellips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latin typeface="Arial" charset="0"/>
                </a:endParaRPr>
              </a:p>
            </p:txBody>
          </p:sp>
        </p:grpSp>
        <p:sp>
          <p:nvSpPr>
            <p:cNvPr id="46" name="Rectangle 45"/>
            <p:cNvSpPr/>
            <p:nvPr/>
          </p:nvSpPr>
          <p:spPr bwMode="auto">
            <a:xfrm>
              <a:off x="266021" y="4031176"/>
              <a:ext cx="1771650" cy="16573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03942" y="4604455"/>
            <a:ext cx="6655882" cy="1657386"/>
            <a:chOff x="3377308" y="4877398"/>
            <a:chExt cx="4993212" cy="1657386"/>
          </a:xfrm>
        </p:grpSpPr>
        <p:sp>
          <p:nvSpPr>
            <p:cNvPr id="23" name="Rectangle 22"/>
            <p:cNvSpPr/>
            <p:nvPr/>
          </p:nvSpPr>
          <p:spPr bwMode="auto">
            <a:xfrm>
              <a:off x="3377308" y="4893219"/>
              <a:ext cx="4993212" cy="164156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Arial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7645" y="4877398"/>
              <a:ext cx="4992875" cy="1657386"/>
            </a:xfrm>
            <a:prstGeom prst="rect">
              <a:avLst/>
            </a:prstGeom>
          </p:spPr>
        </p:pic>
        <p:grpSp>
          <p:nvGrpSpPr>
            <p:cNvPr id="54" name="Group 53"/>
            <p:cNvGrpSpPr/>
            <p:nvPr/>
          </p:nvGrpSpPr>
          <p:grpSpPr>
            <a:xfrm>
              <a:off x="4028943" y="5446403"/>
              <a:ext cx="244724" cy="338554"/>
              <a:chOff x="152400" y="1718846"/>
              <a:chExt cx="244724" cy="338554"/>
            </a:xfrm>
          </p:grpSpPr>
          <p:sp>
            <p:nvSpPr>
              <p:cNvPr id="55" name="TextBox 54"/>
              <p:cNvSpPr txBox="1">
                <a:spLocks noChangeAspect="1"/>
              </p:cNvSpPr>
              <p:nvPr/>
            </p:nvSpPr>
            <p:spPr>
              <a:xfrm>
                <a:off x="152400" y="1718846"/>
                <a:ext cx="2272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</a:rPr>
                  <a:t>2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152400" y="1752600"/>
                <a:ext cx="244724" cy="272196"/>
              </a:xfrm>
              <a:prstGeom prst="ellipse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latin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3167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1609" y="1666156"/>
            <a:ext cx="11021634" cy="3958967"/>
          </a:xfrm>
        </p:spPr>
        <p:txBody>
          <a:bodyPr>
            <a:normAutofit lnSpcReduction="10000"/>
          </a:bodyPr>
          <a:lstStyle/>
          <a:p>
            <a:pPr marL="342900" lvl="1" indent="0">
              <a:buNone/>
            </a:pPr>
            <a:r>
              <a:rPr lang="en-US" b="1" dirty="0" smtClean="0"/>
              <a:t>2.4: Analyzing Physical Domain Regions</a:t>
            </a:r>
            <a:endParaRPr lang="en-US" b="1" dirty="0"/>
          </a:p>
          <a:p>
            <a:pPr marL="401637" lvl="1" indent="0">
              <a:buNone/>
            </a:pPr>
            <a:r>
              <a:rPr lang="en-US" dirty="0" smtClean="0"/>
              <a:t>In this step you will check the properties on each of the domain regions created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500" dirty="0">
                <a:sym typeface="Wingdings" panose="05000000000000000000" pitchFamily="2" charset="2"/>
              </a:rPr>
              <a:t>Check </a:t>
            </a:r>
            <a:r>
              <a:rPr lang="en-US" sz="1500" dirty="0" err="1">
                <a:sym typeface="Wingdings" panose="05000000000000000000" pitchFamily="2" charset="2"/>
              </a:rPr>
              <a:t>spu</a:t>
            </a:r>
            <a:r>
              <a:rPr lang="en-US" sz="1500" dirty="0">
                <a:sym typeface="Wingdings" panose="05000000000000000000" pitchFamily="2" charset="2"/>
              </a:rPr>
              <a:t> properties</a:t>
            </a:r>
          </a:p>
          <a:p>
            <a:pPr marL="969962" lvl="3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% 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get_property 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[</a:t>
            </a:r>
            <a:r>
              <a:rPr lang="en-US" sz="1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get_cells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sz="1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spu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] boundary</a:t>
            </a:r>
          </a:p>
          <a:p>
            <a:pPr marL="969962" lvl="3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%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get_property 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[</a:t>
            </a:r>
            <a:r>
              <a:rPr lang="en-US" sz="1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get_cells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sz="1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spu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] utilization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500" dirty="0">
                <a:sym typeface="Wingdings" panose="05000000000000000000" pitchFamily="2" charset="2"/>
              </a:rPr>
              <a:t>Check </a:t>
            </a:r>
            <a:r>
              <a:rPr lang="en-US" sz="1500" dirty="0" err="1">
                <a:sym typeface="Wingdings" panose="05000000000000000000" pitchFamily="2" charset="2"/>
              </a:rPr>
              <a:t>place_group</a:t>
            </a:r>
            <a:r>
              <a:rPr lang="en-US" sz="1500" dirty="0">
                <a:sym typeface="Wingdings" panose="05000000000000000000" pitchFamily="2" charset="2"/>
              </a:rPr>
              <a:t> properties</a:t>
            </a:r>
          </a:p>
          <a:p>
            <a:pPr marL="969962" lvl="3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% </a:t>
            </a:r>
            <a:r>
              <a:rPr lang="en-US" sz="1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get_misc_objects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-class </a:t>
            </a:r>
            <a:r>
              <a:rPr lang="en-US" sz="1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place_group</a:t>
            </a:r>
            <a:endParaRPr lang="en-US" sz="14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pPr marL="969962" lvl="3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% </a:t>
            </a:r>
            <a:r>
              <a:rPr lang="en-US" sz="1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report_property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[</a:t>
            </a:r>
            <a:r>
              <a:rPr lang="en-US" sz="1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get_misc_objects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-class </a:t>
            </a:r>
            <a:r>
              <a:rPr lang="en-US" sz="1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place_group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]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500" dirty="0">
                <a:sym typeface="Wingdings" panose="05000000000000000000" pitchFamily="2" charset="2"/>
              </a:rPr>
              <a:t>Check island properties</a:t>
            </a:r>
          </a:p>
          <a:p>
            <a:pPr marL="969962" lvl="3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% </a:t>
            </a:r>
            <a:r>
              <a:rPr lang="en-US" sz="1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get_misc_objects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–class island</a:t>
            </a:r>
          </a:p>
          <a:p>
            <a:pPr marL="969962" lvl="3" indent="0">
              <a:buNone/>
            </a:pP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% </a:t>
            </a:r>
            <a:r>
              <a:rPr lang="en-US" sz="1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report_property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[</a:t>
            </a:r>
            <a:r>
              <a:rPr lang="en-US" sz="1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get_misc_objects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-class island]</a:t>
            </a:r>
          </a:p>
          <a:p>
            <a:pPr marL="401637" lvl="1" indent="0">
              <a:buNone/>
            </a:pPr>
            <a:r>
              <a:rPr lang="en-US" b="1" dirty="0" smtClean="0"/>
              <a:t>2.5: Save &amp; Exit</a:t>
            </a:r>
            <a:endParaRPr lang="en-US" sz="1500" dirty="0">
              <a:sym typeface="Wingdings" panose="05000000000000000000" pitchFamily="2" charset="2"/>
            </a:endParaRPr>
          </a:p>
          <a:p>
            <a:pPr marL="911225" lvl="3" indent="0">
              <a:buNone/>
            </a:pPr>
            <a:r>
              <a:rPr lang="en-US" sz="900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% </a:t>
            </a:r>
            <a:r>
              <a:rPr lang="en-US" sz="1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save_project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sz="1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db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/</a:t>
            </a:r>
            <a:r>
              <a:rPr lang="en-US" sz="1400" b="1" dirty="0" err="1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region.proj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pPr marL="911225" lvl="3" indent="0">
              <a:buNone/>
            </a:pP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% </a:t>
            </a:r>
            <a:r>
              <a:rPr lang="en-US" sz="14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exit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LAB2: Power </a:t>
            </a:r>
            <a:r>
              <a:rPr lang="en-US" b="1" smtClean="0">
                <a:latin typeface="+mn-lt"/>
              </a:rPr>
              <a:t>Domain </a:t>
            </a:r>
            <a:r>
              <a:rPr lang="en-US" b="1" smtClean="0">
                <a:latin typeface="+mn-lt"/>
              </a:rPr>
              <a:t>Setup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338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987" y="2667000"/>
            <a:ext cx="1061232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cap="none" dirty="0" smtClean="0">
                <a:latin typeface="+mn-lt"/>
              </a:rPr>
              <a:t>LAB 3</a:t>
            </a:r>
            <a:br>
              <a:rPr lang="en-US" b="0" cap="none" dirty="0" smtClean="0">
                <a:latin typeface="+mn-lt"/>
              </a:rPr>
            </a:br>
            <a:r>
              <a:rPr lang="en-US" b="0" cap="none" dirty="0" smtClean="0">
                <a:latin typeface="+mn-lt"/>
              </a:rPr>
              <a:t>Linking Voltage Specific Libraries</a:t>
            </a:r>
            <a:br>
              <a:rPr lang="en-US" b="0" cap="none" dirty="0" smtClean="0">
                <a:latin typeface="+mn-lt"/>
              </a:rPr>
            </a:br>
            <a:r>
              <a:rPr lang="en-US" b="0" cap="none" dirty="0" smtClean="0">
                <a:latin typeface="+mn-lt"/>
              </a:rPr>
              <a:t>10 Min</a:t>
            </a:r>
            <a:br>
              <a:rPr lang="en-US" b="0" cap="none" dirty="0" smtClean="0">
                <a:latin typeface="+mn-lt"/>
              </a:rPr>
            </a:br>
            <a:endParaRPr lang="en-US" b="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427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7324" y="1236665"/>
            <a:ext cx="10157354" cy="5087937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this lab you will link the power domains to </a:t>
            </a:r>
            <a:r>
              <a:rPr lang="en-US" sz="2400" dirty="0" err="1" smtClean="0"/>
              <a:t>stdcell</a:t>
            </a:r>
            <a:r>
              <a:rPr lang="en-US" sz="2400" dirty="0" smtClean="0"/>
              <a:t> libraries of the corresponding voltage</a:t>
            </a:r>
          </a:p>
          <a:p>
            <a:pPr marL="284163" lvl="2" indent="0">
              <a:buNone/>
            </a:pPr>
            <a:r>
              <a:rPr lang="en-US" sz="2400" b="1" dirty="0"/>
              <a:t>3.1: Read in the Regioned Design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Start </a:t>
            </a:r>
            <a:r>
              <a:rPr lang="en-US"/>
              <a:t>an </a:t>
            </a:r>
            <a:r>
              <a:rPr lang="en-US" altLang="zh-CN" smtClean="0"/>
              <a:t>AG</a:t>
            </a:r>
            <a:r>
              <a:rPr lang="en-US" smtClean="0"/>
              <a:t> </a:t>
            </a:r>
            <a:r>
              <a:rPr lang="en-US" dirty="0"/>
              <a:t>session in the </a:t>
            </a:r>
            <a:r>
              <a:rPr lang="en-US" dirty="0" smtClean="0"/>
              <a:t>lab3 </a:t>
            </a:r>
            <a:r>
              <a:rPr lang="en-US" dirty="0"/>
              <a:t>directory and </a:t>
            </a:r>
            <a:r>
              <a:rPr lang="en-US" dirty="0">
                <a:solidFill>
                  <a:schemeClr val="tx2"/>
                </a:solidFill>
              </a:rPr>
              <a:t>source </a:t>
            </a:r>
            <a:r>
              <a:rPr lang="en-US" dirty="0" err="1">
                <a:solidFill>
                  <a:schemeClr val="tx2"/>
                </a:solidFill>
              </a:rPr>
              <a:t>init.tcl</a:t>
            </a:r>
            <a:endParaRPr lang="en-US" dirty="0">
              <a:solidFill>
                <a:schemeClr val="tx2"/>
              </a:solidFill>
            </a:endParaRPr>
          </a:p>
          <a:p>
            <a:pPr marL="342900" lvl="1" indent="0">
              <a:buNone/>
            </a:pPr>
            <a:endParaRPr lang="en-US" b="1" dirty="0"/>
          </a:p>
          <a:p>
            <a:pPr marL="342900" lvl="2" indent="0">
              <a:buNone/>
            </a:pPr>
            <a:r>
              <a:rPr lang="en-US" sz="2400" b="1" dirty="0"/>
              <a:t>3.2: Link libraries to equivalent voltage modules</a:t>
            </a:r>
          </a:p>
          <a:p>
            <a:pPr marL="628650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Edit the </a:t>
            </a:r>
            <a:r>
              <a:rPr lang="en-US" sz="2400" dirty="0" err="1">
                <a:solidFill>
                  <a:schemeClr val="tx2"/>
                </a:solidFill>
              </a:rPr>
              <a:t>set_link_path.tcl</a:t>
            </a:r>
            <a:r>
              <a:rPr lang="en-US" sz="2400" dirty="0"/>
              <a:t> </a:t>
            </a:r>
            <a:r>
              <a:rPr lang="en-US" sz="2400" dirty="0"/>
              <a:t>script to add the following 1.6v library to the </a:t>
            </a:r>
            <a:r>
              <a:rPr lang="en-US" sz="2400" dirty="0" err="1"/>
              <a:t>spu</a:t>
            </a:r>
            <a:r>
              <a:rPr lang="en-US" sz="2400" dirty="0"/>
              <a:t> link path:</a:t>
            </a:r>
          </a:p>
          <a:p>
            <a:pPr marL="798512" lvl="3" indent="-171450"/>
            <a:r>
              <a:rPr lang="en-US" sz="2400" dirty="0" smtClean="0"/>
              <a:t>tsmc160g-slow.lib</a:t>
            </a:r>
          </a:p>
          <a:p>
            <a:pPr marL="628650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source </a:t>
            </a:r>
            <a:r>
              <a:rPr lang="en-US" sz="2400" dirty="0" err="1">
                <a:solidFill>
                  <a:schemeClr val="tx2"/>
                </a:solidFill>
              </a:rPr>
              <a:t>set_link_path.tcl</a:t>
            </a:r>
            <a:endParaRPr lang="en-US" sz="2400" dirty="0">
              <a:solidFill>
                <a:schemeClr val="tx2"/>
              </a:solidFill>
            </a:endParaRPr>
          </a:p>
          <a:p>
            <a:pPr marL="628650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Insure that all cells are linked with </a:t>
            </a:r>
            <a:r>
              <a:rPr lang="en-US" sz="2400" dirty="0" err="1">
                <a:solidFill>
                  <a:schemeClr val="tx2"/>
                </a:solidFill>
              </a:rPr>
              <a:t>report_link</a:t>
            </a:r>
            <a:r>
              <a:rPr lang="en-US" sz="2400" dirty="0">
                <a:solidFill>
                  <a:schemeClr val="tx2"/>
                </a:solidFill>
              </a:rPr>
              <a:t> –</a:t>
            </a:r>
            <a:r>
              <a:rPr lang="en-US" sz="2400" dirty="0" err="1">
                <a:solidFill>
                  <a:schemeClr val="tx2"/>
                </a:solidFill>
              </a:rPr>
              <a:t>link_path</a:t>
            </a:r>
            <a:endParaRPr lang="en-US" sz="2400" dirty="0">
              <a:solidFill>
                <a:schemeClr val="tx2"/>
              </a:solidFill>
            </a:endParaRPr>
          </a:p>
          <a:p>
            <a:pPr marL="628650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Check </a:t>
            </a:r>
            <a:r>
              <a:rPr lang="en-US" sz="2400" dirty="0" err="1"/>
              <a:t>link_path</a:t>
            </a:r>
            <a:r>
              <a:rPr lang="en-US" sz="2400" dirty="0"/>
              <a:t> </a:t>
            </a:r>
            <a:r>
              <a:rPr lang="en-US" sz="2400" dirty="0"/>
              <a:t>with </a:t>
            </a:r>
            <a:r>
              <a:rPr lang="en-US" sz="2400" dirty="0" err="1">
                <a:solidFill>
                  <a:schemeClr val="tx2"/>
                </a:solidFill>
              </a:rPr>
              <a:t>set_link_path</a:t>
            </a:r>
            <a:r>
              <a:rPr lang="en-US" sz="2400" dirty="0">
                <a:solidFill>
                  <a:schemeClr val="tx2"/>
                </a:solidFill>
              </a:rPr>
              <a:t> -print</a:t>
            </a:r>
          </a:p>
          <a:p>
            <a:pPr marL="628650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Save the project as </a:t>
            </a:r>
            <a:r>
              <a:rPr lang="en-US" sz="2400" dirty="0" err="1">
                <a:solidFill>
                  <a:schemeClr val="tx2"/>
                </a:solidFill>
              </a:rPr>
              <a:t>db</a:t>
            </a:r>
            <a:r>
              <a:rPr lang="en-US" sz="2400" dirty="0">
                <a:solidFill>
                  <a:schemeClr val="tx2"/>
                </a:solidFill>
              </a:rPr>
              <a:t>/</a:t>
            </a:r>
            <a:r>
              <a:rPr lang="en-US" sz="2400" dirty="0" err="1">
                <a:solidFill>
                  <a:schemeClr val="tx2"/>
                </a:solidFill>
              </a:rPr>
              <a:t>link.proj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/>
              <a:t>and exit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dirty="0">
              <a:solidFill>
                <a:schemeClr val="tx2"/>
              </a:solidFill>
            </a:endParaRPr>
          </a:p>
          <a:p>
            <a:pPr marL="342900" lvl="2" indent="0">
              <a:buNone/>
            </a:pPr>
            <a:endParaRPr lang="en-US" sz="2400" b="1" dirty="0"/>
          </a:p>
          <a:p>
            <a:pPr marL="342900" lvl="2" indent="0">
              <a:buNone/>
            </a:pP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LAB3: Linking Voltage </a:t>
            </a:r>
            <a:r>
              <a:rPr lang="en-US" b="1">
                <a:latin typeface="+mn-lt"/>
              </a:rPr>
              <a:t>Specific </a:t>
            </a:r>
            <a:r>
              <a:rPr lang="en-US" b="1" smtClean="0">
                <a:latin typeface="+mn-lt"/>
              </a:rPr>
              <a:t>Libraries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68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987" y="2667000"/>
            <a:ext cx="10612320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cap="none" dirty="0" smtClean="0">
                <a:latin typeface="+mn-lt"/>
              </a:rPr>
              <a:t>LAB 4</a:t>
            </a:r>
            <a:br>
              <a:rPr lang="en-US" b="0" cap="none" dirty="0" smtClean="0">
                <a:latin typeface="+mn-lt"/>
              </a:rPr>
            </a:br>
            <a:r>
              <a:rPr lang="en-US" b="0" cap="none" dirty="0" smtClean="0">
                <a:latin typeface="+mn-lt"/>
              </a:rPr>
              <a:t>Creating Domain Power Structures</a:t>
            </a:r>
            <a:br>
              <a:rPr lang="en-US" b="0" cap="none" dirty="0" smtClean="0">
                <a:latin typeface="+mn-lt"/>
              </a:rPr>
            </a:br>
            <a:r>
              <a:rPr lang="en-US" b="0" cap="none" dirty="0" smtClean="0">
                <a:latin typeface="+mn-lt"/>
              </a:rPr>
              <a:t>20 Min</a:t>
            </a:r>
            <a:br>
              <a:rPr lang="en-US" b="0" cap="none" dirty="0" smtClean="0">
                <a:latin typeface="+mn-lt"/>
              </a:rPr>
            </a:br>
            <a:endParaRPr lang="en-US" b="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85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7324" y="1236665"/>
            <a:ext cx="10157354" cy="5087937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this lab you will create the power and rail stripes for each power domain</a:t>
            </a:r>
          </a:p>
          <a:p>
            <a:pPr marL="284163" lvl="2" indent="0">
              <a:buNone/>
            </a:pPr>
            <a:r>
              <a:rPr lang="en-US" sz="2400" b="1" dirty="0"/>
              <a:t>4</a:t>
            </a:r>
            <a:r>
              <a:rPr lang="en-US" sz="2400" b="1" dirty="0"/>
              <a:t>.1: Initialize the Design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Start </a:t>
            </a:r>
            <a:r>
              <a:rPr lang="en-US"/>
              <a:t>an </a:t>
            </a:r>
            <a:r>
              <a:rPr lang="en-US" smtClean="0"/>
              <a:t>AG </a:t>
            </a:r>
            <a:r>
              <a:rPr lang="en-US" dirty="0"/>
              <a:t>session in the </a:t>
            </a:r>
            <a:r>
              <a:rPr lang="en-US" dirty="0" smtClean="0"/>
              <a:t>lab4 </a:t>
            </a:r>
            <a:r>
              <a:rPr lang="en-US" dirty="0"/>
              <a:t>directory and </a:t>
            </a:r>
            <a:r>
              <a:rPr lang="en-US" dirty="0">
                <a:solidFill>
                  <a:schemeClr val="tx2"/>
                </a:solidFill>
              </a:rPr>
              <a:t>source </a:t>
            </a:r>
            <a:r>
              <a:rPr lang="en-US" dirty="0" err="1">
                <a:solidFill>
                  <a:schemeClr val="tx2"/>
                </a:solidFill>
              </a:rPr>
              <a:t>init.tcl</a:t>
            </a:r>
            <a:endParaRPr lang="en-US" dirty="0">
              <a:solidFill>
                <a:schemeClr val="tx2"/>
              </a:solidFill>
            </a:endParaRPr>
          </a:p>
          <a:p>
            <a:pPr marL="342900" lvl="1" indent="0">
              <a:buNone/>
            </a:pPr>
            <a:endParaRPr lang="en-US" b="1" dirty="0"/>
          </a:p>
          <a:p>
            <a:pPr marL="342900" lvl="2" indent="0">
              <a:buNone/>
            </a:pPr>
            <a:r>
              <a:rPr lang="en-US" sz="2400" b="1" dirty="0"/>
              <a:t>4</a:t>
            </a:r>
            <a:r>
              <a:rPr lang="en-US" sz="2400" b="1" dirty="0"/>
              <a:t>.2: Create the Power Mesh</a:t>
            </a:r>
          </a:p>
          <a:p>
            <a:pPr marL="628650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Examine and source the </a:t>
            </a:r>
            <a:r>
              <a:rPr lang="en-US" sz="2400" dirty="0" err="1">
                <a:solidFill>
                  <a:schemeClr val="tx2"/>
                </a:solidFill>
              </a:rPr>
              <a:t>power_mesh.tcl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/>
              <a:t>script</a:t>
            </a:r>
          </a:p>
          <a:p>
            <a:pPr marL="912812" lvl="3" indent="-285750">
              <a:buFont typeface="Wingdings" panose="05000000000000000000" pitchFamily="2" charset="2"/>
              <a:buChar char="q"/>
            </a:pPr>
            <a:r>
              <a:rPr lang="en-US" sz="2400" dirty="0" smtClean="0"/>
              <a:t>Notice how the stripes and rings are </a:t>
            </a:r>
            <a:r>
              <a:rPr lang="en-US" sz="2400" dirty="0" err="1" smtClean="0"/>
              <a:t>regioned</a:t>
            </a:r>
            <a:endParaRPr lang="en-US" sz="2400" dirty="0" smtClean="0"/>
          </a:p>
          <a:p>
            <a:pPr marL="628650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Create the power stripes and rails:</a:t>
            </a:r>
            <a:br>
              <a:rPr lang="en-US" sz="2400" dirty="0"/>
            </a:br>
            <a:r>
              <a:rPr lang="en-US" sz="2400" dirty="0"/>
              <a:t>% </a:t>
            </a:r>
            <a:r>
              <a:rPr lang="en-US" sz="2400" dirty="0">
                <a:solidFill>
                  <a:schemeClr val="tx2"/>
                </a:solidFill>
              </a:rPr>
              <a:t>source </a:t>
            </a:r>
            <a:r>
              <a:rPr lang="en-US" sz="2400" dirty="0" err="1">
                <a:solidFill>
                  <a:schemeClr val="tx2"/>
                </a:solidFill>
              </a:rPr>
              <a:t>power_mesh.tcl</a:t>
            </a:r>
            <a:endParaRPr lang="en-US" sz="2400" dirty="0">
              <a:solidFill>
                <a:schemeClr val="tx2"/>
              </a:solidFill>
            </a:endParaRPr>
          </a:p>
          <a:p>
            <a:pPr marL="628650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Examine how the rails are separated for the block and island boundaries that have a different power domain than the top.</a:t>
            </a:r>
          </a:p>
          <a:p>
            <a:pPr marL="628650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Save the project &amp; exit</a:t>
            </a:r>
            <a:br>
              <a:rPr lang="en-US" sz="2400" dirty="0"/>
            </a:br>
            <a:r>
              <a:rPr lang="en-US" sz="2400" dirty="0"/>
              <a:t>% </a:t>
            </a:r>
            <a:r>
              <a:rPr lang="en-US" sz="2400" dirty="0" err="1">
                <a:solidFill>
                  <a:schemeClr val="tx2"/>
                </a:solidFill>
              </a:rPr>
              <a:t>save_project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db</a:t>
            </a:r>
            <a:r>
              <a:rPr lang="en-US" sz="2400" dirty="0">
                <a:solidFill>
                  <a:schemeClr val="tx2"/>
                </a:solidFill>
              </a:rPr>
              <a:t>/</a:t>
            </a:r>
            <a:r>
              <a:rPr lang="en-US" sz="2400" dirty="0" err="1">
                <a:solidFill>
                  <a:schemeClr val="tx2"/>
                </a:solidFill>
              </a:rPr>
              <a:t>power_mesh.proj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% exit</a:t>
            </a:r>
          </a:p>
          <a:p>
            <a:pPr marL="342900" lvl="2" indent="0">
              <a:buNone/>
            </a:pPr>
            <a:endParaRPr lang="en-US" sz="2400" b="1" dirty="0"/>
          </a:p>
          <a:p>
            <a:pPr marL="342900" lvl="2" indent="0">
              <a:buNone/>
            </a:pP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LAB4</a:t>
            </a:r>
            <a:r>
              <a:rPr lang="en-US" b="1" dirty="0">
                <a:latin typeface="+mn-lt"/>
              </a:rPr>
              <a:t>: Creating Domain </a:t>
            </a:r>
            <a:r>
              <a:rPr lang="en-US" b="1">
                <a:latin typeface="+mn-lt"/>
              </a:rPr>
              <a:t>Power </a:t>
            </a:r>
            <a:r>
              <a:rPr lang="en-US" b="1" smtClean="0">
                <a:latin typeface="+mn-lt"/>
              </a:rPr>
              <a:t>Structures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726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987" y="2667000"/>
            <a:ext cx="10612320" cy="2590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cap="none" dirty="0" smtClean="0">
                <a:latin typeface="+mn-lt"/>
              </a:rPr>
              <a:t>LAB 5</a:t>
            </a:r>
            <a:br>
              <a:rPr lang="en-US" b="0" cap="none" dirty="0" smtClean="0">
                <a:latin typeface="+mn-lt"/>
              </a:rPr>
            </a:br>
            <a:r>
              <a:rPr lang="en-US" b="0" cap="none" dirty="0" smtClean="0">
                <a:latin typeface="+mn-lt"/>
              </a:rPr>
              <a:t>Defining Inter Power Domain Rules &amp; Checking</a:t>
            </a:r>
            <a:br>
              <a:rPr lang="en-US" b="0" cap="none" dirty="0" smtClean="0">
                <a:latin typeface="+mn-lt"/>
              </a:rPr>
            </a:br>
            <a:r>
              <a:rPr lang="en-US" b="0" cap="none" dirty="0" smtClean="0">
                <a:latin typeface="+mn-lt"/>
              </a:rPr>
              <a:t>30 Min</a:t>
            </a:r>
            <a:br>
              <a:rPr lang="en-US" b="0" cap="none" dirty="0" smtClean="0">
                <a:latin typeface="+mn-lt"/>
              </a:rPr>
            </a:br>
            <a:endParaRPr lang="en-US" b="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2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92" y="2209805"/>
            <a:ext cx="12188824" cy="39623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4400" b="0" kern="0" dirty="0">
                <a:latin typeface="+mn-lt"/>
              </a:rPr>
              <a:t>LAB 1</a:t>
            </a:r>
            <a:br>
              <a:rPr lang="en-US" sz="4400" b="0" kern="0" dirty="0">
                <a:latin typeface="+mn-lt"/>
              </a:rPr>
            </a:br>
            <a:r>
              <a:rPr lang="en-US" sz="4400" b="0" kern="0" dirty="0">
                <a:latin typeface="+mn-lt"/>
              </a:rPr>
              <a:t>MVDD Design Exploration</a:t>
            </a:r>
            <a:br>
              <a:rPr lang="en-US" sz="4400" b="0" kern="0" dirty="0">
                <a:latin typeface="+mn-lt"/>
              </a:rPr>
            </a:br>
            <a:r>
              <a:rPr lang="en-US" sz="4400" b="0" kern="0" dirty="0">
                <a:latin typeface="+mn-lt"/>
              </a:rPr>
              <a:t>20 Min</a:t>
            </a:r>
            <a:r>
              <a:rPr lang="en-US" b="0" kern="0" dirty="0">
                <a:latin typeface="+mn-lt"/>
              </a:rPr>
              <a:t/>
            </a:r>
            <a:br>
              <a:rPr lang="en-US" b="0" kern="0" dirty="0">
                <a:latin typeface="+mn-lt"/>
              </a:rPr>
            </a:br>
            <a:endParaRPr lang="en-US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23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6235" y="1465263"/>
            <a:ext cx="10157354" cy="539273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this lab you will define isolation and </a:t>
            </a:r>
            <a:r>
              <a:rPr lang="en-US" sz="2400" dirty="0" err="1" smtClean="0"/>
              <a:t>levelshifter</a:t>
            </a:r>
            <a:r>
              <a:rPr lang="en-US" sz="2400" dirty="0" smtClean="0"/>
              <a:t> rules, specify the power states, and verify that all power conditions are covered.</a:t>
            </a:r>
          </a:p>
          <a:p>
            <a:pPr marL="284163" lvl="2" indent="0">
              <a:buNone/>
            </a:pPr>
            <a:r>
              <a:rPr lang="en-US" sz="2400" b="1" dirty="0"/>
              <a:t>5.1: Initialize the Design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Start </a:t>
            </a:r>
            <a:r>
              <a:rPr lang="en-US"/>
              <a:t>an </a:t>
            </a:r>
            <a:r>
              <a:rPr lang="en-US" smtClean="0"/>
              <a:t>AG </a:t>
            </a:r>
            <a:r>
              <a:rPr lang="en-US" dirty="0"/>
              <a:t>session in the </a:t>
            </a:r>
            <a:r>
              <a:rPr lang="en-US" dirty="0" smtClean="0"/>
              <a:t>lab5 </a:t>
            </a:r>
            <a:r>
              <a:rPr lang="en-US" dirty="0"/>
              <a:t>directory and </a:t>
            </a:r>
            <a:r>
              <a:rPr lang="en-US" dirty="0">
                <a:solidFill>
                  <a:schemeClr val="tx2"/>
                </a:solidFill>
              </a:rPr>
              <a:t>source </a:t>
            </a:r>
            <a:r>
              <a:rPr lang="en-US" dirty="0" err="1">
                <a:solidFill>
                  <a:schemeClr val="tx2"/>
                </a:solidFill>
              </a:rPr>
              <a:t>init.tcl</a:t>
            </a:r>
            <a:endParaRPr lang="en-US" dirty="0">
              <a:solidFill>
                <a:schemeClr val="tx2"/>
              </a:solidFill>
            </a:endParaRPr>
          </a:p>
          <a:p>
            <a:pPr marL="342900" lvl="1" indent="0">
              <a:buNone/>
            </a:pPr>
            <a:endParaRPr lang="en-US" b="1" dirty="0"/>
          </a:p>
          <a:p>
            <a:pPr marL="342900" lvl="2" indent="0">
              <a:buNone/>
            </a:pPr>
            <a:r>
              <a:rPr lang="en-US" sz="2400" b="1" dirty="0"/>
              <a:t>5.2: Define Inter-Power Domain (IPD) rules</a:t>
            </a:r>
          </a:p>
          <a:p>
            <a:pPr marL="628650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Run the </a:t>
            </a:r>
            <a:r>
              <a:rPr lang="en-US" sz="2400" dirty="0">
                <a:solidFill>
                  <a:schemeClr val="tx2"/>
                </a:solidFill>
              </a:rPr>
              <a:t>check_power_domain –</a:t>
            </a:r>
            <a:r>
              <a:rPr lang="en-US" sz="2400" dirty="0" err="1">
                <a:solidFill>
                  <a:schemeClr val="tx2"/>
                </a:solidFill>
              </a:rPr>
              <a:t>rule_only</a:t>
            </a:r>
            <a:r>
              <a:rPr lang="en-US" sz="2400" dirty="0"/>
              <a:t> command and note the missing rules</a:t>
            </a:r>
          </a:p>
          <a:p>
            <a:pPr marL="628650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Examine and source </a:t>
            </a:r>
            <a:r>
              <a:rPr lang="en-US" sz="2400" dirty="0" err="1">
                <a:solidFill>
                  <a:schemeClr val="tx2"/>
                </a:solidFill>
              </a:rPr>
              <a:t>ipd_rules.tcl</a:t>
            </a:r>
            <a:r>
              <a:rPr lang="en-US" sz="2400" dirty="0"/>
              <a:t>.</a:t>
            </a:r>
          </a:p>
          <a:p>
            <a:pPr marL="628650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Run </a:t>
            </a:r>
            <a:r>
              <a:rPr lang="en-US" sz="2400" dirty="0">
                <a:solidFill>
                  <a:schemeClr val="tx2"/>
                </a:solidFill>
              </a:rPr>
              <a:t>check_power_domain </a:t>
            </a:r>
            <a:r>
              <a:rPr lang="en-US" sz="2400" dirty="0">
                <a:solidFill>
                  <a:schemeClr val="tx2"/>
                </a:solidFill>
              </a:rPr>
              <a:t>–</a:t>
            </a:r>
            <a:r>
              <a:rPr lang="en-US" sz="2400" dirty="0" err="1">
                <a:solidFill>
                  <a:schemeClr val="tx2"/>
                </a:solidFill>
              </a:rPr>
              <a:t>rule_only</a:t>
            </a:r>
            <a:r>
              <a:rPr lang="en-US" sz="2400" dirty="0"/>
              <a:t> </a:t>
            </a:r>
            <a:r>
              <a:rPr lang="en-US" sz="2400" dirty="0"/>
              <a:t>again and notice that there are still some missing rule warnings.</a:t>
            </a:r>
          </a:p>
          <a:p>
            <a:pPr marL="628650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Add the missing rules to </a:t>
            </a:r>
            <a:r>
              <a:rPr lang="en-US" sz="2400" dirty="0" err="1"/>
              <a:t>ipd_rules.tcl</a:t>
            </a:r>
            <a:r>
              <a:rPr lang="en-US" sz="2400" dirty="0"/>
              <a:t> </a:t>
            </a:r>
            <a:r>
              <a:rPr lang="en-US" sz="2400" dirty="0"/>
              <a:t>and source it again.</a:t>
            </a:r>
          </a:p>
          <a:p>
            <a:pPr marL="628650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Verify that all rules are complete with </a:t>
            </a:r>
            <a:r>
              <a:rPr lang="en-US" sz="2400" dirty="0">
                <a:solidFill>
                  <a:schemeClr val="tx2"/>
                </a:solidFill>
              </a:rPr>
              <a:t>check_power_domain </a:t>
            </a:r>
            <a:r>
              <a:rPr lang="en-US" sz="2400" dirty="0">
                <a:solidFill>
                  <a:schemeClr val="tx2"/>
                </a:solidFill>
              </a:rPr>
              <a:t>–</a:t>
            </a:r>
            <a:r>
              <a:rPr lang="en-US" sz="2400" dirty="0" err="1">
                <a:solidFill>
                  <a:schemeClr val="tx2"/>
                </a:solidFill>
              </a:rPr>
              <a:t>rule_only</a:t>
            </a:r>
            <a:r>
              <a:rPr lang="en-US" sz="2400" dirty="0"/>
              <a:t> </a:t>
            </a:r>
          </a:p>
          <a:p>
            <a:pPr marL="628650" lvl="2" indent="-28575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342900" lvl="2" indent="0">
              <a:buNone/>
            </a:pPr>
            <a:endParaRPr lang="en-US" sz="2400" b="1" dirty="0"/>
          </a:p>
          <a:p>
            <a:pPr marL="342900" lvl="2" indent="0">
              <a:buNone/>
            </a:pP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LAB5</a:t>
            </a:r>
            <a:r>
              <a:rPr lang="en-US" b="1" dirty="0">
                <a:latin typeface="+mn-lt"/>
              </a:rPr>
              <a:t>: </a:t>
            </a:r>
            <a:r>
              <a:rPr lang="en-US" b="1" dirty="0" smtClean="0">
                <a:latin typeface="+mn-lt"/>
              </a:rPr>
              <a:t>Inter </a:t>
            </a:r>
            <a:r>
              <a:rPr lang="en-US" b="1" dirty="0">
                <a:latin typeface="+mn-lt"/>
              </a:rPr>
              <a:t>Power Domain </a:t>
            </a:r>
            <a:r>
              <a:rPr lang="en-US" b="1" dirty="0" smtClean="0">
                <a:latin typeface="+mn-lt"/>
              </a:rPr>
              <a:t>Rules</a:t>
            </a:r>
            <a:r>
              <a:rPr lang="en-US" b="1" dirty="0">
                <a:latin typeface="+mn-lt"/>
              </a:rPr>
              <a:t/>
            </a:r>
            <a:br>
              <a:rPr lang="en-US" b="1" dirty="0">
                <a:latin typeface="+mn-lt"/>
              </a:rPr>
            </a:br>
            <a:r>
              <a:rPr lang="en-US" b="1" dirty="0" smtClean="0">
                <a:latin typeface="+mn-lt"/>
              </a:rPr>
              <a:t>(Defining)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50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7324" y="1236665"/>
            <a:ext cx="10157354" cy="5392737"/>
          </a:xfrm>
        </p:spPr>
        <p:txBody>
          <a:bodyPr>
            <a:normAutofit/>
          </a:bodyPr>
          <a:lstStyle/>
          <a:p>
            <a:pPr marL="284163" lvl="2" indent="0">
              <a:buNone/>
            </a:pPr>
            <a:r>
              <a:rPr lang="en-US" sz="2400" b="1" dirty="0"/>
              <a:t>5.4: Create Power State </a:t>
            </a:r>
            <a:r>
              <a:rPr lang="en-US" sz="2400" b="1" dirty="0"/>
              <a:t>T</a:t>
            </a:r>
            <a:r>
              <a:rPr lang="en-US" sz="2400" b="1" dirty="0"/>
              <a:t>able</a:t>
            </a:r>
          </a:p>
          <a:p>
            <a:pPr marL="569913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Edit the </a:t>
            </a:r>
            <a:r>
              <a:rPr lang="en-US" sz="2400" dirty="0" err="1">
                <a:solidFill>
                  <a:schemeClr val="tx2"/>
                </a:solidFill>
              </a:rPr>
              <a:t>power_state.tcl</a:t>
            </a:r>
            <a:r>
              <a:rPr lang="en-US" sz="2400" dirty="0"/>
              <a:t> file to fill in the missing the power state information as in the table below (Hint: need additional </a:t>
            </a:r>
            <a:r>
              <a:rPr lang="en-US" sz="2400" dirty="0" err="1">
                <a:solidFill>
                  <a:schemeClr val="tx2"/>
                </a:solidFill>
              </a:rPr>
              <a:t>add_pst_state</a:t>
            </a:r>
            <a:r>
              <a:rPr lang="en-US" sz="2400" dirty="0"/>
              <a:t> lines).</a:t>
            </a:r>
          </a:p>
          <a:p>
            <a:pPr marL="569913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Source </a:t>
            </a:r>
            <a:r>
              <a:rPr lang="en-US" sz="2400" dirty="0" err="1">
                <a:solidFill>
                  <a:schemeClr val="tx2"/>
                </a:solidFill>
              </a:rPr>
              <a:t>power_state.tcl</a:t>
            </a:r>
            <a:r>
              <a:rPr lang="en-US" sz="2400" dirty="0"/>
              <a:t>.</a:t>
            </a:r>
            <a:endParaRPr lang="en-US" sz="2400" dirty="0" smtClean="0"/>
          </a:p>
          <a:p>
            <a:pPr marL="342900" lvl="2" indent="0">
              <a:buNone/>
            </a:pPr>
            <a:endParaRPr lang="en-US" sz="2400" b="1" dirty="0"/>
          </a:p>
          <a:p>
            <a:pPr marL="342900" lvl="2" indent="0">
              <a:buNone/>
            </a:pP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LAB5</a:t>
            </a:r>
            <a:r>
              <a:rPr lang="en-US" b="1" dirty="0">
                <a:latin typeface="+mn-lt"/>
              </a:rPr>
              <a:t>: </a:t>
            </a:r>
            <a:r>
              <a:rPr lang="en-US" b="1" dirty="0" smtClean="0">
                <a:latin typeface="+mn-lt"/>
              </a:rPr>
              <a:t>Inter </a:t>
            </a:r>
            <a:r>
              <a:rPr lang="en-US" b="1" dirty="0">
                <a:latin typeface="+mn-lt"/>
              </a:rPr>
              <a:t>Power Domain </a:t>
            </a:r>
            <a:r>
              <a:rPr lang="en-US" b="1" dirty="0" smtClean="0">
                <a:latin typeface="+mn-lt"/>
              </a:rPr>
              <a:t>Rules</a:t>
            </a:r>
            <a:r>
              <a:rPr lang="en-US" b="1" dirty="0">
                <a:latin typeface="+mn-lt"/>
              </a:rPr>
              <a:t/>
            </a:r>
            <a:br>
              <a:rPr lang="en-US" b="1" dirty="0">
                <a:latin typeface="+mn-lt"/>
              </a:rPr>
            </a:br>
            <a:r>
              <a:rPr lang="en-US" b="1" dirty="0" smtClean="0">
                <a:latin typeface="+mn-lt"/>
              </a:rPr>
              <a:t>(Defining cont.)</a:t>
            </a:r>
            <a:endParaRPr lang="en-US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28338" y="3276600"/>
          <a:ext cx="924319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1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PD_LOW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PD_LOW_AON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PD_HI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PD_HI_AON</a:t>
                      </a:r>
                      <a:endParaRPr lang="en-US" dirty="0"/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0.9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1.6</a:t>
                      </a: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0.9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1.6</a:t>
                      </a: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0.9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1.6</a:t>
                      </a: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0.9</a:t>
                      </a:r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1.6</a:t>
                      </a:r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5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6235" y="1624592"/>
            <a:ext cx="10505170" cy="5087937"/>
          </a:xfrm>
        </p:spPr>
        <p:txBody>
          <a:bodyPr>
            <a:normAutofit/>
          </a:bodyPr>
          <a:lstStyle/>
          <a:p>
            <a:pPr marL="342900" lvl="2" indent="0">
              <a:buNone/>
            </a:pPr>
            <a:r>
              <a:rPr lang="en-US" sz="2400" b="1" dirty="0"/>
              <a:t>5.5: Check the power domain rules</a:t>
            </a:r>
          </a:p>
          <a:p>
            <a:pPr marL="628650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Run </a:t>
            </a:r>
            <a:r>
              <a:rPr lang="en-US" sz="2400" dirty="0">
                <a:solidFill>
                  <a:schemeClr val="tx2"/>
                </a:solidFill>
              </a:rPr>
              <a:t>check_power_domain –</a:t>
            </a:r>
            <a:r>
              <a:rPr lang="en-US" sz="2400" dirty="0" err="1">
                <a:solidFill>
                  <a:schemeClr val="tx2"/>
                </a:solidFill>
              </a:rPr>
              <a:t>rule_only</a:t>
            </a:r>
            <a:r>
              <a:rPr lang="en-US" sz="2400" dirty="0"/>
              <a:t> and </a:t>
            </a:r>
            <a:r>
              <a:rPr lang="en-US" sz="2400" dirty="0"/>
              <a:t>check for any missing rules. </a:t>
            </a:r>
          </a:p>
          <a:p>
            <a:pPr marL="628650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Output the power domain information in a UPF and native AP formats and examine the differences (Hint: use </a:t>
            </a:r>
            <a:r>
              <a:rPr lang="en-US" sz="2400" dirty="0" err="1">
                <a:solidFill>
                  <a:schemeClr val="tx2"/>
                </a:solidFill>
              </a:rPr>
              <a:t>export_upf</a:t>
            </a:r>
            <a:r>
              <a:rPr lang="en-US" sz="2400" dirty="0"/>
              <a:t> &amp; </a:t>
            </a:r>
            <a:r>
              <a:rPr lang="en-US" sz="2400" dirty="0">
                <a:solidFill>
                  <a:schemeClr val="tx2"/>
                </a:solidFill>
              </a:rPr>
              <a:t>export_setup –power_domain</a:t>
            </a:r>
            <a:r>
              <a:rPr lang="en-US" sz="2400" dirty="0"/>
              <a:t>)</a:t>
            </a:r>
          </a:p>
          <a:p>
            <a:pPr marL="628650" lvl="2" indent="-285750">
              <a:buFont typeface="Wingdings" panose="05000000000000000000" pitchFamily="2" charset="2"/>
              <a:buChar char="q"/>
            </a:pPr>
            <a:r>
              <a:rPr lang="en-US" sz="2400" dirty="0"/>
              <a:t>Save the project &amp; exit</a:t>
            </a:r>
            <a:br>
              <a:rPr lang="en-US" sz="2400" dirty="0"/>
            </a:br>
            <a:r>
              <a:rPr lang="en-US" sz="2400" dirty="0"/>
              <a:t>% </a:t>
            </a:r>
            <a:r>
              <a:rPr lang="en-US" sz="2400" dirty="0" err="1">
                <a:solidFill>
                  <a:schemeClr val="tx2"/>
                </a:solidFill>
              </a:rPr>
              <a:t>save_project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db</a:t>
            </a:r>
            <a:r>
              <a:rPr lang="en-US" sz="2400" dirty="0">
                <a:solidFill>
                  <a:schemeClr val="tx2"/>
                </a:solidFill>
              </a:rPr>
              <a:t>/</a:t>
            </a:r>
            <a:r>
              <a:rPr lang="en-US" sz="2400" dirty="0" err="1">
                <a:solidFill>
                  <a:schemeClr val="tx2"/>
                </a:solidFill>
              </a:rPr>
              <a:t>power_domain.proj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% </a:t>
            </a:r>
            <a:r>
              <a:rPr lang="en-US" sz="2400" dirty="0">
                <a:solidFill>
                  <a:schemeClr val="tx2"/>
                </a:solidFill>
              </a:rPr>
              <a:t>exit</a:t>
            </a:r>
          </a:p>
          <a:p>
            <a:pPr marL="342900" lvl="2" indent="0">
              <a:buNone/>
            </a:pPr>
            <a:endParaRPr lang="en-US" sz="2400" b="1" dirty="0"/>
          </a:p>
          <a:p>
            <a:pPr marL="342900" lvl="2" indent="0">
              <a:buNone/>
            </a:pP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LAB5</a:t>
            </a:r>
            <a:r>
              <a:rPr lang="en-US" b="1" dirty="0">
                <a:latin typeface="+mn-lt"/>
              </a:rPr>
              <a:t>: </a:t>
            </a:r>
            <a:r>
              <a:rPr lang="en-US" b="1" dirty="0" smtClean="0">
                <a:latin typeface="+mn-lt"/>
              </a:rPr>
              <a:t>Inter </a:t>
            </a:r>
            <a:r>
              <a:rPr lang="en-US" b="1" dirty="0">
                <a:latin typeface="+mn-lt"/>
              </a:rPr>
              <a:t>Power Domain </a:t>
            </a:r>
            <a:r>
              <a:rPr lang="en-US" b="1" dirty="0" smtClean="0">
                <a:latin typeface="+mn-lt"/>
              </a:rPr>
              <a:t>Rules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(Checking)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630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63" y="2667000"/>
            <a:ext cx="11680957" cy="3276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cap="none" dirty="0" smtClean="0">
                <a:latin typeface="+mn-lt"/>
              </a:rPr>
              <a:t>LAB 6</a:t>
            </a:r>
            <a:br>
              <a:rPr lang="en-US" b="0" cap="none" dirty="0" smtClean="0">
                <a:latin typeface="+mn-lt"/>
              </a:rPr>
            </a:br>
            <a:r>
              <a:rPr lang="en-US" b="0" cap="none" dirty="0" smtClean="0">
                <a:latin typeface="+mn-lt"/>
              </a:rPr>
              <a:t>Hierarchical</a:t>
            </a:r>
            <a:br>
              <a:rPr lang="en-US" b="0" cap="none" dirty="0" smtClean="0">
                <a:latin typeface="+mn-lt"/>
              </a:rPr>
            </a:br>
            <a:r>
              <a:rPr lang="en-US" b="0" u="sng" cap="none" dirty="0" smtClean="0">
                <a:latin typeface="+mn-lt"/>
              </a:rPr>
              <a:t>SPU Pushdown &amp; IPD Fixing</a:t>
            </a:r>
            <a:r>
              <a:rPr lang="en-US" b="0" cap="none" dirty="0" smtClean="0">
                <a:latin typeface="+mn-lt"/>
              </a:rPr>
              <a:t/>
            </a:r>
            <a:br>
              <a:rPr lang="en-US" b="0" cap="none" dirty="0" smtClean="0">
                <a:latin typeface="+mn-lt"/>
              </a:rPr>
            </a:br>
            <a:r>
              <a:rPr lang="en-US" b="0" cap="none" dirty="0" smtClean="0">
                <a:latin typeface="+mn-lt"/>
              </a:rPr>
              <a:t>45 Min</a:t>
            </a:r>
            <a:br>
              <a:rPr lang="en-US" b="0" cap="none" dirty="0" smtClean="0">
                <a:latin typeface="+mn-lt"/>
              </a:rPr>
            </a:br>
            <a:endParaRPr lang="en-US" b="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51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2382" y="1331298"/>
            <a:ext cx="10157354" cy="57607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this lab you will fix power domain violations in a top-down MVDD flow.  Starting with the top level, the </a:t>
            </a:r>
            <a:r>
              <a:rPr lang="en-US" sz="2400" dirty="0" err="1" smtClean="0"/>
              <a:t>spu</a:t>
            </a:r>
            <a:r>
              <a:rPr lang="en-US" sz="2400" dirty="0" smtClean="0"/>
              <a:t> partition is saved into a project. Then level shifters and isolation cells are inserted in the block and the </a:t>
            </a:r>
            <a:r>
              <a:rPr lang="en-US" sz="2400" dirty="0" err="1" smtClean="0"/>
              <a:t>spu</a:t>
            </a:r>
            <a:r>
              <a:rPr lang="en-US" sz="2400" dirty="0" smtClean="0"/>
              <a:t> block is abstracted. IPD cell insertion is then done at the top level with the abstracted </a:t>
            </a:r>
            <a:r>
              <a:rPr lang="en-US" sz="2400" dirty="0" err="1" smtClean="0"/>
              <a:t>spu</a:t>
            </a:r>
            <a:r>
              <a:rPr lang="en-US" sz="2400" dirty="0" smtClean="0"/>
              <a:t> </a:t>
            </a:r>
            <a:r>
              <a:rPr lang="en-US" sz="2400" smtClean="0"/>
              <a:t>block</a:t>
            </a:r>
            <a:r>
              <a:rPr lang="en-US" sz="2400" smtClean="0"/>
              <a:t>.</a:t>
            </a:r>
          </a:p>
          <a:p>
            <a:endParaRPr lang="en-US" sz="2400" dirty="0" smtClean="0"/>
          </a:p>
          <a:p>
            <a:pPr marL="284163" lvl="2" indent="0">
              <a:buNone/>
            </a:pPr>
            <a:r>
              <a:rPr lang="en-US" sz="2400" b="1" dirty="0"/>
              <a:t>6.1: Data pushdown</a:t>
            </a:r>
          </a:p>
          <a:p>
            <a:pPr marL="284163" lvl="1" indent="0">
              <a:buFont typeface="Wingdings" panose="05000000000000000000" pitchFamily="2" charset="2"/>
              <a:buChar char="q"/>
            </a:pPr>
            <a:r>
              <a:rPr lang="en-US" dirty="0" smtClean="0"/>
              <a:t>Start </a:t>
            </a:r>
            <a:r>
              <a:rPr lang="en-US" smtClean="0"/>
              <a:t>an </a:t>
            </a:r>
            <a:r>
              <a:rPr lang="en-US" smtClean="0"/>
              <a:t>AG </a:t>
            </a:r>
            <a:r>
              <a:rPr lang="en-US" dirty="0" smtClean="0"/>
              <a:t>session in the lab6 directory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tx2"/>
                </a:solidFill>
              </a:rPr>
              <a:t>source </a:t>
            </a:r>
            <a:r>
              <a:rPr lang="en-US" dirty="0" err="1" smtClean="0">
                <a:solidFill>
                  <a:schemeClr val="tx2"/>
                </a:solidFill>
              </a:rPr>
              <a:t>init.tcl</a:t>
            </a:r>
            <a:endParaRPr lang="en-US" dirty="0">
              <a:solidFill>
                <a:schemeClr val="tx2"/>
              </a:solidFill>
            </a:endParaRPr>
          </a:p>
          <a:p>
            <a:pPr marL="284163" lvl="1" indent="0">
              <a:buFont typeface="Wingdings" panose="05000000000000000000" pitchFamily="2" charset="2"/>
              <a:buChar char="q"/>
            </a:pPr>
            <a:r>
              <a:rPr lang="en-US" dirty="0"/>
              <a:t>Examine and source the </a:t>
            </a:r>
            <a:r>
              <a:rPr lang="en-US" dirty="0" err="1">
                <a:solidFill>
                  <a:schemeClr val="tx2"/>
                </a:solidFill>
              </a:rPr>
              <a:t>spu-</a:t>
            </a:r>
            <a:r>
              <a:rPr lang="en-US" dirty="0" err="1" smtClean="0">
                <a:solidFill>
                  <a:schemeClr val="tx2"/>
                </a:solidFill>
              </a:rPr>
              <a:t>pushdown.tcl</a:t>
            </a:r>
            <a:r>
              <a:rPr lang="en-US" dirty="0" smtClean="0"/>
              <a:t> script. This pushes down the top level power mesh and island into the </a:t>
            </a:r>
            <a:r>
              <a:rPr lang="en-US" dirty="0" err="1" smtClean="0"/>
              <a:t>spu</a:t>
            </a:r>
            <a:r>
              <a:rPr lang="en-US" dirty="0" smtClean="0"/>
              <a:t> block and saves into </a:t>
            </a:r>
            <a:r>
              <a:rPr lang="en-US" dirty="0" err="1" smtClean="0">
                <a:solidFill>
                  <a:schemeClr val="tx2"/>
                </a:solidFill>
              </a:rPr>
              <a:t>spu_db</a:t>
            </a:r>
            <a:r>
              <a:rPr lang="en-US" dirty="0" smtClean="0">
                <a:solidFill>
                  <a:schemeClr val="tx2"/>
                </a:solidFill>
              </a:rPr>
              <a:t>/</a:t>
            </a:r>
            <a:r>
              <a:rPr lang="en-US" dirty="0" err="1" smtClean="0">
                <a:solidFill>
                  <a:schemeClr val="tx2"/>
                </a:solidFill>
              </a:rPr>
              <a:t>spu.proj</a:t>
            </a:r>
            <a:r>
              <a:rPr lang="en-US" dirty="0" smtClean="0"/>
              <a:t>.</a:t>
            </a:r>
          </a:p>
          <a:p>
            <a:pPr marL="284163" lvl="1" indent="0">
              <a:buFont typeface="Wingdings" panose="05000000000000000000" pitchFamily="2" charset="2"/>
              <a:buChar char="q"/>
            </a:pPr>
            <a:r>
              <a:rPr lang="en-US" dirty="0" smtClean="0"/>
              <a:t>Examine the layout to see how the top level power mesh has been pruned over the </a:t>
            </a:r>
            <a:r>
              <a:rPr lang="en-US" dirty="0" err="1" smtClean="0"/>
              <a:t>spu</a:t>
            </a:r>
            <a:r>
              <a:rPr lang="en-US" dirty="0" smtClean="0"/>
              <a:t> block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8769" y="171450"/>
            <a:ext cx="10187472" cy="94615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LAB6</a:t>
            </a:r>
            <a:r>
              <a:rPr lang="en-US" sz="4000" b="1" dirty="0">
                <a:latin typeface="+mn-lt"/>
              </a:rPr>
              <a:t>: </a:t>
            </a:r>
            <a:r>
              <a:rPr lang="en-US" sz="4000" b="1" dirty="0">
                <a:latin typeface="+mn-lt"/>
              </a:rPr>
              <a:t>Hierarchical- </a:t>
            </a:r>
            <a:r>
              <a:rPr lang="en-US" sz="4000" b="1" dirty="0">
                <a:latin typeface="+mn-lt"/>
              </a:rPr>
              <a:t>SPU Pushdown &amp; </a:t>
            </a:r>
            <a:r>
              <a:rPr lang="en-US" sz="4000" b="1">
                <a:latin typeface="+mn-lt"/>
              </a:rPr>
              <a:t>IPD </a:t>
            </a:r>
            <a:r>
              <a:rPr lang="en-US" sz="4000" b="1" smtClean="0">
                <a:latin typeface="+mn-lt"/>
              </a:rPr>
              <a:t>Fixing</a:t>
            </a: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98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6128" y="956006"/>
            <a:ext cx="10157354" cy="5760750"/>
          </a:xfrm>
          <a:noFill/>
          <a:ln>
            <a:noFill/>
          </a:ln>
        </p:spPr>
        <p:txBody>
          <a:bodyPr>
            <a:noAutofit/>
          </a:bodyPr>
          <a:lstStyle/>
          <a:p>
            <a:pPr marL="284163" lvl="2" indent="0">
              <a:buNone/>
            </a:pPr>
            <a:r>
              <a:rPr lang="en-US" sz="3600" b="1" dirty="0"/>
              <a:t>6.2: SPU Island Creation</a:t>
            </a:r>
          </a:p>
          <a:p>
            <a:pPr marL="284163" lvl="2" indent="0">
              <a:buFont typeface="Wingdings" panose="05000000000000000000" pitchFamily="2" charset="2"/>
              <a:buChar char="q"/>
            </a:pPr>
            <a:r>
              <a:rPr lang="en-US" sz="2800" dirty="0"/>
              <a:t>Load the </a:t>
            </a:r>
            <a:r>
              <a:rPr lang="en-US" sz="2800" dirty="0" err="1">
                <a:solidFill>
                  <a:schemeClr val="tx2"/>
                </a:solidFill>
              </a:rPr>
              <a:t>spu_db</a:t>
            </a:r>
            <a:r>
              <a:rPr lang="en-US" sz="2800" dirty="0">
                <a:solidFill>
                  <a:schemeClr val="tx2"/>
                </a:solidFill>
              </a:rPr>
              <a:t>/</a:t>
            </a:r>
            <a:r>
              <a:rPr lang="en-US" sz="2800" dirty="0" err="1">
                <a:solidFill>
                  <a:schemeClr val="tx2"/>
                </a:solidFill>
              </a:rPr>
              <a:t>spu.proj</a:t>
            </a:r>
            <a:r>
              <a:rPr lang="en-US" sz="2800" dirty="0"/>
              <a:t>, insure it is the current project (check with </a:t>
            </a:r>
            <a:r>
              <a:rPr lang="en-US" sz="2800" dirty="0" err="1">
                <a:solidFill>
                  <a:schemeClr val="tx2"/>
                </a:solidFill>
              </a:rPr>
              <a:t>list_projects</a:t>
            </a:r>
            <a:r>
              <a:rPr lang="en-US" sz="2800" dirty="0"/>
              <a:t>)</a:t>
            </a:r>
          </a:p>
          <a:p>
            <a:pPr marL="284163" lvl="2" indent="0">
              <a:buFont typeface="Wingdings" panose="05000000000000000000" pitchFamily="2" charset="2"/>
              <a:buChar char="q"/>
            </a:pPr>
            <a:r>
              <a:rPr lang="en-US" sz="2800" dirty="0"/>
              <a:t>Source the </a:t>
            </a:r>
            <a:r>
              <a:rPr lang="en-US" sz="2800" dirty="0" err="1"/>
              <a:t>spu</a:t>
            </a:r>
            <a:r>
              <a:rPr lang="en-US" sz="2800" dirty="0"/>
              <a:t> power domain script (</a:t>
            </a:r>
            <a:r>
              <a:rPr lang="en-US" sz="2800" dirty="0" err="1">
                <a:solidFill>
                  <a:schemeClr val="tx2"/>
                </a:solidFill>
              </a:rPr>
              <a:t>spu-power_domain.tcl</a:t>
            </a:r>
            <a:r>
              <a:rPr lang="en-US" sz="2800" dirty="0">
                <a:solidFill>
                  <a:schemeClr val="tx2"/>
                </a:solidFill>
              </a:rPr>
              <a:t>).</a:t>
            </a:r>
            <a:endParaRPr lang="en-US" sz="2800" dirty="0"/>
          </a:p>
          <a:p>
            <a:pPr marL="284163" lvl="2" indent="0">
              <a:buFont typeface="Wingdings" panose="05000000000000000000" pitchFamily="2" charset="2"/>
              <a:buChar char="q"/>
            </a:pPr>
            <a:r>
              <a:rPr lang="en-US" sz="2800" dirty="0"/>
              <a:t>Do </a:t>
            </a:r>
            <a:r>
              <a:rPr lang="en-US" sz="2800" dirty="0" err="1">
                <a:solidFill>
                  <a:schemeClr val="tx2"/>
                </a:solidFill>
              </a:rPr>
              <a:t>open_layout</a:t>
            </a:r>
            <a:r>
              <a:rPr lang="en-US" sz="2800" dirty="0"/>
              <a:t> and notice that the layout of the </a:t>
            </a:r>
            <a:r>
              <a:rPr lang="en-US" sz="2800" dirty="0" err="1"/>
              <a:t>spu</a:t>
            </a:r>
            <a:r>
              <a:rPr lang="en-US" sz="2800" dirty="0"/>
              <a:t> </a:t>
            </a:r>
            <a:r>
              <a:rPr lang="en-US" sz="2800" dirty="0"/>
              <a:t>block is displayed</a:t>
            </a:r>
          </a:p>
          <a:p>
            <a:pPr marL="284163" lvl="2" indent="0">
              <a:buFont typeface="Wingdings" panose="05000000000000000000" pitchFamily="2" charset="2"/>
              <a:buChar char="q"/>
            </a:pPr>
            <a:r>
              <a:rPr lang="en-US" sz="2800" dirty="0"/>
              <a:t>Examine and source </a:t>
            </a:r>
            <a:r>
              <a:rPr lang="en-US" sz="2800" dirty="0" err="1">
                <a:solidFill>
                  <a:schemeClr val="tx2"/>
                </a:solidFill>
              </a:rPr>
              <a:t>spu-island.tcl</a:t>
            </a:r>
            <a:r>
              <a:rPr lang="en-US" sz="2800" dirty="0"/>
              <a:t> which creates a series of island regions for the </a:t>
            </a:r>
            <a:r>
              <a:rPr lang="en-US" sz="2800" dirty="0" err="1"/>
              <a:t>pd_low_aon</a:t>
            </a:r>
            <a:r>
              <a:rPr lang="en-US" sz="2800" dirty="0"/>
              <a:t> and </a:t>
            </a:r>
            <a:r>
              <a:rPr lang="en-US" sz="2800" dirty="0" err="1"/>
              <a:t>pd_hi_aon</a:t>
            </a:r>
            <a:r>
              <a:rPr lang="en-US" sz="2800" dirty="0"/>
              <a:t> domains.  Examine the new islands in the layout after sourcing.</a:t>
            </a:r>
          </a:p>
          <a:p>
            <a:pPr marL="284163" lvl="2" indent="0">
              <a:buFont typeface="Wingdings" panose="05000000000000000000" pitchFamily="2" charset="2"/>
              <a:buChar char="q"/>
            </a:pPr>
            <a:r>
              <a:rPr lang="en-US" sz="2800" dirty="0"/>
              <a:t>Set the </a:t>
            </a:r>
            <a:r>
              <a:rPr lang="en-US" sz="2800" dirty="0" err="1">
                <a:solidFill>
                  <a:schemeClr val="tx2"/>
                </a:solidFill>
              </a:rPr>
              <a:t>stay_on_buffer_method</a:t>
            </a:r>
            <a:r>
              <a:rPr lang="en-US" sz="2800" dirty="0"/>
              <a:t> </a:t>
            </a:r>
            <a:r>
              <a:rPr lang="en-US" sz="2800" dirty="0"/>
              <a:t>attribute of the </a:t>
            </a:r>
            <a:r>
              <a:rPr lang="en-US" sz="2800" dirty="0" err="1"/>
              <a:t>spu</a:t>
            </a:r>
            <a:r>
              <a:rPr lang="en-US" sz="2800" dirty="0"/>
              <a:t> module to </a:t>
            </a:r>
            <a:r>
              <a:rPr lang="en-US" sz="2800" dirty="0" err="1">
                <a:solidFill>
                  <a:schemeClr val="tx2"/>
                </a:solidFill>
              </a:rPr>
              <a:t>use_split_rail_island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</a:p>
          <a:p>
            <a:pPr marL="284163" lvl="2" indent="0">
              <a:buFont typeface="Wingdings" panose="05000000000000000000" pitchFamily="2" charset="2"/>
              <a:buChar char="q"/>
            </a:pPr>
            <a:r>
              <a:rPr lang="en-US" sz="2800" dirty="0"/>
              <a:t>Legalize </a:t>
            </a:r>
            <a:r>
              <a:rPr lang="en-US" sz="2800" dirty="0"/>
              <a:t>all cells </a:t>
            </a:r>
            <a:r>
              <a:rPr lang="en-US" sz="2800" dirty="0"/>
              <a:t>with </a:t>
            </a:r>
            <a:r>
              <a:rPr lang="en-US" sz="2800" dirty="0"/>
              <a:t>“</a:t>
            </a:r>
            <a:r>
              <a:rPr lang="en-US" sz="2800" dirty="0" err="1">
                <a:solidFill>
                  <a:schemeClr val="tx2"/>
                </a:solidFill>
              </a:rPr>
              <a:t>place_cell</a:t>
            </a:r>
            <a:r>
              <a:rPr lang="en-US" sz="2800" dirty="0">
                <a:solidFill>
                  <a:schemeClr val="tx2"/>
                </a:solidFill>
              </a:rPr>
              <a:t> –</a:t>
            </a:r>
            <a:r>
              <a:rPr lang="en-US" sz="2800" dirty="0" err="1">
                <a:solidFill>
                  <a:schemeClr val="tx2"/>
                </a:solidFill>
              </a:rPr>
              <a:t>legalize_only</a:t>
            </a:r>
            <a:r>
              <a:rPr lang="en-US" sz="2800" dirty="0"/>
              <a:t>” and notice how the </a:t>
            </a:r>
            <a:r>
              <a:rPr lang="en-US" sz="2800" dirty="0" err="1"/>
              <a:t>stdcells</a:t>
            </a:r>
            <a:r>
              <a:rPr lang="en-US" sz="2800" dirty="0"/>
              <a:t> are moved outside of the island regions.</a:t>
            </a:r>
            <a:endParaRPr lang="en-US" sz="2800" dirty="0"/>
          </a:p>
          <a:p>
            <a:pPr marL="284163" lvl="2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8769" y="171450"/>
            <a:ext cx="10187472" cy="41558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</a:rPr>
              <a:t>LAB6: Hierarchical- SPU Pushdown &amp; IPD </a:t>
            </a:r>
            <a:r>
              <a:rPr lang="en-US" sz="4000" b="1" dirty="0">
                <a:latin typeface="+mn-lt"/>
              </a:rPr>
              <a:t>Fixing</a:t>
            </a: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726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4891" y="817460"/>
            <a:ext cx="10157354" cy="5760750"/>
          </a:xfrm>
          <a:noFill/>
          <a:ln>
            <a:noFill/>
          </a:ln>
        </p:spPr>
        <p:txBody>
          <a:bodyPr>
            <a:normAutofit/>
          </a:bodyPr>
          <a:lstStyle/>
          <a:p>
            <a:pPr marL="284163" lvl="2" indent="0">
              <a:buNone/>
            </a:pPr>
            <a:r>
              <a:rPr lang="en-US" sz="3600" b="1" dirty="0"/>
              <a:t>6.3: SPU Level Shifter and Isolation Cell Insertion</a:t>
            </a:r>
          </a:p>
          <a:p>
            <a:pPr marL="284163" lvl="2" indent="0">
              <a:buFont typeface="Wingdings" panose="05000000000000000000" pitchFamily="2" charset="2"/>
              <a:buChar char="q"/>
            </a:pPr>
            <a:r>
              <a:rPr lang="en-US" sz="2800" dirty="0"/>
              <a:t>Run </a:t>
            </a:r>
            <a:r>
              <a:rPr lang="en-US" sz="2800" dirty="0">
                <a:solidFill>
                  <a:schemeClr val="tx2"/>
                </a:solidFill>
              </a:rPr>
              <a:t>check_power_domain –</a:t>
            </a:r>
            <a:r>
              <a:rPr lang="en-US" sz="2800" dirty="0" err="1">
                <a:solidFill>
                  <a:schemeClr val="tx2"/>
                </a:solidFill>
              </a:rPr>
              <a:t>rule_only</a:t>
            </a:r>
            <a:r>
              <a:rPr lang="en-US" sz="2800" dirty="0"/>
              <a:t> to verify there are no issues with the rules. </a:t>
            </a:r>
          </a:p>
          <a:p>
            <a:pPr marL="284163" lvl="2" indent="0">
              <a:buFont typeface="Wingdings" panose="05000000000000000000" pitchFamily="2" charset="2"/>
              <a:buChar char="q"/>
            </a:pPr>
            <a:r>
              <a:rPr lang="en-US" sz="2800" dirty="0"/>
              <a:t>Run </a:t>
            </a:r>
            <a:r>
              <a:rPr lang="en-US" sz="2800" dirty="0">
                <a:solidFill>
                  <a:schemeClr val="tx2"/>
                </a:solidFill>
              </a:rPr>
              <a:t>check_power_domain</a:t>
            </a:r>
            <a:r>
              <a:rPr lang="en-US" sz="2800" dirty="0"/>
              <a:t> </a:t>
            </a:r>
            <a:r>
              <a:rPr lang="en-US" sz="2800" dirty="0"/>
              <a:t>and examine the inter power domain problems that need to be fixed.</a:t>
            </a:r>
            <a:endParaRPr lang="en-US" sz="2800" dirty="0"/>
          </a:p>
          <a:p>
            <a:pPr marL="288925" lvl="2" indent="0">
              <a:buFont typeface="Wingdings" panose="05000000000000000000" pitchFamily="2" charset="2"/>
              <a:buChar char="q"/>
              <a:tabLst>
                <a:tab pos="461963" algn="l"/>
              </a:tabLst>
            </a:pPr>
            <a:r>
              <a:rPr lang="en-US" sz="2800" dirty="0"/>
              <a:t>Insert Level Shifter &amp; Isolation Cells with the </a:t>
            </a:r>
            <a:r>
              <a:rPr lang="en-US" sz="2800" dirty="0" err="1">
                <a:solidFill>
                  <a:schemeClr val="tx2"/>
                </a:solidFill>
              </a:rPr>
              <a:t>insert_ipd_cells</a:t>
            </a:r>
            <a:r>
              <a:rPr lang="en-US" sz="2800" dirty="0">
                <a:solidFill>
                  <a:schemeClr val="tx2"/>
                </a:solidFill>
              </a:rPr>
              <a:t> –</a:t>
            </a:r>
            <a:r>
              <a:rPr lang="en-US" sz="2800" dirty="0" err="1">
                <a:solidFill>
                  <a:schemeClr val="tx2"/>
                </a:solidFill>
              </a:rPr>
              <a:t>use_split_rail_island</a:t>
            </a:r>
            <a:r>
              <a:rPr lang="en-US" sz="2800" dirty="0"/>
              <a:t> command.</a:t>
            </a:r>
          </a:p>
          <a:p>
            <a:pPr marL="288925" lvl="2" indent="0">
              <a:buFont typeface="Wingdings" panose="05000000000000000000" pitchFamily="2" charset="2"/>
              <a:buChar char="q"/>
              <a:tabLst>
                <a:tab pos="461963" algn="l"/>
              </a:tabLst>
            </a:pPr>
            <a:r>
              <a:rPr lang="en-US" sz="2800" dirty="0"/>
              <a:t>Examine the islands and notice that they are now populated with IPD cells.</a:t>
            </a:r>
          </a:p>
          <a:p>
            <a:pPr marL="284163" lvl="2" indent="0">
              <a:buFont typeface="Wingdings" panose="05000000000000000000" pitchFamily="2" charset="2"/>
              <a:buChar char="q"/>
            </a:pPr>
            <a:r>
              <a:rPr lang="en-US" sz="2800" dirty="0"/>
              <a:t>Run </a:t>
            </a:r>
            <a:r>
              <a:rPr lang="en-US" sz="2800" dirty="0">
                <a:solidFill>
                  <a:schemeClr val="tx2"/>
                </a:solidFill>
              </a:rPr>
              <a:t>check_power_domain</a:t>
            </a:r>
            <a:r>
              <a:rPr lang="en-US" sz="2800" dirty="0"/>
              <a:t> to verify </a:t>
            </a:r>
            <a:r>
              <a:rPr lang="en-US" sz="2800" dirty="0"/>
              <a:t>if all </a:t>
            </a:r>
            <a:r>
              <a:rPr lang="en-US" sz="2800" dirty="0"/>
              <a:t>power domain violations have been fixed</a:t>
            </a:r>
            <a:r>
              <a:rPr lang="en-US" sz="2800" dirty="0"/>
              <a:t>.</a:t>
            </a:r>
          </a:p>
          <a:p>
            <a:pPr marL="284163" lvl="2" indent="0">
              <a:buFont typeface="Wingdings" panose="05000000000000000000" pitchFamily="2" charset="2"/>
              <a:buChar char="q"/>
            </a:pPr>
            <a:r>
              <a:rPr lang="en-US" sz="2800" dirty="0"/>
              <a:t>Save the project as </a:t>
            </a:r>
            <a:r>
              <a:rPr lang="en-US" sz="2800" dirty="0" err="1">
                <a:solidFill>
                  <a:schemeClr val="tx2"/>
                </a:solidFill>
              </a:rPr>
              <a:t>db</a:t>
            </a:r>
            <a:r>
              <a:rPr lang="en-US" sz="2800" dirty="0">
                <a:solidFill>
                  <a:schemeClr val="tx2"/>
                </a:solidFill>
              </a:rPr>
              <a:t>/</a:t>
            </a:r>
            <a:r>
              <a:rPr lang="en-US" sz="2800" dirty="0" err="1">
                <a:solidFill>
                  <a:schemeClr val="tx2"/>
                </a:solidFill>
              </a:rPr>
              <a:t>spu_ipd.proj</a:t>
            </a:r>
            <a:r>
              <a:rPr lang="en-US" sz="2800" dirty="0"/>
              <a:t> </a:t>
            </a:r>
            <a:r>
              <a:rPr lang="en-US" sz="2800" dirty="0"/>
              <a:t>and exit.</a:t>
            </a:r>
          </a:p>
          <a:p>
            <a:pPr marL="284163" lvl="2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8769" y="171450"/>
            <a:ext cx="10187472" cy="41558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</a:rPr>
              <a:t>LAB6: Hierarchical- SPU Pushdown &amp; IPD </a:t>
            </a:r>
            <a:r>
              <a:rPr lang="en-US" sz="4000" b="1" dirty="0">
                <a:latin typeface="+mn-lt"/>
              </a:rPr>
              <a:t>Fixing</a:t>
            </a: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227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63" y="2667000"/>
            <a:ext cx="11680957" cy="3276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cap="none" dirty="0" smtClean="0">
                <a:latin typeface="+mn-lt"/>
              </a:rPr>
              <a:t>LAB 7</a:t>
            </a:r>
            <a:br>
              <a:rPr lang="en-US" b="0" cap="none" dirty="0" smtClean="0">
                <a:latin typeface="+mn-lt"/>
              </a:rPr>
            </a:br>
            <a:r>
              <a:rPr lang="en-US" b="0" cap="none" dirty="0" smtClean="0">
                <a:latin typeface="+mn-lt"/>
              </a:rPr>
              <a:t>Hierarchical</a:t>
            </a:r>
            <a:br>
              <a:rPr lang="en-US" b="0" cap="none" dirty="0" smtClean="0">
                <a:latin typeface="+mn-lt"/>
              </a:rPr>
            </a:br>
            <a:r>
              <a:rPr lang="en-US" b="0" u="sng" cap="none" dirty="0" smtClean="0">
                <a:latin typeface="+mn-lt"/>
              </a:rPr>
              <a:t>Block Abstraction &amp; Top IPD Fixing</a:t>
            </a:r>
            <a:r>
              <a:rPr lang="en-US" b="0" cap="none" dirty="0" smtClean="0">
                <a:latin typeface="+mn-lt"/>
              </a:rPr>
              <a:t/>
            </a:r>
            <a:br>
              <a:rPr lang="en-US" b="0" cap="none" dirty="0" smtClean="0">
                <a:latin typeface="+mn-lt"/>
              </a:rPr>
            </a:br>
            <a:r>
              <a:rPr lang="en-US" b="0" cap="none" dirty="0" smtClean="0">
                <a:latin typeface="+mn-lt"/>
              </a:rPr>
              <a:t>30 Min</a:t>
            </a:r>
            <a:br>
              <a:rPr lang="en-US" b="0" cap="none" dirty="0" smtClean="0">
                <a:latin typeface="+mn-lt"/>
              </a:rPr>
            </a:br>
            <a:endParaRPr lang="en-US" b="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632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982" y="1483698"/>
            <a:ext cx="10157354" cy="5760750"/>
          </a:xfrm>
        </p:spPr>
        <p:txBody>
          <a:bodyPr/>
          <a:lstStyle/>
          <a:p>
            <a:r>
              <a:rPr lang="en-US" dirty="0" smtClean="0"/>
              <a:t>In this lab you will abstract the SPU block and then perform Inter-Power Domain (IPD) </a:t>
            </a:r>
            <a:r>
              <a:rPr lang="en-US" dirty="0"/>
              <a:t>f</a:t>
            </a:r>
            <a:r>
              <a:rPr lang="en-US" dirty="0" smtClean="0"/>
              <a:t>ixing at the top using this abstracted block.</a:t>
            </a:r>
          </a:p>
          <a:p>
            <a:pPr marL="284163" lvl="2" indent="0">
              <a:buNone/>
            </a:pPr>
            <a:r>
              <a:rPr lang="en-US" b="1" dirty="0"/>
              <a:t>7.1: SPU Block Abstraction</a:t>
            </a:r>
          </a:p>
          <a:p>
            <a:pPr marL="284163" lvl="1" indent="0">
              <a:buFont typeface="Wingdings" panose="05000000000000000000" pitchFamily="2" charset="2"/>
              <a:buChar char="q"/>
            </a:pPr>
            <a:r>
              <a:rPr lang="en-US" dirty="0" smtClean="0"/>
              <a:t>Start </a:t>
            </a:r>
            <a:r>
              <a:rPr lang="en-US" smtClean="0"/>
              <a:t>an </a:t>
            </a:r>
            <a:r>
              <a:rPr lang="en-US" smtClean="0"/>
              <a:t>AG </a:t>
            </a:r>
            <a:r>
              <a:rPr lang="en-US" dirty="0" smtClean="0"/>
              <a:t>session in the lab7 directory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tx2"/>
                </a:solidFill>
              </a:rPr>
              <a:t>source </a:t>
            </a:r>
            <a:r>
              <a:rPr lang="en-US" dirty="0" err="1" smtClean="0">
                <a:solidFill>
                  <a:schemeClr val="tx2"/>
                </a:solidFill>
              </a:rPr>
              <a:t>init.tcl</a:t>
            </a:r>
            <a:r>
              <a:rPr lang="en-US" dirty="0" smtClean="0"/>
              <a:t>. This loads the top level block into memory.</a:t>
            </a:r>
            <a:endParaRPr lang="en-US" dirty="0"/>
          </a:p>
          <a:p>
            <a:pPr marL="284163" lvl="1" indent="0">
              <a:buFont typeface="Wingdings" panose="05000000000000000000" pitchFamily="2" charset="2"/>
              <a:buChar char="q"/>
            </a:pPr>
            <a:r>
              <a:rPr lang="en-US" dirty="0" smtClean="0"/>
              <a:t>Examine </a:t>
            </a:r>
            <a:r>
              <a:rPr lang="en-US" dirty="0"/>
              <a:t>(but don’t source) </a:t>
            </a:r>
            <a:r>
              <a:rPr lang="en-US" dirty="0" smtClean="0"/>
              <a:t>the </a:t>
            </a:r>
            <a:r>
              <a:rPr lang="en-US" dirty="0" err="1">
                <a:solidFill>
                  <a:schemeClr val="tx2"/>
                </a:solidFill>
              </a:rPr>
              <a:t>spu-abstract.tcl</a:t>
            </a:r>
            <a:r>
              <a:rPr lang="en-US" dirty="0"/>
              <a:t> </a:t>
            </a:r>
            <a:r>
              <a:rPr lang="en-US" dirty="0" smtClean="0"/>
              <a:t>script which was used to create the abstract of the </a:t>
            </a:r>
            <a:r>
              <a:rPr lang="en-US" dirty="0" err="1" smtClean="0"/>
              <a:t>spu</a:t>
            </a:r>
            <a:r>
              <a:rPr lang="en-US" dirty="0" smtClean="0"/>
              <a:t> block. </a:t>
            </a:r>
            <a:r>
              <a:rPr lang="en-US" dirty="0"/>
              <a:t>This </a:t>
            </a:r>
            <a:r>
              <a:rPr lang="en-US" dirty="0" smtClean="0"/>
              <a:t>created </a:t>
            </a:r>
            <a:r>
              <a:rPr lang="en-US" dirty="0"/>
              <a:t>a timing model and physical abstract so that the block can be used as a macro at the top </a:t>
            </a:r>
            <a:r>
              <a:rPr lang="en-US" dirty="0" smtClean="0"/>
              <a:t>level.</a:t>
            </a:r>
          </a:p>
          <a:p>
            <a:pPr marL="284163" lvl="2" indent="0">
              <a:buNone/>
            </a:pPr>
            <a:r>
              <a:rPr lang="en-US" b="1" dirty="0"/>
              <a:t>7.2: </a:t>
            </a:r>
            <a:r>
              <a:rPr lang="en-US" b="1" dirty="0"/>
              <a:t>Top Level SPU Replacement with Abstract</a:t>
            </a:r>
          </a:p>
          <a:p>
            <a:pPr marL="284163" lvl="1" indent="0">
              <a:buFont typeface="Wingdings" panose="05000000000000000000" pitchFamily="2" charset="2"/>
              <a:buChar char="q"/>
            </a:pPr>
            <a:r>
              <a:rPr lang="en-US" dirty="0" smtClean="0"/>
              <a:t>Examine </a:t>
            </a:r>
            <a:r>
              <a:rPr lang="en-US" dirty="0"/>
              <a:t>and source </a:t>
            </a:r>
            <a:r>
              <a:rPr lang="en-US" dirty="0" err="1">
                <a:solidFill>
                  <a:schemeClr val="tx2"/>
                </a:solidFill>
              </a:rPr>
              <a:t>load_abstract.tcl</a:t>
            </a:r>
            <a:r>
              <a:rPr lang="en-US" dirty="0"/>
              <a:t>. </a:t>
            </a:r>
            <a:endParaRPr lang="en-US" dirty="0" smtClean="0"/>
          </a:p>
          <a:p>
            <a:pPr marL="284163" lvl="1" indent="0">
              <a:buFont typeface="Wingdings" panose="05000000000000000000" pitchFamily="2" charset="2"/>
              <a:buChar char="q"/>
            </a:pPr>
            <a:r>
              <a:rPr lang="en-US" dirty="0" smtClean="0"/>
              <a:t>Examine </a:t>
            </a:r>
            <a:r>
              <a:rPr lang="en-US" dirty="0"/>
              <a:t>the resulting </a:t>
            </a:r>
            <a:r>
              <a:rPr lang="en-US" dirty="0" err="1"/>
              <a:t>spu</a:t>
            </a:r>
            <a:r>
              <a:rPr lang="en-US" dirty="0"/>
              <a:t> abstract in </a:t>
            </a:r>
            <a:r>
              <a:rPr lang="en-US" dirty="0" smtClean="0"/>
              <a:t>the top level layout.  Examine the </a:t>
            </a:r>
            <a:r>
              <a:rPr lang="en-US" dirty="0" err="1" smtClean="0"/>
              <a:t>spu</a:t>
            </a:r>
            <a:r>
              <a:rPr lang="en-US" dirty="0" smtClean="0"/>
              <a:t> macro pins and routing blockages</a:t>
            </a:r>
            <a:endParaRPr lang="en-US" dirty="0"/>
          </a:p>
          <a:p>
            <a:pPr marL="284163" lvl="1" indent="0">
              <a:buNone/>
            </a:pPr>
            <a:endParaRPr lang="en-US" dirty="0" smtClean="0"/>
          </a:p>
          <a:p>
            <a:pPr marL="284163" lvl="1" indent="0">
              <a:buFont typeface="Wingdings" panose="05000000000000000000" pitchFamily="2" charset="2"/>
              <a:buChar char="q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8769" y="171450"/>
            <a:ext cx="10187472" cy="94615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LAB7: Hierarchical- Block </a:t>
            </a:r>
            <a:r>
              <a:rPr lang="en-US" sz="3600" b="1" dirty="0">
                <a:latin typeface="+mn-lt"/>
              </a:rPr>
              <a:t>Abstraction &amp; Top </a:t>
            </a:r>
            <a:r>
              <a:rPr lang="en-US" sz="3600" b="1">
                <a:latin typeface="+mn-lt"/>
              </a:rPr>
              <a:t>IPD </a:t>
            </a:r>
            <a:r>
              <a:rPr lang="en-US" sz="3600" b="1" smtClean="0">
                <a:latin typeface="+mn-lt"/>
              </a:rPr>
              <a:t>Fixing</a:t>
            </a:r>
            <a:endParaRPr lang="en-US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10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4564" y="1608389"/>
            <a:ext cx="10157354" cy="5760750"/>
          </a:xfrm>
        </p:spPr>
        <p:txBody>
          <a:bodyPr>
            <a:normAutofit/>
          </a:bodyPr>
          <a:lstStyle/>
          <a:p>
            <a:pPr marL="284163" lvl="1" indent="0">
              <a:buNone/>
            </a:pPr>
            <a:r>
              <a:rPr lang="en-US" b="1" dirty="0"/>
              <a:t>7.3: Top Level IPD Cell Insertion</a:t>
            </a:r>
            <a:endParaRPr lang="en-US" dirty="0" smtClean="0"/>
          </a:p>
          <a:p>
            <a:pPr marL="284163" lvl="1" indent="0">
              <a:buFont typeface="Wingdings" panose="05000000000000000000" pitchFamily="2" charset="2"/>
              <a:buChar char="q"/>
            </a:pPr>
            <a:r>
              <a:rPr lang="en-US" dirty="0"/>
              <a:t>Run </a:t>
            </a:r>
            <a:r>
              <a:rPr lang="en-US" dirty="0" smtClean="0">
                <a:solidFill>
                  <a:schemeClr val="tx2"/>
                </a:solidFill>
              </a:rPr>
              <a:t>check_power_domain –</a:t>
            </a:r>
            <a:r>
              <a:rPr lang="en-US" dirty="0" err="1" smtClean="0">
                <a:solidFill>
                  <a:schemeClr val="tx2"/>
                </a:solidFill>
              </a:rPr>
              <a:t>rule_only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verify that there are no missing rules.</a:t>
            </a:r>
            <a:endParaRPr lang="en-US" dirty="0"/>
          </a:p>
          <a:p>
            <a:pPr marL="284163" lvl="1" indent="0">
              <a:buFont typeface="Wingdings" panose="05000000000000000000" pitchFamily="2" charset="2"/>
              <a:buChar char="q"/>
            </a:pPr>
            <a:r>
              <a:rPr lang="en-US" dirty="0" smtClean="0"/>
              <a:t>Run </a:t>
            </a:r>
            <a:r>
              <a:rPr lang="en-US" dirty="0" smtClean="0">
                <a:solidFill>
                  <a:schemeClr val="tx2"/>
                </a:solidFill>
              </a:rPr>
              <a:t>check_power_domain -summary</a:t>
            </a:r>
            <a:r>
              <a:rPr lang="en-US" dirty="0" smtClean="0"/>
              <a:t> and notice the power domain errors.</a:t>
            </a:r>
          </a:p>
          <a:p>
            <a:pPr marL="284163" lvl="1" indent="0">
              <a:buFont typeface="Wingdings" panose="05000000000000000000" pitchFamily="2" charset="2"/>
              <a:buChar char="q"/>
            </a:pPr>
            <a:r>
              <a:rPr lang="en-US" dirty="0" smtClean="0"/>
              <a:t>Insert Isolation and Level Shifter Cells into the top level with </a:t>
            </a:r>
            <a:r>
              <a:rPr lang="en-US" dirty="0" err="1" smtClean="0">
                <a:solidFill>
                  <a:schemeClr val="tx2"/>
                </a:solidFill>
              </a:rPr>
              <a:t>insert_ipd_cells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2"/>
                </a:solidFill>
              </a:rPr>
              <a:t>–</a:t>
            </a:r>
            <a:r>
              <a:rPr lang="en-US" dirty="0" err="1" smtClean="0">
                <a:solidFill>
                  <a:schemeClr val="tx2"/>
                </a:solidFill>
              </a:rPr>
              <a:t>use_split_rail_island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/>
              <a:t>command.</a:t>
            </a:r>
            <a:endParaRPr lang="en-US" dirty="0" smtClean="0"/>
          </a:p>
          <a:p>
            <a:pPr marL="284163" lvl="1" indent="0">
              <a:buFont typeface="Wingdings" panose="05000000000000000000" pitchFamily="2" charset="2"/>
              <a:buChar char="q"/>
            </a:pPr>
            <a:r>
              <a:rPr lang="en-US" dirty="0" smtClean="0"/>
              <a:t>Run </a:t>
            </a:r>
            <a:r>
              <a:rPr lang="en-US" dirty="0" smtClean="0">
                <a:solidFill>
                  <a:schemeClr val="tx2"/>
                </a:solidFill>
              </a:rPr>
              <a:t>check_power_domain</a:t>
            </a:r>
            <a:r>
              <a:rPr lang="en-US" dirty="0" smtClean="0"/>
              <a:t> and examine the power domain issues.</a:t>
            </a:r>
          </a:p>
          <a:p>
            <a:pPr marL="568326" lvl="2" indent="0">
              <a:buFont typeface="Wingdings" panose="05000000000000000000" pitchFamily="2" charset="2"/>
              <a:buChar char="q"/>
            </a:pPr>
            <a:r>
              <a:rPr lang="en-US" sz="2400" dirty="0" smtClean="0"/>
              <a:t>What’s causing the improper isolation cell enable connection warnings?</a:t>
            </a:r>
          </a:p>
          <a:p>
            <a:pPr marL="568326" lvl="2" indent="0">
              <a:buFont typeface="Wingdings" panose="05000000000000000000" pitchFamily="2" charset="2"/>
              <a:buChar char="q"/>
            </a:pPr>
            <a:r>
              <a:rPr lang="en-US" sz="2400" dirty="0" smtClean="0"/>
              <a:t>(Hint: check what the PD pin of all the reported cells is connected to)</a:t>
            </a:r>
            <a:endParaRPr lang="en-US" sz="2400" dirty="0"/>
          </a:p>
          <a:p>
            <a:pPr marL="28416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8769" y="171450"/>
            <a:ext cx="10187472" cy="94615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LAB7: Hierarchical- Block </a:t>
            </a:r>
            <a:r>
              <a:rPr lang="en-US" sz="2800" b="1" dirty="0">
                <a:latin typeface="+mn-lt"/>
              </a:rPr>
              <a:t>Abstraction &amp; Top </a:t>
            </a:r>
            <a:r>
              <a:rPr lang="en-US" sz="2800" b="1">
                <a:latin typeface="+mn-lt"/>
              </a:rPr>
              <a:t>IPD </a:t>
            </a:r>
            <a:r>
              <a:rPr lang="en-US" sz="2800" b="1" smtClean="0">
                <a:latin typeface="+mn-lt"/>
              </a:rPr>
              <a:t>Fixing</a:t>
            </a:r>
            <a:endParaRPr 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227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0382" y="1160606"/>
            <a:ext cx="10515600" cy="4351338"/>
          </a:xfrm>
        </p:spPr>
        <p:txBody>
          <a:bodyPr>
            <a:noAutofit/>
          </a:bodyPr>
          <a:lstStyle/>
          <a:p>
            <a:r>
              <a:rPr lang="en-US" sz="2000" dirty="0"/>
              <a:t>In this lab you will explore a MVDD design</a:t>
            </a:r>
          </a:p>
          <a:p>
            <a:pPr marL="231775" lvl="1" indent="0">
              <a:buNone/>
            </a:pPr>
            <a:r>
              <a:rPr lang="en-US" sz="2000" b="1" dirty="0"/>
              <a:t>1.1: Lab Startup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Change to lab1 directory</a:t>
            </a:r>
            <a:br>
              <a:rPr lang="en-US" sz="2000" dirty="0"/>
            </a:br>
            <a:r>
              <a:rPr lang="en-US" sz="2000" b="1" dirty="0">
                <a:cs typeface="Consolas" panose="020B0609020204030204" pitchFamily="49" charset="0"/>
              </a:rPr>
              <a:t>% </a:t>
            </a:r>
            <a:r>
              <a:rPr lang="en-US" sz="2000" b="1" dirty="0">
                <a:solidFill>
                  <a:schemeClr val="tx2"/>
                </a:solidFill>
                <a:cs typeface="Consolas" panose="020B0609020204030204" pitchFamily="49" charset="0"/>
              </a:rPr>
              <a:t>cd lab1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Start </a:t>
            </a:r>
            <a:r>
              <a:rPr lang="en-US" sz="2000" smtClean="0"/>
              <a:t>AG by run</a:t>
            </a:r>
          </a:p>
          <a:p>
            <a:pPr marL="457200" lvl="1" indent="0">
              <a:buNone/>
            </a:pPr>
            <a:r>
              <a:rPr lang="en-US" sz="2000" b="1" smtClean="0">
                <a:solidFill>
                  <a:schemeClr val="tx2"/>
                </a:solidFill>
                <a:cs typeface="Consolas" panose="020B0609020204030204" pitchFamily="49" charset="0"/>
              </a:rPr>
              <a:t>     % RUN</a:t>
            </a:r>
            <a:endParaRPr lang="en-US" sz="2000" b="1" dirty="0">
              <a:solidFill>
                <a:schemeClr val="tx2"/>
              </a:solidFill>
              <a:cs typeface="Consolas" panose="020B0609020204030204" pitchFamily="49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Explore the design and answer the lab1 </a:t>
            </a:r>
            <a:r>
              <a:rPr lang="en-US" sz="2000" dirty="0" smtClean="0"/>
              <a:t>questions (on next page)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Hint: The following commands may be helpful: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000" dirty="0" err="1">
                <a:cs typeface="Consolas" panose="020B0609020204030204" pitchFamily="49" charset="0"/>
              </a:rPr>
              <a:t>get_cells</a:t>
            </a:r>
            <a:endParaRPr lang="en-US" sz="2000" dirty="0">
              <a:cs typeface="Consolas" panose="020B0609020204030204" pitchFamily="49" charset="0"/>
            </a:endParaRP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000" dirty="0" err="1" smtClean="0">
                <a:cs typeface="Consolas" panose="020B0609020204030204" pitchFamily="49" charset="0"/>
              </a:rPr>
              <a:t>report_property</a:t>
            </a:r>
            <a:endParaRPr lang="en-US" sz="2000" dirty="0">
              <a:cs typeface="Consolas" panose="020B0609020204030204" pitchFamily="49" charset="0"/>
            </a:endParaRP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000" dirty="0" err="1">
                <a:cs typeface="Consolas" panose="020B0609020204030204" pitchFamily="49" charset="0"/>
              </a:rPr>
              <a:t>report_power_domain</a:t>
            </a:r>
            <a:endParaRPr lang="en-US" sz="2000" dirty="0">
              <a:cs typeface="Consolas" panose="020B0609020204030204" pitchFamily="49" charset="0"/>
            </a:endParaRP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000" dirty="0" smtClean="0">
                <a:cs typeface="Consolas" panose="020B0609020204030204" pitchFamily="49" charset="0"/>
              </a:rPr>
              <a:t>export_setup </a:t>
            </a:r>
            <a:r>
              <a:rPr lang="en-US" sz="2000" dirty="0">
                <a:cs typeface="Consolas" panose="020B0609020204030204" pitchFamily="49" charset="0"/>
              </a:rPr>
              <a:t>–power_domain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000" dirty="0" err="1">
                <a:cs typeface="Consolas" panose="020B0609020204030204" pitchFamily="49" charset="0"/>
              </a:rPr>
              <a:t>check_power_domain</a:t>
            </a:r>
            <a:r>
              <a:rPr lang="en-US" sz="2000" dirty="0">
                <a:cs typeface="Consolas" panose="020B0609020204030204" pitchFamily="49" charset="0"/>
              </a:rPr>
              <a:t> –</a:t>
            </a:r>
            <a:r>
              <a:rPr lang="en-US" sz="2000" dirty="0" err="1">
                <a:cs typeface="Consolas" panose="020B0609020204030204" pitchFamily="49" charset="0"/>
              </a:rPr>
              <a:t>rule_only</a:t>
            </a:r>
            <a:r>
              <a:rPr lang="en-US" sz="2000" dirty="0">
                <a:cs typeface="Consolas" panose="020B0609020204030204" pitchFamily="49" charset="0"/>
              </a:rPr>
              <a:t> 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000" dirty="0" err="1">
                <a:cs typeface="Consolas" panose="020B0609020204030204" pitchFamily="49" charset="0"/>
              </a:rPr>
              <a:t>set_link_path</a:t>
            </a:r>
            <a:r>
              <a:rPr lang="en-US" sz="2000" dirty="0">
                <a:cs typeface="Consolas" panose="020B0609020204030204" pitchFamily="49" charset="0"/>
              </a:rPr>
              <a:t> –print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/>
              <a:t>Exit </a:t>
            </a:r>
            <a:r>
              <a:rPr lang="en-US" sz="2000" smtClean="0"/>
              <a:t>AG </a:t>
            </a:r>
            <a:r>
              <a:rPr lang="en-US" sz="2000" dirty="0"/>
              <a:t>when done</a:t>
            </a:r>
            <a:br>
              <a:rPr lang="en-US" sz="2000" dirty="0"/>
            </a:br>
            <a:r>
              <a:rPr lang="en-US" sz="2000" b="1" dirty="0">
                <a:cs typeface="Consolas" panose="020B0609020204030204" pitchFamily="49" charset="0"/>
              </a:rPr>
              <a:t>% </a:t>
            </a:r>
            <a:r>
              <a:rPr lang="en-US" sz="2000" b="1" dirty="0">
                <a:solidFill>
                  <a:schemeClr val="tx2"/>
                </a:solidFill>
                <a:cs typeface="Consolas" panose="020B0609020204030204" pitchFamily="49" charset="0"/>
              </a:rPr>
              <a:t>exit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LAB1: MVDD Design Exploration</a:t>
            </a:r>
          </a:p>
        </p:txBody>
      </p:sp>
    </p:spTree>
    <p:extLst>
      <p:ext uri="{BB962C8B-B14F-4D97-AF65-F5344CB8AC3E}">
        <p14:creationId xmlns:p14="http://schemas.microsoft.com/office/powerpoint/2010/main" val="382872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1436" y="1262025"/>
            <a:ext cx="10157354" cy="5760750"/>
          </a:xfrm>
        </p:spPr>
        <p:txBody>
          <a:bodyPr>
            <a:normAutofit/>
          </a:bodyPr>
          <a:lstStyle/>
          <a:p>
            <a:pPr marL="284163" lvl="1" indent="0">
              <a:buNone/>
            </a:pPr>
            <a:r>
              <a:rPr lang="en-US" b="1" dirty="0"/>
              <a:t>7.4: Fixing Problem with IPD Insertion</a:t>
            </a:r>
            <a:endParaRPr lang="en-US" dirty="0" smtClean="0"/>
          </a:p>
          <a:p>
            <a:pPr marL="284163" lvl="1" indent="0">
              <a:buFont typeface="Wingdings" panose="05000000000000000000" pitchFamily="2" charset="2"/>
              <a:buChar char="q"/>
            </a:pPr>
            <a:r>
              <a:rPr lang="en-US" dirty="0" smtClean="0"/>
              <a:t>Fix the issue causing the unconnected IPD enable pins</a:t>
            </a:r>
          </a:p>
          <a:p>
            <a:pPr marL="568326" lvl="2" indent="0">
              <a:buFont typeface="Wingdings" panose="05000000000000000000" pitchFamily="2" charset="2"/>
              <a:buChar char="q"/>
            </a:pPr>
            <a:r>
              <a:rPr lang="en-US" sz="2400" dirty="0"/>
              <a:t> (</a:t>
            </a:r>
            <a:r>
              <a:rPr lang="en-US" sz="2400" dirty="0" smtClean="0"/>
              <a:t>Hint: Examine </a:t>
            </a:r>
            <a:r>
              <a:rPr lang="en-US" sz="2400" dirty="0"/>
              <a:t>all </a:t>
            </a:r>
            <a:r>
              <a:rPr lang="en-US" sz="2400" dirty="0" err="1"/>
              <a:t>db</a:t>
            </a:r>
            <a:r>
              <a:rPr lang="en-US" sz="2400" dirty="0"/>
              <a:t> </a:t>
            </a:r>
            <a:r>
              <a:rPr lang="en-US" sz="2400" dirty="0" err="1"/>
              <a:t>params</a:t>
            </a:r>
            <a:r>
              <a:rPr lang="en-US" sz="2400" dirty="0"/>
              <a:t> for preserving ports: </a:t>
            </a:r>
            <a:r>
              <a:rPr lang="en-US" sz="2400" dirty="0" err="1">
                <a:solidFill>
                  <a:schemeClr val="tx2"/>
                </a:solidFill>
              </a:rPr>
              <a:t>report_param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db</a:t>
            </a:r>
            <a:r>
              <a:rPr lang="en-US" sz="2400" dirty="0">
                <a:solidFill>
                  <a:schemeClr val="tx2"/>
                </a:solidFill>
              </a:rPr>
              <a:t> *</a:t>
            </a:r>
            <a:r>
              <a:rPr lang="en-US" sz="2400" dirty="0" err="1">
                <a:solidFill>
                  <a:schemeClr val="tx2"/>
                </a:solidFill>
              </a:rPr>
              <a:t>preserv</a:t>
            </a:r>
            <a:r>
              <a:rPr lang="en-US" sz="2400" dirty="0" smtClean="0">
                <a:solidFill>
                  <a:schemeClr val="tx2"/>
                </a:solidFill>
              </a:rPr>
              <a:t>*</a:t>
            </a:r>
            <a:r>
              <a:rPr lang="en-US" sz="2400" dirty="0" smtClean="0"/>
              <a:t>)</a:t>
            </a:r>
          </a:p>
          <a:p>
            <a:pPr marL="284163" lvl="1" indent="0">
              <a:buFont typeface="Wingdings" panose="05000000000000000000" pitchFamily="2" charset="2"/>
              <a:buChar char="q"/>
            </a:pPr>
            <a:r>
              <a:rPr lang="en-US" dirty="0" smtClean="0"/>
              <a:t>Redo IPD insertion</a:t>
            </a:r>
          </a:p>
          <a:p>
            <a:pPr marL="568326" lvl="2" indent="0">
              <a:buFont typeface="Wingdings" panose="05000000000000000000" pitchFamily="2" charset="2"/>
              <a:buChar char="q"/>
            </a:pPr>
            <a:r>
              <a:rPr lang="en-US" sz="2400" dirty="0" smtClean="0"/>
              <a:t> Delete the existing IPD cells with </a:t>
            </a:r>
            <a:r>
              <a:rPr lang="en-US" sz="2400" dirty="0" err="1" smtClean="0">
                <a:solidFill>
                  <a:schemeClr val="tx2"/>
                </a:solidFill>
              </a:rPr>
              <a:t>delete_ipd_cells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568326" lvl="2" indent="0">
              <a:buFont typeface="Wingdings" panose="05000000000000000000" pitchFamily="2" charset="2"/>
              <a:buChar char="q"/>
            </a:pPr>
            <a:r>
              <a:rPr lang="en-US" sz="2400" dirty="0" smtClean="0"/>
              <a:t> Run </a:t>
            </a:r>
            <a:r>
              <a:rPr lang="en-US" sz="2400" dirty="0" err="1" smtClean="0">
                <a:solidFill>
                  <a:schemeClr val="tx2"/>
                </a:solidFill>
              </a:rPr>
              <a:t>check_design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-</a:t>
            </a:r>
            <a:r>
              <a:rPr lang="en-US" sz="2400" dirty="0" err="1" smtClean="0">
                <a:solidFill>
                  <a:schemeClr val="tx2"/>
                </a:solidFill>
              </a:rPr>
              <a:t>fix_conflict_name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to correct any name conflicts created</a:t>
            </a:r>
          </a:p>
          <a:p>
            <a:pPr marL="568326" lvl="2" indent="0">
              <a:buFont typeface="Wingdings" panose="05000000000000000000" pitchFamily="2" charset="2"/>
              <a:buChar char="q"/>
            </a:pPr>
            <a:r>
              <a:rPr lang="en-US" sz="2400" dirty="0" smtClean="0"/>
              <a:t> Reinsert with </a:t>
            </a:r>
            <a:r>
              <a:rPr lang="en-US" sz="2400" dirty="0" err="1" smtClean="0">
                <a:solidFill>
                  <a:schemeClr val="tx2"/>
                </a:solidFill>
              </a:rPr>
              <a:t>insert_ipd_cells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(–</a:t>
            </a:r>
            <a:r>
              <a:rPr lang="en-US" sz="2400" dirty="0" err="1" smtClean="0">
                <a:solidFill>
                  <a:schemeClr val="tx2"/>
                </a:solidFill>
              </a:rPr>
              <a:t>use_split_rail_island</a:t>
            </a:r>
            <a:r>
              <a:rPr lang="en-US" sz="2400" dirty="0" smtClean="0">
                <a:solidFill>
                  <a:schemeClr val="tx2"/>
                </a:solidFill>
              </a:rPr>
              <a:t>?)</a:t>
            </a:r>
            <a:endParaRPr lang="en-US" sz="2400" dirty="0" smtClean="0"/>
          </a:p>
          <a:p>
            <a:pPr marL="284163" lvl="1" indent="0">
              <a:buFont typeface="Wingdings" panose="05000000000000000000" pitchFamily="2" charset="2"/>
              <a:buChar char="q"/>
            </a:pPr>
            <a:r>
              <a:rPr lang="en-US" dirty="0" smtClean="0"/>
              <a:t>Run </a:t>
            </a:r>
            <a:r>
              <a:rPr lang="en-US" dirty="0">
                <a:solidFill>
                  <a:schemeClr val="tx2"/>
                </a:solidFill>
              </a:rPr>
              <a:t>check_power_domain</a:t>
            </a:r>
            <a:r>
              <a:rPr lang="en-US" dirty="0"/>
              <a:t> to verify </a:t>
            </a:r>
            <a:r>
              <a:rPr lang="en-US" dirty="0" smtClean="0"/>
              <a:t>if </a:t>
            </a:r>
            <a:r>
              <a:rPr lang="en-US" dirty="0"/>
              <a:t>all power domain </a:t>
            </a:r>
            <a:r>
              <a:rPr lang="en-US" dirty="0" smtClean="0"/>
              <a:t>issues </a:t>
            </a:r>
            <a:r>
              <a:rPr lang="en-US" dirty="0"/>
              <a:t>have been fixed</a:t>
            </a:r>
            <a:r>
              <a:rPr lang="en-US" dirty="0" smtClean="0"/>
              <a:t>. </a:t>
            </a:r>
            <a:r>
              <a:rPr lang="en-US" dirty="0"/>
              <a:t>(Besides </a:t>
            </a:r>
            <a:r>
              <a:rPr lang="en-US" dirty="0" smtClean="0"/>
              <a:t>the 5 improper </a:t>
            </a:r>
            <a:r>
              <a:rPr lang="en-US" dirty="0"/>
              <a:t>isolation-cell/level-shifter </a:t>
            </a:r>
            <a:r>
              <a:rPr lang="en-US" dirty="0" smtClean="0"/>
              <a:t>location warnings)</a:t>
            </a:r>
          </a:p>
          <a:p>
            <a:pPr marL="284163" lvl="1" indent="0">
              <a:buFont typeface="Wingdings" panose="05000000000000000000" pitchFamily="2" charset="2"/>
              <a:buChar char="q"/>
            </a:pPr>
            <a:r>
              <a:rPr lang="en-US" dirty="0" smtClean="0"/>
              <a:t>Save the project as </a:t>
            </a:r>
            <a:r>
              <a:rPr lang="en-US" dirty="0" err="1" smtClean="0">
                <a:solidFill>
                  <a:schemeClr val="tx2"/>
                </a:solidFill>
              </a:rPr>
              <a:t>db</a:t>
            </a:r>
            <a:r>
              <a:rPr lang="en-US" dirty="0" smtClean="0">
                <a:solidFill>
                  <a:schemeClr val="tx2"/>
                </a:solidFill>
              </a:rPr>
              <a:t>/</a:t>
            </a:r>
            <a:r>
              <a:rPr lang="en-US" dirty="0" err="1" smtClean="0">
                <a:solidFill>
                  <a:schemeClr val="tx2"/>
                </a:solidFill>
              </a:rPr>
              <a:t>top_ipd.proj</a:t>
            </a:r>
            <a:r>
              <a:rPr lang="en-US" dirty="0" smtClean="0"/>
              <a:t> and exit.</a:t>
            </a:r>
          </a:p>
          <a:p>
            <a:pPr marL="284163" lvl="1" indent="0">
              <a:buFont typeface="Wingdings" panose="05000000000000000000" pitchFamily="2" charset="2"/>
              <a:buChar char="q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8769" y="171450"/>
            <a:ext cx="10187472" cy="94615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n-lt"/>
              </a:rPr>
              <a:t>LAB7: Hierarchical- Block </a:t>
            </a:r>
            <a:r>
              <a:rPr lang="en-US" sz="3200" b="1" dirty="0">
                <a:latin typeface="+mn-lt"/>
              </a:rPr>
              <a:t>Abstraction &amp; Top </a:t>
            </a:r>
            <a:r>
              <a:rPr lang="en-US" sz="3200" b="1">
                <a:latin typeface="+mn-lt"/>
              </a:rPr>
              <a:t>IPD </a:t>
            </a:r>
            <a:r>
              <a:rPr lang="en-US" sz="3200" b="1" smtClean="0">
                <a:latin typeface="+mn-lt"/>
              </a:rPr>
              <a:t>Fixing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417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92" y="2209805"/>
            <a:ext cx="12188824" cy="39623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4400" b="0" kern="0" dirty="0">
                <a:latin typeface="+mn-lt"/>
              </a:rPr>
              <a:t>Answer Key</a:t>
            </a:r>
            <a:r>
              <a:rPr lang="en-US" b="0" kern="0" dirty="0">
                <a:latin typeface="+mn-lt"/>
              </a:rPr>
              <a:t/>
            </a:r>
            <a:br>
              <a:rPr lang="en-US" b="0" kern="0" dirty="0">
                <a:latin typeface="+mn-lt"/>
              </a:rPr>
            </a:br>
            <a:endParaRPr lang="en-US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25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36664"/>
            <a:ext cx="11225426" cy="5240336"/>
          </a:xfrm>
        </p:spPr>
        <p:txBody>
          <a:bodyPr/>
          <a:lstStyle/>
          <a:p>
            <a:pPr marL="58737" indent="0">
              <a:buSzPct val="130000"/>
              <a:buNone/>
            </a:pPr>
            <a:r>
              <a:rPr lang="en-US" sz="2200" b="1" dirty="0"/>
              <a:t>Determining power domains</a:t>
            </a:r>
            <a:endParaRPr lang="en-US" sz="2200" b="1" dirty="0"/>
          </a:p>
          <a:p>
            <a:pPr marL="744537" lvl="1" indent="-342900">
              <a:buSzPct val="130000"/>
            </a:pPr>
            <a:r>
              <a:rPr lang="en-US" sz="2000" dirty="0">
                <a:latin typeface="Consolas" panose="020B0609020204030204" pitchFamily="49" charset="0"/>
              </a:rPr>
              <a:t>get_property [get_modules </a:t>
            </a:r>
            <a:r>
              <a:rPr lang="en-US" sz="2000" dirty="0" err="1">
                <a:latin typeface="Consolas" panose="020B0609020204030204" pitchFamily="49" charset="0"/>
              </a:rPr>
              <a:t>sparc</a:t>
            </a:r>
            <a:r>
              <a:rPr lang="en-US" sz="2000" dirty="0">
                <a:latin typeface="Consolas" panose="020B0609020204030204" pitchFamily="49" charset="0"/>
              </a:rPr>
              <a:t>] power_domain</a:t>
            </a:r>
          </a:p>
          <a:p>
            <a:pPr marL="744537" lvl="1" indent="-342900">
              <a:buSzPct val="130000"/>
            </a:pPr>
            <a:r>
              <a:rPr lang="en-US" sz="2000" dirty="0">
                <a:latin typeface="Consolas" panose="020B0609020204030204" pitchFamily="49" charset="0"/>
              </a:rPr>
              <a:t>export_setup –power_domain pd.txt</a:t>
            </a:r>
          </a:p>
          <a:p>
            <a:pPr marL="58737" indent="0">
              <a:buSzPct val="130000"/>
              <a:buNone/>
            </a:pPr>
            <a:r>
              <a:rPr lang="en-US" sz="2200" b="1" dirty="0"/>
              <a:t>Determining Primary Power Nets &amp; Voltage</a:t>
            </a:r>
          </a:p>
          <a:p>
            <a:pPr marL="744537" lvl="1" indent="-342900">
              <a:buSzPct val="130000"/>
            </a:pPr>
            <a:r>
              <a:rPr lang="en-US" sz="2000" dirty="0" err="1">
                <a:latin typeface="Consolas" panose="020B0609020204030204" pitchFamily="49" charset="0"/>
              </a:rPr>
              <a:t>report_power_domain</a:t>
            </a:r>
            <a:r>
              <a:rPr lang="en-US" sz="2000" dirty="0">
                <a:latin typeface="Consolas" panose="020B0609020204030204" pitchFamily="49" charset="0"/>
              </a:rPr>
              <a:t> [</a:t>
            </a:r>
            <a:r>
              <a:rPr lang="en-US" sz="2000" dirty="0">
                <a:latin typeface="Consolas" panose="020B0609020204030204" pitchFamily="49" charset="0"/>
              </a:rPr>
              <a:t>get_modules </a:t>
            </a:r>
            <a:r>
              <a:rPr lang="en-US" sz="2000" dirty="0" err="1">
                <a:latin typeface="Consolas" panose="020B0609020204030204" pitchFamily="49" charset="0"/>
              </a:rPr>
              <a:t>tlu</a:t>
            </a:r>
            <a:r>
              <a:rPr lang="en-US" sz="2000" dirty="0">
                <a:latin typeface="Consolas" panose="020B0609020204030204" pitchFamily="49" charset="0"/>
              </a:rPr>
              <a:t>]</a:t>
            </a:r>
          </a:p>
          <a:p>
            <a:pPr marL="744537" lvl="1" indent="-342900">
              <a:buSzPct val="130000"/>
            </a:pPr>
            <a:r>
              <a:rPr lang="en-US" sz="2000" dirty="0">
                <a:latin typeface="Consolas" panose="020B0609020204030204" pitchFamily="49" charset="0"/>
              </a:rPr>
              <a:t>export_setup </a:t>
            </a:r>
            <a:r>
              <a:rPr lang="en-US" sz="2000" dirty="0">
                <a:latin typeface="Consolas" panose="020B0609020204030204" pitchFamily="49" charset="0"/>
              </a:rPr>
              <a:t>–power_domain </a:t>
            </a:r>
            <a:r>
              <a:rPr lang="en-US" sz="2000" dirty="0">
                <a:latin typeface="Consolas" panose="020B0609020204030204" pitchFamily="49" charset="0"/>
              </a:rPr>
              <a:t>pd.txt</a:t>
            </a:r>
          </a:p>
          <a:p>
            <a:pPr marL="744537" lvl="1" indent="-342900">
              <a:buSzPct val="130000"/>
            </a:pPr>
            <a:r>
              <a:rPr lang="en-US" sz="2000" dirty="0" err="1">
                <a:latin typeface="Consolas" panose="020B0609020204030204" pitchFamily="49" charset="0"/>
              </a:rPr>
              <a:t>report_property</a:t>
            </a:r>
            <a:r>
              <a:rPr lang="en-US" sz="2000" dirty="0">
                <a:latin typeface="Consolas" panose="020B0609020204030204" pitchFamily="49" charset="0"/>
              </a:rPr>
              <a:t> [</a:t>
            </a:r>
            <a:r>
              <a:rPr lang="en-US" sz="2000" dirty="0" err="1">
                <a:latin typeface="Consolas" panose="020B0609020204030204" pitchFamily="49" charset="0"/>
              </a:rPr>
              <a:t>get_misc_objects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pd_tlu</a:t>
            </a:r>
            <a:r>
              <a:rPr lang="en-US" sz="2000" dirty="0">
                <a:latin typeface="Consolas" panose="020B0609020204030204" pitchFamily="49" charset="0"/>
              </a:rPr>
              <a:t> -class power_domain</a:t>
            </a:r>
            <a:r>
              <a:rPr lang="en-US" sz="2000" dirty="0">
                <a:latin typeface="Consolas" panose="020B0609020204030204" pitchFamily="49" charset="0"/>
              </a:rPr>
              <a:t>]</a:t>
            </a:r>
            <a:endParaRPr lang="en-US" sz="2000" dirty="0">
              <a:latin typeface="Consolas" panose="020B0609020204030204" pitchFamily="49" charset="0"/>
            </a:endParaRPr>
          </a:p>
          <a:p>
            <a:pPr marL="58737" indent="0">
              <a:buSzPct val="130000"/>
              <a:buNone/>
            </a:pPr>
            <a:r>
              <a:rPr lang="en-US" sz="2200" b="1" dirty="0"/>
              <a:t>Determining Linked </a:t>
            </a:r>
            <a:r>
              <a:rPr lang="en-US" sz="2200" b="1" dirty="0" err="1"/>
              <a:t>StdCell</a:t>
            </a:r>
            <a:r>
              <a:rPr lang="en-US" sz="2200" b="1" dirty="0"/>
              <a:t> Libraries</a:t>
            </a:r>
          </a:p>
          <a:p>
            <a:pPr marL="687387" lvl="1" indent="-285750">
              <a:buSzPct val="130000"/>
            </a:pPr>
            <a:r>
              <a:rPr lang="en-US" sz="2000" dirty="0" err="1">
                <a:latin typeface="Consolas" panose="020B0609020204030204" pitchFamily="49" charset="0"/>
              </a:rPr>
              <a:t>set_link_path</a:t>
            </a:r>
            <a:r>
              <a:rPr lang="en-US" sz="2000" dirty="0">
                <a:latin typeface="Consolas" panose="020B0609020204030204" pitchFamily="49" charset="0"/>
              </a:rPr>
              <a:t> -print</a:t>
            </a:r>
          </a:p>
          <a:p>
            <a:pPr marL="58737" indent="0">
              <a:buSzPct val="130000"/>
              <a:buNone/>
            </a:pPr>
            <a:r>
              <a:rPr lang="en-US" sz="2200" b="1" dirty="0"/>
              <a:t>Determining Isolation &amp; Level Shifter Cells</a:t>
            </a:r>
          </a:p>
          <a:p>
            <a:pPr marL="685800" lvl="2" indent="-342900">
              <a:buSzPct val="130000"/>
            </a:pPr>
            <a:r>
              <a:rPr lang="en-US" sz="1800" dirty="0">
                <a:latin typeface="Consolas" panose="020B0609020204030204" pitchFamily="49" charset="0"/>
              </a:rPr>
              <a:t>export_setup –power_domain </a:t>
            </a:r>
            <a:r>
              <a:rPr lang="en-US" sz="1800" dirty="0">
                <a:latin typeface="Consolas" panose="020B0609020204030204" pitchFamily="49" charset="0"/>
              </a:rPr>
              <a:t>pd.txt</a:t>
            </a:r>
            <a:endParaRPr lang="en-US" dirty="0">
              <a:latin typeface="Consolas" panose="020B0609020204030204" pitchFamily="49" charset="0"/>
            </a:endParaRPr>
          </a:p>
          <a:p>
            <a:pPr marL="58737" indent="0">
              <a:buSzPct val="130000"/>
              <a:buNone/>
            </a:pPr>
            <a:endParaRPr lang="en-US" sz="2200" dirty="0">
              <a:latin typeface="Consolas" panose="020B0609020204030204" pitchFamily="49" charset="0"/>
            </a:endParaRPr>
          </a:p>
          <a:p>
            <a:pPr marL="969962" lvl="3" indent="0">
              <a:buSzPct val="130000"/>
              <a:buNone/>
            </a:pPr>
            <a:endParaRPr lang="en-US" sz="1600" dirty="0"/>
          </a:p>
          <a:p>
            <a:pPr marL="627063" lvl="2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2349" y="49360"/>
            <a:ext cx="9491874" cy="946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LAB1: MVDD Design Exploration (Answer Key)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72400" y="1295401"/>
            <a:ext cx="41148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err="1"/>
              <a:t>assign_power_domain</a:t>
            </a:r>
            <a:r>
              <a:rPr lang="en-US" sz="1200" dirty="0"/>
              <a:t> </a:t>
            </a:r>
            <a:r>
              <a:rPr lang="en-US" sz="1200" dirty="0" err="1"/>
              <a:t>pd_top</a:t>
            </a:r>
            <a:r>
              <a:rPr lang="en-US" sz="1200" dirty="0"/>
              <a:t> [get_modules {</a:t>
            </a:r>
            <a:r>
              <a:rPr lang="en-US" sz="1200" dirty="0" err="1"/>
              <a:t>sparc</a:t>
            </a:r>
            <a:r>
              <a:rPr lang="en-US" sz="1200" dirty="0"/>
              <a:t>}]</a:t>
            </a:r>
            <a:endParaRPr lang="en-US" sz="1200" dirty="0"/>
          </a:p>
          <a:p>
            <a:r>
              <a:rPr lang="en-US" sz="1200" dirty="0" err="1"/>
              <a:t>assign_power_domain</a:t>
            </a:r>
            <a:r>
              <a:rPr lang="en-US" sz="1200" dirty="0"/>
              <a:t> </a:t>
            </a:r>
            <a:r>
              <a:rPr lang="en-US" sz="1200" dirty="0" err="1"/>
              <a:t>pd_lsu</a:t>
            </a:r>
            <a:r>
              <a:rPr lang="en-US" sz="1200" dirty="0"/>
              <a:t> [</a:t>
            </a:r>
            <a:r>
              <a:rPr lang="en-US" sz="1200" dirty="0" err="1"/>
              <a:t>get_cells</a:t>
            </a:r>
            <a:r>
              <a:rPr lang="en-US" sz="1200" dirty="0"/>
              <a:t> {</a:t>
            </a:r>
            <a:r>
              <a:rPr lang="en-US" sz="1200" dirty="0" err="1"/>
              <a:t>lsu</a:t>
            </a:r>
            <a:r>
              <a:rPr lang="en-US" sz="1200" dirty="0"/>
              <a:t>}]</a:t>
            </a:r>
            <a:endParaRPr lang="en-US" sz="1200" dirty="0"/>
          </a:p>
          <a:p>
            <a:r>
              <a:rPr lang="en-US" sz="1200" dirty="0" err="1"/>
              <a:t>assign_power_domain</a:t>
            </a:r>
            <a:r>
              <a:rPr lang="en-US" sz="1200" dirty="0"/>
              <a:t> </a:t>
            </a:r>
            <a:r>
              <a:rPr lang="en-US" sz="1200" dirty="0" err="1"/>
              <a:t>pd_spu</a:t>
            </a:r>
            <a:r>
              <a:rPr lang="en-US" sz="1200" dirty="0"/>
              <a:t> [</a:t>
            </a:r>
            <a:r>
              <a:rPr lang="en-US" sz="1200" dirty="0" err="1"/>
              <a:t>get_cells</a:t>
            </a:r>
            <a:r>
              <a:rPr lang="en-US" sz="1200" dirty="0"/>
              <a:t> {</a:t>
            </a:r>
            <a:r>
              <a:rPr lang="en-US" sz="1200" dirty="0" err="1"/>
              <a:t>spu</a:t>
            </a:r>
            <a:r>
              <a:rPr lang="en-US" sz="1200" dirty="0"/>
              <a:t>}]</a:t>
            </a:r>
            <a:endParaRPr lang="en-US" sz="1200" dirty="0"/>
          </a:p>
          <a:p>
            <a:r>
              <a:rPr lang="en-US" sz="1200" dirty="0" err="1"/>
              <a:t>assign_power_domain</a:t>
            </a:r>
            <a:r>
              <a:rPr lang="en-US" sz="1200" dirty="0"/>
              <a:t> </a:t>
            </a:r>
            <a:r>
              <a:rPr lang="en-US" sz="1200" dirty="0" err="1"/>
              <a:t>pd_tlu</a:t>
            </a:r>
            <a:r>
              <a:rPr lang="en-US" sz="1200" dirty="0"/>
              <a:t> [</a:t>
            </a:r>
            <a:r>
              <a:rPr lang="en-US" sz="1200" dirty="0" err="1"/>
              <a:t>get_cells</a:t>
            </a:r>
            <a:r>
              <a:rPr lang="en-US" sz="1200" dirty="0"/>
              <a:t> {</a:t>
            </a:r>
            <a:r>
              <a:rPr lang="en-US" sz="1200" dirty="0" err="1"/>
              <a:t>tlu</a:t>
            </a:r>
            <a:r>
              <a:rPr lang="en-US" sz="1200" dirty="0"/>
              <a:t>}]</a:t>
            </a:r>
            <a:endParaRPr lang="en-US" sz="1200" dirty="0"/>
          </a:p>
          <a:p>
            <a:r>
              <a:rPr lang="en-US" sz="1200" dirty="0" err="1"/>
              <a:t>assign_power_domain</a:t>
            </a:r>
            <a:r>
              <a:rPr lang="en-US" sz="1200" dirty="0"/>
              <a:t> </a:t>
            </a:r>
            <a:r>
              <a:rPr lang="en-US" sz="1200" dirty="0" err="1"/>
              <a:t>pd_ffu</a:t>
            </a:r>
            <a:r>
              <a:rPr lang="en-US" sz="1200" dirty="0"/>
              <a:t> [</a:t>
            </a:r>
            <a:r>
              <a:rPr lang="en-US" sz="1200" dirty="0" err="1"/>
              <a:t>get_cells</a:t>
            </a:r>
            <a:r>
              <a:rPr lang="en-US" sz="1200" dirty="0"/>
              <a:t> {</a:t>
            </a:r>
            <a:r>
              <a:rPr lang="en-US" sz="1200" dirty="0" err="1"/>
              <a:t>ffu</a:t>
            </a:r>
            <a:r>
              <a:rPr lang="en-US" sz="1200" dirty="0"/>
              <a:t>}]</a:t>
            </a:r>
            <a:endParaRPr lang="en-US" sz="1200" dirty="0"/>
          </a:p>
          <a:p>
            <a:r>
              <a:rPr lang="en-US" sz="1200" dirty="0" err="1"/>
              <a:t>assign_power_domain</a:t>
            </a:r>
            <a:r>
              <a:rPr lang="en-US" sz="1200" dirty="0"/>
              <a:t> </a:t>
            </a:r>
            <a:r>
              <a:rPr lang="en-US" sz="1200" dirty="0" err="1"/>
              <a:t>pd_ifu</a:t>
            </a:r>
            <a:r>
              <a:rPr lang="en-US" sz="1200" dirty="0"/>
              <a:t> [</a:t>
            </a:r>
            <a:r>
              <a:rPr lang="en-US" sz="1200" dirty="0" err="1"/>
              <a:t>get_cells</a:t>
            </a:r>
            <a:r>
              <a:rPr lang="en-US" sz="1200" dirty="0"/>
              <a:t> {</a:t>
            </a:r>
            <a:r>
              <a:rPr lang="en-US" sz="1200" dirty="0" err="1"/>
              <a:t>ifu</a:t>
            </a:r>
            <a:r>
              <a:rPr lang="en-US" sz="1200" dirty="0"/>
              <a:t>}]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772400" y="2750404"/>
            <a:ext cx="41148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err="1"/>
              <a:t>set_power_domain</a:t>
            </a:r>
            <a:r>
              <a:rPr lang="en-US" sz="1200" dirty="0"/>
              <a:t> </a:t>
            </a:r>
            <a:r>
              <a:rPr lang="en-US" sz="1200" dirty="0" err="1"/>
              <a:t>pd_tlu</a:t>
            </a:r>
            <a:r>
              <a:rPr lang="en-US" sz="1200" dirty="0"/>
              <a:t> \</a:t>
            </a:r>
          </a:p>
          <a:p>
            <a:r>
              <a:rPr lang="en-US" sz="1200" dirty="0"/>
              <a:t>	-voltage 0.900 \</a:t>
            </a:r>
          </a:p>
          <a:p>
            <a:r>
              <a:rPr lang="en-US" sz="1200" dirty="0"/>
              <a:t>	-</a:t>
            </a:r>
            <a:r>
              <a:rPr lang="en-US" sz="1200" dirty="0" err="1"/>
              <a:t>can_shutoff</a:t>
            </a:r>
            <a:r>
              <a:rPr lang="en-US" sz="1200" dirty="0"/>
              <a:t> \</a:t>
            </a:r>
          </a:p>
          <a:p>
            <a:r>
              <a:rPr lang="en-US" sz="1200" dirty="0"/>
              <a:t>	</a:t>
            </a:r>
            <a:r>
              <a:rPr lang="en-US" sz="1200" b="1" dirty="0">
                <a:solidFill>
                  <a:srgbClr val="FFFF00"/>
                </a:solidFill>
              </a:rPr>
              <a:t>-</a:t>
            </a:r>
            <a:r>
              <a:rPr lang="en-US" sz="1200" b="1" dirty="0" err="1">
                <a:solidFill>
                  <a:srgbClr val="FFFF00"/>
                </a:solidFill>
              </a:rPr>
              <a:t>primary_power_net</a:t>
            </a:r>
            <a:r>
              <a:rPr lang="en-US" sz="1200" b="1" dirty="0">
                <a:solidFill>
                  <a:srgbClr val="FFFF00"/>
                </a:solidFill>
              </a:rPr>
              <a:t> VDD_SW_TLU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96200" y="3962401"/>
            <a:ext cx="41148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err="1"/>
              <a:t>set_link_path</a:t>
            </a:r>
            <a:r>
              <a:rPr lang="en-US" sz="1200" dirty="0"/>
              <a:t> -instance { </a:t>
            </a:r>
            <a:r>
              <a:rPr lang="en-US" sz="1200" dirty="0" err="1"/>
              <a:t>ffu</a:t>
            </a:r>
            <a:r>
              <a:rPr lang="en-US" sz="1200" dirty="0"/>
              <a:t> </a:t>
            </a:r>
            <a:r>
              <a:rPr lang="en-US" sz="1200" dirty="0" err="1"/>
              <a:t>ifu</a:t>
            </a:r>
            <a:r>
              <a:rPr lang="en-US" sz="1200" dirty="0"/>
              <a:t> } {</a:t>
            </a:r>
          </a:p>
          <a:p>
            <a:r>
              <a:rPr lang="en-US" sz="1200" dirty="0"/>
              <a:t>	tsmc160g-slow.lib</a:t>
            </a:r>
          </a:p>
          <a:p>
            <a:r>
              <a:rPr lang="en-US" sz="1200" dirty="0"/>
              <a:t>	ipd_slow.lib</a:t>
            </a:r>
          </a:p>
          <a:p>
            <a:r>
              <a:rPr lang="en-US" sz="1200" dirty="0"/>
              <a:t>}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696200" y="5036404"/>
            <a:ext cx="41148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err="1"/>
              <a:t>set_isolation_cell_rule</a:t>
            </a:r>
            <a:r>
              <a:rPr lang="en-US" sz="1200" dirty="0"/>
              <a:t> </a:t>
            </a:r>
            <a:r>
              <a:rPr lang="en-US" sz="1200" dirty="0" err="1"/>
              <a:t>isolation_spu</a:t>
            </a:r>
            <a:r>
              <a:rPr lang="en-US" sz="1200" dirty="0"/>
              <a:t> \</a:t>
            </a:r>
          </a:p>
          <a:p>
            <a:r>
              <a:rPr lang="en-US" sz="1200" dirty="0"/>
              <a:t>	-</a:t>
            </a:r>
            <a:r>
              <a:rPr lang="en-US" sz="1200" dirty="0" err="1"/>
              <a:t>lib_cell</a:t>
            </a:r>
            <a:r>
              <a:rPr lang="en-US" sz="1200" dirty="0"/>
              <a:t> {</a:t>
            </a:r>
            <a:r>
              <a:rPr lang="en-US" sz="1200" dirty="0">
                <a:solidFill>
                  <a:srgbClr val="FFFF00"/>
                </a:solidFill>
              </a:rPr>
              <a:t>ISOHIGHX10</a:t>
            </a:r>
            <a:r>
              <a:rPr lang="en-US" sz="1200" dirty="0"/>
              <a:t>} </a:t>
            </a:r>
            <a:endParaRPr lang="en-US" sz="1200" dirty="0"/>
          </a:p>
          <a:p>
            <a:r>
              <a:rPr lang="en-US" sz="1200" dirty="0" err="1"/>
              <a:t>set_level_shifter_rule</a:t>
            </a:r>
            <a:r>
              <a:rPr lang="en-US" sz="1200" dirty="0"/>
              <a:t> </a:t>
            </a:r>
            <a:r>
              <a:rPr lang="en-US" sz="1200" dirty="0" err="1"/>
              <a:t>ls_rule_low_hi</a:t>
            </a:r>
            <a:r>
              <a:rPr lang="en-US" sz="1200" dirty="0"/>
              <a:t> \</a:t>
            </a:r>
          </a:p>
          <a:p>
            <a:r>
              <a:rPr lang="en-US" sz="1200" dirty="0"/>
              <a:t>	-</a:t>
            </a:r>
            <a:r>
              <a:rPr lang="en-US" sz="1200" dirty="0" err="1"/>
              <a:t>lib_cell</a:t>
            </a:r>
            <a:r>
              <a:rPr lang="en-US" sz="1200" dirty="0"/>
              <a:t> {</a:t>
            </a:r>
            <a:r>
              <a:rPr lang="en-US" sz="1200" dirty="0">
                <a:solidFill>
                  <a:srgbClr val="FFFF00"/>
                </a:solidFill>
              </a:rPr>
              <a:t>LS_LHX10</a:t>
            </a:r>
            <a:r>
              <a:rPr lang="en-US" sz="1200" dirty="0"/>
              <a:t>} \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621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7325" y="1236665"/>
            <a:ext cx="10360501" cy="896937"/>
          </a:xfrm>
        </p:spPr>
        <p:txBody>
          <a:bodyPr/>
          <a:lstStyle/>
          <a:p>
            <a:pPr marL="58737" indent="0">
              <a:buNone/>
            </a:pPr>
            <a:r>
              <a:rPr lang="en-US" sz="2400" b="1" dirty="0">
                <a:solidFill>
                  <a:schemeClr val="tx2"/>
                </a:solidFill>
                <a:latin typeface="+mj-lt"/>
              </a:rPr>
              <a:t>Questions:</a:t>
            </a:r>
          </a:p>
          <a:p>
            <a:pPr marL="1028700" lvl="2" indent="-342900">
              <a:buSzPct val="100000"/>
              <a:buFont typeface="+mj-lt"/>
              <a:buAutoNum type="arabicPeriod"/>
            </a:pPr>
            <a:r>
              <a:rPr lang="en-US" sz="1800" dirty="0"/>
              <a:t>Fill in the missing information in the following table:</a:t>
            </a:r>
          </a:p>
          <a:p>
            <a:pPr marL="969962" lvl="3" indent="0">
              <a:buSzPct val="130000"/>
              <a:buNone/>
            </a:pPr>
            <a:endParaRPr lang="en-US" sz="1600" dirty="0"/>
          </a:p>
          <a:p>
            <a:pPr marL="627063" lvl="2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2349" y="49360"/>
            <a:ext cx="9491874" cy="946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LAB1: MVDD Design Exploration (Answer Key)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11030" y="2057400"/>
          <a:ext cx="10969943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5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 Domain</a:t>
                      </a:r>
                      <a:endParaRPr lang="en-US" dirty="0"/>
                    </a:p>
                  </a:txBody>
                  <a:tcPr marL="121888" marR="12188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Module</a:t>
                      </a:r>
                      <a:r>
                        <a:rPr lang="en-US" baseline="0" dirty="0" smtClean="0"/>
                        <a:t> Instance</a:t>
                      </a:r>
                      <a:endParaRPr lang="en-US" dirty="0"/>
                    </a:p>
                  </a:txBody>
                  <a:tcPr marL="121888" marR="12188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Primary Power Net</a:t>
                      </a:r>
                      <a:endParaRPr lang="en-US" dirty="0"/>
                    </a:p>
                  </a:txBody>
                  <a:tcPr marL="121888" marR="12188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Voltage</a:t>
                      </a:r>
                      <a:endParaRPr lang="en-US" dirty="0"/>
                    </a:p>
                  </a:txBody>
                  <a:tcPr marL="121888" marR="12188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Stdcell</a:t>
                      </a:r>
                      <a:r>
                        <a:rPr lang="en-US" dirty="0" smtClean="0"/>
                        <a:t> Library</a:t>
                      </a:r>
                      <a:endParaRPr lang="en-US" dirty="0"/>
                    </a:p>
                  </a:txBody>
                  <a:tcPr marL="121888" marR="12188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pd_top</a:t>
                      </a:r>
                      <a:endParaRPr lang="en-US" sz="1800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sparc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(top module)</a:t>
                      </a:r>
                      <a:endParaRPr lang="en-US" sz="1200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VDD</a:t>
                      </a:r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tsmc090g-slow.lib</a:t>
                      </a:r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pd_lsu</a:t>
                      </a:r>
                      <a:endParaRPr lang="en-US" sz="1800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lsu</a:t>
                      </a:r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VDD</a:t>
                      </a:r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tsmc090g-fast.lib</a:t>
                      </a:r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pd_spu</a:t>
                      </a:r>
                      <a:endParaRPr lang="en-US" sz="1800" dirty="0" smtClean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spu</a:t>
                      </a:r>
                      <a:endParaRPr lang="en-US" dirty="0" smtClean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VDD_SW_SPU</a:t>
                      </a:r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tsmc090g-slow.lib</a:t>
                      </a:r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pd_ffu</a:t>
                      </a:r>
                      <a:endParaRPr lang="en-US" sz="1800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ffu</a:t>
                      </a:r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VDDHIGH</a:t>
                      </a:r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tsmc160g-slow.lib</a:t>
                      </a:r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pd_ifu</a:t>
                      </a:r>
                      <a:endParaRPr lang="en-US" sz="1800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ifu</a:t>
                      </a:r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VDD_SW_IFU</a:t>
                      </a:r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tsmc160g-slow.lib</a:t>
                      </a:r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pd_tlu</a:t>
                      </a:r>
                      <a:endParaRPr lang="en-US" sz="1800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tlu</a:t>
                      </a:r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VDD_SW_TLU</a:t>
                      </a:r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tsmc090g-fast.lib</a:t>
                      </a:r>
                    </a:p>
                  </a:txBody>
                  <a:tcPr marL="121888" marR="1218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1008757" y="5466080"/>
            <a:ext cx="103605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855663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13982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423988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1881188" indent="-1698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338388" indent="-1698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2795588" indent="-1698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252788" indent="-1698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marL="1028700" lvl="2" indent="-342900">
              <a:buSzPct val="100000"/>
              <a:buFont typeface="+mj-lt"/>
              <a:buAutoNum type="arabicPeriod" startAt="2"/>
            </a:pPr>
            <a:r>
              <a:rPr lang="en-US" sz="1800" kern="0" dirty="0"/>
              <a:t>I</a:t>
            </a:r>
            <a:r>
              <a:rPr lang="en-US" sz="1800" kern="0" dirty="0"/>
              <a:t>solation library cell name:     	</a:t>
            </a:r>
            <a:r>
              <a:rPr lang="en-US" sz="1800" u="sng" kern="0" dirty="0"/>
              <a:t>      ISOHIGHX10      </a:t>
            </a:r>
          </a:p>
          <a:p>
            <a:pPr marL="1028700" lvl="2" indent="-342900">
              <a:buSzPct val="100000"/>
              <a:buFont typeface="+mj-lt"/>
              <a:buAutoNum type="arabicPeriod" startAt="2"/>
            </a:pPr>
            <a:r>
              <a:rPr lang="en-US" sz="1800" kern="0" dirty="0"/>
              <a:t>Level shifter library cell name:	</a:t>
            </a:r>
            <a:r>
              <a:rPr lang="en-US" sz="1800" u="sng" kern="0" dirty="0"/>
              <a:t> </a:t>
            </a:r>
            <a:r>
              <a:rPr lang="en-US" sz="1800" u="sng" kern="0" dirty="0"/>
              <a:t>     LS_LHX10, LS_HLX10      </a:t>
            </a:r>
            <a:endParaRPr lang="en-US" sz="1800" kern="0" dirty="0"/>
          </a:p>
          <a:p>
            <a:pPr marL="969962" lvl="3" indent="0">
              <a:buSzPct val="130000"/>
              <a:buNone/>
            </a:pPr>
            <a:endParaRPr lang="en-US" sz="1600" kern="0" dirty="0"/>
          </a:p>
          <a:p>
            <a:pPr marL="627063" lvl="2" indent="0"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155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LAB1: MVDD Design Exploration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763588" y="1236664"/>
            <a:ext cx="77724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855663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13982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423988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1881188" indent="-1698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338388" indent="-1698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2795588" indent="-1698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252788" indent="-1698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marL="58737" indent="0">
              <a:buNone/>
            </a:pPr>
            <a:r>
              <a:rPr lang="en-US" sz="2400" b="1" kern="0">
                <a:solidFill>
                  <a:schemeClr val="tx2"/>
                </a:solidFill>
              </a:rPr>
              <a:t>Questions:</a:t>
            </a:r>
          </a:p>
          <a:p>
            <a:pPr marL="1028700" lvl="2" indent="-342900">
              <a:buSzPct val="100000"/>
              <a:buFont typeface="+mj-lt"/>
              <a:buAutoNum type="arabicPeriod"/>
            </a:pPr>
            <a:r>
              <a:rPr lang="en-US" sz="1800" kern="0"/>
              <a:t>Fill in the missing information in the following table:</a:t>
            </a:r>
          </a:p>
          <a:p>
            <a:pPr marL="969962" lvl="3" indent="0">
              <a:buSzPct val="130000"/>
              <a:buNone/>
            </a:pPr>
            <a:endParaRPr lang="en-US" sz="1600" kern="0"/>
          </a:p>
          <a:p>
            <a:pPr marL="627063" lvl="2" indent="0">
              <a:buNone/>
            </a:pPr>
            <a:endParaRPr lang="en-US" kern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235695"/>
              </p:ext>
            </p:extLst>
          </p:nvPr>
        </p:nvGraphicFramePr>
        <p:xfrm>
          <a:off x="458788" y="2057400"/>
          <a:ext cx="82296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1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9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 Domain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Module</a:t>
                      </a:r>
                      <a:r>
                        <a:rPr lang="en-US" baseline="0" dirty="0" smtClean="0"/>
                        <a:t> Instance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Primary Power Net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Voltage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Stdcell</a:t>
                      </a:r>
                      <a:r>
                        <a:rPr lang="en-US" dirty="0" smtClean="0"/>
                        <a:t> Library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sparc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(top module)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tsmc-090g-slow.lib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lsu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spu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ffu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ifu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tlu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757161" y="546608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571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855663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139825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423988" indent="-1698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1881188" indent="-1698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6pPr>
            <a:lvl7pPr marL="2338388" indent="-1698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7pPr>
            <a:lvl8pPr marL="2795588" indent="-1698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8pPr>
            <a:lvl9pPr marL="3252788" indent="-16986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marL="1028700" lvl="2" indent="-342900">
              <a:buSzPct val="100000"/>
              <a:buFont typeface="+mj-lt"/>
              <a:buAutoNum type="arabicPeriod" startAt="2"/>
            </a:pPr>
            <a:r>
              <a:rPr lang="en-US" sz="1800" kern="0" dirty="0"/>
              <a:t>I</a:t>
            </a:r>
            <a:r>
              <a:rPr lang="en-US" sz="1800" kern="0" dirty="0"/>
              <a:t>solation library cell name:     	___________________</a:t>
            </a:r>
          </a:p>
          <a:p>
            <a:pPr marL="1028700" lvl="2" indent="-342900">
              <a:buSzPct val="100000"/>
              <a:buFont typeface="+mj-lt"/>
              <a:buAutoNum type="arabicPeriod" startAt="2"/>
            </a:pPr>
            <a:r>
              <a:rPr lang="en-US" sz="1800" kern="0" dirty="0"/>
              <a:t>Level shifter library cell name:	___________________ </a:t>
            </a:r>
          </a:p>
          <a:p>
            <a:pPr marL="969962" lvl="3" indent="0">
              <a:buSzPct val="130000"/>
              <a:buNone/>
            </a:pPr>
            <a:endParaRPr lang="en-US" sz="1600" kern="0" dirty="0"/>
          </a:p>
          <a:p>
            <a:pPr marL="627063" lvl="2" indent="0"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597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459" y="762001"/>
            <a:ext cx="4450823" cy="4968875"/>
          </a:xfrm>
          <a:prstGeom prst="rect">
            <a:avLst/>
          </a:prstGeom>
        </p:spPr>
      </p:pic>
      <p:sp>
        <p:nvSpPr>
          <p:cNvPr id="3" name="Title 2"/>
          <p:cNvSpPr txBox="1">
            <a:spLocks/>
          </p:cNvSpPr>
          <p:nvPr/>
        </p:nvSpPr>
        <p:spPr>
          <a:xfrm>
            <a:off x="2632076" y="5867400"/>
            <a:ext cx="6816725" cy="56515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kern="0"/>
              <a:t>Figure 1: Power Domain Regions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4127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92" y="2209805"/>
            <a:ext cx="12188824" cy="39623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US" sz="4400" b="0" kern="0" dirty="0">
                <a:latin typeface="+mn-lt"/>
              </a:rPr>
              <a:t>LAB 2</a:t>
            </a:r>
            <a:br>
              <a:rPr lang="en-US" sz="4400" b="0" kern="0" dirty="0">
                <a:latin typeface="+mn-lt"/>
              </a:rPr>
            </a:br>
            <a:r>
              <a:rPr lang="en-US" sz="4400" b="0" kern="0" dirty="0">
                <a:latin typeface="+mn-lt"/>
              </a:rPr>
              <a:t>Power Domain Creation</a:t>
            </a:r>
          </a:p>
          <a:p>
            <a:pPr algn="ctr"/>
            <a:r>
              <a:rPr lang="en-US" sz="4400" b="0" kern="0" dirty="0">
                <a:latin typeface="+mn-lt"/>
              </a:rPr>
              <a:t>1 Hour</a:t>
            </a:r>
            <a:r>
              <a:rPr lang="en-US" b="0" kern="0" dirty="0">
                <a:latin typeface="+mn-lt"/>
              </a:rPr>
              <a:t/>
            </a:r>
            <a:br>
              <a:rPr lang="en-US" b="0" kern="0" dirty="0">
                <a:latin typeface="+mn-lt"/>
              </a:rPr>
            </a:br>
            <a:endParaRPr lang="en-US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1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7324" y="1236664"/>
            <a:ext cx="10157354" cy="32292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this lab you will create the power domains, associate them with particular modules, and physically define </a:t>
            </a:r>
            <a:r>
              <a:rPr lang="en-US" dirty="0"/>
              <a:t>their regions </a:t>
            </a:r>
            <a:r>
              <a:rPr lang="en-US" dirty="0" smtClean="0"/>
              <a:t>as </a:t>
            </a:r>
            <a:r>
              <a:rPr lang="en-US" dirty="0"/>
              <a:t>in Figure </a:t>
            </a:r>
            <a:r>
              <a:rPr lang="en-US" dirty="0" smtClean="0"/>
              <a:t>2:</a:t>
            </a:r>
          </a:p>
          <a:p>
            <a:pPr lvl="1"/>
            <a:r>
              <a:rPr lang="en-US" dirty="0" smtClean="0"/>
              <a:t>Logical</a:t>
            </a:r>
          </a:p>
          <a:p>
            <a:pPr lvl="2"/>
            <a:r>
              <a:rPr lang="en-US" dirty="0" smtClean="0"/>
              <a:t>The logical power domains will be defined as in Table 2.1</a:t>
            </a:r>
            <a:endParaRPr lang="en-US" dirty="0"/>
          </a:p>
          <a:p>
            <a:pPr lvl="1"/>
            <a:r>
              <a:rPr lang="en-US" dirty="0" smtClean="0"/>
              <a:t>Physical</a:t>
            </a:r>
          </a:p>
          <a:p>
            <a:pPr lvl="2"/>
            <a:r>
              <a:rPr lang="en-US" dirty="0" smtClean="0"/>
              <a:t>The physical areas will be specified using the following methods:</a:t>
            </a:r>
          </a:p>
          <a:p>
            <a:pPr lvl="3"/>
            <a:r>
              <a:rPr lang="en-US" dirty="0" smtClean="0"/>
              <a:t>Specify module </a:t>
            </a:r>
            <a:r>
              <a:rPr lang="en-US" dirty="0" err="1" smtClean="0"/>
              <a:t>bounday</a:t>
            </a:r>
            <a:r>
              <a:rPr lang="en-US" dirty="0" smtClean="0"/>
              <a:t> (</a:t>
            </a:r>
            <a:r>
              <a:rPr lang="en-US" dirty="0" err="1" smtClean="0"/>
              <a:t>set_cell_boundary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Place groups</a:t>
            </a:r>
          </a:p>
          <a:p>
            <a:pPr lvl="3"/>
            <a:r>
              <a:rPr lang="en-US" dirty="0" smtClean="0"/>
              <a:t>Islands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LAB2: Power Domain Creation </a:t>
            </a:r>
            <a:br>
              <a:rPr lang="en-US" dirty="0" smtClean="0"/>
            </a:br>
            <a:r>
              <a:rPr lang="en-US" dirty="0" smtClean="0"/>
              <a:t>(Overview)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86215" y="4273910"/>
          <a:ext cx="926599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4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4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45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Voltage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Primary</a:t>
                      </a:r>
                      <a:r>
                        <a:rPr lang="en-US" baseline="0" dirty="0" smtClean="0"/>
                        <a:t> Power Net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Primary</a:t>
                      </a:r>
                      <a:r>
                        <a:rPr lang="en-US" baseline="0" dirty="0" smtClean="0"/>
                        <a:t> Ground Net</a:t>
                      </a:r>
                      <a:endParaRPr lang="en-US" dirty="0" smtClean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Always On?</a:t>
                      </a:r>
                      <a:endParaRPr lang="en-US" dirty="0"/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pd_low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0.9V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VDD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VSS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pd_low_aon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0.9V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VDD_AON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VSS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pd_hi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1.6V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VDDH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VSS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pd_hi_aon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1.6V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VDDH_AON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VSS</a:t>
                      </a:r>
                      <a:endParaRPr lang="en-US" dirty="0"/>
                    </a:p>
                  </a:txBody>
                  <a:tcPr marL="121888" marR="12188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marL="121888" marR="12188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32636" y="3907120"/>
            <a:ext cx="18941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Table 2.1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0207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22045" y="5867400"/>
            <a:ext cx="9534936" cy="5651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Figure 2: Final Power Domain Regions</a:t>
            </a:r>
            <a:endParaRPr lang="en-US" dirty="0"/>
          </a:p>
        </p:txBody>
      </p:sp>
      <p:sp>
        <p:nvSpPr>
          <p:cNvPr id="10" name="Title 2"/>
          <p:cNvSpPr txBox="1">
            <a:spLocks/>
          </p:cNvSpPr>
          <p:nvPr/>
        </p:nvSpPr>
        <p:spPr bwMode="auto">
          <a:xfrm>
            <a:off x="767622" y="171450"/>
            <a:ext cx="9086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LAB2: Power Domain Regions</a:t>
            </a:r>
            <a:endParaRPr lang="en-US" kern="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047" y="894270"/>
            <a:ext cx="6091224" cy="507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90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6235" y="1430629"/>
            <a:ext cx="10360501" cy="5187927"/>
          </a:xfrm>
        </p:spPr>
        <p:txBody>
          <a:bodyPr>
            <a:normAutofit fontScale="92500" lnSpcReduction="20000"/>
          </a:bodyPr>
          <a:lstStyle/>
          <a:p>
            <a:pPr marL="231775" lvl="1" indent="0">
              <a:buNone/>
            </a:pPr>
            <a:r>
              <a:rPr lang="en-US" sz="2000" b="1" dirty="0"/>
              <a:t>2.1: Initialize Design</a:t>
            </a:r>
          </a:p>
          <a:p>
            <a:pPr marL="231775" lvl="1" indent="0">
              <a:buNone/>
            </a:pPr>
            <a:r>
              <a:rPr lang="en-US" sz="2000" dirty="0"/>
              <a:t>Do the following to read in the netlist, setup the design and generate the pre-power domain </a:t>
            </a:r>
            <a:r>
              <a:rPr lang="en-US" sz="2000" dirty="0" err="1"/>
              <a:t>floorplan</a:t>
            </a:r>
            <a:r>
              <a:rPr lang="en-US" sz="2000" dirty="0"/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Start </a:t>
            </a:r>
            <a:r>
              <a:rPr lang="en-US" sz="2000"/>
              <a:t>an </a:t>
            </a:r>
            <a:r>
              <a:rPr lang="en-US" sz="2000" smtClean="0"/>
              <a:t>AG session </a:t>
            </a:r>
            <a:r>
              <a:rPr lang="en-US" sz="2000" dirty="0"/>
              <a:t>in the </a:t>
            </a:r>
            <a:r>
              <a:rPr lang="en-US" sz="2000" dirty="0" smtClean="0"/>
              <a:t>lab2 </a:t>
            </a:r>
            <a:r>
              <a:rPr lang="en-US" sz="2000" dirty="0"/>
              <a:t>directory and </a:t>
            </a:r>
            <a:r>
              <a:rPr lang="en-US" sz="2000" dirty="0">
                <a:solidFill>
                  <a:schemeClr val="tx2"/>
                </a:solidFill>
              </a:rPr>
              <a:t>source </a:t>
            </a:r>
            <a:r>
              <a:rPr lang="en-US" sz="2000" dirty="0" err="1" smtClean="0">
                <a:solidFill>
                  <a:schemeClr val="tx2"/>
                </a:solidFill>
              </a:rPr>
              <a:t>init.tcl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31775" lvl="1" indent="0">
              <a:buNone/>
            </a:pPr>
            <a:endParaRPr lang="en-US" sz="2000" b="1" dirty="0"/>
          </a:p>
          <a:p>
            <a:pPr marL="231775" lvl="1" indent="0">
              <a:buNone/>
            </a:pPr>
            <a:r>
              <a:rPr lang="en-US" sz="2000" b="1" dirty="0"/>
              <a:t>2.2</a:t>
            </a:r>
            <a:r>
              <a:rPr lang="en-US" sz="2000" b="1" dirty="0"/>
              <a:t>: Logically Define Power Domains</a:t>
            </a:r>
          </a:p>
          <a:p>
            <a:pPr marL="231775" lvl="1" indent="0">
              <a:buNone/>
            </a:pPr>
            <a:r>
              <a:rPr lang="en-US" sz="2000" dirty="0"/>
              <a:t>In this section you will logically define the power domains.</a:t>
            </a:r>
            <a:endParaRPr lang="en-US" sz="2000" b="1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Edit </a:t>
            </a:r>
            <a:r>
              <a:rPr lang="en-US" sz="2000" dirty="0" err="1">
                <a:solidFill>
                  <a:schemeClr val="tx2"/>
                </a:solidFill>
              </a:rPr>
              <a:t>power_domain.tcl</a:t>
            </a:r>
            <a:r>
              <a:rPr lang="en-US" sz="2000" dirty="0"/>
              <a:t>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Define </a:t>
            </a:r>
            <a:r>
              <a:rPr lang="en-US" dirty="0" smtClean="0"/>
              <a:t>missing power domain information as in Table 2.1 with </a:t>
            </a:r>
            <a:r>
              <a:rPr lang="en-US" b="1" dirty="0" err="1">
                <a:solidFill>
                  <a:schemeClr val="tx2"/>
                </a:solidFill>
              </a:rPr>
              <a:t>set_power_domain</a:t>
            </a:r>
            <a:endParaRPr lang="en-US" b="1" dirty="0">
              <a:solidFill>
                <a:schemeClr val="tx2"/>
              </a:solidFill>
            </a:endParaRP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000" dirty="0" smtClean="0"/>
              <a:t>Specify </a:t>
            </a:r>
            <a:r>
              <a:rPr lang="en-US" sz="2000" dirty="0"/>
              <a:t>the </a:t>
            </a:r>
            <a:r>
              <a:rPr lang="en-US" sz="2000" b="1" dirty="0"/>
              <a:t>–voltage</a:t>
            </a:r>
            <a:r>
              <a:rPr lang="en-US" sz="2000" dirty="0"/>
              <a:t> for each 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000" dirty="0"/>
              <a:t>Use</a:t>
            </a:r>
            <a:r>
              <a:rPr lang="en-US" sz="2000" b="1" dirty="0"/>
              <a:t> –</a:t>
            </a:r>
            <a:r>
              <a:rPr lang="en-US" sz="2000" b="1" dirty="0" err="1"/>
              <a:t>can_shutoff</a:t>
            </a:r>
            <a:r>
              <a:rPr lang="en-US" sz="2000" b="1" dirty="0"/>
              <a:t> </a:t>
            </a:r>
            <a:r>
              <a:rPr lang="en-US" sz="2000" dirty="0"/>
              <a:t>if it is a switched </a:t>
            </a:r>
            <a:r>
              <a:rPr lang="en-US" sz="2000" dirty="0" smtClean="0"/>
              <a:t>domain (not always on)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000" dirty="0"/>
              <a:t>Specify the </a:t>
            </a:r>
            <a:r>
              <a:rPr lang="en-US" sz="2000" b="1" dirty="0"/>
              <a:t>–</a:t>
            </a:r>
            <a:r>
              <a:rPr lang="en-US" sz="2000" b="1" dirty="0" err="1"/>
              <a:t>primary_power_net</a:t>
            </a:r>
            <a:r>
              <a:rPr lang="en-US" sz="2000" dirty="0"/>
              <a:t> </a:t>
            </a:r>
            <a:r>
              <a:rPr lang="en-US" sz="2000" dirty="0" smtClean="0"/>
              <a:t> and </a:t>
            </a:r>
            <a:r>
              <a:rPr lang="en-US" sz="2000" b="1" dirty="0"/>
              <a:t>–</a:t>
            </a:r>
            <a:r>
              <a:rPr lang="en-US" sz="2000" b="1" dirty="0" err="1" smtClean="0"/>
              <a:t>primary_ground_net</a:t>
            </a:r>
            <a:r>
              <a:rPr lang="en-US" sz="2000" dirty="0" smtClean="0"/>
              <a:t> for </a:t>
            </a:r>
            <a:r>
              <a:rPr lang="en-US" sz="2000" dirty="0"/>
              <a:t>each domain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Assign power domains to </a:t>
            </a:r>
            <a:r>
              <a:rPr lang="en-US" dirty="0" smtClean="0"/>
              <a:t>the following module instances with </a:t>
            </a:r>
            <a:r>
              <a:rPr lang="en-US" b="1" dirty="0" err="1">
                <a:solidFill>
                  <a:schemeClr val="tx2"/>
                </a:solidFill>
              </a:rPr>
              <a:t>assign_power_domain</a:t>
            </a:r>
            <a:endParaRPr lang="en-US" b="1" dirty="0">
              <a:solidFill>
                <a:schemeClr val="tx2"/>
              </a:solidFill>
            </a:endParaRP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000" dirty="0" err="1" smtClean="0"/>
              <a:t>pd_low</a:t>
            </a:r>
            <a:r>
              <a:rPr lang="en-US" sz="2000" dirty="0" smtClean="0"/>
              <a:t> 		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err="1" smtClean="0">
                <a:sym typeface="Wingdings" panose="05000000000000000000" pitchFamily="2" charset="2"/>
              </a:rPr>
              <a:t>sparc</a:t>
            </a:r>
            <a:endParaRPr lang="en-US" sz="2000" dirty="0">
              <a:sym typeface="Wingdings" panose="05000000000000000000" pitchFamily="2" charset="2"/>
            </a:endParaRP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000" dirty="0" err="1" smtClean="0">
                <a:sym typeface="Wingdings" panose="05000000000000000000" pitchFamily="2" charset="2"/>
              </a:rPr>
              <a:t>pd_low_aon</a:t>
            </a:r>
            <a:r>
              <a:rPr lang="en-US" sz="2000" dirty="0" smtClean="0">
                <a:sym typeface="Wingdings" panose="05000000000000000000" pitchFamily="2" charset="2"/>
              </a:rPr>
              <a:t> 	 </a:t>
            </a:r>
            <a:r>
              <a:rPr lang="en-US" sz="2000" dirty="0" err="1" smtClean="0">
                <a:sym typeface="Wingdings" panose="05000000000000000000" pitchFamily="2" charset="2"/>
              </a:rPr>
              <a:t>lsu</a:t>
            </a:r>
            <a:r>
              <a:rPr lang="en-US" sz="2000" dirty="0" smtClean="0">
                <a:sym typeface="Wingdings" panose="05000000000000000000" pitchFamily="2" charset="2"/>
              </a:rPr>
              <a:t>, </a:t>
            </a:r>
            <a:r>
              <a:rPr lang="en-US" sz="2000" dirty="0" err="1" smtClean="0">
                <a:sym typeface="Wingdings" panose="05000000000000000000" pitchFamily="2" charset="2"/>
              </a:rPr>
              <a:t>tlu</a:t>
            </a:r>
            <a:r>
              <a:rPr lang="en-US" sz="2000" dirty="0" smtClean="0">
                <a:sym typeface="Wingdings" panose="05000000000000000000" pitchFamily="2" charset="2"/>
              </a:rPr>
              <a:t>, </a:t>
            </a:r>
            <a:r>
              <a:rPr lang="en-US" sz="2000" dirty="0" err="1" smtClean="0">
                <a:sym typeface="Wingdings" panose="05000000000000000000" pitchFamily="2" charset="2"/>
              </a:rPr>
              <a:t>ifu</a:t>
            </a:r>
            <a:r>
              <a:rPr lang="en-US" sz="2000" dirty="0" smtClean="0">
                <a:sym typeface="Wingdings" panose="05000000000000000000" pitchFamily="2" charset="2"/>
              </a:rPr>
              <a:t>/</a:t>
            </a:r>
            <a:r>
              <a:rPr lang="en-US" sz="2000" dirty="0" err="1" smtClean="0">
                <a:sym typeface="Wingdings" panose="05000000000000000000" pitchFamily="2" charset="2"/>
              </a:rPr>
              <a:t>ict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000" dirty="0" err="1" smtClean="0">
                <a:sym typeface="Wingdings" panose="05000000000000000000" pitchFamily="2" charset="2"/>
              </a:rPr>
              <a:t>pd_hi</a:t>
            </a:r>
            <a:r>
              <a:rPr lang="en-US" sz="2000" dirty="0" smtClean="0">
                <a:sym typeface="Wingdings" panose="05000000000000000000" pitchFamily="2" charset="2"/>
              </a:rPr>
              <a:t> 		 </a:t>
            </a:r>
            <a:r>
              <a:rPr lang="en-US" sz="2000" dirty="0" err="1" smtClean="0">
                <a:sym typeface="Wingdings" panose="05000000000000000000" pitchFamily="2" charset="2"/>
              </a:rPr>
              <a:t>spu</a:t>
            </a:r>
            <a:r>
              <a:rPr lang="en-US" sz="2000" dirty="0" smtClean="0">
                <a:sym typeface="Wingdings" panose="05000000000000000000" pitchFamily="2" charset="2"/>
              </a:rPr>
              <a:t>, </a:t>
            </a:r>
            <a:r>
              <a:rPr lang="en-US" sz="2000" dirty="0" err="1" smtClean="0">
                <a:sym typeface="Wingdings" panose="05000000000000000000" pitchFamily="2" charset="2"/>
              </a:rPr>
              <a:t>ffu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000" dirty="0" err="1" smtClean="0">
                <a:sym typeface="Wingdings" panose="05000000000000000000" pitchFamily="2" charset="2"/>
              </a:rPr>
              <a:t>pd_hi_aon</a:t>
            </a:r>
            <a:r>
              <a:rPr lang="en-US" sz="2000" dirty="0" smtClean="0">
                <a:sym typeface="Wingdings" panose="05000000000000000000" pitchFamily="2" charset="2"/>
              </a:rPr>
              <a:t>	 </a:t>
            </a:r>
            <a:r>
              <a:rPr lang="en-US" sz="2000" dirty="0" err="1" smtClean="0">
                <a:sym typeface="Wingdings" panose="05000000000000000000" pitchFamily="2" charset="2"/>
              </a:rPr>
              <a:t>exu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 smtClean="0">
                <a:sym typeface="Wingdings" panose="05000000000000000000" pitchFamily="2" charset="2"/>
              </a:rPr>
              <a:t>Source </a:t>
            </a:r>
            <a:r>
              <a:rPr lang="en-US" dirty="0">
                <a:sym typeface="Wingdings" panose="05000000000000000000" pitchFamily="2" charset="2"/>
              </a:rPr>
              <a:t>modified </a:t>
            </a:r>
            <a:r>
              <a:rPr lang="en-US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power_domain.tcl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and insure that no error is returned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+mn-lt"/>
              </a:rPr>
              <a:t>LAB2: Power Domain Creation </a:t>
            </a:r>
            <a:br>
              <a:rPr lang="en-US" sz="2000" b="1" dirty="0" smtClean="0">
                <a:latin typeface="+mn-lt"/>
              </a:rPr>
            </a:br>
            <a:r>
              <a:rPr lang="en-US" sz="2000" b="1" dirty="0">
                <a:latin typeface="+mn-lt"/>
              </a:rPr>
              <a:t>(Logical Definition)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2600" y="4862946"/>
            <a:ext cx="2819400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For </a:t>
            </a:r>
            <a:r>
              <a:rPr lang="en-US" sz="2000" dirty="0"/>
              <a:t>correct answer</a:t>
            </a:r>
          </a:p>
          <a:p>
            <a:r>
              <a:rPr lang="en-US" sz="2000" dirty="0"/>
              <a:t>see: </a:t>
            </a:r>
          </a:p>
          <a:p>
            <a:r>
              <a:rPr lang="en-US" sz="2000" dirty="0" err="1"/>
              <a:t>power_domain.tcl</a:t>
            </a:r>
            <a:r>
              <a:rPr lang="en-US" sz="2000" dirty="0"/>
              <a:t>-complete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903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1919</Words>
  <Application>Microsoft Office PowerPoint</Application>
  <PresentationFormat>宽屏</PresentationFormat>
  <Paragraphs>397</Paragraphs>
  <Slides>33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2" baseType="lpstr">
      <vt:lpstr>ＭＳ Ｐゴシック</vt:lpstr>
      <vt:lpstr>等线</vt:lpstr>
      <vt:lpstr>等线 Light</vt:lpstr>
      <vt:lpstr>Arial</vt:lpstr>
      <vt:lpstr>Calibri</vt:lpstr>
      <vt:lpstr>Calibri Light</vt:lpstr>
      <vt:lpstr>Consolas</vt:lpstr>
      <vt:lpstr>Wingdings</vt:lpstr>
      <vt:lpstr>Office 主题​​</vt:lpstr>
      <vt:lpstr>PowerPoint 演示文稿</vt:lpstr>
      <vt:lpstr>PowerPoint 演示文稿</vt:lpstr>
      <vt:lpstr>LAB1: MVDD Design Exploration</vt:lpstr>
      <vt:lpstr>LAB1: MVDD Design Exploration</vt:lpstr>
      <vt:lpstr>PowerPoint 演示文稿</vt:lpstr>
      <vt:lpstr>PowerPoint 演示文稿</vt:lpstr>
      <vt:lpstr>LAB2: Power Domain Creation  (Overview)</vt:lpstr>
      <vt:lpstr>Figure 2: Final Power Domain Regions</vt:lpstr>
      <vt:lpstr>LAB2: Power Domain Creation  (Logical Definition) </vt:lpstr>
      <vt:lpstr>LAB2: Power Domain Setup  (Physical Regioning) </vt:lpstr>
      <vt:lpstr>LAB2: Power Domain Setup (set_cell_boundary) </vt:lpstr>
      <vt:lpstr>LAB2: Power Domain Setup (place group) </vt:lpstr>
      <vt:lpstr>LAB2: Power Domain Setup (Islands) </vt:lpstr>
      <vt:lpstr>LAB2: Power Domain Setup</vt:lpstr>
      <vt:lpstr>LAB 3 Linking Voltage Specific Libraries 10 Min </vt:lpstr>
      <vt:lpstr>LAB3: Linking Voltage Specific Libraries</vt:lpstr>
      <vt:lpstr>LAB 4 Creating Domain Power Structures 20 Min </vt:lpstr>
      <vt:lpstr>LAB4: Creating Domain Power Structures</vt:lpstr>
      <vt:lpstr>LAB 5 Defining Inter Power Domain Rules &amp; Checking 30 Min </vt:lpstr>
      <vt:lpstr>LAB5: Inter Power Domain Rules (Defining)</vt:lpstr>
      <vt:lpstr>LAB5: Inter Power Domain Rules (Defining cont.)</vt:lpstr>
      <vt:lpstr>LAB5: Inter Power Domain Rules (Checking)</vt:lpstr>
      <vt:lpstr>LAB 6 Hierarchical SPU Pushdown &amp; IPD Fixing 45 Min </vt:lpstr>
      <vt:lpstr>LAB6: Hierarchical- SPU Pushdown &amp; IPD Fixing</vt:lpstr>
      <vt:lpstr>LAB6: Hierarchical- SPU Pushdown &amp; IPD Fixing</vt:lpstr>
      <vt:lpstr>LAB6: Hierarchical- SPU Pushdown &amp; IPD Fixing</vt:lpstr>
      <vt:lpstr>LAB 7 Hierarchical Block Abstraction &amp; Top IPD Fixing 30 Min </vt:lpstr>
      <vt:lpstr>LAB7: Hierarchical- Block Abstraction &amp; Top IPD Fixing</vt:lpstr>
      <vt:lpstr>LAB7: Hierarchical- Block Abstraction &amp; Top IPD Fixing</vt:lpstr>
      <vt:lpstr>LAB7: Hierarchical- Block Abstraction &amp; Top IPD Fixing</vt:lpstr>
      <vt:lpstr>PowerPoint 演示文稿</vt:lpstr>
      <vt:lpstr>LAB1: MVDD Design Exploration (Answer Key)</vt:lpstr>
      <vt:lpstr>LAB1: MVDD Design Exploration (Answer Key)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jun chen</dc:creator>
  <cp:lastModifiedBy>jun chen</cp:lastModifiedBy>
  <cp:revision>23</cp:revision>
  <dcterms:created xsi:type="dcterms:W3CDTF">2020-09-03T02:49:36Z</dcterms:created>
  <dcterms:modified xsi:type="dcterms:W3CDTF">2020-09-03T04:27:27Z</dcterms:modified>
</cp:coreProperties>
</file>