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5"/>
  </p:notes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89" r:id="rId3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FEE813A-98F4-40E4-A130-BEF51D00750C}" type="datetimeFigureOut">
              <a:rPr lang="en-US" smtClean="0"/>
              <a:t>9/3/2020</a:t>
            </a:fld>
            <a:endParaRPr 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1D7D01F-B8DE-49F3-86B0-27AD7DB787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20084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#</a:t>
            </a:r>
          </a:p>
          <a:p>
            <a:r>
              <a:rPr lang="en-US" dirty="0" smtClean="0"/>
              <a:t># power state table</a:t>
            </a:r>
          </a:p>
          <a:p>
            <a:r>
              <a:rPr lang="en-US" dirty="0" smtClean="0"/>
              <a:t>#</a:t>
            </a:r>
          </a:p>
          <a:p>
            <a:endParaRPr lang="en-US" dirty="0" smtClean="0"/>
          </a:p>
          <a:p>
            <a:r>
              <a:rPr lang="en-US" dirty="0" err="1" smtClean="0"/>
              <a:t>create_pst</a:t>
            </a:r>
            <a:r>
              <a:rPr lang="en-US" dirty="0" smtClean="0"/>
              <a:t> </a:t>
            </a:r>
            <a:r>
              <a:rPr lang="en-US" dirty="0" err="1" smtClean="0"/>
              <a:t>sparc_pst</a:t>
            </a:r>
            <a:r>
              <a:rPr lang="en-US" dirty="0" smtClean="0"/>
              <a:t> \</a:t>
            </a:r>
          </a:p>
          <a:p>
            <a:r>
              <a:rPr lang="en-US" dirty="0" smtClean="0"/>
              <a:t>	-supplies {</a:t>
            </a:r>
          </a:p>
          <a:p>
            <a:r>
              <a:rPr lang="en-US" dirty="0" smtClean="0"/>
              <a:t>		{}</a:t>
            </a:r>
          </a:p>
          <a:p>
            <a:r>
              <a:rPr lang="en-US" dirty="0" smtClean="0"/>
              <a:t>		{}</a:t>
            </a:r>
          </a:p>
          <a:p>
            <a:r>
              <a:rPr lang="en-US" dirty="0" smtClean="0"/>
              <a:t>		{}</a:t>
            </a:r>
          </a:p>
          <a:p>
            <a:r>
              <a:rPr lang="en-US" dirty="0" smtClean="0"/>
              <a:t>		{}</a:t>
            </a:r>
          </a:p>
          <a:p>
            <a:r>
              <a:rPr lang="en-US" dirty="0" smtClean="0"/>
              <a:t>	}</a:t>
            </a:r>
          </a:p>
          <a:p>
            <a:r>
              <a:rPr lang="en-US" dirty="0" err="1" smtClean="0"/>
              <a:t>add_pst_state</a:t>
            </a:r>
            <a:r>
              <a:rPr lang="en-US" dirty="0" smtClean="0"/>
              <a:t> s1                 -</a:t>
            </a:r>
            <a:r>
              <a:rPr lang="en-US" dirty="0" err="1" smtClean="0"/>
              <a:t>pst</a:t>
            </a:r>
            <a:r>
              <a:rPr lang="en-US" dirty="0" smtClean="0"/>
              <a:t> </a:t>
            </a:r>
            <a:r>
              <a:rPr lang="en-US" dirty="0" err="1" smtClean="0"/>
              <a:t>sparc_pst</a:t>
            </a:r>
            <a:r>
              <a:rPr lang="en-US" dirty="0" smtClean="0"/>
              <a:t> -state {  </a:t>
            </a:r>
            <a:r>
              <a:rPr lang="en-US" dirty="0" err="1" smtClean="0"/>
              <a:t>pwr_DN</a:t>
            </a:r>
            <a:r>
              <a:rPr lang="en-US" dirty="0" smtClean="0"/>
              <a:t> V90_UP </a:t>
            </a:r>
            <a:r>
              <a:rPr lang="en-US" dirty="0" err="1" smtClean="0"/>
              <a:t>pwr_DN</a:t>
            </a:r>
            <a:r>
              <a:rPr lang="en-US" dirty="0" smtClean="0"/>
              <a:t> V16_UP }</a:t>
            </a:r>
          </a:p>
          <a:p>
            <a:r>
              <a:rPr lang="en-US" dirty="0" err="1" smtClean="0"/>
              <a:t>add_pst_state</a:t>
            </a:r>
            <a:r>
              <a:rPr lang="en-US" dirty="0" smtClean="0"/>
              <a:t> s2                 -</a:t>
            </a:r>
            <a:r>
              <a:rPr lang="en-US" dirty="0" err="1" smtClean="0"/>
              <a:t>pst</a:t>
            </a:r>
            <a:r>
              <a:rPr lang="en-US" dirty="0" smtClean="0"/>
              <a:t> </a:t>
            </a:r>
            <a:r>
              <a:rPr lang="en-US" dirty="0" err="1" smtClean="0"/>
              <a:t>sparc_pst</a:t>
            </a:r>
            <a:r>
              <a:rPr lang="en-US" dirty="0" smtClean="0"/>
              <a:t> -state {  </a:t>
            </a:r>
            <a:r>
              <a:rPr lang="en-US" dirty="0" err="1" smtClean="0"/>
              <a:t>pwr_DN</a:t>
            </a:r>
            <a:r>
              <a:rPr lang="en-US" dirty="0" smtClean="0"/>
              <a:t> V90_UP V16_UP </a:t>
            </a:r>
            <a:r>
              <a:rPr lang="en-US" dirty="0" err="1" smtClean="0"/>
              <a:t>V16_UP</a:t>
            </a:r>
            <a:r>
              <a:rPr lang="en-US" dirty="0" smtClean="0"/>
              <a:t> }</a:t>
            </a:r>
          </a:p>
          <a:p>
            <a:r>
              <a:rPr lang="en-US" dirty="0" err="1" smtClean="0"/>
              <a:t>add_pst_state</a:t>
            </a:r>
            <a:r>
              <a:rPr lang="en-US" dirty="0" smtClean="0"/>
              <a:t> s3                 -</a:t>
            </a:r>
            <a:r>
              <a:rPr lang="en-US" dirty="0" err="1" smtClean="0"/>
              <a:t>pst</a:t>
            </a:r>
            <a:r>
              <a:rPr lang="en-US" dirty="0" smtClean="0"/>
              <a:t> </a:t>
            </a:r>
            <a:r>
              <a:rPr lang="en-US" dirty="0" err="1" smtClean="0"/>
              <a:t>sparc_pst</a:t>
            </a:r>
            <a:r>
              <a:rPr lang="en-US" dirty="0" smtClean="0"/>
              <a:t> -state {  V90_UP </a:t>
            </a:r>
            <a:r>
              <a:rPr lang="en-US" dirty="0" err="1" smtClean="0"/>
              <a:t>V90_UP</a:t>
            </a:r>
            <a:r>
              <a:rPr lang="en-US" dirty="0" smtClean="0"/>
              <a:t> </a:t>
            </a:r>
            <a:r>
              <a:rPr lang="en-US" dirty="0" err="1" smtClean="0"/>
              <a:t>pwr_DN</a:t>
            </a:r>
            <a:r>
              <a:rPr lang="en-US" dirty="0" smtClean="0"/>
              <a:t> V16_UP }</a:t>
            </a:r>
          </a:p>
          <a:p>
            <a:r>
              <a:rPr lang="en-US" dirty="0" err="1" smtClean="0"/>
              <a:t>add_pst_state</a:t>
            </a:r>
            <a:r>
              <a:rPr lang="en-US" dirty="0" smtClean="0"/>
              <a:t> s4                 -</a:t>
            </a:r>
            <a:r>
              <a:rPr lang="en-US" dirty="0" err="1" smtClean="0"/>
              <a:t>pst</a:t>
            </a:r>
            <a:r>
              <a:rPr lang="en-US" dirty="0" smtClean="0"/>
              <a:t> </a:t>
            </a:r>
            <a:r>
              <a:rPr lang="en-US" dirty="0" err="1" smtClean="0"/>
              <a:t>sparc_pst</a:t>
            </a:r>
            <a:r>
              <a:rPr lang="en-US" dirty="0" smtClean="0"/>
              <a:t> -state {  V90_UP </a:t>
            </a:r>
            <a:r>
              <a:rPr lang="en-US" dirty="0" err="1" smtClean="0"/>
              <a:t>V90_UP</a:t>
            </a:r>
            <a:r>
              <a:rPr lang="en-US" dirty="0" smtClean="0"/>
              <a:t> V16_UP </a:t>
            </a:r>
            <a:r>
              <a:rPr lang="en-US" dirty="0" err="1" smtClean="0"/>
              <a:t>V16_UP</a:t>
            </a:r>
            <a:r>
              <a:rPr lang="en-US" dirty="0" smtClean="0"/>
              <a:t> }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7179B7C-1BE3-624D-AE13-B423677853BB}" type="slidenum">
              <a:rPr lang="en-US" smtClean="0"/>
              <a:pPr>
                <a:defRPr/>
              </a:pPr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07282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单击以编辑母版副标题样式</a:t>
            </a:r>
            <a:endParaRPr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C953B-300E-4162-990E-28782A677254}" type="datetimeFigureOut">
              <a:rPr lang="en-US" smtClean="0"/>
              <a:t>9/3/2020</a:t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D3C92-1FFB-48B9-AE85-5162EDF03C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61853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C953B-300E-4162-990E-28782A677254}" type="datetimeFigureOut">
              <a:rPr lang="en-US" smtClean="0"/>
              <a:t>9/3/2020</a:t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D3C92-1FFB-48B9-AE85-5162EDF03C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81249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C953B-300E-4162-990E-28782A677254}" type="datetimeFigureOut">
              <a:rPr lang="en-US" smtClean="0"/>
              <a:t>9/3/2020</a:t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D3C92-1FFB-48B9-AE85-5162EDF03C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34434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66235" y="171450"/>
            <a:ext cx="9088968" cy="8191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79963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C953B-300E-4162-990E-28782A677254}" type="datetimeFigureOut">
              <a:rPr lang="en-US" smtClean="0"/>
              <a:t>9/3/2020</a:t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D3C92-1FFB-48B9-AE85-5162EDF03C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10097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C953B-300E-4162-990E-28782A677254}" type="datetimeFigureOut">
              <a:rPr lang="en-US" smtClean="0"/>
              <a:t>9/3/2020</a:t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D3C92-1FFB-48B9-AE85-5162EDF03C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32663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C953B-300E-4162-990E-28782A677254}" type="datetimeFigureOut">
              <a:rPr lang="en-US" smtClean="0"/>
              <a:t>9/3/2020</a:t>
            </a:fld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D3C92-1FFB-48B9-AE85-5162EDF03C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10102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C953B-300E-4162-990E-28782A677254}" type="datetimeFigureOut">
              <a:rPr lang="en-US" smtClean="0"/>
              <a:t>9/3/2020</a:t>
            </a:fld>
            <a:endParaRPr 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D3C92-1FFB-48B9-AE85-5162EDF03C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18536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C953B-300E-4162-990E-28782A677254}" type="datetimeFigureOut">
              <a:rPr lang="en-US" smtClean="0"/>
              <a:t>9/3/2020</a:t>
            </a:fld>
            <a:endParaRPr 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D3C92-1FFB-48B9-AE85-5162EDF03C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10231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C953B-300E-4162-990E-28782A677254}" type="datetimeFigureOut">
              <a:rPr lang="en-US" smtClean="0"/>
              <a:t>9/3/2020</a:t>
            </a:fld>
            <a:endParaRPr 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D3C92-1FFB-48B9-AE85-5162EDF03C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6848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C953B-300E-4162-990E-28782A677254}" type="datetimeFigureOut">
              <a:rPr lang="en-US" smtClean="0"/>
              <a:t>9/3/2020</a:t>
            </a:fld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D3C92-1FFB-48B9-AE85-5162EDF03C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63911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C953B-300E-4162-990E-28782A677254}" type="datetimeFigureOut">
              <a:rPr lang="en-US" smtClean="0"/>
              <a:t>9/3/2020</a:t>
            </a:fld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D3C92-1FFB-48B9-AE85-5162EDF03C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15425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0C953B-300E-4162-990E-28782A677254}" type="datetimeFigureOut">
              <a:rPr lang="en-US" smtClean="0"/>
              <a:t>9/3/2020</a:t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5D3C92-1FFB-48B9-AE85-5162EDF03C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25706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1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7.jpg"/><Relationship Id="rId4" Type="http://schemas.openxmlformats.org/officeDocument/2006/relationships/image" Target="../media/image6.jp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11.jpg"/><Relationship Id="rId4" Type="http://schemas.openxmlformats.org/officeDocument/2006/relationships/image" Target="../media/image10.jp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g"/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245037" y="819789"/>
            <a:ext cx="11665629" cy="4339650"/>
          </a:xfrm>
          <a:prstGeom prst="rect">
            <a:avLst/>
          </a:prstGeom>
          <a:solidFill>
            <a:srgbClr val="FF0000"/>
          </a:solidFill>
        </p:spPr>
        <p:txBody>
          <a:bodyPr wrap="none">
            <a:spAutoFit/>
          </a:bodyPr>
          <a:lstStyle/>
          <a:p>
            <a:r>
              <a:rPr lang="en-US" sz="13800" b="1" smtClean="0">
                <a:solidFill>
                  <a:schemeClr val="bg1"/>
                </a:solidFill>
              </a:rPr>
              <a:t>MVDD Training </a:t>
            </a:r>
          </a:p>
          <a:p>
            <a:r>
              <a:rPr lang="en-US" sz="13800" b="1" smtClean="0">
                <a:solidFill>
                  <a:schemeClr val="bg1"/>
                </a:solidFill>
              </a:rPr>
              <a:t>Lab Workbook</a:t>
            </a:r>
            <a:endParaRPr lang="en-US" sz="13800" b="1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10868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lvl="1" indent="0">
              <a:buNone/>
            </a:pPr>
            <a:r>
              <a:rPr lang="en-US" sz="1800" b="1" dirty="0"/>
              <a:t>2.3: Specify Power Domain Physical Regions</a:t>
            </a:r>
            <a:endParaRPr lang="en-US" dirty="0" smtClean="0"/>
          </a:p>
          <a:p>
            <a:r>
              <a:rPr lang="en-US" dirty="0" smtClean="0"/>
              <a:t>In this section you will physically region the power domains using 3 methods:</a:t>
            </a:r>
            <a:endParaRPr lang="en-US" dirty="0"/>
          </a:p>
          <a:p>
            <a:pPr lvl="1"/>
            <a:r>
              <a:rPr lang="en-US" b="1" dirty="0" err="1" smtClean="0"/>
              <a:t>set_cell_boundary</a:t>
            </a:r>
            <a:endParaRPr lang="en-US" b="1" dirty="0" smtClean="0"/>
          </a:p>
          <a:p>
            <a:pPr lvl="2"/>
            <a:r>
              <a:rPr lang="en-US" dirty="0" smtClean="0"/>
              <a:t>Physical region for a module instance</a:t>
            </a:r>
          </a:p>
          <a:p>
            <a:pPr lvl="2"/>
            <a:r>
              <a:rPr lang="en-US" dirty="0" smtClean="0"/>
              <a:t>Can be made into a partition</a:t>
            </a:r>
          </a:p>
          <a:p>
            <a:pPr lvl="1"/>
            <a:r>
              <a:rPr lang="en-US" b="1" dirty="0" err="1" smtClean="0"/>
              <a:t>place_group</a:t>
            </a:r>
            <a:endParaRPr lang="en-US" b="1" dirty="0" smtClean="0"/>
          </a:p>
          <a:p>
            <a:pPr lvl="2"/>
            <a:r>
              <a:rPr lang="en-US" dirty="0"/>
              <a:t>P</a:t>
            </a:r>
            <a:r>
              <a:rPr lang="en-US" dirty="0" smtClean="0"/>
              <a:t>hysical region for any number cells</a:t>
            </a:r>
          </a:p>
          <a:p>
            <a:pPr lvl="1"/>
            <a:r>
              <a:rPr lang="en-US" b="1" smtClean="0"/>
              <a:t>voltage </a:t>
            </a:r>
            <a:r>
              <a:rPr lang="en-US" b="1" dirty="0" smtClean="0"/>
              <a:t>island</a:t>
            </a:r>
          </a:p>
          <a:p>
            <a:pPr lvl="2"/>
            <a:r>
              <a:rPr lang="en-US" dirty="0" smtClean="0"/>
              <a:t>Physical region to place cells which belong to same domain</a:t>
            </a:r>
          </a:p>
          <a:p>
            <a:pPr lvl="2"/>
            <a:r>
              <a:rPr lang="en-US" dirty="0" smtClean="0"/>
              <a:t>Restrictions can be placed by cell type </a:t>
            </a:r>
          </a:p>
          <a:p>
            <a:pPr lvl="3"/>
            <a:r>
              <a:rPr lang="en-US" dirty="0" smtClean="0"/>
              <a:t>Level shifters</a:t>
            </a:r>
          </a:p>
          <a:p>
            <a:pPr lvl="3"/>
            <a:r>
              <a:rPr lang="en-US" dirty="0" smtClean="0"/>
              <a:t>Isolation cells</a:t>
            </a:r>
          </a:p>
          <a:p>
            <a:pPr lvl="3"/>
            <a:r>
              <a:rPr lang="en-US" dirty="0" smtClean="0"/>
              <a:t>Top level always on buffering</a:t>
            </a:r>
          </a:p>
          <a:p>
            <a:pPr lvl="2"/>
            <a:r>
              <a:rPr lang="en-US" dirty="0" smtClean="0"/>
              <a:t>Domain associated with island</a:t>
            </a:r>
            <a:endParaRPr lang="en-US" dirty="0"/>
          </a:p>
          <a:p>
            <a:pPr lvl="1"/>
            <a:endParaRPr lang="en-US" b="1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LAB2: Power Domain Setup </a:t>
            </a:r>
            <a:br>
              <a:rPr lang="en-US" dirty="0" smtClean="0"/>
            </a:br>
            <a:r>
              <a:rPr lang="en-US" dirty="0" smtClean="0"/>
              <a:t>(Physical </a:t>
            </a:r>
            <a:r>
              <a:rPr lang="en-US" dirty="0" err="1" smtClean="0"/>
              <a:t>Regioning</a:t>
            </a:r>
            <a:r>
              <a:rPr lang="en-US" dirty="0" smtClean="0"/>
              <a:t>)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334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59543" y="1028436"/>
            <a:ext cx="10360501" cy="2314397"/>
          </a:xfrm>
        </p:spPr>
        <p:txBody>
          <a:bodyPr>
            <a:normAutofit fontScale="92500" lnSpcReduction="20000"/>
          </a:bodyPr>
          <a:lstStyle/>
          <a:p>
            <a:pPr marL="342900" lvl="1" indent="0">
              <a:buNone/>
            </a:pPr>
            <a:r>
              <a:rPr lang="en-US" sz="1400" b="1" dirty="0"/>
              <a:t>2.3.1: </a:t>
            </a:r>
            <a:r>
              <a:rPr lang="en-US" sz="1400" b="1" dirty="0"/>
              <a:t>Define Power Domain Regions </a:t>
            </a:r>
            <a:r>
              <a:rPr lang="en-US" sz="1400" b="1" dirty="0"/>
              <a:t>(</a:t>
            </a:r>
            <a:r>
              <a:rPr lang="en-US" sz="1400" b="1" dirty="0" err="1"/>
              <a:t>set_cell_boundary</a:t>
            </a:r>
            <a:r>
              <a:rPr lang="en-US" sz="1400" b="1" dirty="0"/>
              <a:t>)</a:t>
            </a:r>
            <a:endParaRPr lang="en-US" sz="1400" dirty="0">
              <a:sym typeface="Wingdings" panose="05000000000000000000" pitchFamily="2" charset="2"/>
            </a:endParaRPr>
          </a:p>
          <a:p>
            <a:pPr lvl="2">
              <a:buFont typeface="Wingdings" panose="05000000000000000000" pitchFamily="2" charset="2"/>
              <a:buChar char="q"/>
            </a:pPr>
            <a:r>
              <a:rPr lang="en-US" dirty="0" smtClean="0">
                <a:sym typeface="Wingdings" panose="05000000000000000000" pitchFamily="2" charset="2"/>
              </a:rPr>
              <a:t>Set the cell boundary (</a:t>
            </a:r>
            <a:r>
              <a:rPr lang="en-US" dirty="0" smtClean="0">
                <a:solidFill>
                  <a:schemeClr val="tx2"/>
                </a:solidFill>
                <a:sym typeface="Wingdings" panose="05000000000000000000" pitchFamily="2" charset="2"/>
              </a:rPr>
              <a:t>Floorplan  “Set Module (Partition) Boundary”</a:t>
            </a:r>
            <a:r>
              <a:rPr lang="en-US" dirty="0" smtClean="0">
                <a:sym typeface="Wingdings" panose="05000000000000000000" pitchFamily="2" charset="2"/>
              </a:rPr>
              <a:t>)</a:t>
            </a:r>
          </a:p>
          <a:p>
            <a:pPr lvl="2">
              <a:buFont typeface="Wingdings" panose="05000000000000000000" pitchFamily="2" charset="2"/>
              <a:buChar char="q"/>
            </a:pPr>
            <a:r>
              <a:rPr lang="en-US" dirty="0">
                <a:sym typeface="Wingdings" panose="05000000000000000000" pitchFamily="2" charset="2"/>
              </a:rPr>
              <a:t>Fill in </a:t>
            </a:r>
            <a:r>
              <a:rPr lang="en-US" dirty="0" err="1" smtClean="0">
                <a:sym typeface="Wingdings" panose="05000000000000000000" pitchFamily="2" charset="2"/>
              </a:rPr>
              <a:t>set_cell_boundary</a:t>
            </a:r>
            <a:r>
              <a:rPr lang="en-US" dirty="0" smtClean="0">
                <a:sym typeface="Wingdings" panose="05000000000000000000" pitchFamily="2" charset="2"/>
              </a:rPr>
              <a:t> dialog</a:t>
            </a:r>
          </a:p>
          <a:p>
            <a:pPr lvl="3">
              <a:buFont typeface="Wingdings" panose="05000000000000000000" pitchFamily="2" charset="2"/>
              <a:buChar char="q"/>
            </a:pPr>
            <a:r>
              <a:rPr lang="en-US" sz="1050" dirty="0">
                <a:sym typeface="Wingdings" panose="05000000000000000000" pitchFamily="2" charset="2"/>
              </a:rPr>
              <a:t>Specify module </a:t>
            </a:r>
            <a:r>
              <a:rPr lang="en-US" sz="1050" dirty="0" err="1">
                <a:sym typeface="Wingdings" panose="05000000000000000000" pitchFamily="2" charset="2"/>
              </a:rPr>
              <a:t>spu</a:t>
            </a:r>
            <a:endParaRPr lang="en-US" sz="1050" dirty="0">
              <a:sym typeface="Wingdings" panose="05000000000000000000" pitchFamily="2" charset="2"/>
            </a:endParaRPr>
          </a:p>
          <a:p>
            <a:pPr lvl="3">
              <a:buFont typeface="Wingdings" panose="05000000000000000000" pitchFamily="2" charset="2"/>
              <a:buChar char="q"/>
            </a:pPr>
            <a:r>
              <a:rPr lang="en-US" sz="1050" dirty="0">
                <a:sym typeface="Wingdings" panose="05000000000000000000" pitchFamily="2" charset="2"/>
              </a:rPr>
              <a:t>Select </a:t>
            </a:r>
            <a:r>
              <a:rPr lang="en-US" sz="1050" dirty="0">
                <a:solidFill>
                  <a:schemeClr val="tx2"/>
                </a:solidFill>
                <a:sym typeface="Wingdings" panose="05000000000000000000" pitchFamily="2" charset="2"/>
              </a:rPr>
              <a:t>polygon</a:t>
            </a:r>
            <a:r>
              <a:rPr lang="en-US" sz="1050" dirty="0">
                <a:sym typeface="Wingdings" panose="05000000000000000000" pitchFamily="2" charset="2"/>
              </a:rPr>
              <a:t> or utilization “</a:t>
            </a:r>
            <a:r>
              <a:rPr lang="en-US" sz="1050" dirty="0">
                <a:solidFill>
                  <a:schemeClr val="tx2"/>
                </a:solidFill>
                <a:sym typeface="Wingdings" panose="05000000000000000000" pitchFamily="2" charset="2"/>
              </a:rPr>
              <a:t>Input Mode</a:t>
            </a:r>
            <a:r>
              <a:rPr lang="en-US" sz="1050" dirty="0">
                <a:sym typeface="Wingdings" panose="05000000000000000000" pitchFamily="2" charset="2"/>
              </a:rPr>
              <a:t>“</a:t>
            </a:r>
          </a:p>
          <a:p>
            <a:pPr lvl="3">
              <a:buFont typeface="Wingdings" panose="05000000000000000000" pitchFamily="2" charset="2"/>
              <a:buChar char="q"/>
            </a:pPr>
            <a:r>
              <a:rPr lang="en-US" sz="1050" dirty="0">
                <a:sym typeface="Wingdings" panose="05000000000000000000" pitchFamily="2" charset="2"/>
              </a:rPr>
              <a:t>Specify “</a:t>
            </a:r>
            <a:r>
              <a:rPr lang="en-US" sz="1050" dirty="0">
                <a:solidFill>
                  <a:schemeClr val="tx2"/>
                </a:solidFill>
                <a:sym typeface="Wingdings" panose="05000000000000000000" pitchFamily="2" charset="2"/>
              </a:rPr>
              <a:t>Core to boundary</a:t>
            </a:r>
            <a:r>
              <a:rPr lang="en-US" sz="1050" dirty="0">
                <a:sym typeface="Wingdings" panose="05000000000000000000" pitchFamily="2" charset="2"/>
              </a:rPr>
              <a:t>” of 1.26</a:t>
            </a:r>
          </a:p>
          <a:p>
            <a:pPr lvl="3">
              <a:buFont typeface="Wingdings" panose="05000000000000000000" pitchFamily="2" charset="2"/>
              <a:buChar char="q"/>
            </a:pPr>
            <a:r>
              <a:rPr lang="en-US" sz="1050" dirty="0">
                <a:sym typeface="Wingdings" panose="05000000000000000000" pitchFamily="2" charset="2"/>
              </a:rPr>
              <a:t>Select </a:t>
            </a:r>
            <a:r>
              <a:rPr lang="en-US" sz="1050" dirty="0">
                <a:solidFill>
                  <a:schemeClr val="tx2"/>
                </a:solidFill>
                <a:sym typeface="Wingdings" panose="05000000000000000000" pitchFamily="2" charset="2"/>
              </a:rPr>
              <a:t>exclusive</a:t>
            </a:r>
          </a:p>
          <a:p>
            <a:pPr lvl="2">
              <a:buFont typeface="Wingdings" panose="05000000000000000000" pitchFamily="2" charset="2"/>
              <a:buChar char="q"/>
            </a:pPr>
            <a:r>
              <a:rPr lang="en-US" dirty="0" smtClean="0">
                <a:sym typeface="Wingdings" panose="05000000000000000000" pitchFamily="2" charset="2"/>
              </a:rPr>
              <a:t>Draw region in upper right hand side of layout</a:t>
            </a:r>
          </a:p>
          <a:p>
            <a:pPr lvl="2">
              <a:buFont typeface="Wingdings" panose="05000000000000000000" pitchFamily="2" charset="2"/>
              <a:buChar char="q"/>
            </a:pPr>
            <a:r>
              <a:rPr lang="en-US" dirty="0" smtClean="0">
                <a:sym typeface="Wingdings" panose="05000000000000000000" pitchFamily="2" charset="2"/>
              </a:rPr>
              <a:t>Bring up the </a:t>
            </a:r>
            <a:r>
              <a:rPr lang="en-US" dirty="0" smtClean="0">
                <a:solidFill>
                  <a:schemeClr val="tx2"/>
                </a:solidFill>
                <a:sym typeface="Wingdings" panose="05000000000000000000" pitchFamily="2" charset="2"/>
              </a:rPr>
              <a:t>Shape</a:t>
            </a:r>
            <a:r>
              <a:rPr lang="en-US" dirty="0" smtClean="0">
                <a:sym typeface="Wingdings" panose="05000000000000000000" pitchFamily="2" charset="2"/>
              </a:rPr>
              <a:t> tool (in Edit menu)</a:t>
            </a:r>
          </a:p>
          <a:p>
            <a:pPr lvl="2">
              <a:buFont typeface="Wingdings" panose="05000000000000000000" pitchFamily="2" charset="2"/>
              <a:buChar char="q"/>
            </a:pPr>
            <a:r>
              <a:rPr lang="en-US" dirty="0" smtClean="0">
                <a:sym typeface="Wingdings" panose="05000000000000000000" pitchFamily="2" charset="2"/>
              </a:rPr>
              <a:t>Move edges until region is 50% utilized</a:t>
            </a:r>
          </a:p>
          <a:p>
            <a:pPr marL="685800" lvl="2" indent="0">
              <a:buNone/>
            </a:pPr>
            <a:endParaRPr lang="en-US" dirty="0"/>
          </a:p>
          <a:p>
            <a:pPr lvl="2"/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7983" y="91720"/>
            <a:ext cx="11658675" cy="793750"/>
          </a:xfrm>
        </p:spPr>
        <p:txBody>
          <a:bodyPr>
            <a:normAutofit/>
          </a:bodyPr>
          <a:lstStyle/>
          <a:p>
            <a:r>
              <a:rPr lang="en-US" b="1" dirty="0" smtClean="0">
                <a:latin typeface="+mn-lt"/>
              </a:rPr>
              <a:t>LAB2: Power </a:t>
            </a:r>
            <a:r>
              <a:rPr lang="en-US" b="1" smtClean="0">
                <a:latin typeface="+mn-lt"/>
              </a:rPr>
              <a:t>Domain </a:t>
            </a:r>
            <a:r>
              <a:rPr lang="en-US" b="1" smtClean="0">
                <a:latin typeface="+mn-lt"/>
              </a:rPr>
              <a:t>Setup (set_cell_boundary</a:t>
            </a:r>
            <a:r>
              <a:rPr lang="en-US" b="1" dirty="0" smtClean="0">
                <a:latin typeface="+mn-lt"/>
              </a:rPr>
              <a:t>) </a:t>
            </a:r>
            <a:endParaRPr lang="en-US" b="1" dirty="0">
              <a:latin typeface="+mn-lt"/>
            </a:endParaRPr>
          </a:p>
        </p:txBody>
      </p:sp>
      <p:grpSp>
        <p:nvGrpSpPr>
          <p:cNvPr id="30" name="Group 29"/>
          <p:cNvGrpSpPr/>
          <p:nvPr/>
        </p:nvGrpSpPr>
        <p:grpSpPr>
          <a:xfrm>
            <a:off x="388439" y="3460151"/>
            <a:ext cx="3758221" cy="1524000"/>
            <a:chOff x="0" y="2683877"/>
            <a:chExt cx="2974345" cy="1756438"/>
          </a:xfrm>
        </p:grpSpPr>
        <p:pic>
          <p:nvPicPr>
            <p:cNvPr id="11" name="Picture 10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78635" y="2683877"/>
              <a:ext cx="2695710" cy="1756438"/>
            </a:xfrm>
            <a:prstGeom prst="rect">
              <a:avLst/>
            </a:prstGeom>
          </p:spPr>
        </p:pic>
        <p:cxnSp>
          <p:nvCxnSpPr>
            <p:cNvPr id="5" name="Straight Arrow Connector 4"/>
            <p:cNvCxnSpPr/>
            <p:nvPr/>
          </p:nvCxnSpPr>
          <p:spPr bwMode="auto">
            <a:xfrm>
              <a:off x="0" y="4003272"/>
              <a:ext cx="291844" cy="0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grpSp>
        <p:nvGrpSpPr>
          <p:cNvPr id="42" name="Group 41"/>
          <p:cNvGrpSpPr/>
          <p:nvPr/>
        </p:nvGrpSpPr>
        <p:grpSpPr>
          <a:xfrm>
            <a:off x="1189019" y="2480823"/>
            <a:ext cx="358353" cy="338554"/>
            <a:chOff x="128289" y="1718846"/>
            <a:chExt cx="268835" cy="338554"/>
          </a:xfrm>
        </p:grpSpPr>
        <p:sp>
          <p:nvSpPr>
            <p:cNvPr id="39" name="TextBox 38"/>
            <p:cNvSpPr txBox="1">
              <a:spLocks noChangeAspect="1"/>
            </p:cNvSpPr>
            <p:nvPr/>
          </p:nvSpPr>
          <p:spPr>
            <a:xfrm>
              <a:off x="128289" y="1718846"/>
              <a:ext cx="22722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>
                  <a:solidFill>
                    <a:srgbClr val="FF0000"/>
                  </a:solidFill>
                </a:rPr>
                <a:t>3</a:t>
              </a:r>
              <a:endParaRPr lang="en-US" dirty="0">
                <a:solidFill>
                  <a:srgbClr val="FF0000"/>
                </a:solidFill>
              </a:endParaRPr>
            </a:p>
          </p:txBody>
        </p:sp>
        <p:sp>
          <p:nvSpPr>
            <p:cNvPr id="40" name="Oval 39"/>
            <p:cNvSpPr/>
            <p:nvPr/>
          </p:nvSpPr>
          <p:spPr bwMode="auto">
            <a:xfrm>
              <a:off x="152400" y="1752600"/>
              <a:ext cx="244724" cy="272196"/>
            </a:xfrm>
            <a:prstGeom prst="ellipse">
              <a:avLst/>
            </a:prstGeom>
            <a:noFill/>
            <a:ln w="381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latin typeface="Arial" charset="0"/>
              </a:endParaRPr>
            </a:p>
          </p:txBody>
        </p:sp>
      </p:grpSp>
      <p:grpSp>
        <p:nvGrpSpPr>
          <p:cNvPr id="43" name="Group 42"/>
          <p:cNvGrpSpPr/>
          <p:nvPr/>
        </p:nvGrpSpPr>
        <p:grpSpPr>
          <a:xfrm>
            <a:off x="1221157" y="2763752"/>
            <a:ext cx="326214" cy="338554"/>
            <a:chOff x="152400" y="1718846"/>
            <a:chExt cx="244724" cy="338554"/>
          </a:xfrm>
        </p:grpSpPr>
        <p:sp>
          <p:nvSpPr>
            <p:cNvPr id="44" name="TextBox 43"/>
            <p:cNvSpPr txBox="1">
              <a:spLocks noChangeAspect="1"/>
            </p:cNvSpPr>
            <p:nvPr/>
          </p:nvSpPr>
          <p:spPr>
            <a:xfrm>
              <a:off x="152400" y="1718846"/>
              <a:ext cx="22722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>
                  <a:solidFill>
                    <a:srgbClr val="FF0000"/>
                  </a:solidFill>
                </a:rPr>
                <a:t>4</a:t>
              </a:r>
              <a:endParaRPr lang="en-US" dirty="0">
                <a:solidFill>
                  <a:srgbClr val="FF0000"/>
                </a:solidFill>
              </a:endParaRPr>
            </a:p>
          </p:txBody>
        </p:sp>
        <p:sp>
          <p:nvSpPr>
            <p:cNvPr id="45" name="Oval 44"/>
            <p:cNvSpPr/>
            <p:nvPr/>
          </p:nvSpPr>
          <p:spPr bwMode="auto">
            <a:xfrm>
              <a:off x="152400" y="1752600"/>
              <a:ext cx="244724" cy="272196"/>
            </a:xfrm>
            <a:prstGeom prst="ellipse">
              <a:avLst/>
            </a:prstGeom>
            <a:noFill/>
            <a:ln w="381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latin typeface="Arial" charset="0"/>
              </a:endParaRPr>
            </a:p>
          </p:txBody>
        </p:sp>
      </p:grpSp>
      <p:grpSp>
        <p:nvGrpSpPr>
          <p:cNvPr id="47" name="Group 46"/>
          <p:cNvGrpSpPr/>
          <p:nvPr/>
        </p:nvGrpSpPr>
        <p:grpSpPr>
          <a:xfrm>
            <a:off x="1204552" y="3070992"/>
            <a:ext cx="374197" cy="338554"/>
            <a:chOff x="152400" y="1718846"/>
            <a:chExt cx="244724" cy="338554"/>
          </a:xfrm>
        </p:grpSpPr>
        <p:sp>
          <p:nvSpPr>
            <p:cNvPr id="48" name="TextBox 47"/>
            <p:cNvSpPr txBox="1">
              <a:spLocks noChangeAspect="1"/>
            </p:cNvSpPr>
            <p:nvPr/>
          </p:nvSpPr>
          <p:spPr>
            <a:xfrm>
              <a:off x="152400" y="1718846"/>
              <a:ext cx="22722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>
                  <a:solidFill>
                    <a:srgbClr val="FF0000"/>
                  </a:solidFill>
                </a:rPr>
                <a:t>5</a:t>
              </a:r>
              <a:endParaRPr lang="en-US" dirty="0">
                <a:solidFill>
                  <a:srgbClr val="FF0000"/>
                </a:solidFill>
              </a:endParaRPr>
            </a:p>
          </p:txBody>
        </p:sp>
        <p:sp>
          <p:nvSpPr>
            <p:cNvPr id="49" name="Oval 48"/>
            <p:cNvSpPr/>
            <p:nvPr/>
          </p:nvSpPr>
          <p:spPr bwMode="auto">
            <a:xfrm>
              <a:off x="152400" y="1752600"/>
              <a:ext cx="244724" cy="272196"/>
            </a:xfrm>
            <a:prstGeom prst="ellipse">
              <a:avLst/>
            </a:prstGeom>
            <a:noFill/>
            <a:ln w="381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latin typeface="Arial" charset="0"/>
              </a:endParaRPr>
            </a:p>
          </p:txBody>
        </p:sp>
      </p:grpSp>
      <p:grpSp>
        <p:nvGrpSpPr>
          <p:cNvPr id="74" name="Group 73"/>
          <p:cNvGrpSpPr/>
          <p:nvPr/>
        </p:nvGrpSpPr>
        <p:grpSpPr>
          <a:xfrm>
            <a:off x="563125" y="4758960"/>
            <a:ext cx="4469236" cy="2299063"/>
            <a:chOff x="533400" y="4343400"/>
            <a:chExt cx="3352800" cy="2299063"/>
          </a:xfrm>
        </p:grpSpPr>
        <p:pic>
          <p:nvPicPr>
            <p:cNvPr id="15" name="Picture 14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33400" y="4343400"/>
              <a:ext cx="3352800" cy="2299063"/>
            </a:xfrm>
            <a:prstGeom prst="rect">
              <a:avLst/>
            </a:prstGeom>
          </p:spPr>
        </p:pic>
        <p:sp>
          <p:nvSpPr>
            <p:cNvPr id="73" name="Rectangle 72"/>
            <p:cNvSpPr/>
            <p:nvPr/>
          </p:nvSpPr>
          <p:spPr bwMode="auto">
            <a:xfrm>
              <a:off x="533400" y="4343400"/>
              <a:ext cx="3352800" cy="2299063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latin typeface="Arial" charset="0"/>
              </a:endParaRPr>
            </a:p>
          </p:txBody>
        </p:sp>
      </p:grpSp>
      <p:grpSp>
        <p:nvGrpSpPr>
          <p:cNvPr id="79" name="Group 78"/>
          <p:cNvGrpSpPr/>
          <p:nvPr/>
        </p:nvGrpSpPr>
        <p:grpSpPr>
          <a:xfrm>
            <a:off x="7978936" y="3049731"/>
            <a:ext cx="3859795" cy="1771650"/>
            <a:chOff x="6064376" y="2800350"/>
            <a:chExt cx="2895600" cy="1771650"/>
          </a:xfrm>
        </p:grpSpPr>
        <p:grpSp>
          <p:nvGrpSpPr>
            <p:cNvPr id="70" name="Group 69"/>
            <p:cNvGrpSpPr/>
            <p:nvPr/>
          </p:nvGrpSpPr>
          <p:grpSpPr>
            <a:xfrm>
              <a:off x="6064376" y="2800350"/>
              <a:ext cx="2895600" cy="1771650"/>
              <a:chOff x="5963500" y="2600436"/>
              <a:chExt cx="2895600" cy="1771650"/>
            </a:xfrm>
          </p:grpSpPr>
          <p:grpSp>
            <p:nvGrpSpPr>
              <p:cNvPr id="56" name="Group 55"/>
              <p:cNvGrpSpPr/>
              <p:nvPr/>
            </p:nvGrpSpPr>
            <p:grpSpPr>
              <a:xfrm>
                <a:off x="5963500" y="2600436"/>
                <a:ext cx="2895600" cy="1771650"/>
                <a:chOff x="5230514" y="4829175"/>
                <a:chExt cx="2895600" cy="1771650"/>
              </a:xfrm>
            </p:grpSpPr>
            <p:pic>
              <p:nvPicPr>
                <p:cNvPr id="17" name="Picture 16"/>
                <p:cNvPicPr>
                  <a:picLocks noChangeAspect="1"/>
                </p:cNvPicPr>
                <p:nvPr/>
              </p:nvPicPr>
              <p:blipFill>
                <a:blip r:embed="rId4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5230514" y="4829175"/>
                  <a:ext cx="2895600" cy="1771650"/>
                </a:xfrm>
                <a:prstGeom prst="rect">
                  <a:avLst/>
                </a:prstGeom>
              </p:spPr>
            </p:pic>
            <p:grpSp>
              <p:nvGrpSpPr>
                <p:cNvPr id="35" name="Group 34"/>
                <p:cNvGrpSpPr/>
                <p:nvPr/>
              </p:nvGrpSpPr>
              <p:grpSpPr>
                <a:xfrm>
                  <a:off x="7185869" y="4953000"/>
                  <a:ext cx="411062" cy="457200"/>
                  <a:chOff x="2057401" y="3048000"/>
                  <a:chExt cx="411062" cy="457200"/>
                </a:xfrm>
              </p:grpSpPr>
              <p:sp>
                <p:nvSpPr>
                  <p:cNvPr id="36" name="TextBox 35"/>
                  <p:cNvSpPr txBox="1"/>
                  <p:nvPr/>
                </p:nvSpPr>
                <p:spPr>
                  <a:xfrm>
                    <a:off x="2086801" y="3048000"/>
                    <a:ext cx="381661" cy="369332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dirty="0">
                        <a:solidFill>
                          <a:srgbClr val="FF0000"/>
                        </a:solidFill>
                      </a:rPr>
                      <a:t>3</a:t>
                    </a:r>
                  </a:p>
                </p:txBody>
              </p:sp>
              <p:sp>
                <p:nvSpPr>
                  <p:cNvPr id="37" name="Oval 36"/>
                  <p:cNvSpPr/>
                  <p:nvPr/>
                </p:nvSpPr>
                <p:spPr bwMode="auto">
                  <a:xfrm>
                    <a:off x="2057401" y="3048000"/>
                    <a:ext cx="411062" cy="457200"/>
                  </a:xfrm>
                  <a:prstGeom prst="ellipse">
                    <a:avLst/>
                  </a:prstGeom>
                  <a:noFill/>
                  <a:ln w="38100" cap="flat" cmpd="sng" algn="ctr">
                    <a:solidFill>
                      <a:srgbClr val="FF0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en-US" sz="2400">
                      <a:latin typeface="Arial" charset="0"/>
                    </a:endParaRPr>
                  </a:p>
                </p:txBody>
              </p:sp>
            </p:grpSp>
          </p:grpSp>
          <p:sp>
            <p:nvSpPr>
              <p:cNvPr id="57" name="TextBox 56"/>
              <p:cNvSpPr txBox="1"/>
              <p:nvPr/>
            </p:nvSpPr>
            <p:spPr>
              <a:xfrm>
                <a:off x="6539776" y="3040326"/>
                <a:ext cx="11430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>
                    <a:solidFill>
                      <a:srgbClr val="FF0000"/>
                    </a:solidFill>
                  </a:rPr>
                  <a:t>SPU</a:t>
                </a:r>
                <a:endParaRPr lang="en-US" dirty="0">
                  <a:solidFill>
                    <a:srgbClr val="FF0000"/>
                  </a:solidFill>
                </a:endParaRPr>
              </a:p>
            </p:txBody>
          </p:sp>
        </p:grpSp>
        <p:sp>
          <p:nvSpPr>
            <p:cNvPr id="78" name="Rectangle 77"/>
            <p:cNvSpPr/>
            <p:nvPr/>
          </p:nvSpPr>
          <p:spPr bwMode="auto">
            <a:xfrm>
              <a:off x="6064376" y="2800350"/>
              <a:ext cx="2895600" cy="1771650"/>
            </a:xfrm>
            <a:prstGeom prst="rect">
              <a:avLst/>
            </a:prstGeom>
            <a:noFill/>
            <a:ln w="28575" cap="flat" cmpd="sng" algn="ctr">
              <a:solidFill>
                <a:schemeClr val="tx2">
                  <a:lumMod val="60000"/>
                  <a:lumOff val="4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latin typeface="Arial" charset="0"/>
              </a:endParaRPr>
            </a:p>
          </p:txBody>
        </p:sp>
      </p:grpSp>
      <p:grpSp>
        <p:nvGrpSpPr>
          <p:cNvPr id="6" name="Group 5"/>
          <p:cNvGrpSpPr/>
          <p:nvPr/>
        </p:nvGrpSpPr>
        <p:grpSpPr>
          <a:xfrm>
            <a:off x="5804586" y="4451903"/>
            <a:ext cx="2693506" cy="1876425"/>
            <a:chOff x="3947684" y="2948138"/>
            <a:chExt cx="2020656" cy="1876425"/>
          </a:xfrm>
        </p:grpSpPr>
        <p:grpSp>
          <p:nvGrpSpPr>
            <p:cNvPr id="76" name="Group 75"/>
            <p:cNvGrpSpPr/>
            <p:nvPr/>
          </p:nvGrpSpPr>
          <p:grpSpPr>
            <a:xfrm>
              <a:off x="4165638" y="2948138"/>
              <a:ext cx="1802702" cy="1876425"/>
              <a:chOff x="4140898" y="2695575"/>
              <a:chExt cx="1802702" cy="1876425"/>
            </a:xfrm>
          </p:grpSpPr>
          <p:pic>
            <p:nvPicPr>
              <p:cNvPr id="24" name="Picture 23"/>
              <p:cNvPicPr>
                <a:picLocks noChangeAspect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140898" y="2695575"/>
                <a:ext cx="1701711" cy="1876425"/>
              </a:xfrm>
              <a:prstGeom prst="rect">
                <a:avLst/>
              </a:prstGeom>
            </p:spPr>
          </p:pic>
          <p:sp>
            <p:nvSpPr>
              <p:cNvPr id="75" name="Rectangle 74"/>
              <p:cNvSpPr/>
              <p:nvPr/>
            </p:nvSpPr>
            <p:spPr bwMode="auto">
              <a:xfrm>
                <a:off x="4140898" y="2695575"/>
                <a:ext cx="1802702" cy="1876425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400">
                  <a:latin typeface="Arial" charset="0"/>
                </a:endParaRPr>
              </a:p>
            </p:txBody>
          </p:sp>
        </p:grpSp>
        <p:cxnSp>
          <p:nvCxnSpPr>
            <p:cNvPr id="29" name="Straight Arrow Connector 28"/>
            <p:cNvCxnSpPr/>
            <p:nvPr/>
          </p:nvCxnSpPr>
          <p:spPr bwMode="auto">
            <a:xfrm>
              <a:off x="3947684" y="4696365"/>
              <a:ext cx="266021" cy="0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grpSp>
        <p:nvGrpSpPr>
          <p:cNvPr id="53" name="Group 52"/>
          <p:cNvGrpSpPr/>
          <p:nvPr/>
        </p:nvGrpSpPr>
        <p:grpSpPr>
          <a:xfrm>
            <a:off x="1204554" y="1258866"/>
            <a:ext cx="374197" cy="338554"/>
            <a:chOff x="116403" y="1718846"/>
            <a:chExt cx="280721" cy="338554"/>
          </a:xfrm>
        </p:grpSpPr>
        <p:sp>
          <p:nvSpPr>
            <p:cNvPr id="54" name="TextBox 53"/>
            <p:cNvSpPr txBox="1">
              <a:spLocks noChangeAspect="1"/>
            </p:cNvSpPr>
            <p:nvPr/>
          </p:nvSpPr>
          <p:spPr>
            <a:xfrm>
              <a:off x="116403" y="1718846"/>
              <a:ext cx="22722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>
                  <a:solidFill>
                    <a:srgbClr val="FF0000"/>
                  </a:solidFill>
                </a:rPr>
                <a:t>1</a:t>
              </a:r>
              <a:endParaRPr lang="en-US" dirty="0">
                <a:solidFill>
                  <a:srgbClr val="FF0000"/>
                </a:solidFill>
              </a:endParaRPr>
            </a:p>
          </p:txBody>
        </p:sp>
        <p:sp>
          <p:nvSpPr>
            <p:cNvPr id="58" name="Oval 57"/>
            <p:cNvSpPr/>
            <p:nvPr/>
          </p:nvSpPr>
          <p:spPr bwMode="auto">
            <a:xfrm>
              <a:off x="152400" y="1752600"/>
              <a:ext cx="244724" cy="272196"/>
            </a:xfrm>
            <a:prstGeom prst="ellipse">
              <a:avLst/>
            </a:prstGeom>
            <a:noFill/>
            <a:ln w="381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latin typeface="Arial" charset="0"/>
              </a:endParaRPr>
            </a:p>
          </p:txBody>
        </p:sp>
      </p:grpSp>
      <p:grpSp>
        <p:nvGrpSpPr>
          <p:cNvPr id="59" name="Group 58"/>
          <p:cNvGrpSpPr/>
          <p:nvPr/>
        </p:nvGrpSpPr>
        <p:grpSpPr>
          <a:xfrm>
            <a:off x="1240210" y="1527701"/>
            <a:ext cx="326214" cy="338554"/>
            <a:chOff x="152400" y="1718846"/>
            <a:chExt cx="244724" cy="338554"/>
          </a:xfrm>
        </p:grpSpPr>
        <p:sp>
          <p:nvSpPr>
            <p:cNvPr id="60" name="TextBox 59"/>
            <p:cNvSpPr txBox="1">
              <a:spLocks noChangeAspect="1"/>
            </p:cNvSpPr>
            <p:nvPr/>
          </p:nvSpPr>
          <p:spPr>
            <a:xfrm>
              <a:off x="152400" y="1718846"/>
              <a:ext cx="22722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>
                  <a:solidFill>
                    <a:srgbClr val="FF0000"/>
                  </a:solidFill>
                </a:rPr>
                <a:t>2</a:t>
              </a:r>
              <a:endParaRPr lang="en-US" dirty="0">
                <a:solidFill>
                  <a:srgbClr val="FF0000"/>
                </a:solidFill>
              </a:endParaRPr>
            </a:p>
          </p:txBody>
        </p:sp>
        <p:sp>
          <p:nvSpPr>
            <p:cNvPr id="61" name="Oval 60"/>
            <p:cNvSpPr/>
            <p:nvPr/>
          </p:nvSpPr>
          <p:spPr bwMode="auto">
            <a:xfrm>
              <a:off x="152400" y="1752600"/>
              <a:ext cx="244724" cy="272196"/>
            </a:xfrm>
            <a:prstGeom prst="ellipse">
              <a:avLst/>
            </a:prstGeom>
            <a:noFill/>
            <a:ln w="381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latin typeface="Arial" charset="0"/>
              </a:endParaRPr>
            </a:p>
          </p:txBody>
        </p:sp>
      </p:grpSp>
      <p:grpSp>
        <p:nvGrpSpPr>
          <p:cNvPr id="62" name="Group 61"/>
          <p:cNvGrpSpPr/>
          <p:nvPr/>
        </p:nvGrpSpPr>
        <p:grpSpPr>
          <a:xfrm>
            <a:off x="2670638" y="4881493"/>
            <a:ext cx="326214" cy="338554"/>
            <a:chOff x="152400" y="1718846"/>
            <a:chExt cx="244724" cy="338554"/>
          </a:xfrm>
        </p:grpSpPr>
        <p:sp>
          <p:nvSpPr>
            <p:cNvPr id="63" name="TextBox 62"/>
            <p:cNvSpPr txBox="1">
              <a:spLocks noChangeAspect="1"/>
            </p:cNvSpPr>
            <p:nvPr/>
          </p:nvSpPr>
          <p:spPr>
            <a:xfrm>
              <a:off x="152400" y="1718846"/>
              <a:ext cx="22722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>
                  <a:solidFill>
                    <a:srgbClr val="FF0000"/>
                  </a:solidFill>
                </a:rPr>
                <a:t>2</a:t>
              </a:r>
              <a:endParaRPr lang="en-US" dirty="0">
                <a:solidFill>
                  <a:srgbClr val="FF0000"/>
                </a:solidFill>
              </a:endParaRPr>
            </a:p>
          </p:txBody>
        </p:sp>
        <p:sp>
          <p:nvSpPr>
            <p:cNvPr id="64" name="Oval 63"/>
            <p:cNvSpPr/>
            <p:nvPr/>
          </p:nvSpPr>
          <p:spPr bwMode="auto">
            <a:xfrm>
              <a:off x="152400" y="1752600"/>
              <a:ext cx="244724" cy="272196"/>
            </a:xfrm>
            <a:prstGeom prst="ellipse">
              <a:avLst/>
            </a:prstGeom>
            <a:noFill/>
            <a:ln w="381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latin typeface="Arial" charset="0"/>
              </a:endParaRPr>
            </a:p>
          </p:txBody>
        </p:sp>
      </p:grpSp>
      <p:grpSp>
        <p:nvGrpSpPr>
          <p:cNvPr id="65" name="Group 64"/>
          <p:cNvGrpSpPr/>
          <p:nvPr/>
        </p:nvGrpSpPr>
        <p:grpSpPr>
          <a:xfrm>
            <a:off x="0" y="4415167"/>
            <a:ext cx="374197" cy="338554"/>
            <a:chOff x="116403" y="1718846"/>
            <a:chExt cx="280721" cy="338554"/>
          </a:xfrm>
        </p:grpSpPr>
        <p:sp>
          <p:nvSpPr>
            <p:cNvPr id="66" name="TextBox 65"/>
            <p:cNvSpPr txBox="1">
              <a:spLocks noChangeAspect="1"/>
            </p:cNvSpPr>
            <p:nvPr/>
          </p:nvSpPr>
          <p:spPr>
            <a:xfrm>
              <a:off x="116403" y="1718846"/>
              <a:ext cx="22722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>
                  <a:solidFill>
                    <a:srgbClr val="FF0000"/>
                  </a:solidFill>
                </a:rPr>
                <a:t>1</a:t>
              </a:r>
              <a:endParaRPr lang="en-US" dirty="0">
                <a:solidFill>
                  <a:srgbClr val="FF0000"/>
                </a:solidFill>
              </a:endParaRPr>
            </a:p>
          </p:txBody>
        </p:sp>
        <p:sp>
          <p:nvSpPr>
            <p:cNvPr id="67" name="Oval 66"/>
            <p:cNvSpPr/>
            <p:nvPr/>
          </p:nvSpPr>
          <p:spPr bwMode="auto">
            <a:xfrm>
              <a:off x="152400" y="1752600"/>
              <a:ext cx="244724" cy="272196"/>
            </a:xfrm>
            <a:prstGeom prst="ellipse">
              <a:avLst/>
            </a:prstGeom>
            <a:noFill/>
            <a:ln w="381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latin typeface="Arial" charset="0"/>
              </a:endParaRPr>
            </a:p>
          </p:txBody>
        </p:sp>
      </p:grpSp>
      <p:sp>
        <p:nvSpPr>
          <p:cNvPr id="77" name="TextBox 76"/>
          <p:cNvSpPr txBox="1">
            <a:spLocks noChangeAspect="1"/>
          </p:cNvSpPr>
          <p:nvPr/>
        </p:nvSpPr>
        <p:spPr>
          <a:xfrm>
            <a:off x="3541269" y="4804684"/>
            <a:ext cx="3028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82" name="Straight Arrow Connector 81"/>
          <p:cNvCxnSpPr>
            <a:stCxn id="105" idx="0"/>
          </p:cNvCxnSpPr>
          <p:nvPr/>
        </p:nvCxnSpPr>
        <p:spPr bwMode="auto">
          <a:xfrm flipH="1" flipV="1">
            <a:off x="9229702" y="4672263"/>
            <a:ext cx="134368" cy="364993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grpSp>
        <p:nvGrpSpPr>
          <p:cNvPr id="97" name="Group 96"/>
          <p:cNvGrpSpPr/>
          <p:nvPr/>
        </p:nvGrpSpPr>
        <p:grpSpPr>
          <a:xfrm>
            <a:off x="5389365" y="5989772"/>
            <a:ext cx="395481" cy="338554"/>
            <a:chOff x="152400" y="1718846"/>
            <a:chExt cx="244724" cy="338554"/>
          </a:xfrm>
        </p:grpSpPr>
        <p:sp>
          <p:nvSpPr>
            <p:cNvPr id="98" name="TextBox 97"/>
            <p:cNvSpPr txBox="1">
              <a:spLocks noChangeAspect="1"/>
            </p:cNvSpPr>
            <p:nvPr/>
          </p:nvSpPr>
          <p:spPr>
            <a:xfrm>
              <a:off x="152400" y="1718846"/>
              <a:ext cx="22722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>
                  <a:solidFill>
                    <a:srgbClr val="FF0000"/>
                  </a:solidFill>
                </a:rPr>
                <a:t>4</a:t>
              </a:r>
              <a:endParaRPr lang="en-US" dirty="0">
                <a:solidFill>
                  <a:srgbClr val="FF0000"/>
                </a:solidFill>
              </a:endParaRPr>
            </a:p>
          </p:txBody>
        </p:sp>
        <p:sp>
          <p:nvSpPr>
            <p:cNvPr id="99" name="Oval 98"/>
            <p:cNvSpPr/>
            <p:nvPr/>
          </p:nvSpPr>
          <p:spPr bwMode="auto">
            <a:xfrm>
              <a:off x="152400" y="1752600"/>
              <a:ext cx="244724" cy="272196"/>
            </a:xfrm>
            <a:prstGeom prst="ellipse">
              <a:avLst/>
            </a:prstGeom>
            <a:noFill/>
            <a:ln w="381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latin typeface="Arial" charset="0"/>
              </a:endParaRPr>
            </a:p>
          </p:txBody>
        </p:sp>
      </p:grpSp>
      <p:grpSp>
        <p:nvGrpSpPr>
          <p:cNvPr id="103" name="Group 102"/>
          <p:cNvGrpSpPr/>
          <p:nvPr/>
        </p:nvGrpSpPr>
        <p:grpSpPr>
          <a:xfrm>
            <a:off x="9166331" y="5003500"/>
            <a:ext cx="395481" cy="369332"/>
            <a:chOff x="152400" y="1718846"/>
            <a:chExt cx="244724" cy="369332"/>
          </a:xfrm>
        </p:grpSpPr>
        <p:sp>
          <p:nvSpPr>
            <p:cNvPr id="104" name="TextBox 103"/>
            <p:cNvSpPr txBox="1">
              <a:spLocks noChangeAspect="1"/>
            </p:cNvSpPr>
            <p:nvPr/>
          </p:nvSpPr>
          <p:spPr>
            <a:xfrm>
              <a:off x="152400" y="1718846"/>
              <a:ext cx="22722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rgbClr val="FF0000"/>
                  </a:solidFill>
                </a:rPr>
                <a:t>5</a:t>
              </a:r>
            </a:p>
          </p:txBody>
        </p:sp>
        <p:sp>
          <p:nvSpPr>
            <p:cNvPr id="105" name="Oval 104"/>
            <p:cNvSpPr/>
            <p:nvPr/>
          </p:nvSpPr>
          <p:spPr bwMode="auto">
            <a:xfrm>
              <a:off x="152400" y="1752600"/>
              <a:ext cx="244724" cy="272196"/>
            </a:xfrm>
            <a:prstGeom prst="ellipse">
              <a:avLst/>
            </a:prstGeom>
            <a:noFill/>
            <a:ln w="381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latin typeface="Arial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502910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66235" y="1140183"/>
            <a:ext cx="10360501" cy="2725737"/>
          </a:xfrm>
        </p:spPr>
        <p:txBody>
          <a:bodyPr>
            <a:normAutofit lnSpcReduction="10000"/>
          </a:bodyPr>
          <a:lstStyle/>
          <a:p>
            <a:pPr marL="342900" lvl="1" indent="0">
              <a:buNone/>
            </a:pPr>
            <a:r>
              <a:rPr lang="en-US" b="1" dirty="0" smtClean="0"/>
              <a:t>2.3.2: </a:t>
            </a:r>
            <a:r>
              <a:rPr lang="en-US" b="1" dirty="0"/>
              <a:t>Define Power Domain Regions </a:t>
            </a:r>
            <a:r>
              <a:rPr lang="en-US" b="1" dirty="0" smtClean="0"/>
              <a:t>(</a:t>
            </a:r>
            <a:r>
              <a:rPr lang="en-US" b="1" dirty="0" err="1" smtClean="0"/>
              <a:t>place_group</a:t>
            </a:r>
            <a:r>
              <a:rPr lang="en-US" b="1" dirty="0" smtClean="0"/>
              <a:t>)</a:t>
            </a:r>
            <a:endParaRPr lang="en-US" b="1" dirty="0"/>
          </a:p>
          <a:p>
            <a:pPr marL="401637" lvl="1" indent="0">
              <a:buNone/>
            </a:pPr>
            <a:r>
              <a:rPr lang="en-US" dirty="0" smtClean="0"/>
              <a:t>Combining </a:t>
            </a:r>
            <a:r>
              <a:rPr lang="en-US" dirty="0" err="1" smtClean="0"/>
              <a:t>lsu</a:t>
            </a:r>
            <a:r>
              <a:rPr lang="en-US" dirty="0" smtClean="0"/>
              <a:t> &amp; </a:t>
            </a:r>
            <a:r>
              <a:rPr lang="en-US" dirty="0" err="1" smtClean="0"/>
              <a:t>tlu</a:t>
            </a:r>
            <a:r>
              <a:rPr lang="en-US" dirty="0" smtClean="0"/>
              <a:t> in a single power domain with a </a:t>
            </a:r>
            <a:r>
              <a:rPr lang="en-US" dirty="0" err="1" smtClean="0"/>
              <a:t>place_group</a:t>
            </a:r>
            <a:r>
              <a:rPr lang="en-US" dirty="0" smtClean="0"/>
              <a:t>:</a:t>
            </a:r>
          </a:p>
          <a:p>
            <a:pPr lvl="2">
              <a:buFont typeface="Wingdings" panose="05000000000000000000" pitchFamily="2" charset="2"/>
              <a:buChar char="q"/>
            </a:pPr>
            <a:r>
              <a:rPr lang="en-US" sz="1500" dirty="0" err="1">
                <a:solidFill>
                  <a:schemeClr val="tx2"/>
                </a:solidFill>
              </a:rPr>
              <a:t>Setup</a:t>
            </a:r>
            <a:r>
              <a:rPr lang="en-US" sz="1500" dirty="0" err="1">
                <a:solidFill>
                  <a:schemeClr val="tx2"/>
                </a:solidFill>
                <a:sym typeface="Wingdings" panose="05000000000000000000" pitchFamily="2" charset="2"/>
              </a:rPr>
              <a:t>”Set</a:t>
            </a:r>
            <a:r>
              <a:rPr lang="en-US" sz="1500" dirty="0">
                <a:solidFill>
                  <a:schemeClr val="tx2"/>
                </a:solidFill>
                <a:sym typeface="Wingdings" panose="05000000000000000000" pitchFamily="2" charset="2"/>
              </a:rPr>
              <a:t> Place Group”</a:t>
            </a:r>
          </a:p>
          <a:p>
            <a:pPr lvl="2">
              <a:buFont typeface="Wingdings" panose="05000000000000000000" pitchFamily="2" charset="2"/>
              <a:buChar char="q"/>
            </a:pPr>
            <a:r>
              <a:rPr lang="en-US" sz="1500" dirty="0">
                <a:sym typeface="Wingdings" panose="05000000000000000000" pitchFamily="2" charset="2"/>
              </a:rPr>
              <a:t>Fill in </a:t>
            </a:r>
            <a:r>
              <a:rPr lang="en-US" sz="1500" dirty="0" err="1">
                <a:sym typeface="Wingdings" panose="05000000000000000000" pitchFamily="2" charset="2"/>
              </a:rPr>
              <a:t>set_place_group</a:t>
            </a:r>
            <a:r>
              <a:rPr lang="en-US" sz="1500" dirty="0">
                <a:sym typeface="Wingdings" panose="05000000000000000000" pitchFamily="2" charset="2"/>
              </a:rPr>
              <a:t> dialog</a:t>
            </a:r>
          </a:p>
          <a:p>
            <a:pPr lvl="3">
              <a:buFont typeface="Wingdings" panose="05000000000000000000" pitchFamily="2" charset="2"/>
              <a:buChar char="q"/>
            </a:pPr>
            <a:r>
              <a:rPr lang="en-US" sz="1300" dirty="0">
                <a:sym typeface="Wingdings" panose="05000000000000000000" pitchFamily="2" charset="2"/>
              </a:rPr>
              <a:t>Name:		</a:t>
            </a:r>
            <a:r>
              <a:rPr lang="en-US" sz="1300" dirty="0" err="1">
                <a:sym typeface="Wingdings" panose="05000000000000000000" pitchFamily="2" charset="2"/>
              </a:rPr>
              <a:t>grp_lsu_tlu</a:t>
            </a:r>
            <a:endParaRPr lang="en-US" sz="1300" dirty="0">
              <a:sym typeface="Wingdings" panose="05000000000000000000" pitchFamily="2" charset="2"/>
            </a:endParaRPr>
          </a:p>
          <a:p>
            <a:pPr lvl="3">
              <a:buFont typeface="Wingdings" panose="05000000000000000000" pitchFamily="2" charset="2"/>
              <a:buChar char="q"/>
            </a:pPr>
            <a:r>
              <a:rPr lang="en-US" sz="1300" dirty="0" err="1">
                <a:sym typeface="Wingdings" panose="05000000000000000000" pitchFamily="2" charset="2"/>
              </a:rPr>
              <a:t>Insts</a:t>
            </a:r>
            <a:r>
              <a:rPr lang="en-US" sz="1300" dirty="0">
                <a:sym typeface="Wingdings" panose="05000000000000000000" pitchFamily="2" charset="2"/>
              </a:rPr>
              <a:t>:		</a:t>
            </a:r>
            <a:r>
              <a:rPr lang="en-US" sz="1300" dirty="0" err="1">
                <a:sym typeface="Wingdings" panose="05000000000000000000" pitchFamily="2" charset="2"/>
              </a:rPr>
              <a:t>lsu</a:t>
            </a:r>
            <a:r>
              <a:rPr lang="en-US" sz="1300" dirty="0">
                <a:sym typeface="Wingdings" panose="05000000000000000000" pitchFamily="2" charset="2"/>
              </a:rPr>
              <a:t> </a:t>
            </a:r>
            <a:r>
              <a:rPr lang="en-US" sz="1300" dirty="0" err="1">
                <a:sym typeface="Wingdings" panose="05000000000000000000" pitchFamily="2" charset="2"/>
              </a:rPr>
              <a:t>tlu</a:t>
            </a:r>
            <a:endParaRPr lang="en-US" sz="1300" dirty="0">
              <a:sym typeface="Wingdings" panose="05000000000000000000" pitchFamily="2" charset="2"/>
            </a:endParaRPr>
          </a:p>
          <a:p>
            <a:pPr lvl="3">
              <a:buFont typeface="Wingdings" panose="05000000000000000000" pitchFamily="2" charset="2"/>
              <a:buChar char="q"/>
            </a:pPr>
            <a:r>
              <a:rPr lang="en-US" sz="1300" dirty="0">
                <a:sym typeface="Wingdings" panose="05000000000000000000" pitchFamily="2" charset="2"/>
              </a:rPr>
              <a:t>Shape Type: 	polygon &amp; exclusive</a:t>
            </a:r>
          </a:p>
          <a:p>
            <a:pPr lvl="3">
              <a:buFont typeface="Wingdings" panose="05000000000000000000" pitchFamily="2" charset="2"/>
              <a:buChar char="q"/>
            </a:pPr>
            <a:r>
              <a:rPr lang="en-US" sz="1300" dirty="0">
                <a:sym typeface="Wingdings" panose="05000000000000000000" pitchFamily="2" charset="2"/>
              </a:rPr>
              <a:t>Core to boundary:	1.27</a:t>
            </a:r>
          </a:p>
          <a:p>
            <a:pPr lvl="2">
              <a:buFont typeface="Wingdings" panose="05000000000000000000" pitchFamily="2" charset="2"/>
              <a:buChar char="q"/>
            </a:pPr>
            <a:r>
              <a:rPr lang="en-US" sz="1500" dirty="0">
                <a:sym typeface="Wingdings" panose="05000000000000000000" pitchFamily="2" charset="2"/>
              </a:rPr>
              <a:t>Draw shape in upper left corner</a:t>
            </a:r>
          </a:p>
          <a:p>
            <a:pPr lvl="2">
              <a:buFont typeface="Wingdings" panose="05000000000000000000" pitchFamily="2" charset="2"/>
              <a:buChar char="q"/>
            </a:pPr>
            <a:r>
              <a:rPr lang="en-US" sz="1500" dirty="0">
                <a:sym typeface="Wingdings" panose="05000000000000000000" pitchFamily="2" charset="2"/>
              </a:rPr>
              <a:t>Use shape tool to modify shape to have 50% utilization (2.3.1 steps 4 &amp; 5)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16359" y="86814"/>
            <a:ext cx="9088968" cy="819150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latin typeface="+mn-lt"/>
              </a:rPr>
              <a:t>LAB2: Power Domain Setup</a:t>
            </a:r>
            <a:br>
              <a:rPr lang="en-US" b="1" dirty="0" smtClean="0">
                <a:latin typeface="+mn-lt"/>
              </a:rPr>
            </a:br>
            <a:r>
              <a:rPr lang="en-US" b="1" dirty="0" smtClean="0">
                <a:latin typeface="+mn-lt"/>
              </a:rPr>
              <a:t>(place group) </a:t>
            </a:r>
            <a:endParaRPr lang="en-US" b="1" dirty="0">
              <a:latin typeface="+mn-lt"/>
            </a:endParaRPr>
          </a:p>
        </p:txBody>
      </p:sp>
      <p:grpSp>
        <p:nvGrpSpPr>
          <p:cNvPr id="13" name="Group 12"/>
          <p:cNvGrpSpPr/>
          <p:nvPr/>
        </p:nvGrpSpPr>
        <p:grpSpPr>
          <a:xfrm>
            <a:off x="1295400" y="1749634"/>
            <a:ext cx="326214" cy="338554"/>
            <a:chOff x="152400" y="1718846"/>
            <a:chExt cx="244724" cy="338554"/>
          </a:xfrm>
        </p:grpSpPr>
        <p:sp>
          <p:nvSpPr>
            <p:cNvPr id="14" name="TextBox 13"/>
            <p:cNvSpPr txBox="1">
              <a:spLocks noChangeAspect="1"/>
            </p:cNvSpPr>
            <p:nvPr/>
          </p:nvSpPr>
          <p:spPr>
            <a:xfrm>
              <a:off x="152400" y="1718846"/>
              <a:ext cx="22722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>
                  <a:solidFill>
                    <a:srgbClr val="FF0000"/>
                  </a:solidFill>
                </a:rPr>
                <a:t>1</a:t>
              </a:r>
              <a:endParaRPr lang="en-US" dirty="0">
                <a:solidFill>
                  <a:srgbClr val="FF0000"/>
                </a:solidFill>
              </a:endParaRPr>
            </a:p>
          </p:txBody>
        </p:sp>
        <p:sp>
          <p:nvSpPr>
            <p:cNvPr id="15" name="Oval 14"/>
            <p:cNvSpPr/>
            <p:nvPr/>
          </p:nvSpPr>
          <p:spPr bwMode="auto">
            <a:xfrm>
              <a:off x="152400" y="1752600"/>
              <a:ext cx="244724" cy="272196"/>
            </a:xfrm>
            <a:prstGeom prst="ellipse">
              <a:avLst/>
            </a:prstGeom>
            <a:noFill/>
            <a:ln w="381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latin typeface="Arial" charset="0"/>
              </a:endParaRPr>
            </a:p>
          </p:txBody>
        </p:sp>
      </p:grpSp>
      <p:grpSp>
        <p:nvGrpSpPr>
          <p:cNvPr id="16" name="Group 15"/>
          <p:cNvGrpSpPr/>
          <p:nvPr/>
        </p:nvGrpSpPr>
        <p:grpSpPr>
          <a:xfrm>
            <a:off x="1295400" y="2060013"/>
            <a:ext cx="326214" cy="338554"/>
            <a:chOff x="152400" y="1718846"/>
            <a:chExt cx="244724" cy="338554"/>
          </a:xfrm>
        </p:grpSpPr>
        <p:sp>
          <p:nvSpPr>
            <p:cNvPr id="17" name="TextBox 16"/>
            <p:cNvSpPr txBox="1">
              <a:spLocks noChangeAspect="1"/>
            </p:cNvSpPr>
            <p:nvPr/>
          </p:nvSpPr>
          <p:spPr>
            <a:xfrm>
              <a:off x="152400" y="1718846"/>
              <a:ext cx="22722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>
                  <a:solidFill>
                    <a:srgbClr val="FF0000"/>
                  </a:solidFill>
                </a:rPr>
                <a:t>2</a:t>
              </a:r>
              <a:endParaRPr lang="en-US" dirty="0">
                <a:solidFill>
                  <a:srgbClr val="FF0000"/>
                </a:solidFill>
              </a:endParaRPr>
            </a:p>
          </p:txBody>
        </p:sp>
        <p:sp>
          <p:nvSpPr>
            <p:cNvPr id="18" name="Oval 17"/>
            <p:cNvSpPr/>
            <p:nvPr/>
          </p:nvSpPr>
          <p:spPr bwMode="auto">
            <a:xfrm>
              <a:off x="152400" y="1752600"/>
              <a:ext cx="244724" cy="272196"/>
            </a:xfrm>
            <a:prstGeom prst="ellipse">
              <a:avLst/>
            </a:prstGeom>
            <a:noFill/>
            <a:ln w="381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latin typeface="Arial" charset="0"/>
              </a:endParaRPr>
            </a:p>
          </p:txBody>
        </p:sp>
      </p:grpSp>
      <p:grpSp>
        <p:nvGrpSpPr>
          <p:cNvPr id="27" name="Group 26"/>
          <p:cNvGrpSpPr/>
          <p:nvPr/>
        </p:nvGrpSpPr>
        <p:grpSpPr>
          <a:xfrm>
            <a:off x="1323774" y="3200400"/>
            <a:ext cx="326214" cy="338554"/>
            <a:chOff x="152400" y="1718846"/>
            <a:chExt cx="244724" cy="338554"/>
          </a:xfrm>
        </p:grpSpPr>
        <p:sp>
          <p:nvSpPr>
            <p:cNvPr id="28" name="TextBox 27"/>
            <p:cNvSpPr txBox="1">
              <a:spLocks noChangeAspect="1"/>
            </p:cNvSpPr>
            <p:nvPr/>
          </p:nvSpPr>
          <p:spPr>
            <a:xfrm>
              <a:off x="152400" y="1718846"/>
              <a:ext cx="22722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>
                  <a:solidFill>
                    <a:srgbClr val="FF0000"/>
                  </a:solidFill>
                </a:rPr>
                <a:t>3</a:t>
              </a:r>
              <a:endParaRPr lang="en-US" dirty="0">
                <a:solidFill>
                  <a:srgbClr val="FF0000"/>
                </a:solidFill>
              </a:endParaRPr>
            </a:p>
          </p:txBody>
        </p:sp>
        <p:sp>
          <p:nvSpPr>
            <p:cNvPr id="29" name="Oval 28"/>
            <p:cNvSpPr/>
            <p:nvPr/>
          </p:nvSpPr>
          <p:spPr bwMode="auto">
            <a:xfrm>
              <a:off x="152400" y="1752600"/>
              <a:ext cx="244724" cy="272196"/>
            </a:xfrm>
            <a:prstGeom prst="ellipse">
              <a:avLst/>
            </a:prstGeom>
            <a:noFill/>
            <a:ln w="381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latin typeface="Arial" charset="0"/>
              </a:endParaRPr>
            </a:p>
          </p:txBody>
        </p:sp>
      </p:grpSp>
      <p:grpSp>
        <p:nvGrpSpPr>
          <p:cNvPr id="35" name="Group 34"/>
          <p:cNvGrpSpPr/>
          <p:nvPr/>
        </p:nvGrpSpPr>
        <p:grpSpPr>
          <a:xfrm>
            <a:off x="1317920" y="3547646"/>
            <a:ext cx="326214" cy="338554"/>
            <a:chOff x="152400" y="1718846"/>
            <a:chExt cx="244724" cy="338554"/>
          </a:xfrm>
        </p:grpSpPr>
        <p:sp>
          <p:nvSpPr>
            <p:cNvPr id="36" name="TextBox 35"/>
            <p:cNvSpPr txBox="1">
              <a:spLocks noChangeAspect="1"/>
            </p:cNvSpPr>
            <p:nvPr/>
          </p:nvSpPr>
          <p:spPr>
            <a:xfrm>
              <a:off x="152400" y="1718846"/>
              <a:ext cx="22722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>
                  <a:solidFill>
                    <a:srgbClr val="FF0000"/>
                  </a:solidFill>
                </a:rPr>
                <a:t>4</a:t>
              </a:r>
              <a:endParaRPr lang="en-US" dirty="0">
                <a:solidFill>
                  <a:srgbClr val="FF0000"/>
                </a:solidFill>
              </a:endParaRPr>
            </a:p>
          </p:txBody>
        </p:sp>
        <p:sp>
          <p:nvSpPr>
            <p:cNvPr id="37" name="Oval 36"/>
            <p:cNvSpPr/>
            <p:nvPr/>
          </p:nvSpPr>
          <p:spPr bwMode="auto">
            <a:xfrm>
              <a:off x="152400" y="1752600"/>
              <a:ext cx="244724" cy="272196"/>
            </a:xfrm>
            <a:prstGeom prst="ellipse">
              <a:avLst/>
            </a:prstGeom>
            <a:noFill/>
            <a:ln w="381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latin typeface="Arial" charset="0"/>
              </a:endParaRPr>
            </a:p>
          </p:txBody>
        </p:sp>
      </p:grpSp>
      <p:grpSp>
        <p:nvGrpSpPr>
          <p:cNvPr id="53" name="Group 52"/>
          <p:cNvGrpSpPr/>
          <p:nvPr/>
        </p:nvGrpSpPr>
        <p:grpSpPr>
          <a:xfrm>
            <a:off x="9660119" y="1622924"/>
            <a:ext cx="1591469" cy="1883426"/>
            <a:chOff x="7245784" y="1622924"/>
            <a:chExt cx="1193913" cy="1883426"/>
          </a:xfrm>
        </p:grpSpPr>
        <p:grpSp>
          <p:nvGrpSpPr>
            <p:cNvPr id="49" name="Group 48"/>
            <p:cNvGrpSpPr/>
            <p:nvPr/>
          </p:nvGrpSpPr>
          <p:grpSpPr>
            <a:xfrm>
              <a:off x="7245784" y="1622924"/>
              <a:ext cx="1193913" cy="1883426"/>
              <a:chOff x="7245784" y="1622924"/>
              <a:chExt cx="1193913" cy="1883426"/>
            </a:xfrm>
          </p:grpSpPr>
          <p:pic>
            <p:nvPicPr>
              <p:cNvPr id="41" name="Picture 40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7263359" y="1622924"/>
                <a:ext cx="1176338" cy="1883426"/>
              </a:xfrm>
              <a:prstGeom prst="rect">
                <a:avLst/>
              </a:prstGeom>
            </p:spPr>
          </p:pic>
          <p:sp>
            <p:nvSpPr>
              <p:cNvPr id="51" name="Rectangle 50"/>
              <p:cNvSpPr/>
              <p:nvPr/>
            </p:nvSpPr>
            <p:spPr bwMode="auto">
              <a:xfrm>
                <a:off x="7245784" y="1622924"/>
                <a:ext cx="1193913" cy="1883426"/>
              </a:xfrm>
              <a:prstGeom prst="rect">
                <a:avLst/>
              </a:prstGeom>
              <a:noFill/>
              <a:ln w="28575" cap="flat" cmpd="sng" algn="ctr">
                <a:solidFill>
                  <a:schemeClr val="tx2">
                    <a:lumMod val="60000"/>
                    <a:lumOff val="4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400">
                  <a:latin typeface="Arial" charset="0"/>
                </a:endParaRPr>
              </a:p>
            </p:txBody>
          </p:sp>
        </p:grpSp>
        <p:grpSp>
          <p:nvGrpSpPr>
            <p:cNvPr id="43" name="Group 42"/>
            <p:cNvGrpSpPr/>
            <p:nvPr/>
          </p:nvGrpSpPr>
          <p:grpSpPr>
            <a:xfrm>
              <a:off x="7771093" y="2006620"/>
              <a:ext cx="244724" cy="338554"/>
              <a:chOff x="152400" y="1718846"/>
              <a:chExt cx="244724" cy="338554"/>
            </a:xfrm>
          </p:grpSpPr>
          <p:sp>
            <p:nvSpPr>
              <p:cNvPr id="44" name="TextBox 43"/>
              <p:cNvSpPr txBox="1">
                <a:spLocks noChangeAspect="1"/>
              </p:cNvSpPr>
              <p:nvPr/>
            </p:nvSpPr>
            <p:spPr>
              <a:xfrm>
                <a:off x="152400" y="1718846"/>
                <a:ext cx="22722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600" dirty="0">
                    <a:solidFill>
                      <a:srgbClr val="FF0000"/>
                    </a:solidFill>
                  </a:rPr>
                  <a:t>3</a:t>
                </a:r>
                <a:endParaRPr lang="en-US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45" name="Oval 44"/>
              <p:cNvSpPr/>
              <p:nvPr/>
            </p:nvSpPr>
            <p:spPr bwMode="auto">
              <a:xfrm>
                <a:off x="152400" y="1752600"/>
                <a:ext cx="244724" cy="272196"/>
              </a:xfrm>
              <a:prstGeom prst="ellipse">
                <a:avLst/>
              </a:prstGeom>
              <a:noFill/>
              <a:ln w="38100" cap="flat" cmpd="sng" algn="ctr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400">
                  <a:latin typeface="Arial" charset="0"/>
                </a:endParaRPr>
              </a:p>
            </p:txBody>
          </p:sp>
        </p:grpSp>
      </p:grpSp>
      <p:grpSp>
        <p:nvGrpSpPr>
          <p:cNvPr id="48" name="Group 47"/>
          <p:cNvGrpSpPr/>
          <p:nvPr/>
        </p:nvGrpSpPr>
        <p:grpSpPr>
          <a:xfrm>
            <a:off x="3021524" y="4031178"/>
            <a:ext cx="5012910" cy="2483277"/>
            <a:chOff x="2037671" y="4051886"/>
            <a:chExt cx="3760662" cy="2483277"/>
          </a:xfrm>
        </p:grpSpPr>
        <p:grpSp>
          <p:nvGrpSpPr>
            <p:cNvPr id="26" name="Group 25"/>
            <p:cNvGrpSpPr/>
            <p:nvPr/>
          </p:nvGrpSpPr>
          <p:grpSpPr>
            <a:xfrm>
              <a:off x="2072162" y="4051886"/>
              <a:ext cx="3726171" cy="2483277"/>
              <a:chOff x="2590800" y="4031177"/>
              <a:chExt cx="3726171" cy="2483277"/>
            </a:xfrm>
          </p:grpSpPr>
          <p:pic>
            <p:nvPicPr>
              <p:cNvPr id="11" name="Picture 10"/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590800" y="4031177"/>
                <a:ext cx="3726171" cy="2483277"/>
              </a:xfrm>
              <a:prstGeom prst="rect">
                <a:avLst/>
              </a:prstGeom>
            </p:spPr>
          </p:pic>
          <p:grpSp>
            <p:nvGrpSpPr>
              <p:cNvPr id="30" name="Group 29"/>
              <p:cNvGrpSpPr/>
              <p:nvPr/>
            </p:nvGrpSpPr>
            <p:grpSpPr>
              <a:xfrm>
                <a:off x="4419787" y="4269675"/>
                <a:ext cx="244724" cy="338554"/>
                <a:chOff x="152400" y="1718846"/>
                <a:chExt cx="244724" cy="338554"/>
              </a:xfrm>
            </p:grpSpPr>
            <p:sp>
              <p:nvSpPr>
                <p:cNvPr id="31" name="TextBox 30"/>
                <p:cNvSpPr txBox="1">
                  <a:spLocks noChangeAspect="1"/>
                </p:cNvSpPr>
                <p:nvPr/>
              </p:nvSpPr>
              <p:spPr>
                <a:xfrm>
                  <a:off x="152400" y="1718846"/>
                  <a:ext cx="227220" cy="33855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600" dirty="0">
                      <a:solidFill>
                        <a:srgbClr val="FF0000"/>
                      </a:solidFill>
                    </a:rPr>
                    <a:t>2</a:t>
                  </a:r>
                  <a:endParaRPr lang="en-US" dirty="0">
                    <a:solidFill>
                      <a:srgbClr val="FF0000"/>
                    </a:solidFill>
                  </a:endParaRPr>
                </a:p>
              </p:txBody>
            </p:sp>
            <p:sp>
              <p:nvSpPr>
                <p:cNvPr id="32" name="Oval 31"/>
                <p:cNvSpPr/>
                <p:nvPr/>
              </p:nvSpPr>
              <p:spPr bwMode="auto">
                <a:xfrm>
                  <a:off x="152400" y="1752600"/>
                  <a:ext cx="244724" cy="272196"/>
                </a:xfrm>
                <a:prstGeom prst="ellipse">
                  <a:avLst/>
                </a:prstGeom>
                <a:noFill/>
                <a:ln w="38100" cap="flat" cmpd="sng" algn="ctr">
                  <a:solidFill>
                    <a:srgbClr val="FF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2400">
                    <a:latin typeface="Arial" charset="0"/>
                  </a:endParaRPr>
                </a:p>
              </p:txBody>
            </p:sp>
          </p:grpSp>
        </p:grpSp>
        <p:sp>
          <p:nvSpPr>
            <p:cNvPr id="42" name="Rectangle 41"/>
            <p:cNvSpPr/>
            <p:nvPr/>
          </p:nvSpPr>
          <p:spPr bwMode="auto">
            <a:xfrm>
              <a:off x="2037671" y="4051886"/>
              <a:ext cx="3760662" cy="2483277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latin typeface="Arial" charset="0"/>
              </a:endParaRPr>
            </a:p>
          </p:txBody>
        </p:sp>
      </p:grpSp>
      <p:grpSp>
        <p:nvGrpSpPr>
          <p:cNvPr id="47" name="Group 46"/>
          <p:cNvGrpSpPr/>
          <p:nvPr/>
        </p:nvGrpSpPr>
        <p:grpSpPr>
          <a:xfrm>
            <a:off x="1590" y="4031176"/>
            <a:ext cx="2716187" cy="1657350"/>
            <a:chOff x="0" y="4031176"/>
            <a:chExt cx="2037671" cy="1657350"/>
          </a:xfrm>
        </p:grpSpPr>
        <p:grpSp>
          <p:nvGrpSpPr>
            <p:cNvPr id="25" name="Group 24"/>
            <p:cNvGrpSpPr/>
            <p:nvPr/>
          </p:nvGrpSpPr>
          <p:grpSpPr>
            <a:xfrm>
              <a:off x="0" y="4031176"/>
              <a:ext cx="2037671" cy="1657350"/>
              <a:chOff x="50460" y="2946839"/>
              <a:chExt cx="2037671" cy="1657350"/>
            </a:xfrm>
          </p:grpSpPr>
          <p:grpSp>
            <p:nvGrpSpPr>
              <p:cNvPr id="10" name="Group 9"/>
              <p:cNvGrpSpPr/>
              <p:nvPr/>
            </p:nvGrpSpPr>
            <p:grpSpPr>
              <a:xfrm>
                <a:off x="50460" y="2946839"/>
                <a:ext cx="2037671" cy="1657350"/>
                <a:chOff x="1648164" y="2471451"/>
                <a:chExt cx="2037671" cy="1657350"/>
              </a:xfrm>
            </p:grpSpPr>
            <p:grpSp>
              <p:nvGrpSpPr>
                <p:cNvPr id="9" name="Group 8"/>
                <p:cNvGrpSpPr/>
                <p:nvPr/>
              </p:nvGrpSpPr>
              <p:grpSpPr>
                <a:xfrm>
                  <a:off x="1648164" y="2471451"/>
                  <a:ext cx="2037671" cy="1657350"/>
                  <a:chOff x="1648164" y="2471451"/>
                  <a:chExt cx="2037671" cy="1657350"/>
                </a:xfrm>
              </p:grpSpPr>
              <p:pic>
                <p:nvPicPr>
                  <p:cNvPr id="5" name="Picture 4"/>
                  <p:cNvPicPr>
                    <a:picLocks noChangeAspect="1"/>
                  </p:cNvPicPr>
                  <p:nvPr/>
                </p:nvPicPr>
                <p:blipFill>
                  <a:blip r:embed="rId4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1914185" y="2471451"/>
                    <a:ext cx="1771650" cy="1657350"/>
                  </a:xfrm>
                  <a:prstGeom prst="rect">
                    <a:avLst/>
                  </a:prstGeom>
                </p:spPr>
              </p:pic>
              <p:cxnSp>
                <p:nvCxnSpPr>
                  <p:cNvPr id="7" name="Straight Arrow Connector 6"/>
                  <p:cNvCxnSpPr/>
                  <p:nvPr/>
                </p:nvCxnSpPr>
                <p:spPr bwMode="auto">
                  <a:xfrm>
                    <a:off x="1648164" y="3733800"/>
                    <a:ext cx="266021" cy="0"/>
                  </a:xfrm>
                  <a:prstGeom prst="straightConnector1">
                    <a:avLst/>
                  </a:prstGeom>
                  <a:solidFill>
                    <a:schemeClr val="accent1"/>
                  </a:solidFill>
                  <a:ln w="28575" cap="flat" cmpd="sng" algn="ctr">
                    <a:solidFill>
                      <a:srgbClr val="FF0000"/>
                    </a:solidFill>
                    <a:prstDash val="solid"/>
                    <a:round/>
                    <a:headEnd type="none" w="med" len="med"/>
                    <a:tailEnd type="arrow"/>
                  </a:ln>
                  <a:effectLst/>
                </p:spPr>
              </p:cxnSp>
            </p:grpSp>
            <p:sp>
              <p:nvSpPr>
                <p:cNvPr id="6" name="Oval 5"/>
                <p:cNvSpPr/>
                <p:nvPr/>
              </p:nvSpPr>
              <p:spPr bwMode="auto">
                <a:xfrm>
                  <a:off x="1914185" y="2471451"/>
                  <a:ext cx="457200" cy="228600"/>
                </a:xfrm>
                <a:prstGeom prst="ellipse">
                  <a:avLst/>
                </a:prstGeom>
                <a:noFill/>
                <a:ln w="19050" cap="flat" cmpd="sng" algn="ctr">
                  <a:solidFill>
                    <a:srgbClr val="FF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2400">
                    <a:latin typeface="Arial" charset="0"/>
                  </a:endParaRPr>
                </a:p>
              </p:txBody>
            </p:sp>
          </p:grpSp>
          <p:grpSp>
            <p:nvGrpSpPr>
              <p:cNvPr id="19" name="Group 18"/>
              <p:cNvGrpSpPr/>
              <p:nvPr/>
            </p:nvGrpSpPr>
            <p:grpSpPr>
              <a:xfrm>
                <a:off x="1603250" y="4039911"/>
                <a:ext cx="244724" cy="338554"/>
                <a:chOff x="152400" y="1718846"/>
                <a:chExt cx="244724" cy="338554"/>
              </a:xfrm>
            </p:grpSpPr>
            <p:sp>
              <p:nvSpPr>
                <p:cNvPr id="20" name="TextBox 19"/>
                <p:cNvSpPr txBox="1">
                  <a:spLocks noChangeAspect="1"/>
                </p:cNvSpPr>
                <p:nvPr/>
              </p:nvSpPr>
              <p:spPr>
                <a:xfrm>
                  <a:off x="152400" y="1718846"/>
                  <a:ext cx="227220" cy="33855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600" dirty="0">
                      <a:solidFill>
                        <a:srgbClr val="FF0000"/>
                      </a:solidFill>
                    </a:rPr>
                    <a:t>1</a:t>
                  </a:r>
                  <a:endParaRPr lang="en-US" dirty="0">
                    <a:solidFill>
                      <a:srgbClr val="FF0000"/>
                    </a:solidFill>
                  </a:endParaRPr>
                </a:p>
              </p:txBody>
            </p:sp>
            <p:sp>
              <p:nvSpPr>
                <p:cNvPr id="21" name="Oval 20"/>
                <p:cNvSpPr/>
                <p:nvPr/>
              </p:nvSpPr>
              <p:spPr bwMode="auto">
                <a:xfrm>
                  <a:off x="152400" y="1752600"/>
                  <a:ext cx="244724" cy="272196"/>
                </a:xfrm>
                <a:prstGeom prst="ellipse">
                  <a:avLst/>
                </a:prstGeom>
                <a:noFill/>
                <a:ln w="38100" cap="flat" cmpd="sng" algn="ctr">
                  <a:solidFill>
                    <a:srgbClr val="FF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2400">
                    <a:latin typeface="Arial" charset="0"/>
                  </a:endParaRPr>
                </a:p>
              </p:txBody>
            </p:sp>
          </p:grpSp>
        </p:grpSp>
        <p:sp>
          <p:nvSpPr>
            <p:cNvPr id="46" name="Rectangle 45"/>
            <p:cNvSpPr/>
            <p:nvPr/>
          </p:nvSpPr>
          <p:spPr bwMode="auto">
            <a:xfrm>
              <a:off x="266021" y="4031176"/>
              <a:ext cx="1771650" cy="165735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latin typeface="Arial" charset="0"/>
              </a:endParaRPr>
            </a:p>
          </p:txBody>
        </p:sp>
      </p:grpSp>
      <p:grpSp>
        <p:nvGrpSpPr>
          <p:cNvPr id="52" name="Group 51"/>
          <p:cNvGrpSpPr/>
          <p:nvPr/>
        </p:nvGrpSpPr>
        <p:grpSpPr>
          <a:xfrm>
            <a:off x="8666165" y="4714484"/>
            <a:ext cx="2646440" cy="1746266"/>
            <a:chOff x="6500125" y="4714484"/>
            <a:chExt cx="1985347" cy="1746266"/>
          </a:xfrm>
        </p:grpSpPr>
        <p:grpSp>
          <p:nvGrpSpPr>
            <p:cNvPr id="34" name="Group 33"/>
            <p:cNvGrpSpPr/>
            <p:nvPr/>
          </p:nvGrpSpPr>
          <p:grpSpPr>
            <a:xfrm>
              <a:off x="6506885" y="4714484"/>
              <a:ext cx="1978587" cy="1742658"/>
              <a:chOff x="7086600" y="4654605"/>
              <a:chExt cx="1978587" cy="1742658"/>
            </a:xfrm>
          </p:grpSpPr>
          <p:pic>
            <p:nvPicPr>
              <p:cNvPr id="33" name="Picture 32"/>
              <p:cNvPicPr>
                <a:picLocks noChangeAspect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7086600" y="4654605"/>
                <a:ext cx="1978587" cy="1742658"/>
              </a:xfrm>
              <a:prstGeom prst="rect">
                <a:avLst/>
              </a:prstGeom>
            </p:spPr>
          </p:pic>
          <p:grpSp>
            <p:nvGrpSpPr>
              <p:cNvPr id="38" name="Group 37"/>
              <p:cNvGrpSpPr/>
              <p:nvPr/>
            </p:nvGrpSpPr>
            <p:grpSpPr>
              <a:xfrm>
                <a:off x="7436974" y="4954970"/>
                <a:ext cx="244724" cy="338554"/>
                <a:chOff x="152400" y="1718846"/>
                <a:chExt cx="244724" cy="338554"/>
              </a:xfrm>
            </p:grpSpPr>
            <p:sp>
              <p:nvSpPr>
                <p:cNvPr id="39" name="TextBox 38"/>
                <p:cNvSpPr txBox="1">
                  <a:spLocks noChangeAspect="1"/>
                </p:cNvSpPr>
                <p:nvPr/>
              </p:nvSpPr>
              <p:spPr>
                <a:xfrm>
                  <a:off x="152400" y="1718846"/>
                  <a:ext cx="227220" cy="33855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600" dirty="0">
                      <a:solidFill>
                        <a:srgbClr val="FF0000"/>
                      </a:solidFill>
                    </a:rPr>
                    <a:t>4</a:t>
                  </a:r>
                  <a:endParaRPr lang="en-US" dirty="0">
                    <a:solidFill>
                      <a:srgbClr val="FF0000"/>
                    </a:solidFill>
                  </a:endParaRPr>
                </a:p>
              </p:txBody>
            </p:sp>
            <p:sp>
              <p:nvSpPr>
                <p:cNvPr id="40" name="Oval 39"/>
                <p:cNvSpPr/>
                <p:nvPr/>
              </p:nvSpPr>
              <p:spPr bwMode="auto">
                <a:xfrm>
                  <a:off x="152400" y="1752600"/>
                  <a:ext cx="244724" cy="272196"/>
                </a:xfrm>
                <a:prstGeom prst="ellipse">
                  <a:avLst/>
                </a:prstGeom>
                <a:noFill/>
                <a:ln w="38100" cap="flat" cmpd="sng" algn="ctr">
                  <a:solidFill>
                    <a:srgbClr val="FF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2400">
                    <a:latin typeface="Arial" charset="0"/>
                  </a:endParaRPr>
                </a:p>
              </p:txBody>
            </p:sp>
          </p:grpSp>
        </p:grpSp>
        <p:sp>
          <p:nvSpPr>
            <p:cNvPr id="50" name="Rectangle 49"/>
            <p:cNvSpPr/>
            <p:nvPr/>
          </p:nvSpPr>
          <p:spPr bwMode="auto">
            <a:xfrm>
              <a:off x="6500125" y="4718092"/>
              <a:ext cx="1985347" cy="1742658"/>
            </a:xfrm>
            <a:prstGeom prst="rect">
              <a:avLst/>
            </a:prstGeom>
            <a:noFill/>
            <a:ln w="28575" cap="flat" cmpd="sng" algn="ctr">
              <a:solidFill>
                <a:schemeClr val="tx2">
                  <a:lumMod val="60000"/>
                  <a:lumOff val="4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latin typeface="Arial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565171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38190" y="1090238"/>
            <a:ext cx="11021634" cy="3404113"/>
          </a:xfrm>
        </p:spPr>
        <p:txBody>
          <a:bodyPr/>
          <a:lstStyle/>
          <a:p>
            <a:pPr marL="342900" lvl="1" indent="0">
              <a:buNone/>
            </a:pPr>
            <a:r>
              <a:rPr lang="en-US" b="1" dirty="0" smtClean="0"/>
              <a:t>2.3.3: </a:t>
            </a:r>
            <a:r>
              <a:rPr lang="en-US" b="1" dirty="0"/>
              <a:t>Define </a:t>
            </a:r>
            <a:r>
              <a:rPr lang="en-US" b="1" dirty="0" smtClean="0"/>
              <a:t>Always On Island</a:t>
            </a:r>
            <a:endParaRPr lang="en-US" b="1" dirty="0"/>
          </a:p>
          <a:p>
            <a:pPr marL="401637" lvl="1" indent="0">
              <a:buNone/>
            </a:pPr>
            <a:r>
              <a:rPr lang="en-US" dirty="0" smtClean="0"/>
              <a:t>In this step you will create a top level AON islands:</a:t>
            </a:r>
          </a:p>
          <a:p>
            <a:pPr lvl="2">
              <a:buFont typeface="Wingdings" panose="05000000000000000000" pitchFamily="2" charset="2"/>
              <a:buChar char="q"/>
            </a:pPr>
            <a:r>
              <a:rPr lang="en-US" sz="1500" dirty="0" err="1">
                <a:solidFill>
                  <a:schemeClr val="tx2"/>
                </a:solidFill>
              </a:rPr>
              <a:t>Setup</a:t>
            </a:r>
            <a:r>
              <a:rPr lang="en-US" sz="1500" dirty="0" err="1">
                <a:solidFill>
                  <a:schemeClr val="tx2"/>
                </a:solidFill>
                <a:sym typeface="Wingdings" panose="05000000000000000000" pitchFamily="2" charset="2"/>
              </a:rPr>
              <a:t>”Add</a:t>
            </a:r>
            <a:r>
              <a:rPr lang="en-US" sz="1500" dirty="0">
                <a:solidFill>
                  <a:schemeClr val="tx2"/>
                </a:solidFill>
                <a:sym typeface="Wingdings" panose="05000000000000000000" pitchFamily="2" charset="2"/>
              </a:rPr>
              <a:t> Island”</a:t>
            </a:r>
          </a:p>
          <a:p>
            <a:pPr lvl="2">
              <a:buFont typeface="Wingdings" panose="05000000000000000000" pitchFamily="2" charset="2"/>
              <a:buChar char="q"/>
            </a:pPr>
            <a:r>
              <a:rPr lang="en-US" sz="1500" dirty="0">
                <a:sym typeface="Wingdings" panose="05000000000000000000" pitchFamily="2" charset="2"/>
              </a:rPr>
              <a:t>Fill in </a:t>
            </a:r>
            <a:r>
              <a:rPr lang="en-US" sz="1500" dirty="0" err="1">
                <a:sym typeface="Wingdings" panose="05000000000000000000" pitchFamily="2" charset="2"/>
              </a:rPr>
              <a:t>add_island</a:t>
            </a:r>
            <a:r>
              <a:rPr lang="en-US" sz="1500" dirty="0">
                <a:sym typeface="Wingdings" panose="05000000000000000000" pitchFamily="2" charset="2"/>
              </a:rPr>
              <a:t> (as in dialog below)</a:t>
            </a:r>
          </a:p>
          <a:p>
            <a:pPr lvl="3">
              <a:buFont typeface="Wingdings" panose="05000000000000000000" pitchFamily="2" charset="2"/>
              <a:buChar char="q"/>
            </a:pPr>
            <a:r>
              <a:rPr lang="en-US" sz="1300" dirty="0">
                <a:sym typeface="Wingdings" panose="05000000000000000000" pitchFamily="2" charset="2"/>
              </a:rPr>
              <a:t>Name:			</a:t>
            </a:r>
            <a:r>
              <a:rPr lang="en-US" sz="1300" dirty="0" err="1">
                <a:sym typeface="Wingdings" panose="05000000000000000000" pitchFamily="2" charset="2"/>
              </a:rPr>
              <a:t>island_low_aon</a:t>
            </a:r>
            <a:endParaRPr lang="en-US" sz="1300" dirty="0">
              <a:sym typeface="Wingdings" panose="05000000000000000000" pitchFamily="2" charset="2"/>
            </a:endParaRPr>
          </a:p>
          <a:p>
            <a:pPr lvl="3">
              <a:buFont typeface="Wingdings" panose="05000000000000000000" pitchFamily="2" charset="2"/>
              <a:buChar char="q"/>
            </a:pPr>
            <a:r>
              <a:rPr lang="en-US" sz="1300" dirty="0">
                <a:sym typeface="Wingdings" panose="05000000000000000000" pitchFamily="2" charset="2"/>
              </a:rPr>
              <a:t>Level Shifter:		for level shifter</a:t>
            </a:r>
          </a:p>
          <a:p>
            <a:pPr lvl="3">
              <a:buFont typeface="Wingdings" panose="05000000000000000000" pitchFamily="2" charset="2"/>
              <a:buChar char="q"/>
            </a:pPr>
            <a:r>
              <a:rPr lang="en-US" sz="1300" dirty="0">
                <a:sym typeface="Wingdings" panose="05000000000000000000" pitchFamily="2" charset="2"/>
              </a:rPr>
              <a:t>Isolation Cells:		</a:t>
            </a:r>
            <a:r>
              <a:rPr lang="en-US" sz="1300" dirty="0" err="1">
                <a:sym typeface="Wingdings" panose="05000000000000000000" pitchFamily="2" charset="2"/>
              </a:rPr>
              <a:t>for_isolation_cell</a:t>
            </a:r>
            <a:endParaRPr lang="en-US" sz="1300" dirty="0">
              <a:sym typeface="Wingdings" panose="05000000000000000000" pitchFamily="2" charset="2"/>
            </a:endParaRPr>
          </a:p>
          <a:p>
            <a:pPr lvl="3">
              <a:buFont typeface="Wingdings" panose="05000000000000000000" pitchFamily="2" charset="2"/>
              <a:buChar char="q"/>
            </a:pPr>
            <a:r>
              <a:rPr lang="en-US" sz="1300" dirty="0" err="1">
                <a:sym typeface="Wingdings" panose="05000000000000000000" pitchFamily="2" charset="2"/>
              </a:rPr>
              <a:t>Always_on</a:t>
            </a:r>
            <a:r>
              <a:rPr lang="en-US" sz="1300" dirty="0">
                <a:sym typeface="Wingdings" panose="05000000000000000000" pitchFamily="2" charset="2"/>
              </a:rPr>
              <a:t> Cells: 		for retention/</a:t>
            </a:r>
            <a:r>
              <a:rPr lang="en-US" sz="1300" dirty="0" err="1">
                <a:sym typeface="Wingdings" panose="05000000000000000000" pitchFamily="2" charset="2"/>
              </a:rPr>
              <a:t>always_on</a:t>
            </a:r>
            <a:r>
              <a:rPr lang="en-US" sz="1300" dirty="0">
                <a:sym typeface="Wingdings" panose="05000000000000000000" pitchFamily="2" charset="2"/>
              </a:rPr>
              <a:t> cell</a:t>
            </a:r>
          </a:p>
          <a:p>
            <a:pPr lvl="3">
              <a:buFont typeface="Wingdings" panose="05000000000000000000" pitchFamily="2" charset="2"/>
              <a:buChar char="q"/>
            </a:pPr>
            <a:r>
              <a:rPr lang="en-US" sz="1300" dirty="0">
                <a:sym typeface="Wingdings" panose="05000000000000000000" pitchFamily="2" charset="2"/>
              </a:rPr>
              <a:t>Stay-On PG Route Mode: 	</a:t>
            </a:r>
            <a:r>
              <a:rPr lang="en-US" sz="1300" dirty="0" err="1">
                <a:sym typeface="Wingdings" panose="05000000000000000000" pitchFamily="2" charset="2"/>
              </a:rPr>
              <a:t>split_rail</a:t>
            </a:r>
            <a:endParaRPr lang="en-US" sz="1300" dirty="0">
              <a:sym typeface="Wingdings" panose="05000000000000000000" pitchFamily="2" charset="2"/>
            </a:endParaRPr>
          </a:p>
          <a:p>
            <a:pPr lvl="3">
              <a:buFont typeface="Wingdings" panose="05000000000000000000" pitchFamily="2" charset="2"/>
              <a:buChar char="q"/>
            </a:pPr>
            <a:r>
              <a:rPr lang="en-US" sz="1300" dirty="0">
                <a:sym typeface="Wingdings" panose="05000000000000000000" pitchFamily="2" charset="2"/>
              </a:rPr>
              <a:t>Stay-On Power Domain:	</a:t>
            </a:r>
            <a:r>
              <a:rPr lang="en-US" sz="1300" dirty="0" err="1">
                <a:sym typeface="Wingdings" panose="05000000000000000000" pitchFamily="2" charset="2"/>
              </a:rPr>
              <a:t>pd_low_aon</a:t>
            </a:r>
            <a:endParaRPr lang="en-US" sz="1300" dirty="0">
              <a:sym typeface="Wingdings" panose="05000000000000000000" pitchFamily="2" charset="2"/>
            </a:endParaRPr>
          </a:p>
          <a:p>
            <a:pPr lvl="2">
              <a:buFont typeface="Wingdings" panose="05000000000000000000" pitchFamily="2" charset="2"/>
              <a:buChar char="q"/>
            </a:pPr>
            <a:r>
              <a:rPr lang="en-US" sz="1500" dirty="0">
                <a:sym typeface="Wingdings" panose="05000000000000000000" pitchFamily="2" charset="2"/>
              </a:rPr>
              <a:t>Draw box near center of chip (refer to figure 2)</a:t>
            </a:r>
          </a:p>
          <a:p>
            <a:pPr lvl="2">
              <a:buFont typeface="Wingdings" panose="05000000000000000000" pitchFamily="2" charset="2"/>
              <a:buChar char="q"/>
            </a:pPr>
            <a:r>
              <a:rPr lang="en-US" sz="1500" dirty="0">
                <a:sym typeface="Wingdings" panose="05000000000000000000" pitchFamily="2" charset="2"/>
              </a:rPr>
              <a:t>Repeat to create an island for the </a:t>
            </a:r>
            <a:r>
              <a:rPr lang="en-US" sz="1500" dirty="0" err="1">
                <a:sym typeface="Wingdings" panose="05000000000000000000" pitchFamily="2" charset="2"/>
              </a:rPr>
              <a:t>pd_hi_aon</a:t>
            </a:r>
            <a:r>
              <a:rPr lang="en-US" sz="1500" dirty="0">
                <a:sym typeface="Wingdings" panose="05000000000000000000" pitchFamily="2" charset="2"/>
              </a:rPr>
              <a:t> power domain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33492" y="102194"/>
            <a:ext cx="9088968" cy="81915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LAB2: Power Domain Setup</a:t>
            </a:r>
            <a:br>
              <a:rPr lang="en-US" b="1" dirty="0" smtClean="0"/>
            </a:br>
            <a:r>
              <a:rPr lang="en-US" b="1" dirty="0" smtClean="0"/>
              <a:t>(Islands) </a:t>
            </a:r>
            <a:endParaRPr lang="en-US" b="1" dirty="0"/>
          </a:p>
        </p:txBody>
      </p:sp>
      <p:grpSp>
        <p:nvGrpSpPr>
          <p:cNvPr id="13" name="Group 12"/>
          <p:cNvGrpSpPr/>
          <p:nvPr/>
        </p:nvGrpSpPr>
        <p:grpSpPr>
          <a:xfrm>
            <a:off x="762000" y="1784676"/>
            <a:ext cx="326214" cy="338554"/>
            <a:chOff x="152400" y="1718846"/>
            <a:chExt cx="244724" cy="338554"/>
          </a:xfrm>
        </p:grpSpPr>
        <p:sp>
          <p:nvSpPr>
            <p:cNvPr id="14" name="TextBox 13"/>
            <p:cNvSpPr txBox="1">
              <a:spLocks noChangeAspect="1"/>
            </p:cNvSpPr>
            <p:nvPr/>
          </p:nvSpPr>
          <p:spPr>
            <a:xfrm>
              <a:off x="152400" y="1718846"/>
              <a:ext cx="22722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>
                  <a:solidFill>
                    <a:srgbClr val="FF0000"/>
                  </a:solidFill>
                </a:rPr>
                <a:t>1</a:t>
              </a:r>
              <a:endParaRPr lang="en-US" dirty="0">
                <a:solidFill>
                  <a:srgbClr val="FF0000"/>
                </a:solidFill>
              </a:endParaRPr>
            </a:p>
          </p:txBody>
        </p:sp>
        <p:sp>
          <p:nvSpPr>
            <p:cNvPr id="15" name="Oval 14"/>
            <p:cNvSpPr/>
            <p:nvPr/>
          </p:nvSpPr>
          <p:spPr bwMode="auto">
            <a:xfrm>
              <a:off x="152400" y="1752600"/>
              <a:ext cx="244724" cy="272196"/>
            </a:xfrm>
            <a:prstGeom prst="ellipse">
              <a:avLst/>
            </a:prstGeom>
            <a:noFill/>
            <a:ln w="381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latin typeface="Arial" charset="0"/>
              </a:endParaRPr>
            </a:p>
          </p:txBody>
        </p:sp>
      </p:grpSp>
      <p:grpSp>
        <p:nvGrpSpPr>
          <p:cNvPr id="16" name="Group 15"/>
          <p:cNvGrpSpPr/>
          <p:nvPr/>
        </p:nvGrpSpPr>
        <p:grpSpPr>
          <a:xfrm>
            <a:off x="772159" y="2110425"/>
            <a:ext cx="326214" cy="338554"/>
            <a:chOff x="152400" y="1718846"/>
            <a:chExt cx="244724" cy="338554"/>
          </a:xfrm>
        </p:grpSpPr>
        <p:sp>
          <p:nvSpPr>
            <p:cNvPr id="17" name="TextBox 16"/>
            <p:cNvSpPr txBox="1">
              <a:spLocks noChangeAspect="1"/>
            </p:cNvSpPr>
            <p:nvPr/>
          </p:nvSpPr>
          <p:spPr>
            <a:xfrm>
              <a:off x="152400" y="1718846"/>
              <a:ext cx="22722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>
                  <a:solidFill>
                    <a:srgbClr val="FF0000"/>
                  </a:solidFill>
                </a:rPr>
                <a:t>2</a:t>
              </a:r>
              <a:endParaRPr lang="en-US" dirty="0">
                <a:solidFill>
                  <a:srgbClr val="FF0000"/>
                </a:solidFill>
              </a:endParaRPr>
            </a:p>
          </p:txBody>
        </p:sp>
        <p:sp>
          <p:nvSpPr>
            <p:cNvPr id="18" name="Oval 17"/>
            <p:cNvSpPr/>
            <p:nvPr/>
          </p:nvSpPr>
          <p:spPr bwMode="auto">
            <a:xfrm>
              <a:off x="152400" y="1752600"/>
              <a:ext cx="244724" cy="272196"/>
            </a:xfrm>
            <a:prstGeom prst="ellipse">
              <a:avLst/>
            </a:prstGeom>
            <a:noFill/>
            <a:ln w="381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latin typeface="Arial" charset="0"/>
              </a:endParaRPr>
            </a:p>
          </p:txBody>
        </p:sp>
      </p:grpSp>
      <p:grpSp>
        <p:nvGrpSpPr>
          <p:cNvPr id="4" name="Group 3"/>
          <p:cNvGrpSpPr/>
          <p:nvPr/>
        </p:nvGrpSpPr>
        <p:grpSpPr>
          <a:xfrm>
            <a:off x="178890" y="4604491"/>
            <a:ext cx="2716187" cy="1683824"/>
            <a:chOff x="0" y="4031176"/>
            <a:chExt cx="2037671" cy="1683824"/>
          </a:xfrm>
        </p:grpSpPr>
        <p:pic>
          <p:nvPicPr>
            <p:cNvPr id="5" name="Picture 4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66021" y="4057650"/>
              <a:ext cx="1771650" cy="1657350"/>
            </a:xfrm>
            <a:prstGeom prst="rect">
              <a:avLst/>
            </a:prstGeom>
          </p:spPr>
        </p:pic>
        <p:cxnSp>
          <p:nvCxnSpPr>
            <p:cNvPr id="7" name="Straight Arrow Connector 6"/>
            <p:cNvCxnSpPr/>
            <p:nvPr/>
          </p:nvCxnSpPr>
          <p:spPr bwMode="auto">
            <a:xfrm>
              <a:off x="0" y="5562600"/>
              <a:ext cx="266021" cy="0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6" name="Oval 5"/>
            <p:cNvSpPr/>
            <p:nvPr/>
          </p:nvSpPr>
          <p:spPr bwMode="auto">
            <a:xfrm>
              <a:off x="266021" y="4031176"/>
              <a:ext cx="457200" cy="228600"/>
            </a:xfrm>
            <a:prstGeom prst="ellipse">
              <a:avLst/>
            </a:prstGeom>
            <a:noFill/>
            <a:ln w="1905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latin typeface="Arial" charset="0"/>
              </a:endParaRPr>
            </a:p>
          </p:txBody>
        </p:sp>
        <p:grpSp>
          <p:nvGrpSpPr>
            <p:cNvPr id="19" name="Group 18"/>
            <p:cNvGrpSpPr/>
            <p:nvPr/>
          </p:nvGrpSpPr>
          <p:grpSpPr>
            <a:xfrm>
              <a:off x="1552790" y="5124248"/>
              <a:ext cx="244724" cy="338554"/>
              <a:chOff x="152400" y="1718846"/>
              <a:chExt cx="244724" cy="338554"/>
            </a:xfrm>
          </p:grpSpPr>
          <p:sp>
            <p:nvSpPr>
              <p:cNvPr id="20" name="TextBox 19"/>
              <p:cNvSpPr txBox="1">
                <a:spLocks noChangeAspect="1"/>
              </p:cNvSpPr>
              <p:nvPr/>
            </p:nvSpPr>
            <p:spPr>
              <a:xfrm>
                <a:off x="152400" y="1718846"/>
                <a:ext cx="22722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600" dirty="0">
                    <a:solidFill>
                      <a:srgbClr val="FF0000"/>
                    </a:solidFill>
                  </a:rPr>
                  <a:t>1</a:t>
                </a:r>
                <a:endParaRPr lang="en-US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21" name="Oval 20"/>
              <p:cNvSpPr/>
              <p:nvPr/>
            </p:nvSpPr>
            <p:spPr bwMode="auto">
              <a:xfrm>
                <a:off x="152400" y="1752600"/>
                <a:ext cx="244724" cy="272196"/>
              </a:xfrm>
              <a:prstGeom prst="ellipse">
                <a:avLst/>
              </a:prstGeom>
              <a:noFill/>
              <a:ln w="38100" cap="flat" cmpd="sng" algn="ctr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400">
                  <a:latin typeface="Arial" charset="0"/>
                </a:endParaRPr>
              </a:p>
            </p:txBody>
          </p:sp>
        </p:grpSp>
        <p:sp>
          <p:nvSpPr>
            <p:cNvPr id="46" name="Rectangle 45"/>
            <p:cNvSpPr/>
            <p:nvPr/>
          </p:nvSpPr>
          <p:spPr bwMode="auto">
            <a:xfrm>
              <a:off x="266021" y="4031176"/>
              <a:ext cx="1771650" cy="165735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latin typeface="Arial" charset="0"/>
              </a:endParaRPr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4503942" y="4604455"/>
            <a:ext cx="6655882" cy="1657386"/>
            <a:chOff x="3377308" y="4877398"/>
            <a:chExt cx="4993212" cy="1657386"/>
          </a:xfrm>
        </p:grpSpPr>
        <p:sp>
          <p:nvSpPr>
            <p:cNvPr id="23" name="Rectangle 22"/>
            <p:cNvSpPr/>
            <p:nvPr/>
          </p:nvSpPr>
          <p:spPr bwMode="auto">
            <a:xfrm>
              <a:off x="3377308" y="4893219"/>
              <a:ext cx="4993212" cy="1641565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latin typeface="Arial" charset="0"/>
              </a:endParaRPr>
            </a:p>
          </p:txBody>
        </p:sp>
        <p:pic>
          <p:nvPicPr>
            <p:cNvPr id="9" name="Picture 8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377645" y="4877398"/>
              <a:ext cx="4992875" cy="1657386"/>
            </a:xfrm>
            <a:prstGeom prst="rect">
              <a:avLst/>
            </a:prstGeom>
          </p:spPr>
        </p:pic>
        <p:grpSp>
          <p:nvGrpSpPr>
            <p:cNvPr id="54" name="Group 53"/>
            <p:cNvGrpSpPr/>
            <p:nvPr/>
          </p:nvGrpSpPr>
          <p:grpSpPr>
            <a:xfrm>
              <a:off x="4028943" y="5446403"/>
              <a:ext cx="244724" cy="338554"/>
              <a:chOff x="152400" y="1718846"/>
              <a:chExt cx="244724" cy="338554"/>
            </a:xfrm>
          </p:grpSpPr>
          <p:sp>
            <p:nvSpPr>
              <p:cNvPr id="55" name="TextBox 54"/>
              <p:cNvSpPr txBox="1">
                <a:spLocks noChangeAspect="1"/>
              </p:cNvSpPr>
              <p:nvPr/>
            </p:nvSpPr>
            <p:spPr>
              <a:xfrm>
                <a:off x="152400" y="1718846"/>
                <a:ext cx="22722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600" dirty="0">
                    <a:solidFill>
                      <a:srgbClr val="FF0000"/>
                    </a:solidFill>
                  </a:rPr>
                  <a:t>2</a:t>
                </a:r>
                <a:endParaRPr lang="en-US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56" name="Oval 55"/>
              <p:cNvSpPr/>
              <p:nvPr/>
            </p:nvSpPr>
            <p:spPr bwMode="auto">
              <a:xfrm>
                <a:off x="152400" y="1752600"/>
                <a:ext cx="244724" cy="272196"/>
              </a:xfrm>
              <a:prstGeom prst="ellipse">
                <a:avLst/>
              </a:prstGeom>
              <a:noFill/>
              <a:ln w="38100" cap="flat" cmpd="sng" algn="ctr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400">
                  <a:latin typeface="Arial" charset="0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631670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11609" y="1666156"/>
            <a:ext cx="11021634" cy="3958967"/>
          </a:xfrm>
        </p:spPr>
        <p:txBody>
          <a:bodyPr>
            <a:normAutofit lnSpcReduction="10000"/>
          </a:bodyPr>
          <a:lstStyle/>
          <a:p>
            <a:pPr marL="342900" lvl="1" indent="0">
              <a:buNone/>
            </a:pPr>
            <a:r>
              <a:rPr lang="en-US" b="1" dirty="0" smtClean="0"/>
              <a:t>2.4: Analyzing Physical Domain Regions</a:t>
            </a:r>
            <a:endParaRPr lang="en-US" b="1" dirty="0"/>
          </a:p>
          <a:p>
            <a:pPr marL="401637" lvl="1" indent="0">
              <a:buNone/>
            </a:pPr>
            <a:r>
              <a:rPr lang="en-US" dirty="0" smtClean="0"/>
              <a:t>In this step you will check the properties on each of the domain regions created</a:t>
            </a:r>
          </a:p>
          <a:p>
            <a:pPr lvl="2">
              <a:buFont typeface="Wingdings" panose="05000000000000000000" pitchFamily="2" charset="2"/>
              <a:buChar char="q"/>
            </a:pPr>
            <a:r>
              <a:rPr lang="en-US" sz="1500" dirty="0">
                <a:sym typeface="Wingdings" panose="05000000000000000000" pitchFamily="2" charset="2"/>
              </a:rPr>
              <a:t>Check </a:t>
            </a:r>
            <a:r>
              <a:rPr lang="en-US" sz="1500" dirty="0" err="1">
                <a:sym typeface="Wingdings" panose="05000000000000000000" pitchFamily="2" charset="2"/>
              </a:rPr>
              <a:t>spu</a:t>
            </a:r>
            <a:r>
              <a:rPr lang="en-US" sz="1500" dirty="0">
                <a:sym typeface="Wingdings" panose="05000000000000000000" pitchFamily="2" charset="2"/>
              </a:rPr>
              <a:t> properties</a:t>
            </a:r>
          </a:p>
          <a:p>
            <a:pPr marL="969962" lvl="3" indent="0">
              <a:buNone/>
            </a:pPr>
            <a:r>
              <a:rPr lang="en-US" sz="1300" dirty="0">
                <a:latin typeface="Consolas" panose="020B0609020204030204" pitchFamily="49" charset="0"/>
                <a:cs typeface="Consolas" panose="020B0609020204030204" pitchFamily="49" charset="0"/>
                <a:sym typeface="Wingdings" panose="05000000000000000000" pitchFamily="2" charset="2"/>
              </a:rPr>
              <a:t>% </a:t>
            </a:r>
            <a:r>
              <a:rPr lang="en-US" sz="1400" b="1" dirty="0">
                <a:solidFill>
                  <a:schemeClr val="tx2"/>
                </a:solidFill>
                <a:latin typeface="Consolas" panose="020B0609020204030204" pitchFamily="49" charset="0"/>
                <a:cs typeface="Consolas" panose="020B0609020204030204" pitchFamily="49" charset="0"/>
                <a:sym typeface="Wingdings" panose="05000000000000000000" pitchFamily="2" charset="2"/>
              </a:rPr>
              <a:t>get_property </a:t>
            </a:r>
            <a:r>
              <a:rPr lang="en-US" sz="1400" b="1" dirty="0">
                <a:solidFill>
                  <a:schemeClr val="tx2"/>
                </a:solidFill>
                <a:latin typeface="Consolas" panose="020B0609020204030204" pitchFamily="49" charset="0"/>
                <a:cs typeface="Consolas" panose="020B0609020204030204" pitchFamily="49" charset="0"/>
                <a:sym typeface="Wingdings" panose="05000000000000000000" pitchFamily="2" charset="2"/>
              </a:rPr>
              <a:t>[</a:t>
            </a:r>
            <a:r>
              <a:rPr lang="en-US" sz="1400" b="1" dirty="0" err="1">
                <a:solidFill>
                  <a:schemeClr val="tx2"/>
                </a:solidFill>
                <a:latin typeface="Consolas" panose="020B0609020204030204" pitchFamily="49" charset="0"/>
                <a:cs typeface="Consolas" panose="020B0609020204030204" pitchFamily="49" charset="0"/>
                <a:sym typeface="Wingdings" panose="05000000000000000000" pitchFamily="2" charset="2"/>
              </a:rPr>
              <a:t>get_cells</a:t>
            </a:r>
            <a:r>
              <a:rPr lang="en-US" sz="1400" b="1" dirty="0">
                <a:solidFill>
                  <a:schemeClr val="tx2"/>
                </a:solidFill>
                <a:latin typeface="Consolas" panose="020B0609020204030204" pitchFamily="49" charset="0"/>
                <a:cs typeface="Consolas" panose="020B0609020204030204" pitchFamily="49" charset="0"/>
                <a:sym typeface="Wingdings" panose="05000000000000000000" pitchFamily="2" charset="2"/>
              </a:rPr>
              <a:t> </a:t>
            </a:r>
            <a:r>
              <a:rPr lang="en-US" sz="1400" b="1" dirty="0" err="1">
                <a:solidFill>
                  <a:schemeClr val="tx2"/>
                </a:solidFill>
                <a:latin typeface="Consolas" panose="020B0609020204030204" pitchFamily="49" charset="0"/>
                <a:cs typeface="Consolas" panose="020B0609020204030204" pitchFamily="49" charset="0"/>
                <a:sym typeface="Wingdings" panose="05000000000000000000" pitchFamily="2" charset="2"/>
              </a:rPr>
              <a:t>spu</a:t>
            </a:r>
            <a:r>
              <a:rPr lang="en-US" sz="1400" b="1" dirty="0">
                <a:solidFill>
                  <a:schemeClr val="tx2"/>
                </a:solidFill>
                <a:latin typeface="Consolas" panose="020B0609020204030204" pitchFamily="49" charset="0"/>
                <a:cs typeface="Consolas" panose="020B0609020204030204" pitchFamily="49" charset="0"/>
                <a:sym typeface="Wingdings" panose="05000000000000000000" pitchFamily="2" charset="2"/>
              </a:rPr>
              <a:t>] boundary</a:t>
            </a:r>
          </a:p>
          <a:p>
            <a:pPr marL="969962" lvl="3" indent="0">
              <a:buNone/>
            </a:pPr>
            <a:r>
              <a:rPr lang="en-US" sz="1300" dirty="0">
                <a:latin typeface="Consolas" panose="020B0609020204030204" pitchFamily="49" charset="0"/>
                <a:cs typeface="Consolas" panose="020B0609020204030204" pitchFamily="49" charset="0"/>
                <a:sym typeface="Wingdings" panose="05000000000000000000" pitchFamily="2" charset="2"/>
              </a:rPr>
              <a:t>%</a:t>
            </a:r>
            <a:r>
              <a:rPr lang="en-US" sz="1400" b="1" dirty="0">
                <a:solidFill>
                  <a:schemeClr val="tx2"/>
                </a:solidFill>
                <a:latin typeface="Consolas" panose="020B0609020204030204" pitchFamily="49" charset="0"/>
                <a:cs typeface="Consolas" panose="020B0609020204030204" pitchFamily="49" charset="0"/>
                <a:sym typeface="Wingdings" panose="05000000000000000000" pitchFamily="2" charset="2"/>
              </a:rPr>
              <a:t> </a:t>
            </a:r>
            <a:r>
              <a:rPr lang="en-US" sz="1400" b="1" dirty="0">
                <a:solidFill>
                  <a:schemeClr val="tx2"/>
                </a:solidFill>
                <a:latin typeface="Consolas" panose="020B0609020204030204" pitchFamily="49" charset="0"/>
                <a:cs typeface="Consolas" panose="020B0609020204030204" pitchFamily="49" charset="0"/>
                <a:sym typeface="Wingdings" panose="05000000000000000000" pitchFamily="2" charset="2"/>
              </a:rPr>
              <a:t>get_property </a:t>
            </a:r>
            <a:r>
              <a:rPr lang="en-US" sz="1400" b="1" dirty="0">
                <a:solidFill>
                  <a:schemeClr val="tx2"/>
                </a:solidFill>
                <a:latin typeface="Consolas" panose="020B0609020204030204" pitchFamily="49" charset="0"/>
                <a:cs typeface="Consolas" panose="020B0609020204030204" pitchFamily="49" charset="0"/>
                <a:sym typeface="Wingdings" panose="05000000000000000000" pitchFamily="2" charset="2"/>
              </a:rPr>
              <a:t>[</a:t>
            </a:r>
            <a:r>
              <a:rPr lang="en-US" sz="1400" b="1" dirty="0" err="1">
                <a:solidFill>
                  <a:schemeClr val="tx2"/>
                </a:solidFill>
                <a:latin typeface="Consolas" panose="020B0609020204030204" pitchFamily="49" charset="0"/>
                <a:cs typeface="Consolas" panose="020B0609020204030204" pitchFamily="49" charset="0"/>
                <a:sym typeface="Wingdings" panose="05000000000000000000" pitchFamily="2" charset="2"/>
              </a:rPr>
              <a:t>get_cells</a:t>
            </a:r>
            <a:r>
              <a:rPr lang="en-US" sz="1400" b="1" dirty="0">
                <a:solidFill>
                  <a:schemeClr val="tx2"/>
                </a:solidFill>
                <a:latin typeface="Consolas" panose="020B0609020204030204" pitchFamily="49" charset="0"/>
                <a:cs typeface="Consolas" panose="020B0609020204030204" pitchFamily="49" charset="0"/>
                <a:sym typeface="Wingdings" panose="05000000000000000000" pitchFamily="2" charset="2"/>
              </a:rPr>
              <a:t> </a:t>
            </a:r>
            <a:r>
              <a:rPr lang="en-US" sz="1400" b="1" dirty="0" err="1">
                <a:solidFill>
                  <a:schemeClr val="tx2"/>
                </a:solidFill>
                <a:latin typeface="Consolas" panose="020B0609020204030204" pitchFamily="49" charset="0"/>
                <a:cs typeface="Consolas" panose="020B0609020204030204" pitchFamily="49" charset="0"/>
                <a:sym typeface="Wingdings" panose="05000000000000000000" pitchFamily="2" charset="2"/>
              </a:rPr>
              <a:t>spu</a:t>
            </a:r>
            <a:r>
              <a:rPr lang="en-US" sz="1400" b="1" dirty="0">
                <a:solidFill>
                  <a:schemeClr val="tx2"/>
                </a:solidFill>
                <a:latin typeface="Consolas" panose="020B0609020204030204" pitchFamily="49" charset="0"/>
                <a:cs typeface="Consolas" panose="020B0609020204030204" pitchFamily="49" charset="0"/>
                <a:sym typeface="Wingdings" panose="05000000000000000000" pitchFamily="2" charset="2"/>
              </a:rPr>
              <a:t>] utilization</a:t>
            </a:r>
          </a:p>
          <a:p>
            <a:pPr lvl="2">
              <a:buFont typeface="Wingdings" panose="05000000000000000000" pitchFamily="2" charset="2"/>
              <a:buChar char="q"/>
            </a:pPr>
            <a:r>
              <a:rPr lang="en-US" sz="1500" dirty="0">
                <a:sym typeface="Wingdings" panose="05000000000000000000" pitchFamily="2" charset="2"/>
              </a:rPr>
              <a:t>Check </a:t>
            </a:r>
            <a:r>
              <a:rPr lang="en-US" sz="1500" dirty="0" err="1">
                <a:sym typeface="Wingdings" panose="05000000000000000000" pitchFamily="2" charset="2"/>
              </a:rPr>
              <a:t>place_group</a:t>
            </a:r>
            <a:r>
              <a:rPr lang="en-US" sz="1500" dirty="0">
                <a:sym typeface="Wingdings" panose="05000000000000000000" pitchFamily="2" charset="2"/>
              </a:rPr>
              <a:t> properties</a:t>
            </a:r>
          </a:p>
          <a:p>
            <a:pPr marL="969962" lvl="3" indent="0">
              <a:buNone/>
            </a:pPr>
            <a:r>
              <a:rPr lang="en-US" sz="1300" dirty="0">
                <a:latin typeface="Consolas" panose="020B0609020204030204" pitchFamily="49" charset="0"/>
                <a:cs typeface="Consolas" panose="020B0609020204030204" pitchFamily="49" charset="0"/>
                <a:sym typeface="Wingdings" panose="05000000000000000000" pitchFamily="2" charset="2"/>
              </a:rPr>
              <a:t>% </a:t>
            </a:r>
            <a:r>
              <a:rPr lang="en-US" sz="1400" b="1" dirty="0" err="1">
                <a:solidFill>
                  <a:schemeClr val="tx2"/>
                </a:solidFill>
                <a:latin typeface="Consolas" panose="020B0609020204030204" pitchFamily="49" charset="0"/>
                <a:cs typeface="Consolas" panose="020B0609020204030204" pitchFamily="49" charset="0"/>
                <a:sym typeface="Wingdings" panose="05000000000000000000" pitchFamily="2" charset="2"/>
              </a:rPr>
              <a:t>get_misc_objects</a:t>
            </a:r>
            <a:r>
              <a:rPr lang="en-US" sz="1400" b="1" dirty="0">
                <a:solidFill>
                  <a:schemeClr val="tx2"/>
                </a:solidFill>
                <a:latin typeface="Consolas" panose="020B0609020204030204" pitchFamily="49" charset="0"/>
                <a:cs typeface="Consolas" panose="020B0609020204030204" pitchFamily="49" charset="0"/>
                <a:sym typeface="Wingdings" panose="05000000000000000000" pitchFamily="2" charset="2"/>
              </a:rPr>
              <a:t> -class </a:t>
            </a:r>
            <a:r>
              <a:rPr lang="en-US" sz="1400" b="1" dirty="0" err="1">
                <a:solidFill>
                  <a:schemeClr val="tx2"/>
                </a:solidFill>
                <a:latin typeface="Consolas" panose="020B0609020204030204" pitchFamily="49" charset="0"/>
                <a:cs typeface="Consolas" panose="020B0609020204030204" pitchFamily="49" charset="0"/>
                <a:sym typeface="Wingdings" panose="05000000000000000000" pitchFamily="2" charset="2"/>
              </a:rPr>
              <a:t>place_group</a:t>
            </a:r>
            <a:endParaRPr lang="en-US" sz="1400" b="1" dirty="0">
              <a:solidFill>
                <a:schemeClr val="tx2"/>
              </a:solidFill>
              <a:latin typeface="Consolas" panose="020B0609020204030204" pitchFamily="49" charset="0"/>
              <a:cs typeface="Consolas" panose="020B0609020204030204" pitchFamily="49" charset="0"/>
              <a:sym typeface="Wingdings" panose="05000000000000000000" pitchFamily="2" charset="2"/>
            </a:endParaRPr>
          </a:p>
          <a:p>
            <a:pPr marL="969962" lvl="3" indent="0">
              <a:buNone/>
            </a:pPr>
            <a:r>
              <a:rPr lang="en-US" sz="1300" dirty="0">
                <a:latin typeface="Consolas" panose="020B0609020204030204" pitchFamily="49" charset="0"/>
                <a:cs typeface="Consolas" panose="020B0609020204030204" pitchFamily="49" charset="0"/>
                <a:sym typeface="Wingdings" panose="05000000000000000000" pitchFamily="2" charset="2"/>
              </a:rPr>
              <a:t>% </a:t>
            </a:r>
            <a:r>
              <a:rPr lang="en-US" sz="1400" b="1" dirty="0" err="1">
                <a:solidFill>
                  <a:schemeClr val="tx2"/>
                </a:solidFill>
                <a:latin typeface="Consolas" panose="020B0609020204030204" pitchFamily="49" charset="0"/>
                <a:cs typeface="Consolas" panose="020B0609020204030204" pitchFamily="49" charset="0"/>
                <a:sym typeface="Wingdings" panose="05000000000000000000" pitchFamily="2" charset="2"/>
              </a:rPr>
              <a:t>report_property</a:t>
            </a:r>
            <a:r>
              <a:rPr lang="en-US" sz="1400" b="1" dirty="0">
                <a:solidFill>
                  <a:schemeClr val="tx2"/>
                </a:solidFill>
                <a:latin typeface="Consolas" panose="020B0609020204030204" pitchFamily="49" charset="0"/>
                <a:cs typeface="Consolas" panose="020B0609020204030204" pitchFamily="49" charset="0"/>
                <a:sym typeface="Wingdings" panose="05000000000000000000" pitchFamily="2" charset="2"/>
              </a:rPr>
              <a:t> </a:t>
            </a:r>
            <a:r>
              <a:rPr lang="en-US" sz="1400" b="1" dirty="0">
                <a:solidFill>
                  <a:schemeClr val="tx2"/>
                </a:solidFill>
                <a:latin typeface="Consolas" panose="020B0609020204030204" pitchFamily="49" charset="0"/>
                <a:cs typeface="Consolas" panose="020B0609020204030204" pitchFamily="49" charset="0"/>
                <a:sym typeface="Wingdings" panose="05000000000000000000" pitchFamily="2" charset="2"/>
              </a:rPr>
              <a:t>[</a:t>
            </a:r>
            <a:r>
              <a:rPr lang="en-US" sz="1400" b="1" dirty="0" err="1">
                <a:solidFill>
                  <a:schemeClr val="tx2"/>
                </a:solidFill>
                <a:latin typeface="Consolas" panose="020B0609020204030204" pitchFamily="49" charset="0"/>
                <a:cs typeface="Consolas" panose="020B0609020204030204" pitchFamily="49" charset="0"/>
                <a:sym typeface="Wingdings" panose="05000000000000000000" pitchFamily="2" charset="2"/>
              </a:rPr>
              <a:t>get_misc_objects</a:t>
            </a:r>
            <a:r>
              <a:rPr lang="en-US" sz="1400" b="1" dirty="0">
                <a:solidFill>
                  <a:schemeClr val="tx2"/>
                </a:solidFill>
                <a:latin typeface="Consolas" panose="020B0609020204030204" pitchFamily="49" charset="0"/>
                <a:cs typeface="Consolas" panose="020B0609020204030204" pitchFamily="49" charset="0"/>
                <a:sym typeface="Wingdings" panose="05000000000000000000" pitchFamily="2" charset="2"/>
              </a:rPr>
              <a:t> -class </a:t>
            </a:r>
            <a:r>
              <a:rPr lang="en-US" sz="1400" b="1" dirty="0" err="1">
                <a:solidFill>
                  <a:schemeClr val="tx2"/>
                </a:solidFill>
                <a:latin typeface="Consolas" panose="020B0609020204030204" pitchFamily="49" charset="0"/>
                <a:cs typeface="Consolas" panose="020B0609020204030204" pitchFamily="49" charset="0"/>
                <a:sym typeface="Wingdings" panose="05000000000000000000" pitchFamily="2" charset="2"/>
              </a:rPr>
              <a:t>place_group</a:t>
            </a:r>
            <a:r>
              <a:rPr lang="en-US" sz="1400" b="1" dirty="0">
                <a:solidFill>
                  <a:schemeClr val="tx2"/>
                </a:solidFill>
                <a:latin typeface="Consolas" panose="020B0609020204030204" pitchFamily="49" charset="0"/>
                <a:cs typeface="Consolas" panose="020B0609020204030204" pitchFamily="49" charset="0"/>
                <a:sym typeface="Wingdings" panose="05000000000000000000" pitchFamily="2" charset="2"/>
              </a:rPr>
              <a:t>]</a:t>
            </a:r>
          </a:p>
          <a:p>
            <a:pPr lvl="2">
              <a:buFont typeface="Wingdings" panose="05000000000000000000" pitchFamily="2" charset="2"/>
              <a:buChar char="q"/>
            </a:pPr>
            <a:r>
              <a:rPr lang="en-US" sz="1500" dirty="0">
                <a:sym typeface="Wingdings" panose="05000000000000000000" pitchFamily="2" charset="2"/>
              </a:rPr>
              <a:t>Check island properties</a:t>
            </a:r>
          </a:p>
          <a:p>
            <a:pPr marL="969962" lvl="3" indent="0">
              <a:buNone/>
            </a:pPr>
            <a:r>
              <a:rPr lang="en-US" sz="1300" dirty="0">
                <a:latin typeface="Consolas" panose="020B0609020204030204" pitchFamily="49" charset="0"/>
                <a:cs typeface="Consolas" panose="020B0609020204030204" pitchFamily="49" charset="0"/>
                <a:sym typeface="Wingdings" panose="05000000000000000000" pitchFamily="2" charset="2"/>
              </a:rPr>
              <a:t>% </a:t>
            </a:r>
            <a:r>
              <a:rPr lang="en-US" sz="1400" b="1" dirty="0" err="1">
                <a:solidFill>
                  <a:schemeClr val="tx2"/>
                </a:solidFill>
                <a:latin typeface="Consolas" panose="020B0609020204030204" pitchFamily="49" charset="0"/>
                <a:cs typeface="Consolas" panose="020B0609020204030204" pitchFamily="49" charset="0"/>
                <a:sym typeface="Wingdings" panose="05000000000000000000" pitchFamily="2" charset="2"/>
              </a:rPr>
              <a:t>get_misc_objects</a:t>
            </a:r>
            <a:r>
              <a:rPr lang="en-US" sz="1400" b="1" dirty="0">
                <a:solidFill>
                  <a:schemeClr val="tx2"/>
                </a:solidFill>
                <a:latin typeface="Consolas" panose="020B0609020204030204" pitchFamily="49" charset="0"/>
                <a:cs typeface="Consolas" panose="020B0609020204030204" pitchFamily="49" charset="0"/>
                <a:sym typeface="Wingdings" panose="05000000000000000000" pitchFamily="2" charset="2"/>
              </a:rPr>
              <a:t> –class island</a:t>
            </a:r>
          </a:p>
          <a:p>
            <a:pPr marL="969962" lvl="3" indent="0">
              <a:buNone/>
            </a:pPr>
            <a:r>
              <a:rPr lang="en-US" sz="1300" dirty="0">
                <a:latin typeface="Consolas" panose="020B0609020204030204" pitchFamily="49" charset="0"/>
                <a:cs typeface="Consolas" panose="020B0609020204030204" pitchFamily="49" charset="0"/>
                <a:sym typeface="Wingdings" panose="05000000000000000000" pitchFamily="2" charset="2"/>
              </a:rPr>
              <a:t>% </a:t>
            </a:r>
            <a:r>
              <a:rPr lang="en-US" sz="1400" b="1" dirty="0" err="1">
                <a:solidFill>
                  <a:schemeClr val="tx2"/>
                </a:solidFill>
                <a:latin typeface="Consolas" panose="020B0609020204030204" pitchFamily="49" charset="0"/>
                <a:cs typeface="Consolas" panose="020B0609020204030204" pitchFamily="49" charset="0"/>
                <a:sym typeface="Wingdings" panose="05000000000000000000" pitchFamily="2" charset="2"/>
              </a:rPr>
              <a:t>report_property</a:t>
            </a:r>
            <a:r>
              <a:rPr lang="en-US" sz="1400" b="1" dirty="0">
                <a:solidFill>
                  <a:schemeClr val="tx2"/>
                </a:solidFill>
                <a:latin typeface="Consolas" panose="020B0609020204030204" pitchFamily="49" charset="0"/>
                <a:cs typeface="Consolas" panose="020B0609020204030204" pitchFamily="49" charset="0"/>
                <a:sym typeface="Wingdings" panose="05000000000000000000" pitchFamily="2" charset="2"/>
              </a:rPr>
              <a:t> </a:t>
            </a:r>
            <a:r>
              <a:rPr lang="en-US" sz="1400" b="1" dirty="0">
                <a:solidFill>
                  <a:schemeClr val="tx2"/>
                </a:solidFill>
                <a:latin typeface="Consolas" panose="020B0609020204030204" pitchFamily="49" charset="0"/>
                <a:cs typeface="Consolas" panose="020B0609020204030204" pitchFamily="49" charset="0"/>
                <a:sym typeface="Wingdings" panose="05000000000000000000" pitchFamily="2" charset="2"/>
              </a:rPr>
              <a:t>[</a:t>
            </a:r>
            <a:r>
              <a:rPr lang="en-US" sz="1400" b="1" dirty="0" err="1">
                <a:solidFill>
                  <a:schemeClr val="tx2"/>
                </a:solidFill>
                <a:latin typeface="Consolas" panose="020B0609020204030204" pitchFamily="49" charset="0"/>
                <a:cs typeface="Consolas" panose="020B0609020204030204" pitchFamily="49" charset="0"/>
                <a:sym typeface="Wingdings" panose="05000000000000000000" pitchFamily="2" charset="2"/>
              </a:rPr>
              <a:t>get_misc_objects</a:t>
            </a:r>
            <a:r>
              <a:rPr lang="en-US" sz="1400" b="1" dirty="0">
                <a:solidFill>
                  <a:schemeClr val="tx2"/>
                </a:solidFill>
                <a:latin typeface="Consolas" panose="020B0609020204030204" pitchFamily="49" charset="0"/>
                <a:cs typeface="Consolas" panose="020B0609020204030204" pitchFamily="49" charset="0"/>
                <a:sym typeface="Wingdings" panose="05000000000000000000" pitchFamily="2" charset="2"/>
              </a:rPr>
              <a:t> -class island]</a:t>
            </a:r>
          </a:p>
          <a:p>
            <a:pPr marL="401637" lvl="1" indent="0">
              <a:buNone/>
            </a:pPr>
            <a:r>
              <a:rPr lang="en-US" b="1" dirty="0" smtClean="0"/>
              <a:t>2.5: Save &amp; Exit</a:t>
            </a:r>
            <a:endParaRPr lang="en-US" sz="1500" dirty="0">
              <a:sym typeface="Wingdings" panose="05000000000000000000" pitchFamily="2" charset="2"/>
            </a:endParaRPr>
          </a:p>
          <a:p>
            <a:pPr marL="911225" lvl="3" indent="0">
              <a:buNone/>
            </a:pPr>
            <a:r>
              <a:rPr lang="en-US" sz="900" dirty="0">
                <a:latin typeface="Consolas" panose="020B0609020204030204" pitchFamily="49" charset="0"/>
                <a:cs typeface="Consolas" panose="020B0609020204030204" pitchFamily="49" charset="0"/>
                <a:sym typeface="Wingdings" panose="05000000000000000000" pitchFamily="2" charset="2"/>
              </a:rPr>
              <a:t> </a:t>
            </a:r>
            <a:r>
              <a:rPr lang="en-US" sz="1400" dirty="0">
                <a:latin typeface="Consolas" panose="020B0609020204030204" pitchFamily="49" charset="0"/>
                <a:cs typeface="Consolas" panose="020B0609020204030204" pitchFamily="49" charset="0"/>
                <a:sym typeface="Wingdings" panose="05000000000000000000" pitchFamily="2" charset="2"/>
              </a:rPr>
              <a:t>% </a:t>
            </a:r>
            <a:r>
              <a:rPr lang="en-US" sz="1400" b="1" dirty="0" err="1">
                <a:solidFill>
                  <a:schemeClr val="tx2"/>
                </a:solidFill>
                <a:latin typeface="Consolas" panose="020B0609020204030204" pitchFamily="49" charset="0"/>
                <a:cs typeface="Consolas" panose="020B0609020204030204" pitchFamily="49" charset="0"/>
                <a:sym typeface="Wingdings" panose="05000000000000000000" pitchFamily="2" charset="2"/>
              </a:rPr>
              <a:t>save_project</a:t>
            </a:r>
            <a:r>
              <a:rPr lang="en-US" sz="1400" b="1" dirty="0">
                <a:solidFill>
                  <a:schemeClr val="tx2"/>
                </a:solidFill>
                <a:latin typeface="Consolas" panose="020B0609020204030204" pitchFamily="49" charset="0"/>
                <a:cs typeface="Consolas" panose="020B0609020204030204" pitchFamily="49" charset="0"/>
                <a:sym typeface="Wingdings" panose="05000000000000000000" pitchFamily="2" charset="2"/>
              </a:rPr>
              <a:t> </a:t>
            </a:r>
            <a:r>
              <a:rPr lang="en-US" sz="1400" b="1" dirty="0" err="1">
                <a:solidFill>
                  <a:schemeClr val="tx2"/>
                </a:solidFill>
                <a:latin typeface="Consolas" panose="020B0609020204030204" pitchFamily="49" charset="0"/>
                <a:cs typeface="Consolas" panose="020B0609020204030204" pitchFamily="49" charset="0"/>
                <a:sym typeface="Wingdings" panose="05000000000000000000" pitchFamily="2" charset="2"/>
              </a:rPr>
              <a:t>db</a:t>
            </a:r>
            <a:r>
              <a:rPr lang="en-US" sz="1400" b="1" dirty="0">
                <a:solidFill>
                  <a:schemeClr val="tx2"/>
                </a:solidFill>
                <a:latin typeface="Consolas" panose="020B0609020204030204" pitchFamily="49" charset="0"/>
                <a:cs typeface="Consolas" panose="020B0609020204030204" pitchFamily="49" charset="0"/>
                <a:sym typeface="Wingdings" panose="05000000000000000000" pitchFamily="2" charset="2"/>
              </a:rPr>
              <a:t>/</a:t>
            </a:r>
            <a:r>
              <a:rPr lang="en-US" sz="1400" b="1" dirty="0" err="1">
                <a:solidFill>
                  <a:schemeClr val="tx2"/>
                </a:solidFill>
                <a:latin typeface="Consolas" panose="020B0609020204030204" pitchFamily="49" charset="0"/>
                <a:cs typeface="Consolas" panose="020B0609020204030204" pitchFamily="49" charset="0"/>
                <a:sym typeface="Wingdings" panose="05000000000000000000" pitchFamily="2" charset="2"/>
              </a:rPr>
              <a:t>region.proj</a:t>
            </a:r>
            <a:endParaRPr lang="en-US" sz="1400" dirty="0">
              <a:latin typeface="Consolas" panose="020B0609020204030204" pitchFamily="49" charset="0"/>
              <a:cs typeface="Consolas" panose="020B0609020204030204" pitchFamily="49" charset="0"/>
              <a:sym typeface="Wingdings" panose="05000000000000000000" pitchFamily="2" charset="2"/>
            </a:endParaRPr>
          </a:p>
          <a:p>
            <a:pPr marL="911225" lvl="3" indent="0">
              <a:buNone/>
            </a:pPr>
            <a:r>
              <a:rPr lang="en-US" sz="1400" dirty="0">
                <a:latin typeface="Consolas" panose="020B0609020204030204" pitchFamily="49" charset="0"/>
                <a:cs typeface="Consolas" panose="020B0609020204030204" pitchFamily="49" charset="0"/>
                <a:sym typeface="Wingdings" panose="05000000000000000000" pitchFamily="2" charset="2"/>
              </a:rPr>
              <a:t> % </a:t>
            </a:r>
            <a:r>
              <a:rPr lang="en-US" sz="1400" b="1" dirty="0">
                <a:solidFill>
                  <a:schemeClr val="tx2"/>
                </a:solidFill>
                <a:latin typeface="Consolas" panose="020B0609020204030204" pitchFamily="49" charset="0"/>
                <a:cs typeface="Consolas" panose="020B0609020204030204" pitchFamily="49" charset="0"/>
                <a:sym typeface="Wingdings" panose="05000000000000000000" pitchFamily="2" charset="2"/>
              </a:rPr>
              <a:t>exit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latin typeface="+mn-lt"/>
              </a:rPr>
              <a:t>LAB2: Power </a:t>
            </a:r>
            <a:r>
              <a:rPr lang="en-US" b="1" smtClean="0">
                <a:latin typeface="+mn-lt"/>
              </a:rPr>
              <a:t>Domain </a:t>
            </a:r>
            <a:r>
              <a:rPr lang="en-US" b="1" smtClean="0">
                <a:latin typeface="+mn-lt"/>
              </a:rPr>
              <a:t>Setup</a:t>
            </a:r>
            <a:endParaRPr lang="en-US" b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293388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2987" y="2667000"/>
            <a:ext cx="10612320" cy="2209800"/>
          </a:xfrm>
        </p:spPr>
        <p:txBody>
          <a:bodyPr>
            <a:normAutofit fontScale="90000"/>
          </a:bodyPr>
          <a:lstStyle/>
          <a:p>
            <a:pPr algn="ctr"/>
            <a:r>
              <a:rPr lang="en-US" b="0" cap="none" dirty="0" smtClean="0">
                <a:latin typeface="+mn-lt"/>
              </a:rPr>
              <a:t>LAB 3</a:t>
            </a:r>
            <a:br>
              <a:rPr lang="en-US" b="0" cap="none" dirty="0" smtClean="0">
                <a:latin typeface="+mn-lt"/>
              </a:rPr>
            </a:br>
            <a:r>
              <a:rPr lang="en-US" b="0" cap="none" dirty="0" smtClean="0">
                <a:latin typeface="+mn-lt"/>
              </a:rPr>
              <a:t>Linking Voltage Specific Libraries</a:t>
            </a:r>
            <a:br>
              <a:rPr lang="en-US" b="0" cap="none" dirty="0" smtClean="0">
                <a:latin typeface="+mn-lt"/>
              </a:rPr>
            </a:br>
            <a:r>
              <a:rPr lang="en-US" b="0" cap="none" dirty="0" smtClean="0">
                <a:latin typeface="+mn-lt"/>
              </a:rPr>
              <a:t>10 Min</a:t>
            </a:r>
            <a:br>
              <a:rPr lang="en-US" b="0" cap="none" dirty="0" smtClean="0">
                <a:latin typeface="+mn-lt"/>
              </a:rPr>
            </a:br>
            <a:endParaRPr lang="en-US" b="0" cap="none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264277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017324" y="1236665"/>
            <a:ext cx="10157354" cy="5087937"/>
          </a:xfrm>
        </p:spPr>
        <p:txBody>
          <a:bodyPr>
            <a:noAutofit/>
          </a:bodyPr>
          <a:lstStyle/>
          <a:p>
            <a:r>
              <a:rPr lang="en-US" sz="2400" dirty="0" smtClean="0"/>
              <a:t>In this lab you will link the power domains to </a:t>
            </a:r>
            <a:r>
              <a:rPr lang="en-US" sz="2400" dirty="0" err="1" smtClean="0"/>
              <a:t>stdcell</a:t>
            </a:r>
            <a:r>
              <a:rPr lang="en-US" sz="2400" dirty="0" smtClean="0"/>
              <a:t> libraries of the corresponding voltage</a:t>
            </a:r>
          </a:p>
          <a:p>
            <a:pPr marL="284163" lvl="2" indent="0">
              <a:buNone/>
            </a:pPr>
            <a:r>
              <a:rPr lang="en-US" sz="2400" b="1" dirty="0"/>
              <a:t>3.1: Read in the Regioned Design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dirty="0"/>
              <a:t>Start </a:t>
            </a:r>
            <a:r>
              <a:rPr lang="en-US"/>
              <a:t>an </a:t>
            </a:r>
            <a:r>
              <a:rPr lang="en-US" altLang="zh-CN" smtClean="0"/>
              <a:t>AG</a:t>
            </a:r>
            <a:r>
              <a:rPr lang="en-US" smtClean="0"/>
              <a:t> </a:t>
            </a:r>
            <a:r>
              <a:rPr lang="en-US" dirty="0"/>
              <a:t>session in the </a:t>
            </a:r>
            <a:r>
              <a:rPr lang="en-US" dirty="0" smtClean="0"/>
              <a:t>lab3 </a:t>
            </a:r>
            <a:r>
              <a:rPr lang="en-US" dirty="0"/>
              <a:t>directory and </a:t>
            </a:r>
            <a:r>
              <a:rPr lang="en-US" dirty="0">
                <a:solidFill>
                  <a:schemeClr val="tx2"/>
                </a:solidFill>
              </a:rPr>
              <a:t>source </a:t>
            </a:r>
            <a:r>
              <a:rPr lang="en-US" dirty="0" err="1">
                <a:solidFill>
                  <a:schemeClr val="tx2"/>
                </a:solidFill>
              </a:rPr>
              <a:t>init.tcl</a:t>
            </a:r>
            <a:endParaRPr lang="en-US" dirty="0">
              <a:solidFill>
                <a:schemeClr val="tx2"/>
              </a:solidFill>
            </a:endParaRPr>
          </a:p>
          <a:p>
            <a:pPr marL="342900" lvl="1" indent="0">
              <a:buNone/>
            </a:pPr>
            <a:endParaRPr lang="en-US" b="1" dirty="0"/>
          </a:p>
          <a:p>
            <a:pPr marL="342900" lvl="2" indent="0">
              <a:buNone/>
            </a:pPr>
            <a:r>
              <a:rPr lang="en-US" sz="2400" b="1" dirty="0"/>
              <a:t>3.2: Link libraries to equivalent voltage modules</a:t>
            </a:r>
          </a:p>
          <a:p>
            <a:pPr marL="628650" lvl="2" indent="-285750">
              <a:buFont typeface="Wingdings" panose="05000000000000000000" pitchFamily="2" charset="2"/>
              <a:buChar char="q"/>
            </a:pPr>
            <a:r>
              <a:rPr lang="en-US" sz="2400" dirty="0"/>
              <a:t>Edit the </a:t>
            </a:r>
            <a:r>
              <a:rPr lang="en-US" sz="2400" dirty="0" err="1">
                <a:solidFill>
                  <a:schemeClr val="tx2"/>
                </a:solidFill>
              </a:rPr>
              <a:t>set_link_path.tcl</a:t>
            </a:r>
            <a:r>
              <a:rPr lang="en-US" sz="2400" dirty="0"/>
              <a:t> </a:t>
            </a:r>
            <a:r>
              <a:rPr lang="en-US" sz="2400" dirty="0"/>
              <a:t>script to add the following 1.6v library to the </a:t>
            </a:r>
            <a:r>
              <a:rPr lang="en-US" sz="2400" dirty="0" err="1"/>
              <a:t>spu</a:t>
            </a:r>
            <a:r>
              <a:rPr lang="en-US" sz="2400" dirty="0"/>
              <a:t> link path:</a:t>
            </a:r>
          </a:p>
          <a:p>
            <a:pPr marL="798512" lvl="3" indent="-171450"/>
            <a:r>
              <a:rPr lang="en-US" sz="2400" dirty="0" smtClean="0"/>
              <a:t>tsmc160g-slow.lib</a:t>
            </a:r>
          </a:p>
          <a:p>
            <a:pPr marL="628650" lvl="2" indent="-285750">
              <a:buFont typeface="Wingdings" panose="05000000000000000000" pitchFamily="2" charset="2"/>
              <a:buChar char="q"/>
            </a:pPr>
            <a:r>
              <a:rPr lang="en-US" sz="2400" dirty="0"/>
              <a:t>source </a:t>
            </a:r>
            <a:r>
              <a:rPr lang="en-US" sz="2400" dirty="0" err="1">
                <a:solidFill>
                  <a:schemeClr val="tx2"/>
                </a:solidFill>
              </a:rPr>
              <a:t>set_link_path.tcl</a:t>
            </a:r>
            <a:endParaRPr lang="en-US" sz="2400" dirty="0">
              <a:solidFill>
                <a:schemeClr val="tx2"/>
              </a:solidFill>
            </a:endParaRPr>
          </a:p>
          <a:p>
            <a:pPr marL="628650" lvl="2" indent="-285750">
              <a:buFont typeface="Wingdings" panose="05000000000000000000" pitchFamily="2" charset="2"/>
              <a:buChar char="q"/>
            </a:pPr>
            <a:r>
              <a:rPr lang="en-US" sz="2400" dirty="0"/>
              <a:t>Insure that all cells are linked with </a:t>
            </a:r>
            <a:r>
              <a:rPr lang="en-US" sz="2400" dirty="0" err="1">
                <a:solidFill>
                  <a:schemeClr val="tx2"/>
                </a:solidFill>
              </a:rPr>
              <a:t>report_link</a:t>
            </a:r>
            <a:r>
              <a:rPr lang="en-US" sz="2400" dirty="0">
                <a:solidFill>
                  <a:schemeClr val="tx2"/>
                </a:solidFill>
              </a:rPr>
              <a:t> –</a:t>
            </a:r>
            <a:r>
              <a:rPr lang="en-US" sz="2400" dirty="0" err="1">
                <a:solidFill>
                  <a:schemeClr val="tx2"/>
                </a:solidFill>
              </a:rPr>
              <a:t>link_path</a:t>
            </a:r>
            <a:endParaRPr lang="en-US" sz="2400" dirty="0">
              <a:solidFill>
                <a:schemeClr val="tx2"/>
              </a:solidFill>
            </a:endParaRPr>
          </a:p>
          <a:p>
            <a:pPr marL="628650" lvl="2" indent="-285750">
              <a:buFont typeface="Wingdings" panose="05000000000000000000" pitchFamily="2" charset="2"/>
              <a:buChar char="q"/>
            </a:pPr>
            <a:r>
              <a:rPr lang="en-US" sz="2400" dirty="0"/>
              <a:t>Check </a:t>
            </a:r>
            <a:r>
              <a:rPr lang="en-US" sz="2400" dirty="0" err="1"/>
              <a:t>link_path</a:t>
            </a:r>
            <a:r>
              <a:rPr lang="en-US" sz="2400" dirty="0"/>
              <a:t> </a:t>
            </a:r>
            <a:r>
              <a:rPr lang="en-US" sz="2400" dirty="0"/>
              <a:t>with </a:t>
            </a:r>
            <a:r>
              <a:rPr lang="en-US" sz="2400" dirty="0" err="1">
                <a:solidFill>
                  <a:schemeClr val="tx2"/>
                </a:solidFill>
              </a:rPr>
              <a:t>set_link_path</a:t>
            </a:r>
            <a:r>
              <a:rPr lang="en-US" sz="2400" dirty="0">
                <a:solidFill>
                  <a:schemeClr val="tx2"/>
                </a:solidFill>
              </a:rPr>
              <a:t> -print</a:t>
            </a:r>
          </a:p>
          <a:p>
            <a:pPr marL="628650" lvl="2" indent="-285750">
              <a:buFont typeface="Wingdings" panose="05000000000000000000" pitchFamily="2" charset="2"/>
              <a:buChar char="q"/>
            </a:pPr>
            <a:r>
              <a:rPr lang="en-US" sz="2400" dirty="0"/>
              <a:t>Save the project as </a:t>
            </a:r>
            <a:r>
              <a:rPr lang="en-US" sz="2400" dirty="0" err="1">
                <a:solidFill>
                  <a:schemeClr val="tx2"/>
                </a:solidFill>
              </a:rPr>
              <a:t>db</a:t>
            </a:r>
            <a:r>
              <a:rPr lang="en-US" sz="2400" dirty="0">
                <a:solidFill>
                  <a:schemeClr val="tx2"/>
                </a:solidFill>
              </a:rPr>
              <a:t>/</a:t>
            </a:r>
            <a:r>
              <a:rPr lang="en-US" sz="2400" dirty="0" err="1">
                <a:solidFill>
                  <a:schemeClr val="tx2"/>
                </a:solidFill>
              </a:rPr>
              <a:t>link.proj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dirty="0"/>
              <a:t>and exit</a:t>
            </a:r>
            <a:r>
              <a:rPr lang="en-US" sz="2400" b="1" dirty="0"/>
              <a:t/>
            </a:r>
            <a:br>
              <a:rPr lang="en-US" sz="2400" b="1" dirty="0"/>
            </a:br>
            <a:endParaRPr lang="en-US" sz="2400" dirty="0">
              <a:solidFill>
                <a:schemeClr val="tx2"/>
              </a:solidFill>
            </a:endParaRPr>
          </a:p>
          <a:p>
            <a:pPr marL="342900" lvl="2" indent="0">
              <a:buNone/>
            </a:pPr>
            <a:endParaRPr lang="en-US" sz="2400" b="1" dirty="0"/>
          </a:p>
          <a:p>
            <a:pPr marL="342900" lvl="2" indent="0">
              <a:buNone/>
            </a:pPr>
            <a:endParaRPr lang="en-US" sz="2400" b="1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>
                <a:latin typeface="+mn-lt"/>
              </a:rPr>
              <a:t>LAB3: Linking Voltage </a:t>
            </a:r>
            <a:r>
              <a:rPr lang="en-US" b="1">
                <a:latin typeface="+mn-lt"/>
              </a:rPr>
              <a:t>Specific </a:t>
            </a:r>
            <a:r>
              <a:rPr lang="en-US" b="1" smtClean="0">
                <a:latin typeface="+mn-lt"/>
              </a:rPr>
              <a:t>Libraries</a:t>
            </a:r>
            <a:endParaRPr lang="en-US" b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796853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2987" y="2667000"/>
            <a:ext cx="10612320" cy="2743200"/>
          </a:xfrm>
        </p:spPr>
        <p:txBody>
          <a:bodyPr>
            <a:normAutofit fontScale="90000"/>
          </a:bodyPr>
          <a:lstStyle/>
          <a:p>
            <a:pPr algn="ctr"/>
            <a:r>
              <a:rPr lang="en-US" b="0" cap="none" dirty="0" smtClean="0">
                <a:latin typeface="+mn-lt"/>
              </a:rPr>
              <a:t>LAB 4</a:t>
            </a:r>
            <a:br>
              <a:rPr lang="en-US" b="0" cap="none" dirty="0" smtClean="0">
                <a:latin typeface="+mn-lt"/>
              </a:rPr>
            </a:br>
            <a:r>
              <a:rPr lang="en-US" b="0" cap="none" dirty="0" smtClean="0">
                <a:latin typeface="+mn-lt"/>
              </a:rPr>
              <a:t>Creating Domain Power Structures</a:t>
            </a:r>
            <a:br>
              <a:rPr lang="en-US" b="0" cap="none" dirty="0" smtClean="0">
                <a:latin typeface="+mn-lt"/>
              </a:rPr>
            </a:br>
            <a:r>
              <a:rPr lang="en-US" b="0" cap="none" dirty="0" smtClean="0">
                <a:latin typeface="+mn-lt"/>
              </a:rPr>
              <a:t>20 Min</a:t>
            </a:r>
            <a:br>
              <a:rPr lang="en-US" b="0" cap="none" dirty="0" smtClean="0">
                <a:latin typeface="+mn-lt"/>
              </a:rPr>
            </a:br>
            <a:endParaRPr lang="en-US" b="0" cap="none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008545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017324" y="1236665"/>
            <a:ext cx="10157354" cy="5087937"/>
          </a:xfrm>
        </p:spPr>
        <p:txBody>
          <a:bodyPr>
            <a:noAutofit/>
          </a:bodyPr>
          <a:lstStyle/>
          <a:p>
            <a:r>
              <a:rPr lang="en-US" sz="2400" dirty="0" smtClean="0"/>
              <a:t>In this lab you will create the power and rail stripes for each power domain</a:t>
            </a:r>
          </a:p>
          <a:p>
            <a:pPr marL="284163" lvl="2" indent="0">
              <a:buNone/>
            </a:pPr>
            <a:r>
              <a:rPr lang="en-US" sz="2400" b="1" dirty="0"/>
              <a:t>4</a:t>
            </a:r>
            <a:r>
              <a:rPr lang="en-US" sz="2400" b="1" dirty="0"/>
              <a:t>.1: Initialize the Design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dirty="0"/>
              <a:t>Start </a:t>
            </a:r>
            <a:r>
              <a:rPr lang="en-US"/>
              <a:t>an </a:t>
            </a:r>
            <a:r>
              <a:rPr lang="en-US" smtClean="0"/>
              <a:t>AG </a:t>
            </a:r>
            <a:r>
              <a:rPr lang="en-US" dirty="0"/>
              <a:t>session in the </a:t>
            </a:r>
            <a:r>
              <a:rPr lang="en-US" dirty="0" smtClean="0"/>
              <a:t>lab4 </a:t>
            </a:r>
            <a:r>
              <a:rPr lang="en-US" dirty="0"/>
              <a:t>directory and </a:t>
            </a:r>
            <a:r>
              <a:rPr lang="en-US" dirty="0">
                <a:solidFill>
                  <a:schemeClr val="tx2"/>
                </a:solidFill>
              </a:rPr>
              <a:t>source </a:t>
            </a:r>
            <a:r>
              <a:rPr lang="en-US" dirty="0" err="1">
                <a:solidFill>
                  <a:schemeClr val="tx2"/>
                </a:solidFill>
              </a:rPr>
              <a:t>init.tcl</a:t>
            </a:r>
            <a:endParaRPr lang="en-US" dirty="0">
              <a:solidFill>
                <a:schemeClr val="tx2"/>
              </a:solidFill>
            </a:endParaRPr>
          </a:p>
          <a:p>
            <a:pPr marL="342900" lvl="1" indent="0">
              <a:buNone/>
            </a:pPr>
            <a:endParaRPr lang="en-US" b="1" dirty="0"/>
          </a:p>
          <a:p>
            <a:pPr marL="342900" lvl="2" indent="0">
              <a:buNone/>
            </a:pPr>
            <a:r>
              <a:rPr lang="en-US" sz="2400" b="1" dirty="0"/>
              <a:t>4</a:t>
            </a:r>
            <a:r>
              <a:rPr lang="en-US" sz="2400" b="1" dirty="0"/>
              <a:t>.2: Create the Power Mesh</a:t>
            </a:r>
          </a:p>
          <a:p>
            <a:pPr marL="628650" lvl="2" indent="-285750">
              <a:buFont typeface="Wingdings" panose="05000000000000000000" pitchFamily="2" charset="2"/>
              <a:buChar char="q"/>
            </a:pPr>
            <a:r>
              <a:rPr lang="en-US" sz="2400" dirty="0"/>
              <a:t>Examine and source the </a:t>
            </a:r>
            <a:r>
              <a:rPr lang="en-US" sz="2400" dirty="0" err="1">
                <a:solidFill>
                  <a:schemeClr val="tx2"/>
                </a:solidFill>
              </a:rPr>
              <a:t>power_mesh.tcl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dirty="0"/>
              <a:t>script</a:t>
            </a:r>
          </a:p>
          <a:p>
            <a:pPr marL="912812" lvl="3" indent="-285750">
              <a:buFont typeface="Wingdings" panose="05000000000000000000" pitchFamily="2" charset="2"/>
              <a:buChar char="q"/>
            </a:pPr>
            <a:r>
              <a:rPr lang="en-US" sz="2400" dirty="0" smtClean="0"/>
              <a:t>Notice how the stripes and rings are </a:t>
            </a:r>
            <a:r>
              <a:rPr lang="en-US" sz="2400" dirty="0" err="1" smtClean="0"/>
              <a:t>regioned</a:t>
            </a:r>
            <a:endParaRPr lang="en-US" sz="2400" dirty="0" smtClean="0"/>
          </a:p>
          <a:p>
            <a:pPr marL="628650" lvl="2" indent="-285750">
              <a:buFont typeface="Wingdings" panose="05000000000000000000" pitchFamily="2" charset="2"/>
              <a:buChar char="q"/>
            </a:pPr>
            <a:r>
              <a:rPr lang="en-US" sz="2400" dirty="0"/>
              <a:t>Create the power stripes and rails:</a:t>
            </a:r>
            <a:br>
              <a:rPr lang="en-US" sz="2400" dirty="0"/>
            </a:br>
            <a:r>
              <a:rPr lang="en-US" sz="2400" dirty="0"/>
              <a:t>% </a:t>
            </a:r>
            <a:r>
              <a:rPr lang="en-US" sz="2400" dirty="0">
                <a:solidFill>
                  <a:schemeClr val="tx2"/>
                </a:solidFill>
              </a:rPr>
              <a:t>source </a:t>
            </a:r>
            <a:r>
              <a:rPr lang="en-US" sz="2400" dirty="0" err="1">
                <a:solidFill>
                  <a:schemeClr val="tx2"/>
                </a:solidFill>
              </a:rPr>
              <a:t>power_mesh.tcl</a:t>
            </a:r>
            <a:endParaRPr lang="en-US" sz="2400" dirty="0">
              <a:solidFill>
                <a:schemeClr val="tx2"/>
              </a:solidFill>
            </a:endParaRPr>
          </a:p>
          <a:p>
            <a:pPr marL="628650" lvl="2" indent="-285750">
              <a:buFont typeface="Wingdings" panose="05000000000000000000" pitchFamily="2" charset="2"/>
              <a:buChar char="q"/>
            </a:pPr>
            <a:r>
              <a:rPr lang="en-US" sz="2400" dirty="0"/>
              <a:t>Examine how the rails are separated for the block and island boundaries that have a different power domain than the top.</a:t>
            </a:r>
          </a:p>
          <a:p>
            <a:pPr marL="628650" lvl="2" indent="-285750">
              <a:buFont typeface="Wingdings" panose="05000000000000000000" pitchFamily="2" charset="2"/>
              <a:buChar char="q"/>
            </a:pPr>
            <a:r>
              <a:rPr lang="en-US" sz="2400" dirty="0"/>
              <a:t>Save the project &amp; exit</a:t>
            </a:r>
            <a:br>
              <a:rPr lang="en-US" sz="2400" dirty="0"/>
            </a:br>
            <a:r>
              <a:rPr lang="en-US" sz="2400" dirty="0"/>
              <a:t>% </a:t>
            </a:r>
            <a:r>
              <a:rPr lang="en-US" sz="2400" dirty="0" err="1">
                <a:solidFill>
                  <a:schemeClr val="tx2"/>
                </a:solidFill>
              </a:rPr>
              <a:t>save_project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dirty="0" err="1">
                <a:solidFill>
                  <a:schemeClr val="tx2"/>
                </a:solidFill>
              </a:rPr>
              <a:t>db</a:t>
            </a:r>
            <a:r>
              <a:rPr lang="en-US" sz="2400" dirty="0">
                <a:solidFill>
                  <a:schemeClr val="tx2"/>
                </a:solidFill>
              </a:rPr>
              <a:t>/</a:t>
            </a:r>
            <a:r>
              <a:rPr lang="en-US" sz="2400" dirty="0" err="1">
                <a:solidFill>
                  <a:schemeClr val="tx2"/>
                </a:solidFill>
              </a:rPr>
              <a:t>power_mesh.proj</a:t>
            </a:r>
            <a:r>
              <a:rPr lang="en-US" sz="2400" dirty="0"/>
              <a:t/>
            </a:r>
            <a:br>
              <a:rPr lang="en-US" sz="2400" dirty="0"/>
            </a:br>
            <a:r>
              <a:rPr lang="en-US" sz="2400" dirty="0"/>
              <a:t>% exit</a:t>
            </a:r>
          </a:p>
          <a:p>
            <a:pPr marL="342900" lvl="2" indent="0">
              <a:buNone/>
            </a:pPr>
            <a:endParaRPr lang="en-US" sz="2400" b="1" dirty="0"/>
          </a:p>
          <a:p>
            <a:pPr marL="342900" lvl="2" indent="0">
              <a:buNone/>
            </a:pPr>
            <a:endParaRPr lang="en-US" sz="2400" b="1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latin typeface="+mn-lt"/>
              </a:rPr>
              <a:t>LAB4</a:t>
            </a:r>
            <a:r>
              <a:rPr lang="en-US" b="1" dirty="0">
                <a:latin typeface="+mn-lt"/>
              </a:rPr>
              <a:t>: Creating Domain </a:t>
            </a:r>
            <a:r>
              <a:rPr lang="en-US" b="1">
                <a:latin typeface="+mn-lt"/>
              </a:rPr>
              <a:t>Power </a:t>
            </a:r>
            <a:r>
              <a:rPr lang="en-US" b="1" smtClean="0">
                <a:latin typeface="+mn-lt"/>
              </a:rPr>
              <a:t>Structures</a:t>
            </a:r>
            <a:endParaRPr lang="en-US" b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987262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2987" y="2667000"/>
            <a:ext cx="10612320" cy="2590800"/>
          </a:xfrm>
        </p:spPr>
        <p:txBody>
          <a:bodyPr>
            <a:normAutofit fontScale="90000"/>
          </a:bodyPr>
          <a:lstStyle/>
          <a:p>
            <a:pPr algn="ctr"/>
            <a:r>
              <a:rPr lang="en-US" b="0" cap="none" dirty="0" smtClean="0">
                <a:latin typeface="+mn-lt"/>
              </a:rPr>
              <a:t>LAB 5</a:t>
            </a:r>
            <a:br>
              <a:rPr lang="en-US" b="0" cap="none" dirty="0" smtClean="0">
                <a:latin typeface="+mn-lt"/>
              </a:rPr>
            </a:br>
            <a:r>
              <a:rPr lang="en-US" b="0" cap="none" dirty="0" smtClean="0">
                <a:latin typeface="+mn-lt"/>
              </a:rPr>
              <a:t>Defining Inter Power Domain Rules &amp; Checking</a:t>
            </a:r>
            <a:br>
              <a:rPr lang="en-US" b="0" cap="none" dirty="0" smtClean="0">
                <a:latin typeface="+mn-lt"/>
              </a:rPr>
            </a:br>
            <a:r>
              <a:rPr lang="en-US" b="0" cap="none" dirty="0" smtClean="0">
                <a:latin typeface="+mn-lt"/>
              </a:rPr>
              <a:t>30 Min</a:t>
            </a:r>
            <a:br>
              <a:rPr lang="en-US" b="0" cap="none" dirty="0" smtClean="0">
                <a:latin typeface="+mn-lt"/>
              </a:rPr>
            </a:br>
            <a:endParaRPr lang="en-US" b="0" cap="none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82261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1592" y="2209805"/>
            <a:ext cx="12188824" cy="3962399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+mj-lt"/>
                <a:ea typeface="ＭＳ Ｐゴシック" pitchFamily="-65" charset="-128"/>
                <a:cs typeface="ＭＳ Ｐゴシック" pitchFamily="-65" charset="-128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  <a:ea typeface="ＭＳ Ｐゴシック" pitchFamily="-65" charset="-128"/>
                <a:cs typeface="ＭＳ Ｐゴシック" pitchFamily="-65" charset="-128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  <a:ea typeface="ＭＳ Ｐゴシック" pitchFamily="-65" charset="-128"/>
                <a:cs typeface="ＭＳ Ｐゴシック" pitchFamily="-65" charset="-128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  <a:ea typeface="ＭＳ Ｐゴシック" pitchFamily="-65" charset="-128"/>
                <a:cs typeface="ＭＳ Ｐゴシック" pitchFamily="-65" charset="-128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  <a:ea typeface="ＭＳ Ｐゴシック" pitchFamily="-65" charset="-128"/>
                <a:cs typeface="ＭＳ Ｐゴシック" pitchFamily="-65" charset="-128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</a:defRPr>
            </a:lvl9pPr>
          </a:lstStyle>
          <a:p>
            <a:pPr algn="ctr"/>
            <a:r>
              <a:rPr lang="en-US" sz="4400" b="0" kern="0" dirty="0">
                <a:latin typeface="+mn-lt"/>
              </a:rPr>
              <a:t>LAB 1</a:t>
            </a:r>
            <a:br>
              <a:rPr lang="en-US" sz="4400" b="0" kern="0" dirty="0">
                <a:latin typeface="+mn-lt"/>
              </a:rPr>
            </a:br>
            <a:r>
              <a:rPr lang="en-US" sz="4400" b="0" kern="0" dirty="0">
                <a:latin typeface="+mn-lt"/>
              </a:rPr>
              <a:t>MVDD Design Exploration</a:t>
            </a:r>
            <a:br>
              <a:rPr lang="en-US" sz="4400" b="0" kern="0" dirty="0">
                <a:latin typeface="+mn-lt"/>
              </a:rPr>
            </a:br>
            <a:r>
              <a:rPr lang="en-US" sz="4400" b="0" kern="0" dirty="0">
                <a:latin typeface="+mn-lt"/>
              </a:rPr>
              <a:t>20 Min</a:t>
            </a:r>
            <a:r>
              <a:rPr lang="en-US" b="0" kern="0" dirty="0">
                <a:latin typeface="+mn-lt"/>
              </a:rPr>
              <a:t/>
            </a:r>
            <a:br>
              <a:rPr lang="en-US" b="0" kern="0" dirty="0">
                <a:latin typeface="+mn-lt"/>
              </a:rPr>
            </a:br>
            <a:endParaRPr lang="en-US" b="0" kern="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422346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66235" y="1465263"/>
            <a:ext cx="10157354" cy="5392737"/>
          </a:xfrm>
        </p:spPr>
        <p:txBody>
          <a:bodyPr>
            <a:normAutofit/>
          </a:bodyPr>
          <a:lstStyle/>
          <a:p>
            <a:r>
              <a:rPr lang="en-US" sz="2400" dirty="0" smtClean="0"/>
              <a:t>In this lab you will define isolation and </a:t>
            </a:r>
            <a:r>
              <a:rPr lang="en-US" sz="2400" dirty="0" err="1" smtClean="0"/>
              <a:t>levelshifter</a:t>
            </a:r>
            <a:r>
              <a:rPr lang="en-US" sz="2400" dirty="0" smtClean="0"/>
              <a:t> rules, specify the power states, and verify that all power conditions are covered.</a:t>
            </a:r>
          </a:p>
          <a:p>
            <a:pPr marL="284163" lvl="2" indent="0">
              <a:buNone/>
            </a:pPr>
            <a:r>
              <a:rPr lang="en-US" sz="2400" b="1" dirty="0"/>
              <a:t>5.1: Initialize the Design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dirty="0"/>
              <a:t>Start </a:t>
            </a:r>
            <a:r>
              <a:rPr lang="en-US"/>
              <a:t>an </a:t>
            </a:r>
            <a:r>
              <a:rPr lang="en-US" smtClean="0"/>
              <a:t>AG </a:t>
            </a:r>
            <a:r>
              <a:rPr lang="en-US" dirty="0"/>
              <a:t>session in the </a:t>
            </a:r>
            <a:r>
              <a:rPr lang="en-US" dirty="0" smtClean="0"/>
              <a:t>lab5 </a:t>
            </a:r>
            <a:r>
              <a:rPr lang="en-US" dirty="0"/>
              <a:t>directory and </a:t>
            </a:r>
            <a:r>
              <a:rPr lang="en-US" dirty="0">
                <a:solidFill>
                  <a:schemeClr val="tx2"/>
                </a:solidFill>
              </a:rPr>
              <a:t>source </a:t>
            </a:r>
            <a:r>
              <a:rPr lang="en-US" dirty="0" err="1">
                <a:solidFill>
                  <a:schemeClr val="tx2"/>
                </a:solidFill>
              </a:rPr>
              <a:t>init.tcl</a:t>
            </a:r>
            <a:endParaRPr lang="en-US" dirty="0">
              <a:solidFill>
                <a:schemeClr val="tx2"/>
              </a:solidFill>
            </a:endParaRPr>
          </a:p>
          <a:p>
            <a:pPr marL="342900" lvl="1" indent="0">
              <a:buNone/>
            </a:pPr>
            <a:endParaRPr lang="en-US" b="1" dirty="0"/>
          </a:p>
          <a:p>
            <a:pPr marL="342900" lvl="2" indent="0">
              <a:buNone/>
            </a:pPr>
            <a:r>
              <a:rPr lang="en-US" sz="2400" b="1" dirty="0"/>
              <a:t>5.2: Define Inter-Power Domain (IPD) rules</a:t>
            </a:r>
          </a:p>
          <a:p>
            <a:pPr marL="628650" lvl="2" indent="-285750">
              <a:buFont typeface="Wingdings" panose="05000000000000000000" pitchFamily="2" charset="2"/>
              <a:buChar char="q"/>
            </a:pPr>
            <a:r>
              <a:rPr lang="en-US" sz="2400" dirty="0"/>
              <a:t>Run the </a:t>
            </a:r>
            <a:r>
              <a:rPr lang="en-US" sz="2400" dirty="0">
                <a:solidFill>
                  <a:schemeClr val="tx2"/>
                </a:solidFill>
              </a:rPr>
              <a:t>check_power_domain –</a:t>
            </a:r>
            <a:r>
              <a:rPr lang="en-US" sz="2400" dirty="0" err="1">
                <a:solidFill>
                  <a:schemeClr val="tx2"/>
                </a:solidFill>
              </a:rPr>
              <a:t>rule_only</a:t>
            </a:r>
            <a:r>
              <a:rPr lang="en-US" sz="2400" dirty="0"/>
              <a:t> command and note the missing rules</a:t>
            </a:r>
          </a:p>
          <a:p>
            <a:pPr marL="628650" lvl="2" indent="-285750">
              <a:buFont typeface="Wingdings" panose="05000000000000000000" pitchFamily="2" charset="2"/>
              <a:buChar char="q"/>
            </a:pPr>
            <a:r>
              <a:rPr lang="en-US" sz="2400" dirty="0"/>
              <a:t>Examine and source </a:t>
            </a:r>
            <a:r>
              <a:rPr lang="en-US" sz="2400" dirty="0" err="1">
                <a:solidFill>
                  <a:schemeClr val="tx2"/>
                </a:solidFill>
              </a:rPr>
              <a:t>ipd_rules.tcl</a:t>
            </a:r>
            <a:r>
              <a:rPr lang="en-US" sz="2400" dirty="0"/>
              <a:t>.</a:t>
            </a:r>
          </a:p>
          <a:p>
            <a:pPr marL="628650" lvl="2" indent="-285750">
              <a:buFont typeface="Wingdings" panose="05000000000000000000" pitchFamily="2" charset="2"/>
              <a:buChar char="q"/>
            </a:pPr>
            <a:r>
              <a:rPr lang="en-US" sz="2400" dirty="0"/>
              <a:t>Run </a:t>
            </a:r>
            <a:r>
              <a:rPr lang="en-US" sz="2400" dirty="0">
                <a:solidFill>
                  <a:schemeClr val="tx2"/>
                </a:solidFill>
              </a:rPr>
              <a:t>check_power_domain </a:t>
            </a:r>
            <a:r>
              <a:rPr lang="en-US" sz="2400" dirty="0">
                <a:solidFill>
                  <a:schemeClr val="tx2"/>
                </a:solidFill>
              </a:rPr>
              <a:t>–</a:t>
            </a:r>
            <a:r>
              <a:rPr lang="en-US" sz="2400" dirty="0" err="1">
                <a:solidFill>
                  <a:schemeClr val="tx2"/>
                </a:solidFill>
              </a:rPr>
              <a:t>rule_only</a:t>
            </a:r>
            <a:r>
              <a:rPr lang="en-US" sz="2400" dirty="0"/>
              <a:t> </a:t>
            </a:r>
            <a:r>
              <a:rPr lang="en-US" sz="2400" dirty="0"/>
              <a:t>again and notice that there are still some missing rule warnings.</a:t>
            </a:r>
          </a:p>
          <a:p>
            <a:pPr marL="628650" lvl="2" indent="-285750">
              <a:buFont typeface="Wingdings" panose="05000000000000000000" pitchFamily="2" charset="2"/>
              <a:buChar char="q"/>
            </a:pPr>
            <a:r>
              <a:rPr lang="en-US" sz="2400" dirty="0"/>
              <a:t>Add the missing rules to </a:t>
            </a:r>
            <a:r>
              <a:rPr lang="en-US" sz="2400" dirty="0" err="1"/>
              <a:t>ipd_rules.tcl</a:t>
            </a:r>
            <a:r>
              <a:rPr lang="en-US" sz="2400" dirty="0"/>
              <a:t> </a:t>
            </a:r>
            <a:r>
              <a:rPr lang="en-US" sz="2400" dirty="0"/>
              <a:t>and source it again.</a:t>
            </a:r>
          </a:p>
          <a:p>
            <a:pPr marL="628650" lvl="2" indent="-285750">
              <a:buFont typeface="Wingdings" panose="05000000000000000000" pitchFamily="2" charset="2"/>
              <a:buChar char="q"/>
            </a:pPr>
            <a:r>
              <a:rPr lang="en-US" sz="2400" dirty="0"/>
              <a:t>Verify that all rules are complete with </a:t>
            </a:r>
            <a:r>
              <a:rPr lang="en-US" sz="2400" dirty="0">
                <a:solidFill>
                  <a:schemeClr val="tx2"/>
                </a:solidFill>
              </a:rPr>
              <a:t>check_power_domain </a:t>
            </a:r>
            <a:r>
              <a:rPr lang="en-US" sz="2400" dirty="0">
                <a:solidFill>
                  <a:schemeClr val="tx2"/>
                </a:solidFill>
              </a:rPr>
              <a:t>–</a:t>
            </a:r>
            <a:r>
              <a:rPr lang="en-US" sz="2400" dirty="0" err="1">
                <a:solidFill>
                  <a:schemeClr val="tx2"/>
                </a:solidFill>
              </a:rPr>
              <a:t>rule_only</a:t>
            </a:r>
            <a:r>
              <a:rPr lang="en-US" sz="2400" dirty="0"/>
              <a:t> </a:t>
            </a:r>
          </a:p>
          <a:p>
            <a:pPr marL="628650" lvl="2" indent="-285750">
              <a:buFont typeface="Wingdings" panose="05000000000000000000" pitchFamily="2" charset="2"/>
              <a:buChar char="q"/>
            </a:pPr>
            <a:endParaRPr lang="en-US" sz="2400" dirty="0"/>
          </a:p>
          <a:p>
            <a:pPr marL="342900" lvl="2" indent="0">
              <a:buNone/>
            </a:pPr>
            <a:endParaRPr lang="en-US" sz="2400" b="1" dirty="0"/>
          </a:p>
          <a:p>
            <a:pPr marL="342900" lvl="2" indent="0">
              <a:buNone/>
            </a:pPr>
            <a:endParaRPr lang="en-US" sz="2400" b="1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latin typeface="+mn-lt"/>
              </a:rPr>
              <a:t>LAB5</a:t>
            </a:r>
            <a:r>
              <a:rPr lang="en-US" b="1" dirty="0">
                <a:latin typeface="+mn-lt"/>
              </a:rPr>
              <a:t>: </a:t>
            </a:r>
            <a:r>
              <a:rPr lang="en-US" b="1" dirty="0" smtClean="0">
                <a:latin typeface="+mn-lt"/>
              </a:rPr>
              <a:t>Inter </a:t>
            </a:r>
            <a:r>
              <a:rPr lang="en-US" b="1" dirty="0">
                <a:latin typeface="+mn-lt"/>
              </a:rPr>
              <a:t>Power Domain </a:t>
            </a:r>
            <a:r>
              <a:rPr lang="en-US" b="1" dirty="0" smtClean="0">
                <a:latin typeface="+mn-lt"/>
              </a:rPr>
              <a:t>Rules</a:t>
            </a:r>
            <a:r>
              <a:rPr lang="en-US" b="1" dirty="0">
                <a:latin typeface="+mn-lt"/>
              </a:rPr>
              <a:t/>
            </a:r>
            <a:br>
              <a:rPr lang="en-US" b="1" dirty="0">
                <a:latin typeface="+mn-lt"/>
              </a:rPr>
            </a:br>
            <a:r>
              <a:rPr lang="en-US" b="1" dirty="0" smtClean="0">
                <a:latin typeface="+mn-lt"/>
              </a:rPr>
              <a:t>(Defining)</a:t>
            </a:r>
            <a:endParaRPr lang="en-US" b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975085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017324" y="1236665"/>
            <a:ext cx="10157354" cy="5392737"/>
          </a:xfrm>
        </p:spPr>
        <p:txBody>
          <a:bodyPr>
            <a:normAutofit/>
          </a:bodyPr>
          <a:lstStyle/>
          <a:p>
            <a:pPr marL="284163" lvl="2" indent="0">
              <a:buNone/>
            </a:pPr>
            <a:r>
              <a:rPr lang="en-US" sz="2400" b="1" dirty="0"/>
              <a:t>5.4: Create Power State </a:t>
            </a:r>
            <a:r>
              <a:rPr lang="en-US" sz="2400" b="1" dirty="0"/>
              <a:t>T</a:t>
            </a:r>
            <a:r>
              <a:rPr lang="en-US" sz="2400" b="1" dirty="0"/>
              <a:t>able</a:t>
            </a:r>
          </a:p>
          <a:p>
            <a:pPr marL="569913" lvl="2" indent="-285750">
              <a:buFont typeface="Wingdings" panose="05000000000000000000" pitchFamily="2" charset="2"/>
              <a:buChar char="q"/>
            </a:pPr>
            <a:r>
              <a:rPr lang="en-US" sz="2400" dirty="0"/>
              <a:t>Edit the </a:t>
            </a:r>
            <a:r>
              <a:rPr lang="en-US" sz="2400" dirty="0" err="1">
                <a:solidFill>
                  <a:schemeClr val="tx2"/>
                </a:solidFill>
              </a:rPr>
              <a:t>power_state.tcl</a:t>
            </a:r>
            <a:r>
              <a:rPr lang="en-US" sz="2400" dirty="0"/>
              <a:t> file to fill in the missing the power state information as in the table below (Hint: need additional </a:t>
            </a:r>
            <a:r>
              <a:rPr lang="en-US" sz="2400" dirty="0" err="1">
                <a:solidFill>
                  <a:schemeClr val="tx2"/>
                </a:solidFill>
              </a:rPr>
              <a:t>add_pst_state</a:t>
            </a:r>
            <a:r>
              <a:rPr lang="en-US" sz="2400" dirty="0"/>
              <a:t> lines).</a:t>
            </a:r>
          </a:p>
          <a:p>
            <a:pPr marL="569913" lvl="2" indent="-285750">
              <a:buFont typeface="Wingdings" panose="05000000000000000000" pitchFamily="2" charset="2"/>
              <a:buChar char="q"/>
            </a:pPr>
            <a:r>
              <a:rPr lang="en-US" sz="2400" dirty="0"/>
              <a:t>Source </a:t>
            </a:r>
            <a:r>
              <a:rPr lang="en-US" sz="2400" dirty="0" err="1">
                <a:solidFill>
                  <a:schemeClr val="tx2"/>
                </a:solidFill>
              </a:rPr>
              <a:t>power_state.tcl</a:t>
            </a:r>
            <a:r>
              <a:rPr lang="en-US" sz="2400" dirty="0"/>
              <a:t>.</a:t>
            </a:r>
            <a:endParaRPr lang="en-US" sz="2400" dirty="0" smtClean="0"/>
          </a:p>
          <a:p>
            <a:pPr marL="342900" lvl="2" indent="0">
              <a:buNone/>
            </a:pPr>
            <a:endParaRPr lang="en-US" sz="2400" b="1" dirty="0"/>
          </a:p>
          <a:p>
            <a:pPr marL="342900" lvl="2" indent="0">
              <a:buNone/>
            </a:pPr>
            <a:endParaRPr lang="en-US" sz="2400" b="1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latin typeface="+mn-lt"/>
              </a:rPr>
              <a:t>LAB5</a:t>
            </a:r>
            <a:r>
              <a:rPr lang="en-US" b="1" dirty="0">
                <a:latin typeface="+mn-lt"/>
              </a:rPr>
              <a:t>: </a:t>
            </a:r>
            <a:r>
              <a:rPr lang="en-US" b="1" dirty="0" smtClean="0">
                <a:latin typeface="+mn-lt"/>
              </a:rPr>
              <a:t>Inter </a:t>
            </a:r>
            <a:r>
              <a:rPr lang="en-US" b="1" dirty="0">
                <a:latin typeface="+mn-lt"/>
              </a:rPr>
              <a:t>Power Domain </a:t>
            </a:r>
            <a:r>
              <a:rPr lang="en-US" b="1" dirty="0" smtClean="0">
                <a:latin typeface="+mn-lt"/>
              </a:rPr>
              <a:t>Rules</a:t>
            </a:r>
            <a:r>
              <a:rPr lang="en-US" b="1" dirty="0">
                <a:latin typeface="+mn-lt"/>
              </a:rPr>
              <a:t/>
            </a:r>
            <a:br>
              <a:rPr lang="en-US" b="1" dirty="0">
                <a:latin typeface="+mn-lt"/>
              </a:rPr>
            </a:br>
            <a:r>
              <a:rPr lang="en-US" b="1" dirty="0" smtClean="0">
                <a:latin typeface="+mn-lt"/>
              </a:rPr>
              <a:t>(Defining cont.)</a:t>
            </a:r>
            <a:endParaRPr lang="en-US" b="1" dirty="0">
              <a:latin typeface="+mn-lt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/>
          </p:nvPr>
        </p:nvGraphicFramePr>
        <p:xfrm>
          <a:off x="1728338" y="3276600"/>
          <a:ext cx="9243194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2517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2517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3933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2203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03147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State</a:t>
                      </a:r>
                      <a:r>
                        <a:rPr lang="en-US" baseline="0" dirty="0" smtClean="0"/>
                        <a:t> Name</a:t>
                      </a:r>
                      <a:endParaRPr lang="en-US" dirty="0"/>
                    </a:p>
                  </a:txBody>
                  <a:tcPr marL="121888" marR="121888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PD_LOW</a:t>
                      </a:r>
                      <a:endParaRPr lang="en-US" dirty="0"/>
                    </a:p>
                  </a:txBody>
                  <a:tcPr marL="121888" marR="121888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PD_LOW_AON</a:t>
                      </a:r>
                      <a:endParaRPr lang="en-US" dirty="0"/>
                    </a:p>
                  </a:txBody>
                  <a:tcPr marL="121888" marR="121888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PD_HI</a:t>
                      </a:r>
                      <a:endParaRPr lang="en-US" dirty="0"/>
                    </a:p>
                  </a:txBody>
                  <a:tcPr marL="121888" marR="121888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PD_HI_AON</a:t>
                      </a:r>
                      <a:endParaRPr lang="en-US" dirty="0"/>
                    </a:p>
                  </a:txBody>
                  <a:tcPr marL="121888" marR="121888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S1</a:t>
                      </a:r>
                      <a:endParaRPr lang="en-US" dirty="0"/>
                    </a:p>
                  </a:txBody>
                  <a:tcPr marL="121888" marR="121888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off</a:t>
                      </a:r>
                      <a:endParaRPr lang="en-US" dirty="0"/>
                    </a:p>
                  </a:txBody>
                  <a:tcPr marL="121888" marR="121888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0.9</a:t>
                      </a:r>
                    </a:p>
                  </a:txBody>
                  <a:tcPr marL="121888" marR="121888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off</a:t>
                      </a:r>
                      <a:endParaRPr lang="en-US" dirty="0"/>
                    </a:p>
                  </a:txBody>
                  <a:tcPr marL="121888" marR="121888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1.6</a:t>
                      </a:r>
                    </a:p>
                  </a:txBody>
                  <a:tcPr marL="121888" marR="121888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S2</a:t>
                      </a:r>
                      <a:endParaRPr lang="en-US" dirty="0"/>
                    </a:p>
                  </a:txBody>
                  <a:tcPr marL="121888" marR="121888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off</a:t>
                      </a:r>
                      <a:endParaRPr lang="en-US" dirty="0"/>
                    </a:p>
                  </a:txBody>
                  <a:tcPr marL="121888" marR="121888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0.9</a:t>
                      </a:r>
                    </a:p>
                  </a:txBody>
                  <a:tcPr marL="121888" marR="121888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1.6</a:t>
                      </a:r>
                      <a:endParaRPr lang="en-US" dirty="0"/>
                    </a:p>
                  </a:txBody>
                  <a:tcPr marL="121888" marR="121888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1.6</a:t>
                      </a:r>
                    </a:p>
                  </a:txBody>
                  <a:tcPr marL="121888" marR="121888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S3</a:t>
                      </a:r>
                      <a:endParaRPr lang="en-US" dirty="0"/>
                    </a:p>
                  </a:txBody>
                  <a:tcPr marL="121888" marR="121888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0.9</a:t>
                      </a:r>
                      <a:endParaRPr lang="en-US" dirty="0"/>
                    </a:p>
                  </a:txBody>
                  <a:tcPr marL="121888" marR="121888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0.9</a:t>
                      </a:r>
                    </a:p>
                  </a:txBody>
                  <a:tcPr marL="121888" marR="121888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off</a:t>
                      </a:r>
                      <a:endParaRPr lang="en-US" dirty="0"/>
                    </a:p>
                  </a:txBody>
                  <a:tcPr marL="121888" marR="121888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1.6</a:t>
                      </a:r>
                    </a:p>
                  </a:txBody>
                  <a:tcPr marL="121888" marR="121888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S4</a:t>
                      </a:r>
                      <a:endParaRPr lang="en-US" dirty="0"/>
                    </a:p>
                  </a:txBody>
                  <a:tcPr marL="121888" marR="121888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0.9</a:t>
                      </a:r>
                      <a:endParaRPr lang="en-US" dirty="0"/>
                    </a:p>
                  </a:txBody>
                  <a:tcPr marL="121888" marR="121888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0.9</a:t>
                      </a:r>
                    </a:p>
                  </a:txBody>
                  <a:tcPr marL="121888" marR="121888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1.6</a:t>
                      </a:r>
                      <a:endParaRPr lang="en-US" dirty="0"/>
                    </a:p>
                  </a:txBody>
                  <a:tcPr marL="121888" marR="121888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1.6</a:t>
                      </a:r>
                    </a:p>
                  </a:txBody>
                  <a:tcPr marL="121888" marR="121888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31598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66235" y="1624592"/>
            <a:ext cx="10505170" cy="5087937"/>
          </a:xfrm>
        </p:spPr>
        <p:txBody>
          <a:bodyPr>
            <a:normAutofit/>
          </a:bodyPr>
          <a:lstStyle/>
          <a:p>
            <a:pPr marL="342900" lvl="2" indent="0">
              <a:buNone/>
            </a:pPr>
            <a:r>
              <a:rPr lang="en-US" sz="2400" b="1" dirty="0"/>
              <a:t>5.5: Check the power domain rules</a:t>
            </a:r>
          </a:p>
          <a:p>
            <a:pPr marL="628650" lvl="2" indent="-285750">
              <a:buFont typeface="Wingdings" panose="05000000000000000000" pitchFamily="2" charset="2"/>
              <a:buChar char="q"/>
            </a:pPr>
            <a:r>
              <a:rPr lang="en-US" sz="2400" dirty="0"/>
              <a:t>Run </a:t>
            </a:r>
            <a:r>
              <a:rPr lang="en-US" sz="2400" dirty="0">
                <a:solidFill>
                  <a:schemeClr val="tx2"/>
                </a:solidFill>
              </a:rPr>
              <a:t>check_power_domain –</a:t>
            </a:r>
            <a:r>
              <a:rPr lang="en-US" sz="2400" dirty="0" err="1">
                <a:solidFill>
                  <a:schemeClr val="tx2"/>
                </a:solidFill>
              </a:rPr>
              <a:t>rule_only</a:t>
            </a:r>
            <a:r>
              <a:rPr lang="en-US" sz="2400" dirty="0"/>
              <a:t> and </a:t>
            </a:r>
            <a:r>
              <a:rPr lang="en-US" sz="2400" dirty="0"/>
              <a:t>check for any missing rules. </a:t>
            </a:r>
          </a:p>
          <a:p>
            <a:pPr marL="628650" lvl="2" indent="-285750">
              <a:buFont typeface="Wingdings" panose="05000000000000000000" pitchFamily="2" charset="2"/>
              <a:buChar char="q"/>
            </a:pPr>
            <a:r>
              <a:rPr lang="en-US" sz="2400" dirty="0"/>
              <a:t>Output the power domain information in a UPF and native AP formats and examine the differences (Hint: use </a:t>
            </a:r>
            <a:r>
              <a:rPr lang="en-US" sz="2400" dirty="0" err="1">
                <a:solidFill>
                  <a:schemeClr val="tx2"/>
                </a:solidFill>
              </a:rPr>
              <a:t>export_upf</a:t>
            </a:r>
            <a:r>
              <a:rPr lang="en-US" sz="2400" dirty="0"/>
              <a:t> &amp; </a:t>
            </a:r>
            <a:r>
              <a:rPr lang="en-US" sz="2400" dirty="0">
                <a:solidFill>
                  <a:schemeClr val="tx2"/>
                </a:solidFill>
              </a:rPr>
              <a:t>export_setup –power_domain</a:t>
            </a:r>
            <a:r>
              <a:rPr lang="en-US" sz="2400" dirty="0"/>
              <a:t>)</a:t>
            </a:r>
          </a:p>
          <a:p>
            <a:pPr marL="628650" lvl="2" indent="-285750">
              <a:buFont typeface="Wingdings" panose="05000000000000000000" pitchFamily="2" charset="2"/>
              <a:buChar char="q"/>
            </a:pPr>
            <a:r>
              <a:rPr lang="en-US" sz="2400" dirty="0"/>
              <a:t>Save the project &amp; exit</a:t>
            </a:r>
            <a:br>
              <a:rPr lang="en-US" sz="2400" dirty="0"/>
            </a:br>
            <a:r>
              <a:rPr lang="en-US" sz="2400" dirty="0"/>
              <a:t>% </a:t>
            </a:r>
            <a:r>
              <a:rPr lang="en-US" sz="2400" dirty="0" err="1">
                <a:solidFill>
                  <a:schemeClr val="tx2"/>
                </a:solidFill>
              </a:rPr>
              <a:t>save_project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dirty="0" err="1">
                <a:solidFill>
                  <a:schemeClr val="tx2"/>
                </a:solidFill>
              </a:rPr>
              <a:t>db</a:t>
            </a:r>
            <a:r>
              <a:rPr lang="en-US" sz="2400" dirty="0">
                <a:solidFill>
                  <a:schemeClr val="tx2"/>
                </a:solidFill>
              </a:rPr>
              <a:t>/</a:t>
            </a:r>
            <a:r>
              <a:rPr lang="en-US" sz="2400" dirty="0" err="1">
                <a:solidFill>
                  <a:schemeClr val="tx2"/>
                </a:solidFill>
              </a:rPr>
              <a:t>power_domain.proj</a:t>
            </a:r>
            <a:r>
              <a:rPr lang="en-US" sz="2400" dirty="0"/>
              <a:t/>
            </a:r>
            <a:br>
              <a:rPr lang="en-US" sz="2400" dirty="0"/>
            </a:br>
            <a:r>
              <a:rPr lang="en-US" sz="2400" dirty="0"/>
              <a:t>% </a:t>
            </a:r>
            <a:r>
              <a:rPr lang="en-US" sz="2400" dirty="0">
                <a:solidFill>
                  <a:schemeClr val="tx2"/>
                </a:solidFill>
              </a:rPr>
              <a:t>exit</a:t>
            </a:r>
          </a:p>
          <a:p>
            <a:pPr marL="342900" lvl="2" indent="0">
              <a:buNone/>
            </a:pPr>
            <a:endParaRPr lang="en-US" sz="2400" b="1" dirty="0"/>
          </a:p>
          <a:p>
            <a:pPr marL="342900" lvl="2" indent="0">
              <a:buNone/>
            </a:pPr>
            <a:endParaRPr lang="en-US" sz="2400" b="1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latin typeface="+mn-lt"/>
              </a:rPr>
              <a:t>LAB5</a:t>
            </a:r>
            <a:r>
              <a:rPr lang="en-US" b="1" dirty="0">
                <a:latin typeface="+mn-lt"/>
              </a:rPr>
              <a:t>: </a:t>
            </a:r>
            <a:r>
              <a:rPr lang="en-US" b="1" dirty="0" smtClean="0">
                <a:latin typeface="+mn-lt"/>
              </a:rPr>
              <a:t>Inter </a:t>
            </a:r>
            <a:r>
              <a:rPr lang="en-US" b="1" dirty="0">
                <a:latin typeface="+mn-lt"/>
              </a:rPr>
              <a:t>Power Domain </a:t>
            </a:r>
            <a:r>
              <a:rPr lang="en-US" b="1" dirty="0" smtClean="0">
                <a:latin typeface="+mn-lt"/>
              </a:rPr>
              <a:t>Rules</a:t>
            </a:r>
            <a:br>
              <a:rPr lang="en-US" b="1" dirty="0" smtClean="0">
                <a:latin typeface="+mn-lt"/>
              </a:rPr>
            </a:br>
            <a:r>
              <a:rPr lang="en-US" b="1" dirty="0" smtClean="0">
                <a:latin typeface="+mn-lt"/>
              </a:rPr>
              <a:t>(Checking)</a:t>
            </a:r>
            <a:endParaRPr lang="en-US" b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166300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3163" y="2667000"/>
            <a:ext cx="11680957" cy="3276600"/>
          </a:xfrm>
        </p:spPr>
        <p:txBody>
          <a:bodyPr>
            <a:normAutofit fontScale="90000"/>
          </a:bodyPr>
          <a:lstStyle/>
          <a:p>
            <a:pPr algn="ctr"/>
            <a:r>
              <a:rPr lang="en-US" b="0" cap="none" dirty="0" smtClean="0">
                <a:latin typeface="+mn-lt"/>
              </a:rPr>
              <a:t>LAB 6</a:t>
            </a:r>
            <a:br>
              <a:rPr lang="en-US" b="0" cap="none" dirty="0" smtClean="0">
                <a:latin typeface="+mn-lt"/>
              </a:rPr>
            </a:br>
            <a:r>
              <a:rPr lang="en-US" b="0" cap="none" dirty="0" smtClean="0">
                <a:latin typeface="+mn-lt"/>
              </a:rPr>
              <a:t>Hierarchical</a:t>
            </a:r>
            <a:br>
              <a:rPr lang="en-US" b="0" cap="none" dirty="0" smtClean="0">
                <a:latin typeface="+mn-lt"/>
              </a:rPr>
            </a:br>
            <a:r>
              <a:rPr lang="en-US" b="0" u="sng" cap="none" dirty="0" smtClean="0">
                <a:latin typeface="+mn-lt"/>
              </a:rPr>
              <a:t>SPU Pushdown &amp; IPD Fixing</a:t>
            </a:r>
            <a:r>
              <a:rPr lang="en-US" b="0" cap="none" dirty="0" smtClean="0">
                <a:latin typeface="+mn-lt"/>
              </a:rPr>
              <a:t/>
            </a:r>
            <a:br>
              <a:rPr lang="en-US" b="0" cap="none" dirty="0" smtClean="0">
                <a:latin typeface="+mn-lt"/>
              </a:rPr>
            </a:br>
            <a:r>
              <a:rPr lang="en-US" b="0" cap="none" dirty="0" smtClean="0">
                <a:latin typeface="+mn-lt"/>
              </a:rPr>
              <a:t>45 Min</a:t>
            </a:r>
            <a:br>
              <a:rPr lang="en-US" b="0" cap="none" dirty="0" smtClean="0">
                <a:latin typeface="+mn-lt"/>
              </a:rPr>
            </a:br>
            <a:endParaRPr lang="en-US" b="0" cap="none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585108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2382" y="1331298"/>
            <a:ext cx="10157354" cy="5760750"/>
          </a:xfrm>
        </p:spPr>
        <p:txBody>
          <a:bodyPr>
            <a:normAutofit/>
          </a:bodyPr>
          <a:lstStyle/>
          <a:p>
            <a:r>
              <a:rPr lang="en-US" sz="2400" dirty="0" smtClean="0"/>
              <a:t>In this lab you will fix power domain violations in a top-down MVDD flow.  Starting with the top level, the </a:t>
            </a:r>
            <a:r>
              <a:rPr lang="en-US" sz="2400" dirty="0" err="1" smtClean="0"/>
              <a:t>spu</a:t>
            </a:r>
            <a:r>
              <a:rPr lang="en-US" sz="2400" dirty="0" smtClean="0"/>
              <a:t> partition is saved into a project. Then level shifters and isolation cells are inserted in the block and the </a:t>
            </a:r>
            <a:r>
              <a:rPr lang="en-US" sz="2400" dirty="0" err="1" smtClean="0"/>
              <a:t>spu</a:t>
            </a:r>
            <a:r>
              <a:rPr lang="en-US" sz="2400" dirty="0" smtClean="0"/>
              <a:t> block is abstracted. IPD cell insertion is then done at the top level with the abstracted </a:t>
            </a:r>
            <a:r>
              <a:rPr lang="en-US" sz="2400" dirty="0" err="1" smtClean="0"/>
              <a:t>spu</a:t>
            </a:r>
            <a:r>
              <a:rPr lang="en-US" sz="2400" dirty="0" smtClean="0"/>
              <a:t> </a:t>
            </a:r>
            <a:r>
              <a:rPr lang="en-US" sz="2400" smtClean="0"/>
              <a:t>block</a:t>
            </a:r>
            <a:r>
              <a:rPr lang="en-US" sz="2400" smtClean="0"/>
              <a:t>.</a:t>
            </a:r>
          </a:p>
          <a:p>
            <a:endParaRPr lang="en-US" sz="2400" dirty="0" smtClean="0"/>
          </a:p>
          <a:p>
            <a:pPr marL="284163" lvl="2" indent="0">
              <a:buNone/>
            </a:pPr>
            <a:r>
              <a:rPr lang="en-US" sz="2400" b="1" dirty="0"/>
              <a:t>6.1: Data pushdown</a:t>
            </a:r>
          </a:p>
          <a:p>
            <a:pPr marL="284163" lvl="1" indent="0">
              <a:buFont typeface="Wingdings" panose="05000000000000000000" pitchFamily="2" charset="2"/>
              <a:buChar char="q"/>
            </a:pPr>
            <a:r>
              <a:rPr lang="en-US" dirty="0" smtClean="0"/>
              <a:t>Start </a:t>
            </a:r>
            <a:r>
              <a:rPr lang="en-US" smtClean="0"/>
              <a:t>an </a:t>
            </a:r>
            <a:r>
              <a:rPr lang="en-US" smtClean="0"/>
              <a:t>AG </a:t>
            </a:r>
            <a:r>
              <a:rPr lang="en-US" dirty="0" smtClean="0"/>
              <a:t>session in the lab6 directory</a:t>
            </a:r>
            <a:r>
              <a:rPr lang="en-US" dirty="0"/>
              <a:t> </a:t>
            </a:r>
            <a:r>
              <a:rPr lang="en-US" dirty="0" smtClean="0"/>
              <a:t>and </a:t>
            </a:r>
            <a:r>
              <a:rPr lang="en-US" dirty="0" smtClean="0">
                <a:solidFill>
                  <a:schemeClr val="tx2"/>
                </a:solidFill>
              </a:rPr>
              <a:t>source </a:t>
            </a:r>
            <a:r>
              <a:rPr lang="en-US" dirty="0" err="1" smtClean="0">
                <a:solidFill>
                  <a:schemeClr val="tx2"/>
                </a:solidFill>
              </a:rPr>
              <a:t>init.tcl</a:t>
            </a:r>
            <a:endParaRPr lang="en-US" dirty="0">
              <a:solidFill>
                <a:schemeClr val="tx2"/>
              </a:solidFill>
            </a:endParaRPr>
          </a:p>
          <a:p>
            <a:pPr marL="284163" lvl="1" indent="0">
              <a:buFont typeface="Wingdings" panose="05000000000000000000" pitchFamily="2" charset="2"/>
              <a:buChar char="q"/>
            </a:pPr>
            <a:r>
              <a:rPr lang="en-US" dirty="0"/>
              <a:t>Examine and source the </a:t>
            </a:r>
            <a:r>
              <a:rPr lang="en-US" dirty="0" err="1">
                <a:solidFill>
                  <a:schemeClr val="tx2"/>
                </a:solidFill>
              </a:rPr>
              <a:t>spu-</a:t>
            </a:r>
            <a:r>
              <a:rPr lang="en-US" dirty="0" err="1" smtClean="0">
                <a:solidFill>
                  <a:schemeClr val="tx2"/>
                </a:solidFill>
              </a:rPr>
              <a:t>pushdown.tcl</a:t>
            </a:r>
            <a:r>
              <a:rPr lang="en-US" dirty="0" smtClean="0"/>
              <a:t> script. This pushes down the top level power mesh and island into the </a:t>
            </a:r>
            <a:r>
              <a:rPr lang="en-US" dirty="0" err="1" smtClean="0"/>
              <a:t>spu</a:t>
            </a:r>
            <a:r>
              <a:rPr lang="en-US" dirty="0" smtClean="0"/>
              <a:t> block and saves into </a:t>
            </a:r>
            <a:r>
              <a:rPr lang="en-US" dirty="0" err="1" smtClean="0">
                <a:solidFill>
                  <a:schemeClr val="tx2"/>
                </a:solidFill>
              </a:rPr>
              <a:t>spu_db</a:t>
            </a:r>
            <a:r>
              <a:rPr lang="en-US" dirty="0" smtClean="0">
                <a:solidFill>
                  <a:schemeClr val="tx2"/>
                </a:solidFill>
              </a:rPr>
              <a:t>/</a:t>
            </a:r>
            <a:r>
              <a:rPr lang="en-US" dirty="0" err="1" smtClean="0">
                <a:solidFill>
                  <a:schemeClr val="tx2"/>
                </a:solidFill>
              </a:rPr>
              <a:t>spu.proj</a:t>
            </a:r>
            <a:r>
              <a:rPr lang="en-US" dirty="0" smtClean="0"/>
              <a:t>.</a:t>
            </a:r>
          </a:p>
          <a:p>
            <a:pPr marL="284163" lvl="1" indent="0">
              <a:buFont typeface="Wingdings" panose="05000000000000000000" pitchFamily="2" charset="2"/>
              <a:buChar char="q"/>
            </a:pPr>
            <a:r>
              <a:rPr lang="en-US" dirty="0" smtClean="0"/>
              <a:t>Examine the layout to see how the top level power mesh has been pruned over the </a:t>
            </a:r>
            <a:r>
              <a:rPr lang="en-US" dirty="0" err="1" smtClean="0"/>
              <a:t>spu</a:t>
            </a:r>
            <a:r>
              <a:rPr lang="en-US" dirty="0" smtClean="0"/>
              <a:t> block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08769" y="171450"/>
            <a:ext cx="10187472" cy="946150"/>
          </a:xfrm>
        </p:spPr>
        <p:txBody>
          <a:bodyPr>
            <a:normAutofit/>
          </a:bodyPr>
          <a:lstStyle/>
          <a:p>
            <a:r>
              <a:rPr lang="en-US" sz="4000" b="1" dirty="0">
                <a:latin typeface="+mn-lt"/>
              </a:rPr>
              <a:t>LAB6</a:t>
            </a:r>
            <a:r>
              <a:rPr lang="en-US" sz="4000" b="1" dirty="0">
                <a:latin typeface="+mn-lt"/>
              </a:rPr>
              <a:t>: </a:t>
            </a:r>
            <a:r>
              <a:rPr lang="en-US" sz="4000" b="1" dirty="0">
                <a:latin typeface="+mn-lt"/>
              </a:rPr>
              <a:t>Hierarchical- </a:t>
            </a:r>
            <a:r>
              <a:rPr lang="en-US" sz="4000" b="1" dirty="0">
                <a:latin typeface="+mn-lt"/>
              </a:rPr>
              <a:t>SPU Pushdown &amp; </a:t>
            </a:r>
            <a:r>
              <a:rPr lang="en-US" sz="4000" b="1">
                <a:latin typeface="+mn-lt"/>
              </a:rPr>
              <a:t>IPD </a:t>
            </a:r>
            <a:r>
              <a:rPr lang="en-US" sz="4000" b="1" smtClean="0">
                <a:latin typeface="+mn-lt"/>
              </a:rPr>
              <a:t>Fixing</a:t>
            </a:r>
            <a:endParaRPr lang="en-US" sz="4000" b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279870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16128" y="956006"/>
            <a:ext cx="10157354" cy="5760750"/>
          </a:xfrm>
          <a:noFill/>
          <a:ln>
            <a:noFill/>
          </a:ln>
        </p:spPr>
        <p:txBody>
          <a:bodyPr>
            <a:noAutofit/>
          </a:bodyPr>
          <a:lstStyle/>
          <a:p>
            <a:pPr marL="284163" lvl="2" indent="0">
              <a:buNone/>
            </a:pPr>
            <a:r>
              <a:rPr lang="en-US" sz="3600" b="1" dirty="0"/>
              <a:t>6.2: SPU Island Creation</a:t>
            </a:r>
          </a:p>
          <a:p>
            <a:pPr marL="284163" lvl="2" indent="0">
              <a:buFont typeface="Wingdings" panose="05000000000000000000" pitchFamily="2" charset="2"/>
              <a:buChar char="q"/>
            </a:pPr>
            <a:r>
              <a:rPr lang="en-US" sz="2800" dirty="0"/>
              <a:t>Load the </a:t>
            </a:r>
            <a:r>
              <a:rPr lang="en-US" sz="2800" dirty="0" err="1">
                <a:solidFill>
                  <a:schemeClr val="tx2"/>
                </a:solidFill>
              </a:rPr>
              <a:t>spu_db</a:t>
            </a:r>
            <a:r>
              <a:rPr lang="en-US" sz="2800" dirty="0">
                <a:solidFill>
                  <a:schemeClr val="tx2"/>
                </a:solidFill>
              </a:rPr>
              <a:t>/</a:t>
            </a:r>
            <a:r>
              <a:rPr lang="en-US" sz="2800" dirty="0" err="1">
                <a:solidFill>
                  <a:schemeClr val="tx2"/>
                </a:solidFill>
              </a:rPr>
              <a:t>spu.proj</a:t>
            </a:r>
            <a:r>
              <a:rPr lang="en-US" sz="2800" dirty="0"/>
              <a:t>, insure it is the current project (check with </a:t>
            </a:r>
            <a:r>
              <a:rPr lang="en-US" sz="2800" dirty="0" err="1">
                <a:solidFill>
                  <a:schemeClr val="tx2"/>
                </a:solidFill>
              </a:rPr>
              <a:t>list_projects</a:t>
            </a:r>
            <a:r>
              <a:rPr lang="en-US" sz="2800" dirty="0"/>
              <a:t>)</a:t>
            </a:r>
          </a:p>
          <a:p>
            <a:pPr marL="284163" lvl="2" indent="0">
              <a:buFont typeface="Wingdings" panose="05000000000000000000" pitchFamily="2" charset="2"/>
              <a:buChar char="q"/>
            </a:pPr>
            <a:r>
              <a:rPr lang="en-US" sz="2800" dirty="0"/>
              <a:t>Source the </a:t>
            </a:r>
            <a:r>
              <a:rPr lang="en-US" sz="2800" dirty="0" err="1"/>
              <a:t>spu</a:t>
            </a:r>
            <a:r>
              <a:rPr lang="en-US" sz="2800" dirty="0"/>
              <a:t> power domain script (</a:t>
            </a:r>
            <a:r>
              <a:rPr lang="en-US" sz="2800" dirty="0" err="1">
                <a:solidFill>
                  <a:schemeClr val="tx2"/>
                </a:solidFill>
              </a:rPr>
              <a:t>spu-power_domain.tcl</a:t>
            </a:r>
            <a:r>
              <a:rPr lang="en-US" sz="2800" dirty="0">
                <a:solidFill>
                  <a:schemeClr val="tx2"/>
                </a:solidFill>
              </a:rPr>
              <a:t>).</a:t>
            </a:r>
            <a:endParaRPr lang="en-US" sz="2800" dirty="0"/>
          </a:p>
          <a:p>
            <a:pPr marL="284163" lvl="2" indent="0">
              <a:buFont typeface="Wingdings" panose="05000000000000000000" pitchFamily="2" charset="2"/>
              <a:buChar char="q"/>
            </a:pPr>
            <a:r>
              <a:rPr lang="en-US" sz="2800" dirty="0"/>
              <a:t>Do </a:t>
            </a:r>
            <a:r>
              <a:rPr lang="en-US" sz="2800" dirty="0" err="1">
                <a:solidFill>
                  <a:schemeClr val="tx2"/>
                </a:solidFill>
              </a:rPr>
              <a:t>open_layout</a:t>
            </a:r>
            <a:r>
              <a:rPr lang="en-US" sz="2800" dirty="0"/>
              <a:t> and notice that the layout of the </a:t>
            </a:r>
            <a:r>
              <a:rPr lang="en-US" sz="2800" dirty="0" err="1"/>
              <a:t>spu</a:t>
            </a:r>
            <a:r>
              <a:rPr lang="en-US" sz="2800" dirty="0"/>
              <a:t> </a:t>
            </a:r>
            <a:r>
              <a:rPr lang="en-US" sz="2800" dirty="0"/>
              <a:t>block is displayed</a:t>
            </a:r>
          </a:p>
          <a:p>
            <a:pPr marL="284163" lvl="2" indent="0">
              <a:buFont typeface="Wingdings" panose="05000000000000000000" pitchFamily="2" charset="2"/>
              <a:buChar char="q"/>
            </a:pPr>
            <a:r>
              <a:rPr lang="en-US" sz="2800" dirty="0"/>
              <a:t>Examine and source </a:t>
            </a:r>
            <a:r>
              <a:rPr lang="en-US" sz="2800" dirty="0" err="1">
                <a:solidFill>
                  <a:schemeClr val="tx2"/>
                </a:solidFill>
              </a:rPr>
              <a:t>spu-island.tcl</a:t>
            </a:r>
            <a:r>
              <a:rPr lang="en-US" sz="2800" dirty="0"/>
              <a:t> which creates a series of island regions for the </a:t>
            </a:r>
            <a:r>
              <a:rPr lang="en-US" sz="2800" dirty="0" err="1"/>
              <a:t>pd_low_aon</a:t>
            </a:r>
            <a:r>
              <a:rPr lang="en-US" sz="2800" dirty="0"/>
              <a:t> and </a:t>
            </a:r>
            <a:r>
              <a:rPr lang="en-US" sz="2800" dirty="0" err="1"/>
              <a:t>pd_hi_aon</a:t>
            </a:r>
            <a:r>
              <a:rPr lang="en-US" sz="2800" dirty="0"/>
              <a:t> domains.  Examine the new islands in the layout after sourcing.</a:t>
            </a:r>
          </a:p>
          <a:p>
            <a:pPr marL="284163" lvl="2" indent="0">
              <a:buFont typeface="Wingdings" panose="05000000000000000000" pitchFamily="2" charset="2"/>
              <a:buChar char="q"/>
            </a:pPr>
            <a:r>
              <a:rPr lang="en-US" sz="2800" dirty="0"/>
              <a:t>Set the </a:t>
            </a:r>
            <a:r>
              <a:rPr lang="en-US" sz="2800" dirty="0" err="1">
                <a:solidFill>
                  <a:schemeClr val="tx2"/>
                </a:solidFill>
              </a:rPr>
              <a:t>stay_on_buffer_method</a:t>
            </a:r>
            <a:r>
              <a:rPr lang="en-US" sz="2800" dirty="0"/>
              <a:t> </a:t>
            </a:r>
            <a:r>
              <a:rPr lang="en-US" sz="2800" dirty="0"/>
              <a:t>attribute of the </a:t>
            </a:r>
            <a:r>
              <a:rPr lang="en-US" sz="2800" dirty="0" err="1"/>
              <a:t>spu</a:t>
            </a:r>
            <a:r>
              <a:rPr lang="en-US" sz="2800" dirty="0"/>
              <a:t> module to </a:t>
            </a:r>
            <a:r>
              <a:rPr lang="en-US" sz="2800" dirty="0" err="1">
                <a:solidFill>
                  <a:schemeClr val="tx2"/>
                </a:solidFill>
              </a:rPr>
              <a:t>use_split_rail_island</a:t>
            </a:r>
            <a:r>
              <a:rPr lang="en-US" sz="2800" dirty="0">
                <a:solidFill>
                  <a:schemeClr val="tx2"/>
                </a:solidFill>
              </a:rPr>
              <a:t> </a:t>
            </a:r>
          </a:p>
          <a:p>
            <a:pPr marL="284163" lvl="2" indent="0">
              <a:buFont typeface="Wingdings" panose="05000000000000000000" pitchFamily="2" charset="2"/>
              <a:buChar char="q"/>
            </a:pPr>
            <a:r>
              <a:rPr lang="en-US" sz="2800" dirty="0"/>
              <a:t>Legalize </a:t>
            </a:r>
            <a:r>
              <a:rPr lang="en-US" sz="2800" dirty="0"/>
              <a:t>all cells </a:t>
            </a:r>
            <a:r>
              <a:rPr lang="en-US" sz="2800" dirty="0"/>
              <a:t>with </a:t>
            </a:r>
            <a:r>
              <a:rPr lang="en-US" sz="2800" dirty="0"/>
              <a:t>“</a:t>
            </a:r>
            <a:r>
              <a:rPr lang="en-US" sz="2800" dirty="0" err="1">
                <a:solidFill>
                  <a:schemeClr val="tx2"/>
                </a:solidFill>
              </a:rPr>
              <a:t>place_cell</a:t>
            </a:r>
            <a:r>
              <a:rPr lang="en-US" sz="2800" dirty="0">
                <a:solidFill>
                  <a:schemeClr val="tx2"/>
                </a:solidFill>
              </a:rPr>
              <a:t> –</a:t>
            </a:r>
            <a:r>
              <a:rPr lang="en-US" sz="2800" dirty="0" err="1">
                <a:solidFill>
                  <a:schemeClr val="tx2"/>
                </a:solidFill>
              </a:rPr>
              <a:t>legalize_only</a:t>
            </a:r>
            <a:r>
              <a:rPr lang="en-US" sz="2800" dirty="0"/>
              <a:t>” and notice how the </a:t>
            </a:r>
            <a:r>
              <a:rPr lang="en-US" sz="2800" dirty="0" err="1"/>
              <a:t>stdcells</a:t>
            </a:r>
            <a:r>
              <a:rPr lang="en-US" sz="2800" dirty="0"/>
              <a:t> are moved outside of the island regions.</a:t>
            </a:r>
            <a:endParaRPr lang="en-US" sz="2800" dirty="0"/>
          </a:p>
          <a:p>
            <a:pPr marL="284163" lvl="2" indent="0">
              <a:buNone/>
            </a:pPr>
            <a:endParaRPr lang="en-US" sz="28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08769" y="171450"/>
            <a:ext cx="10187472" cy="415580"/>
          </a:xfrm>
        </p:spPr>
        <p:txBody>
          <a:bodyPr>
            <a:noAutofit/>
          </a:bodyPr>
          <a:lstStyle/>
          <a:p>
            <a:r>
              <a:rPr lang="en-US" sz="4000" b="1" dirty="0">
                <a:latin typeface="+mn-lt"/>
              </a:rPr>
              <a:t>LAB6: Hierarchical- SPU Pushdown &amp; IPD </a:t>
            </a:r>
            <a:r>
              <a:rPr lang="en-US" sz="4000" b="1" dirty="0">
                <a:latin typeface="+mn-lt"/>
              </a:rPr>
              <a:t>Fixing</a:t>
            </a:r>
            <a:endParaRPr lang="en-US" sz="4000" b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377269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014891" y="817460"/>
            <a:ext cx="10157354" cy="5760750"/>
          </a:xfrm>
          <a:noFill/>
          <a:ln>
            <a:noFill/>
          </a:ln>
        </p:spPr>
        <p:txBody>
          <a:bodyPr>
            <a:normAutofit/>
          </a:bodyPr>
          <a:lstStyle/>
          <a:p>
            <a:pPr marL="284163" lvl="2" indent="0">
              <a:buNone/>
            </a:pPr>
            <a:r>
              <a:rPr lang="en-US" sz="3600" b="1" dirty="0"/>
              <a:t>6.3: SPU Level Shifter and Isolation Cell Insertion</a:t>
            </a:r>
          </a:p>
          <a:p>
            <a:pPr marL="284163" lvl="2" indent="0">
              <a:buFont typeface="Wingdings" panose="05000000000000000000" pitchFamily="2" charset="2"/>
              <a:buChar char="q"/>
            </a:pPr>
            <a:r>
              <a:rPr lang="en-US" sz="2800" dirty="0"/>
              <a:t>Run </a:t>
            </a:r>
            <a:r>
              <a:rPr lang="en-US" sz="2800" dirty="0">
                <a:solidFill>
                  <a:schemeClr val="tx2"/>
                </a:solidFill>
              </a:rPr>
              <a:t>check_power_domain –</a:t>
            </a:r>
            <a:r>
              <a:rPr lang="en-US" sz="2800" dirty="0" err="1">
                <a:solidFill>
                  <a:schemeClr val="tx2"/>
                </a:solidFill>
              </a:rPr>
              <a:t>rule_only</a:t>
            </a:r>
            <a:r>
              <a:rPr lang="en-US" sz="2800" dirty="0"/>
              <a:t> to verify there are no issues with the rules. </a:t>
            </a:r>
          </a:p>
          <a:p>
            <a:pPr marL="284163" lvl="2" indent="0">
              <a:buFont typeface="Wingdings" panose="05000000000000000000" pitchFamily="2" charset="2"/>
              <a:buChar char="q"/>
            </a:pPr>
            <a:r>
              <a:rPr lang="en-US" sz="2800" dirty="0"/>
              <a:t>Run </a:t>
            </a:r>
            <a:r>
              <a:rPr lang="en-US" sz="2800" dirty="0">
                <a:solidFill>
                  <a:schemeClr val="tx2"/>
                </a:solidFill>
              </a:rPr>
              <a:t>check_power_domain</a:t>
            </a:r>
            <a:r>
              <a:rPr lang="en-US" sz="2800" dirty="0"/>
              <a:t> </a:t>
            </a:r>
            <a:r>
              <a:rPr lang="en-US" sz="2800" dirty="0"/>
              <a:t>and examine the inter power domain problems that need to be fixed.</a:t>
            </a:r>
            <a:endParaRPr lang="en-US" sz="2800" dirty="0"/>
          </a:p>
          <a:p>
            <a:pPr marL="288925" lvl="2" indent="0">
              <a:buFont typeface="Wingdings" panose="05000000000000000000" pitchFamily="2" charset="2"/>
              <a:buChar char="q"/>
              <a:tabLst>
                <a:tab pos="461963" algn="l"/>
              </a:tabLst>
            </a:pPr>
            <a:r>
              <a:rPr lang="en-US" sz="2800" dirty="0"/>
              <a:t>Insert Level Shifter &amp; Isolation Cells with the </a:t>
            </a:r>
            <a:r>
              <a:rPr lang="en-US" sz="2800" dirty="0" err="1">
                <a:solidFill>
                  <a:schemeClr val="tx2"/>
                </a:solidFill>
              </a:rPr>
              <a:t>insert_ipd_cells</a:t>
            </a:r>
            <a:r>
              <a:rPr lang="en-US" sz="2800" dirty="0">
                <a:solidFill>
                  <a:schemeClr val="tx2"/>
                </a:solidFill>
              </a:rPr>
              <a:t> –</a:t>
            </a:r>
            <a:r>
              <a:rPr lang="en-US" sz="2800" dirty="0" err="1">
                <a:solidFill>
                  <a:schemeClr val="tx2"/>
                </a:solidFill>
              </a:rPr>
              <a:t>use_split_rail_island</a:t>
            </a:r>
            <a:r>
              <a:rPr lang="en-US" sz="2800" dirty="0"/>
              <a:t> command.</a:t>
            </a:r>
          </a:p>
          <a:p>
            <a:pPr marL="288925" lvl="2" indent="0">
              <a:buFont typeface="Wingdings" panose="05000000000000000000" pitchFamily="2" charset="2"/>
              <a:buChar char="q"/>
              <a:tabLst>
                <a:tab pos="461963" algn="l"/>
              </a:tabLst>
            </a:pPr>
            <a:r>
              <a:rPr lang="en-US" sz="2800" dirty="0"/>
              <a:t>Examine the islands and notice that they are now populated with IPD cells.</a:t>
            </a:r>
          </a:p>
          <a:p>
            <a:pPr marL="284163" lvl="2" indent="0">
              <a:buFont typeface="Wingdings" panose="05000000000000000000" pitchFamily="2" charset="2"/>
              <a:buChar char="q"/>
            </a:pPr>
            <a:r>
              <a:rPr lang="en-US" sz="2800" dirty="0"/>
              <a:t>Run </a:t>
            </a:r>
            <a:r>
              <a:rPr lang="en-US" sz="2800" dirty="0">
                <a:solidFill>
                  <a:schemeClr val="tx2"/>
                </a:solidFill>
              </a:rPr>
              <a:t>check_power_domain</a:t>
            </a:r>
            <a:r>
              <a:rPr lang="en-US" sz="2800" dirty="0"/>
              <a:t> to verify </a:t>
            </a:r>
            <a:r>
              <a:rPr lang="en-US" sz="2800" dirty="0"/>
              <a:t>if all </a:t>
            </a:r>
            <a:r>
              <a:rPr lang="en-US" sz="2800" dirty="0"/>
              <a:t>power domain violations have been fixed</a:t>
            </a:r>
            <a:r>
              <a:rPr lang="en-US" sz="2800" dirty="0"/>
              <a:t>.</a:t>
            </a:r>
          </a:p>
          <a:p>
            <a:pPr marL="284163" lvl="2" indent="0">
              <a:buFont typeface="Wingdings" panose="05000000000000000000" pitchFamily="2" charset="2"/>
              <a:buChar char="q"/>
            </a:pPr>
            <a:r>
              <a:rPr lang="en-US" sz="2800" dirty="0"/>
              <a:t>Save the project as </a:t>
            </a:r>
            <a:r>
              <a:rPr lang="en-US" sz="2800" dirty="0" err="1">
                <a:solidFill>
                  <a:schemeClr val="tx2"/>
                </a:solidFill>
              </a:rPr>
              <a:t>db</a:t>
            </a:r>
            <a:r>
              <a:rPr lang="en-US" sz="2800" dirty="0">
                <a:solidFill>
                  <a:schemeClr val="tx2"/>
                </a:solidFill>
              </a:rPr>
              <a:t>/</a:t>
            </a:r>
            <a:r>
              <a:rPr lang="en-US" sz="2800" dirty="0" err="1">
                <a:solidFill>
                  <a:schemeClr val="tx2"/>
                </a:solidFill>
              </a:rPr>
              <a:t>spu_ipd.proj</a:t>
            </a:r>
            <a:r>
              <a:rPr lang="en-US" sz="2800" dirty="0"/>
              <a:t> </a:t>
            </a:r>
            <a:r>
              <a:rPr lang="en-US" sz="2800" dirty="0"/>
              <a:t>and exit.</a:t>
            </a:r>
          </a:p>
          <a:p>
            <a:pPr marL="284163" lvl="2" indent="0">
              <a:buNone/>
            </a:pPr>
            <a:endParaRPr lang="en-US" sz="28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08769" y="171450"/>
            <a:ext cx="10187472" cy="415580"/>
          </a:xfrm>
        </p:spPr>
        <p:txBody>
          <a:bodyPr>
            <a:noAutofit/>
          </a:bodyPr>
          <a:lstStyle/>
          <a:p>
            <a:r>
              <a:rPr lang="en-US" sz="4000" b="1" dirty="0">
                <a:latin typeface="+mn-lt"/>
              </a:rPr>
              <a:t>LAB6: Hierarchical- SPU Pushdown &amp; IPD </a:t>
            </a:r>
            <a:r>
              <a:rPr lang="en-US" sz="4000" b="1" dirty="0">
                <a:latin typeface="+mn-lt"/>
              </a:rPr>
              <a:t>Fixing</a:t>
            </a:r>
            <a:endParaRPr lang="en-US" sz="4000" b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622278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3163" y="2667000"/>
            <a:ext cx="11680957" cy="3276600"/>
          </a:xfrm>
        </p:spPr>
        <p:txBody>
          <a:bodyPr>
            <a:normAutofit fontScale="90000"/>
          </a:bodyPr>
          <a:lstStyle/>
          <a:p>
            <a:pPr algn="ctr"/>
            <a:r>
              <a:rPr lang="en-US" b="0" cap="none" dirty="0" smtClean="0">
                <a:latin typeface="+mn-lt"/>
              </a:rPr>
              <a:t>LAB 7</a:t>
            </a:r>
            <a:br>
              <a:rPr lang="en-US" b="0" cap="none" dirty="0" smtClean="0">
                <a:latin typeface="+mn-lt"/>
              </a:rPr>
            </a:br>
            <a:r>
              <a:rPr lang="en-US" b="0" cap="none" dirty="0" smtClean="0">
                <a:latin typeface="+mn-lt"/>
              </a:rPr>
              <a:t>Hierarchical</a:t>
            </a:r>
            <a:br>
              <a:rPr lang="en-US" b="0" cap="none" dirty="0" smtClean="0">
                <a:latin typeface="+mn-lt"/>
              </a:rPr>
            </a:br>
            <a:r>
              <a:rPr lang="en-US" b="0" u="sng" cap="none" dirty="0" smtClean="0">
                <a:latin typeface="+mn-lt"/>
              </a:rPr>
              <a:t>Block Abstraction &amp; Top IPD Fixing</a:t>
            </a:r>
            <a:r>
              <a:rPr lang="en-US" b="0" cap="none" dirty="0" smtClean="0">
                <a:latin typeface="+mn-lt"/>
              </a:rPr>
              <a:t/>
            </a:r>
            <a:br>
              <a:rPr lang="en-US" b="0" cap="none" dirty="0" smtClean="0">
                <a:latin typeface="+mn-lt"/>
              </a:rPr>
            </a:br>
            <a:r>
              <a:rPr lang="en-US" b="0" cap="none" dirty="0" smtClean="0">
                <a:latin typeface="+mn-lt"/>
              </a:rPr>
              <a:t>30 Min</a:t>
            </a:r>
            <a:br>
              <a:rPr lang="en-US" b="0" cap="none" dirty="0" smtClean="0">
                <a:latin typeface="+mn-lt"/>
              </a:rPr>
            </a:br>
            <a:endParaRPr lang="en-US" b="0" cap="none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366327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29982" y="1483698"/>
            <a:ext cx="10157354" cy="5760750"/>
          </a:xfrm>
        </p:spPr>
        <p:txBody>
          <a:bodyPr/>
          <a:lstStyle/>
          <a:p>
            <a:r>
              <a:rPr lang="en-US" dirty="0" smtClean="0"/>
              <a:t>In this lab you will abstract the SPU block and then perform Inter-Power Domain (IPD) </a:t>
            </a:r>
            <a:r>
              <a:rPr lang="en-US" dirty="0"/>
              <a:t>f</a:t>
            </a:r>
            <a:r>
              <a:rPr lang="en-US" dirty="0" smtClean="0"/>
              <a:t>ixing at the top using this abstracted block.</a:t>
            </a:r>
          </a:p>
          <a:p>
            <a:pPr marL="284163" lvl="2" indent="0">
              <a:buNone/>
            </a:pPr>
            <a:r>
              <a:rPr lang="en-US" b="1" dirty="0"/>
              <a:t>7.1: SPU Block Abstraction</a:t>
            </a:r>
          </a:p>
          <a:p>
            <a:pPr marL="284163" lvl="1" indent="0">
              <a:buFont typeface="Wingdings" panose="05000000000000000000" pitchFamily="2" charset="2"/>
              <a:buChar char="q"/>
            </a:pPr>
            <a:r>
              <a:rPr lang="en-US" dirty="0" smtClean="0"/>
              <a:t>Start </a:t>
            </a:r>
            <a:r>
              <a:rPr lang="en-US" smtClean="0"/>
              <a:t>an </a:t>
            </a:r>
            <a:r>
              <a:rPr lang="en-US" smtClean="0"/>
              <a:t>AG </a:t>
            </a:r>
            <a:r>
              <a:rPr lang="en-US" dirty="0" smtClean="0"/>
              <a:t>session in the lab7 directory</a:t>
            </a:r>
            <a:r>
              <a:rPr lang="en-US" dirty="0"/>
              <a:t> </a:t>
            </a:r>
            <a:r>
              <a:rPr lang="en-US" dirty="0" smtClean="0"/>
              <a:t>and </a:t>
            </a:r>
            <a:r>
              <a:rPr lang="en-US" dirty="0" smtClean="0">
                <a:solidFill>
                  <a:schemeClr val="tx2"/>
                </a:solidFill>
              </a:rPr>
              <a:t>source </a:t>
            </a:r>
            <a:r>
              <a:rPr lang="en-US" dirty="0" err="1" smtClean="0">
                <a:solidFill>
                  <a:schemeClr val="tx2"/>
                </a:solidFill>
              </a:rPr>
              <a:t>init.tcl</a:t>
            </a:r>
            <a:r>
              <a:rPr lang="en-US" dirty="0" smtClean="0"/>
              <a:t>. This loads the top level block into memory.</a:t>
            </a:r>
            <a:endParaRPr lang="en-US" dirty="0"/>
          </a:p>
          <a:p>
            <a:pPr marL="284163" lvl="1" indent="0">
              <a:buFont typeface="Wingdings" panose="05000000000000000000" pitchFamily="2" charset="2"/>
              <a:buChar char="q"/>
            </a:pPr>
            <a:r>
              <a:rPr lang="en-US" dirty="0" smtClean="0"/>
              <a:t>Examine </a:t>
            </a:r>
            <a:r>
              <a:rPr lang="en-US" dirty="0"/>
              <a:t>(but don’t source) </a:t>
            </a:r>
            <a:r>
              <a:rPr lang="en-US" dirty="0" smtClean="0"/>
              <a:t>the </a:t>
            </a:r>
            <a:r>
              <a:rPr lang="en-US" dirty="0" err="1">
                <a:solidFill>
                  <a:schemeClr val="tx2"/>
                </a:solidFill>
              </a:rPr>
              <a:t>spu-abstract.tcl</a:t>
            </a:r>
            <a:r>
              <a:rPr lang="en-US" dirty="0"/>
              <a:t> </a:t>
            </a:r>
            <a:r>
              <a:rPr lang="en-US" dirty="0" smtClean="0"/>
              <a:t>script which was used to create the abstract of the </a:t>
            </a:r>
            <a:r>
              <a:rPr lang="en-US" dirty="0" err="1" smtClean="0"/>
              <a:t>spu</a:t>
            </a:r>
            <a:r>
              <a:rPr lang="en-US" dirty="0" smtClean="0"/>
              <a:t> block. </a:t>
            </a:r>
            <a:r>
              <a:rPr lang="en-US" dirty="0"/>
              <a:t>This </a:t>
            </a:r>
            <a:r>
              <a:rPr lang="en-US" dirty="0" smtClean="0"/>
              <a:t>created </a:t>
            </a:r>
            <a:r>
              <a:rPr lang="en-US" dirty="0"/>
              <a:t>a timing model and physical abstract so that the block can be used as a macro at the top </a:t>
            </a:r>
            <a:r>
              <a:rPr lang="en-US" dirty="0" smtClean="0"/>
              <a:t>level.</a:t>
            </a:r>
          </a:p>
          <a:p>
            <a:pPr marL="284163" lvl="2" indent="0">
              <a:buNone/>
            </a:pPr>
            <a:r>
              <a:rPr lang="en-US" b="1" dirty="0"/>
              <a:t>7.2: </a:t>
            </a:r>
            <a:r>
              <a:rPr lang="en-US" b="1" dirty="0"/>
              <a:t>Top Level SPU Replacement with Abstract</a:t>
            </a:r>
          </a:p>
          <a:p>
            <a:pPr marL="284163" lvl="1" indent="0">
              <a:buFont typeface="Wingdings" panose="05000000000000000000" pitchFamily="2" charset="2"/>
              <a:buChar char="q"/>
            </a:pPr>
            <a:r>
              <a:rPr lang="en-US" dirty="0" smtClean="0"/>
              <a:t>Examine </a:t>
            </a:r>
            <a:r>
              <a:rPr lang="en-US" dirty="0"/>
              <a:t>and source </a:t>
            </a:r>
            <a:r>
              <a:rPr lang="en-US" dirty="0" err="1">
                <a:solidFill>
                  <a:schemeClr val="tx2"/>
                </a:solidFill>
              </a:rPr>
              <a:t>load_abstract.tcl</a:t>
            </a:r>
            <a:r>
              <a:rPr lang="en-US" dirty="0"/>
              <a:t>. </a:t>
            </a:r>
            <a:endParaRPr lang="en-US" dirty="0" smtClean="0"/>
          </a:p>
          <a:p>
            <a:pPr marL="284163" lvl="1" indent="0">
              <a:buFont typeface="Wingdings" panose="05000000000000000000" pitchFamily="2" charset="2"/>
              <a:buChar char="q"/>
            </a:pPr>
            <a:r>
              <a:rPr lang="en-US" dirty="0" smtClean="0"/>
              <a:t>Examine </a:t>
            </a:r>
            <a:r>
              <a:rPr lang="en-US" dirty="0"/>
              <a:t>the resulting </a:t>
            </a:r>
            <a:r>
              <a:rPr lang="en-US" dirty="0" err="1"/>
              <a:t>spu</a:t>
            </a:r>
            <a:r>
              <a:rPr lang="en-US" dirty="0"/>
              <a:t> abstract in </a:t>
            </a:r>
            <a:r>
              <a:rPr lang="en-US" dirty="0" smtClean="0"/>
              <a:t>the top level layout.  Examine the </a:t>
            </a:r>
            <a:r>
              <a:rPr lang="en-US" dirty="0" err="1" smtClean="0"/>
              <a:t>spu</a:t>
            </a:r>
            <a:r>
              <a:rPr lang="en-US" dirty="0" smtClean="0"/>
              <a:t> macro pins and routing blockages</a:t>
            </a:r>
            <a:endParaRPr lang="en-US" dirty="0"/>
          </a:p>
          <a:p>
            <a:pPr marL="284163" lvl="1" indent="0">
              <a:buNone/>
            </a:pPr>
            <a:endParaRPr lang="en-US" dirty="0" smtClean="0"/>
          </a:p>
          <a:p>
            <a:pPr marL="284163" lvl="1" indent="0">
              <a:buFont typeface="Wingdings" panose="05000000000000000000" pitchFamily="2" charset="2"/>
              <a:buChar char="q"/>
            </a:pPr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08769" y="171450"/>
            <a:ext cx="10187472" cy="946150"/>
          </a:xfrm>
        </p:spPr>
        <p:txBody>
          <a:bodyPr>
            <a:noAutofit/>
          </a:bodyPr>
          <a:lstStyle/>
          <a:p>
            <a:r>
              <a:rPr lang="en-US" sz="3600" b="1" dirty="0">
                <a:latin typeface="+mn-lt"/>
              </a:rPr>
              <a:t>LAB7: Hierarchical- Block </a:t>
            </a:r>
            <a:r>
              <a:rPr lang="en-US" sz="3600" b="1" dirty="0">
                <a:latin typeface="+mn-lt"/>
              </a:rPr>
              <a:t>Abstraction &amp; Top </a:t>
            </a:r>
            <a:r>
              <a:rPr lang="en-US" sz="3600" b="1">
                <a:latin typeface="+mn-lt"/>
              </a:rPr>
              <a:t>IPD </a:t>
            </a:r>
            <a:r>
              <a:rPr lang="en-US" sz="3600" b="1" smtClean="0">
                <a:latin typeface="+mn-lt"/>
              </a:rPr>
              <a:t>Fixing</a:t>
            </a:r>
            <a:endParaRPr lang="en-US" sz="3600" b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73108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74564" y="1608389"/>
            <a:ext cx="10157354" cy="5760750"/>
          </a:xfrm>
        </p:spPr>
        <p:txBody>
          <a:bodyPr>
            <a:normAutofit/>
          </a:bodyPr>
          <a:lstStyle/>
          <a:p>
            <a:pPr marL="284163" lvl="1" indent="0">
              <a:buNone/>
            </a:pPr>
            <a:r>
              <a:rPr lang="en-US" b="1" dirty="0"/>
              <a:t>7.3: Top Level IPD Cell Insertion</a:t>
            </a:r>
            <a:endParaRPr lang="en-US" dirty="0" smtClean="0"/>
          </a:p>
          <a:p>
            <a:pPr marL="284163" lvl="1" indent="0">
              <a:buFont typeface="Wingdings" panose="05000000000000000000" pitchFamily="2" charset="2"/>
              <a:buChar char="q"/>
            </a:pPr>
            <a:r>
              <a:rPr lang="en-US" dirty="0"/>
              <a:t>Run </a:t>
            </a:r>
            <a:r>
              <a:rPr lang="en-US" dirty="0" smtClean="0">
                <a:solidFill>
                  <a:schemeClr val="tx2"/>
                </a:solidFill>
              </a:rPr>
              <a:t>check_power_domain –</a:t>
            </a:r>
            <a:r>
              <a:rPr lang="en-US" dirty="0" err="1" smtClean="0">
                <a:solidFill>
                  <a:schemeClr val="tx2"/>
                </a:solidFill>
              </a:rPr>
              <a:t>rule_only</a:t>
            </a:r>
            <a:r>
              <a:rPr lang="en-US" dirty="0" smtClean="0"/>
              <a:t> </a:t>
            </a:r>
            <a:r>
              <a:rPr lang="en-US" dirty="0"/>
              <a:t>and </a:t>
            </a:r>
            <a:r>
              <a:rPr lang="en-US" dirty="0" smtClean="0"/>
              <a:t>verify that there are no missing rules.</a:t>
            </a:r>
            <a:endParaRPr lang="en-US" dirty="0"/>
          </a:p>
          <a:p>
            <a:pPr marL="284163" lvl="1" indent="0">
              <a:buFont typeface="Wingdings" panose="05000000000000000000" pitchFamily="2" charset="2"/>
              <a:buChar char="q"/>
            </a:pPr>
            <a:r>
              <a:rPr lang="en-US" dirty="0" smtClean="0"/>
              <a:t>Run </a:t>
            </a:r>
            <a:r>
              <a:rPr lang="en-US" dirty="0" smtClean="0">
                <a:solidFill>
                  <a:schemeClr val="tx2"/>
                </a:solidFill>
              </a:rPr>
              <a:t>check_power_domain -summary</a:t>
            </a:r>
            <a:r>
              <a:rPr lang="en-US" dirty="0" smtClean="0"/>
              <a:t> and notice the power domain errors.</a:t>
            </a:r>
          </a:p>
          <a:p>
            <a:pPr marL="284163" lvl="1" indent="0">
              <a:buFont typeface="Wingdings" panose="05000000000000000000" pitchFamily="2" charset="2"/>
              <a:buChar char="q"/>
            </a:pPr>
            <a:r>
              <a:rPr lang="en-US" dirty="0" smtClean="0"/>
              <a:t>Insert Isolation and Level Shifter Cells into the top level with </a:t>
            </a:r>
            <a:r>
              <a:rPr lang="en-US" dirty="0" err="1" smtClean="0">
                <a:solidFill>
                  <a:schemeClr val="tx2"/>
                </a:solidFill>
              </a:rPr>
              <a:t>insert_ipd_cells</a:t>
            </a:r>
            <a:r>
              <a:rPr lang="en-US" dirty="0" smtClean="0"/>
              <a:t> </a:t>
            </a:r>
            <a:r>
              <a:rPr lang="en-US" dirty="0">
                <a:solidFill>
                  <a:schemeClr val="tx2"/>
                </a:solidFill>
              </a:rPr>
              <a:t>–</a:t>
            </a:r>
            <a:r>
              <a:rPr lang="en-US" dirty="0" err="1" smtClean="0">
                <a:solidFill>
                  <a:schemeClr val="tx2"/>
                </a:solidFill>
              </a:rPr>
              <a:t>use_split_rail_island</a:t>
            </a:r>
            <a:r>
              <a:rPr lang="en-US" dirty="0" smtClean="0">
                <a:solidFill>
                  <a:schemeClr val="tx2"/>
                </a:solidFill>
              </a:rPr>
              <a:t> </a:t>
            </a:r>
            <a:r>
              <a:rPr lang="en-US" dirty="0"/>
              <a:t>command.</a:t>
            </a:r>
            <a:endParaRPr lang="en-US" dirty="0" smtClean="0"/>
          </a:p>
          <a:p>
            <a:pPr marL="284163" lvl="1" indent="0">
              <a:buFont typeface="Wingdings" panose="05000000000000000000" pitchFamily="2" charset="2"/>
              <a:buChar char="q"/>
            </a:pPr>
            <a:r>
              <a:rPr lang="en-US" dirty="0" smtClean="0"/>
              <a:t>Run </a:t>
            </a:r>
            <a:r>
              <a:rPr lang="en-US" dirty="0" smtClean="0">
                <a:solidFill>
                  <a:schemeClr val="tx2"/>
                </a:solidFill>
              </a:rPr>
              <a:t>check_power_domain</a:t>
            </a:r>
            <a:r>
              <a:rPr lang="en-US" dirty="0" smtClean="0"/>
              <a:t> and examine the power domain issues.</a:t>
            </a:r>
          </a:p>
          <a:p>
            <a:pPr marL="568326" lvl="2" indent="0">
              <a:buFont typeface="Wingdings" panose="05000000000000000000" pitchFamily="2" charset="2"/>
              <a:buChar char="q"/>
            </a:pPr>
            <a:r>
              <a:rPr lang="en-US" sz="2400" dirty="0" smtClean="0"/>
              <a:t>What’s causing the improper isolation cell enable connection warnings?</a:t>
            </a:r>
          </a:p>
          <a:p>
            <a:pPr marL="568326" lvl="2" indent="0">
              <a:buFont typeface="Wingdings" panose="05000000000000000000" pitchFamily="2" charset="2"/>
              <a:buChar char="q"/>
            </a:pPr>
            <a:r>
              <a:rPr lang="en-US" sz="2400" dirty="0" smtClean="0"/>
              <a:t>(Hint: check what the PD pin of all the reported cells is connected to)</a:t>
            </a:r>
            <a:endParaRPr lang="en-US" sz="2400" dirty="0"/>
          </a:p>
          <a:p>
            <a:pPr marL="284163" lvl="1" indent="0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08769" y="171450"/>
            <a:ext cx="10187472" cy="946150"/>
          </a:xfrm>
        </p:spPr>
        <p:txBody>
          <a:bodyPr>
            <a:normAutofit/>
          </a:bodyPr>
          <a:lstStyle/>
          <a:p>
            <a:r>
              <a:rPr lang="en-US" sz="2800" b="1" dirty="0">
                <a:latin typeface="+mn-lt"/>
              </a:rPr>
              <a:t>LAB7: Hierarchical- Block </a:t>
            </a:r>
            <a:r>
              <a:rPr lang="en-US" sz="2800" b="1" dirty="0">
                <a:latin typeface="+mn-lt"/>
              </a:rPr>
              <a:t>Abstraction &amp; Top </a:t>
            </a:r>
            <a:r>
              <a:rPr lang="en-US" sz="2800" b="1">
                <a:latin typeface="+mn-lt"/>
              </a:rPr>
              <a:t>IPD </a:t>
            </a:r>
            <a:r>
              <a:rPr lang="en-US" sz="2800" b="1" smtClean="0">
                <a:latin typeface="+mn-lt"/>
              </a:rPr>
              <a:t>Fixing</a:t>
            </a:r>
            <a:endParaRPr lang="en-US" sz="2800" b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902270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30382" y="1160606"/>
            <a:ext cx="10515600" cy="4351338"/>
          </a:xfrm>
        </p:spPr>
        <p:txBody>
          <a:bodyPr>
            <a:noAutofit/>
          </a:bodyPr>
          <a:lstStyle/>
          <a:p>
            <a:r>
              <a:rPr lang="en-US" sz="2000" dirty="0"/>
              <a:t>In this lab you will explore a MVDD design</a:t>
            </a:r>
          </a:p>
          <a:p>
            <a:pPr marL="231775" lvl="1" indent="0">
              <a:buNone/>
            </a:pPr>
            <a:r>
              <a:rPr lang="en-US" sz="2000" b="1" dirty="0"/>
              <a:t>1.1: Lab Startup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sz="2000" dirty="0"/>
              <a:t>Change to lab1 directory</a:t>
            </a:r>
            <a:br>
              <a:rPr lang="en-US" sz="2000" dirty="0"/>
            </a:br>
            <a:r>
              <a:rPr lang="en-US" sz="2000" b="1" dirty="0">
                <a:cs typeface="Consolas" panose="020B0609020204030204" pitchFamily="49" charset="0"/>
              </a:rPr>
              <a:t>% </a:t>
            </a:r>
            <a:r>
              <a:rPr lang="en-US" sz="2000" b="1" dirty="0">
                <a:solidFill>
                  <a:schemeClr val="tx2"/>
                </a:solidFill>
                <a:cs typeface="Consolas" panose="020B0609020204030204" pitchFamily="49" charset="0"/>
              </a:rPr>
              <a:t>cd lab1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sz="2000"/>
              <a:t>Start </a:t>
            </a:r>
            <a:r>
              <a:rPr lang="en-US" sz="2000" smtClean="0"/>
              <a:t>AG by run</a:t>
            </a:r>
          </a:p>
          <a:p>
            <a:pPr marL="457200" lvl="1" indent="0">
              <a:buNone/>
            </a:pPr>
            <a:r>
              <a:rPr lang="en-US" sz="2000" b="1" smtClean="0">
                <a:solidFill>
                  <a:schemeClr val="tx2"/>
                </a:solidFill>
                <a:cs typeface="Consolas" panose="020B0609020204030204" pitchFamily="49" charset="0"/>
              </a:rPr>
              <a:t>     % RUN</a:t>
            </a:r>
            <a:endParaRPr lang="en-US" sz="2000" b="1" dirty="0">
              <a:solidFill>
                <a:schemeClr val="tx2"/>
              </a:solidFill>
              <a:cs typeface="Consolas" panose="020B0609020204030204" pitchFamily="49" charset="0"/>
            </a:endParaRPr>
          </a:p>
          <a:p>
            <a:pPr lvl="1">
              <a:buFont typeface="Wingdings" panose="05000000000000000000" pitchFamily="2" charset="2"/>
              <a:buChar char="q"/>
            </a:pPr>
            <a:r>
              <a:rPr lang="en-US" sz="2000" dirty="0"/>
              <a:t>Explore the design and answer the lab1 </a:t>
            </a:r>
            <a:r>
              <a:rPr lang="en-US" sz="2000" dirty="0" smtClean="0"/>
              <a:t>questions (on next page)</a:t>
            </a:r>
            <a:endParaRPr lang="en-US" sz="2000" dirty="0"/>
          </a:p>
          <a:p>
            <a:pPr lvl="2">
              <a:buFont typeface="Wingdings" panose="05000000000000000000" pitchFamily="2" charset="2"/>
              <a:buChar char="q"/>
            </a:pPr>
            <a:r>
              <a:rPr lang="en-US" dirty="0"/>
              <a:t>Hint: The following commands may be helpful:</a:t>
            </a:r>
          </a:p>
          <a:p>
            <a:pPr lvl="3">
              <a:buFont typeface="Wingdings" panose="05000000000000000000" pitchFamily="2" charset="2"/>
              <a:buChar char="q"/>
            </a:pPr>
            <a:r>
              <a:rPr lang="en-US" sz="2000" dirty="0" err="1">
                <a:cs typeface="Consolas" panose="020B0609020204030204" pitchFamily="49" charset="0"/>
              </a:rPr>
              <a:t>get_cells</a:t>
            </a:r>
            <a:endParaRPr lang="en-US" sz="2000" dirty="0">
              <a:cs typeface="Consolas" panose="020B0609020204030204" pitchFamily="49" charset="0"/>
            </a:endParaRPr>
          </a:p>
          <a:p>
            <a:pPr lvl="3">
              <a:buFont typeface="Wingdings" panose="05000000000000000000" pitchFamily="2" charset="2"/>
              <a:buChar char="q"/>
            </a:pPr>
            <a:r>
              <a:rPr lang="en-US" sz="2000" dirty="0" err="1" smtClean="0">
                <a:cs typeface="Consolas" panose="020B0609020204030204" pitchFamily="49" charset="0"/>
              </a:rPr>
              <a:t>report_property</a:t>
            </a:r>
            <a:endParaRPr lang="en-US" sz="2000" dirty="0">
              <a:cs typeface="Consolas" panose="020B0609020204030204" pitchFamily="49" charset="0"/>
            </a:endParaRPr>
          </a:p>
          <a:p>
            <a:pPr lvl="3">
              <a:buFont typeface="Wingdings" panose="05000000000000000000" pitchFamily="2" charset="2"/>
              <a:buChar char="q"/>
            </a:pPr>
            <a:r>
              <a:rPr lang="en-US" sz="2000" dirty="0" err="1">
                <a:cs typeface="Consolas" panose="020B0609020204030204" pitchFamily="49" charset="0"/>
              </a:rPr>
              <a:t>report_power_domain</a:t>
            </a:r>
            <a:endParaRPr lang="en-US" sz="2000" dirty="0">
              <a:cs typeface="Consolas" panose="020B0609020204030204" pitchFamily="49" charset="0"/>
            </a:endParaRPr>
          </a:p>
          <a:p>
            <a:pPr lvl="3">
              <a:buFont typeface="Wingdings" panose="05000000000000000000" pitchFamily="2" charset="2"/>
              <a:buChar char="q"/>
            </a:pPr>
            <a:r>
              <a:rPr lang="en-US" sz="2000" dirty="0" smtClean="0">
                <a:cs typeface="Consolas" panose="020B0609020204030204" pitchFamily="49" charset="0"/>
              </a:rPr>
              <a:t>export_setup </a:t>
            </a:r>
            <a:r>
              <a:rPr lang="en-US" sz="2000" dirty="0">
                <a:cs typeface="Consolas" panose="020B0609020204030204" pitchFamily="49" charset="0"/>
              </a:rPr>
              <a:t>–power_domain</a:t>
            </a:r>
          </a:p>
          <a:p>
            <a:pPr lvl="3">
              <a:buFont typeface="Wingdings" panose="05000000000000000000" pitchFamily="2" charset="2"/>
              <a:buChar char="q"/>
            </a:pPr>
            <a:r>
              <a:rPr lang="en-US" sz="2000" dirty="0" err="1">
                <a:cs typeface="Consolas" panose="020B0609020204030204" pitchFamily="49" charset="0"/>
              </a:rPr>
              <a:t>check_power_domain</a:t>
            </a:r>
            <a:r>
              <a:rPr lang="en-US" sz="2000" dirty="0">
                <a:cs typeface="Consolas" panose="020B0609020204030204" pitchFamily="49" charset="0"/>
              </a:rPr>
              <a:t> –</a:t>
            </a:r>
            <a:r>
              <a:rPr lang="en-US" sz="2000" dirty="0" err="1">
                <a:cs typeface="Consolas" panose="020B0609020204030204" pitchFamily="49" charset="0"/>
              </a:rPr>
              <a:t>rule_only</a:t>
            </a:r>
            <a:r>
              <a:rPr lang="en-US" sz="2000" dirty="0">
                <a:cs typeface="Consolas" panose="020B0609020204030204" pitchFamily="49" charset="0"/>
              </a:rPr>
              <a:t> </a:t>
            </a:r>
          </a:p>
          <a:p>
            <a:pPr lvl="3">
              <a:buFont typeface="Wingdings" panose="05000000000000000000" pitchFamily="2" charset="2"/>
              <a:buChar char="q"/>
            </a:pPr>
            <a:r>
              <a:rPr lang="en-US" sz="2000" dirty="0" err="1">
                <a:cs typeface="Consolas" panose="020B0609020204030204" pitchFamily="49" charset="0"/>
              </a:rPr>
              <a:t>set_link_path</a:t>
            </a:r>
            <a:r>
              <a:rPr lang="en-US" sz="2000" dirty="0">
                <a:cs typeface="Consolas" panose="020B0609020204030204" pitchFamily="49" charset="0"/>
              </a:rPr>
              <a:t> –print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sz="2000"/>
              <a:t>Exit </a:t>
            </a:r>
            <a:r>
              <a:rPr lang="en-US" sz="2000" smtClean="0"/>
              <a:t>AG </a:t>
            </a:r>
            <a:r>
              <a:rPr lang="en-US" sz="2000" dirty="0"/>
              <a:t>when done</a:t>
            </a:r>
            <a:br>
              <a:rPr lang="en-US" sz="2000" dirty="0"/>
            </a:br>
            <a:r>
              <a:rPr lang="en-US" sz="2000" b="1" dirty="0">
                <a:cs typeface="Consolas" panose="020B0609020204030204" pitchFamily="49" charset="0"/>
              </a:rPr>
              <a:t>% </a:t>
            </a:r>
            <a:r>
              <a:rPr lang="en-US" sz="2000" b="1" dirty="0">
                <a:solidFill>
                  <a:schemeClr val="tx2"/>
                </a:solidFill>
                <a:cs typeface="Consolas" panose="020B0609020204030204" pitchFamily="49" charset="0"/>
              </a:rPr>
              <a:t>exit</a:t>
            </a:r>
          </a:p>
          <a:p>
            <a:pPr marL="0" indent="0">
              <a:buNone/>
            </a:pPr>
            <a:endParaRPr lang="en-US" sz="20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LAB1: MVDD Design Exploration</a:t>
            </a:r>
          </a:p>
        </p:txBody>
      </p:sp>
    </p:spTree>
    <p:extLst>
      <p:ext uri="{BB962C8B-B14F-4D97-AF65-F5344CB8AC3E}">
        <p14:creationId xmlns:p14="http://schemas.microsoft.com/office/powerpoint/2010/main" val="3828721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91436" y="1262025"/>
            <a:ext cx="10157354" cy="5760750"/>
          </a:xfrm>
        </p:spPr>
        <p:txBody>
          <a:bodyPr>
            <a:normAutofit/>
          </a:bodyPr>
          <a:lstStyle/>
          <a:p>
            <a:pPr marL="284163" lvl="1" indent="0">
              <a:buNone/>
            </a:pPr>
            <a:r>
              <a:rPr lang="en-US" b="1" dirty="0"/>
              <a:t>7.4: Fixing Problem with IPD Insertion</a:t>
            </a:r>
            <a:endParaRPr lang="en-US" dirty="0" smtClean="0"/>
          </a:p>
          <a:p>
            <a:pPr marL="284163" lvl="1" indent="0">
              <a:buFont typeface="Wingdings" panose="05000000000000000000" pitchFamily="2" charset="2"/>
              <a:buChar char="q"/>
            </a:pPr>
            <a:r>
              <a:rPr lang="en-US" dirty="0" smtClean="0"/>
              <a:t>Fix the issue causing the unconnected IPD enable pins</a:t>
            </a:r>
          </a:p>
          <a:p>
            <a:pPr marL="568326" lvl="2" indent="0">
              <a:buFont typeface="Wingdings" panose="05000000000000000000" pitchFamily="2" charset="2"/>
              <a:buChar char="q"/>
            </a:pPr>
            <a:r>
              <a:rPr lang="en-US" sz="2400" dirty="0"/>
              <a:t> (</a:t>
            </a:r>
            <a:r>
              <a:rPr lang="en-US" sz="2400" dirty="0" smtClean="0"/>
              <a:t>Hint: Examine </a:t>
            </a:r>
            <a:r>
              <a:rPr lang="en-US" sz="2400" dirty="0"/>
              <a:t>all </a:t>
            </a:r>
            <a:r>
              <a:rPr lang="en-US" sz="2400" dirty="0" err="1"/>
              <a:t>db</a:t>
            </a:r>
            <a:r>
              <a:rPr lang="en-US" sz="2400" dirty="0"/>
              <a:t> </a:t>
            </a:r>
            <a:r>
              <a:rPr lang="en-US" sz="2400" dirty="0" err="1"/>
              <a:t>params</a:t>
            </a:r>
            <a:r>
              <a:rPr lang="en-US" sz="2400" dirty="0"/>
              <a:t> for preserving ports: </a:t>
            </a:r>
            <a:r>
              <a:rPr lang="en-US" sz="2400" dirty="0" err="1">
                <a:solidFill>
                  <a:schemeClr val="tx2"/>
                </a:solidFill>
              </a:rPr>
              <a:t>report_param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dirty="0" err="1">
                <a:solidFill>
                  <a:schemeClr val="tx2"/>
                </a:solidFill>
              </a:rPr>
              <a:t>db</a:t>
            </a:r>
            <a:r>
              <a:rPr lang="en-US" sz="2400" dirty="0">
                <a:solidFill>
                  <a:schemeClr val="tx2"/>
                </a:solidFill>
              </a:rPr>
              <a:t> *</a:t>
            </a:r>
            <a:r>
              <a:rPr lang="en-US" sz="2400" dirty="0" err="1">
                <a:solidFill>
                  <a:schemeClr val="tx2"/>
                </a:solidFill>
              </a:rPr>
              <a:t>preserv</a:t>
            </a:r>
            <a:r>
              <a:rPr lang="en-US" sz="2400" dirty="0" smtClean="0">
                <a:solidFill>
                  <a:schemeClr val="tx2"/>
                </a:solidFill>
              </a:rPr>
              <a:t>*</a:t>
            </a:r>
            <a:r>
              <a:rPr lang="en-US" sz="2400" dirty="0" smtClean="0"/>
              <a:t>)</a:t>
            </a:r>
          </a:p>
          <a:p>
            <a:pPr marL="284163" lvl="1" indent="0">
              <a:buFont typeface="Wingdings" panose="05000000000000000000" pitchFamily="2" charset="2"/>
              <a:buChar char="q"/>
            </a:pPr>
            <a:r>
              <a:rPr lang="en-US" dirty="0" smtClean="0"/>
              <a:t>Redo IPD insertion</a:t>
            </a:r>
          </a:p>
          <a:p>
            <a:pPr marL="568326" lvl="2" indent="0">
              <a:buFont typeface="Wingdings" panose="05000000000000000000" pitchFamily="2" charset="2"/>
              <a:buChar char="q"/>
            </a:pPr>
            <a:r>
              <a:rPr lang="en-US" sz="2400" dirty="0" smtClean="0"/>
              <a:t> Delete the existing IPD cells with </a:t>
            </a:r>
            <a:r>
              <a:rPr lang="en-US" sz="2400" dirty="0" err="1" smtClean="0">
                <a:solidFill>
                  <a:schemeClr val="tx2"/>
                </a:solidFill>
              </a:rPr>
              <a:t>delete_ipd_cells</a:t>
            </a:r>
            <a:endParaRPr lang="en-US" sz="2400" dirty="0" smtClean="0">
              <a:solidFill>
                <a:schemeClr val="tx2"/>
              </a:solidFill>
            </a:endParaRPr>
          </a:p>
          <a:p>
            <a:pPr marL="568326" lvl="2" indent="0">
              <a:buFont typeface="Wingdings" panose="05000000000000000000" pitchFamily="2" charset="2"/>
              <a:buChar char="q"/>
            </a:pPr>
            <a:r>
              <a:rPr lang="en-US" sz="2400" dirty="0" smtClean="0"/>
              <a:t> Run </a:t>
            </a:r>
            <a:r>
              <a:rPr lang="en-US" sz="2400" dirty="0" err="1" smtClean="0">
                <a:solidFill>
                  <a:schemeClr val="tx2"/>
                </a:solidFill>
              </a:rPr>
              <a:t>check_design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dirty="0" smtClean="0">
                <a:solidFill>
                  <a:schemeClr val="tx2"/>
                </a:solidFill>
              </a:rPr>
              <a:t>-</a:t>
            </a:r>
            <a:r>
              <a:rPr lang="en-US" sz="2400" dirty="0" err="1" smtClean="0">
                <a:solidFill>
                  <a:schemeClr val="tx2"/>
                </a:solidFill>
              </a:rPr>
              <a:t>fix_conflict_name</a:t>
            </a:r>
            <a:r>
              <a:rPr lang="en-US" sz="2400" dirty="0" smtClean="0">
                <a:solidFill>
                  <a:schemeClr val="tx2"/>
                </a:solidFill>
              </a:rPr>
              <a:t> </a:t>
            </a:r>
            <a:r>
              <a:rPr lang="en-US" sz="2400" dirty="0" smtClean="0"/>
              <a:t>to correct any name conflicts created</a:t>
            </a:r>
          </a:p>
          <a:p>
            <a:pPr marL="568326" lvl="2" indent="0">
              <a:buFont typeface="Wingdings" panose="05000000000000000000" pitchFamily="2" charset="2"/>
              <a:buChar char="q"/>
            </a:pPr>
            <a:r>
              <a:rPr lang="en-US" sz="2400" dirty="0" smtClean="0"/>
              <a:t> Reinsert with </a:t>
            </a:r>
            <a:r>
              <a:rPr lang="en-US" sz="2400" dirty="0" err="1" smtClean="0">
                <a:solidFill>
                  <a:schemeClr val="tx2"/>
                </a:solidFill>
              </a:rPr>
              <a:t>insert_ipd_cells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dirty="0" smtClean="0">
                <a:solidFill>
                  <a:schemeClr val="tx2"/>
                </a:solidFill>
              </a:rPr>
              <a:t>(–</a:t>
            </a:r>
            <a:r>
              <a:rPr lang="en-US" sz="2400" dirty="0" err="1" smtClean="0">
                <a:solidFill>
                  <a:schemeClr val="tx2"/>
                </a:solidFill>
              </a:rPr>
              <a:t>use_split_rail_island</a:t>
            </a:r>
            <a:r>
              <a:rPr lang="en-US" sz="2400" dirty="0" smtClean="0">
                <a:solidFill>
                  <a:schemeClr val="tx2"/>
                </a:solidFill>
              </a:rPr>
              <a:t>?)</a:t>
            </a:r>
            <a:endParaRPr lang="en-US" sz="2400" dirty="0" smtClean="0"/>
          </a:p>
          <a:p>
            <a:pPr marL="284163" lvl="1" indent="0">
              <a:buFont typeface="Wingdings" panose="05000000000000000000" pitchFamily="2" charset="2"/>
              <a:buChar char="q"/>
            </a:pPr>
            <a:r>
              <a:rPr lang="en-US" dirty="0" smtClean="0"/>
              <a:t>Run </a:t>
            </a:r>
            <a:r>
              <a:rPr lang="en-US" dirty="0">
                <a:solidFill>
                  <a:schemeClr val="tx2"/>
                </a:solidFill>
              </a:rPr>
              <a:t>check_power_domain</a:t>
            </a:r>
            <a:r>
              <a:rPr lang="en-US" dirty="0"/>
              <a:t> to verify </a:t>
            </a:r>
            <a:r>
              <a:rPr lang="en-US" dirty="0" smtClean="0"/>
              <a:t>if </a:t>
            </a:r>
            <a:r>
              <a:rPr lang="en-US" dirty="0"/>
              <a:t>all power domain </a:t>
            </a:r>
            <a:r>
              <a:rPr lang="en-US" dirty="0" smtClean="0"/>
              <a:t>issues </a:t>
            </a:r>
            <a:r>
              <a:rPr lang="en-US" dirty="0"/>
              <a:t>have been fixed</a:t>
            </a:r>
            <a:r>
              <a:rPr lang="en-US" dirty="0" smtClean="0"/>
              <a:t>. </a:t>
            </a:r>
            <a:r>
              <a:rPr lang="en-US" dirty="0"/>
              <a:t>(Besides </a:t>
            </a:r>
            <a:r>
              <a:rPr lang="en-US" dirty="0" smtClean="0"/>
              <a:t>the 5 improper </a:t>
            </a:r>
            <a:r>
              <a:rPr lang="en-US" dirty="0"/>
              <a:t>isolation-cell/level-shifter </a:t>
            </a:r>
            <a:r>
              <a:rPr lang="en-US" dirty="0" smtClean="0"/>
              <a:t>location warnings)</a:t>
            </a:r>
          </a:p>
          <a:p>
            <a:pPr marL="284163" lvl="1" indent="0">
              <a:buFont typeface="Wingdings" panose="05000000000000000000" pitchFamily="2" charset="2"/>
              <a:buChar char="q"/>
            </a:pPr>
            <a:r>
              <a:rPr lang="en-US" dirty="0" smtClean="0"/>
              <a:t>Save the project as </a:t>
            </a:r>
            <a:r>
              <a:rPr lang="en-US" dirty="0" err="1" smtClean="0">
                <a:solidFill>
                  <a:schemeClr val="tx2"/>
                </a:solidFill>
              </a:rPr>
              <a:t>db</a:t>
            </a:r>
            <a:r>
              <a:rPr lang="en-US" dirty="0" smtClean="0">
                <a:solidFill>
                  <a:schemeClr val="tx2"/>
                </a:solidFill>
              </a:rPr>
              <a:t>/</a:t>
            </a:r>
            <a:r>
              <a:rPr lang="en-US" dirty="0" err="1" smtClean="0">
                <a:solidFill>
                  <a:schemeClr val="tx2"/>
                </a:solidFill>
              </a:rPr>
              <a:t>top_ipd.proj</a:t>
            </a:r>
            <a:r>
              <a:rPr lang="en-US" dirty="0" smtClean="0"/>
              <a:t> and exit.</a:t>
            </a:r>
          </a:p>
          <a:p>
            <a:pPr marL="284163" lvl="1" indent="0">
              <a:buFont typeface="Wingdings" panose="05000000000000000000" pitchFamily="2" charset="2"/>
              <a:buChar char="q"/>
            </a:pPr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08769" y="171450"/>
            <a:ext cx="10187472" cy="946150"/>
          </a:xfrm>
        </p:spPr>
        <p:txBody>
          <a:bodyPr>
            <a:noAutofit/>
          </a:bodyPr>
          <a:lstStyle/>
          <a:p>
            <a:r>
              <a:rPr lang="en-US" sz="3200" b="1" dirty="0">
                <a:latin typeface="+mn-lt"/>
              </a:rPr>
              <a:t>LAB7: Hierarchical- Block </a:t>
            </a:r>
            <a:r>
              <a:rPr lang="en-US" sz="3200" b="1" dirty="0">
                <a:latin typeface="+mn-lt"/>
              </a:rPr>
              <a:t>Abstraction &amp; Top </a:t>
            </a:r>
            <a:r>
              <a:rPr lang="en-US" sz="3200" b="1">
                <a:latin typeface="+mn-lt"/>
              </a:rPr>
              <a:t>IPD </a:t>
            </a:r>
            <a:r>
              <a:rPr lang="en-US" sz="3200" b="1" smtClean="0">
                <a:latin typeface="+mn-lt"/>
              </a:rPr>
              <a:t>Fixing</a:t>
            </a:r>
            <a:endParaRPr lang="en-US" sz="3200" b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474173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1592" y="2209805"/>
            <a:ext cx="12188824" cy="3962399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+mj-lt"/>
                <a:ea typeface="ＭＳ Ｐゴシック" pitchFamily="-65" charset="-128"/>
                <a:cs typeface="ＭＳ Ｐゴシック" pitchFamily="-65" charset="-128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  <a:ea typeface="ＭＳ Ｐゴシック" pitchFamily="-65" charset="-128"/>
                <a:cs typeface="ＭＳ Ｐゴシック" pitchFamily="-65" charset="-128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  <a:ea typeface="ＭＳ Ｐゴシック" pitchFamily="-65" charset="-128"/>
                <a:cs typeface="ＭＳ Ｐゴシック" pitchFamily="-65" charset="-128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  <a:ea typeface="ＭＳ Ｐゴシック" pitchFamily="-65" charset="-128"/>
                <a:cs typeface="ＭＳ Ｐゴシック" pitchFamily="-65" charset="-128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  <a:ea typeface="ＭＳ Ｐゴシック" pitchFamily="-65" charset="-128"/>
                <a:cs typeface="ＭＳ Ｐゴシック" pitchFamily="-65" charset="-128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</a:defRPr>
            </a:lvl9pPr>
          </a:lstStyle>
          <a:p>
            <a:pPr algn="ctr"/>
            <a:r>
              <a:rPr lang="en-US" sz="4400" b="0" kern="0" dirty="0">
                <a:latin typeface="+mn-lt"/>
              </a:rPr>
              <a:t>Answer Key</a:t>
            </a:r>
            <a:r>
              <a:rPr lang="en-US" b="0" kern="0" dirty="0">
                <a:latin typeface="+mn-lt"/>
              </a:rPr>
              <a:t/>
            </a:r>
            <a:br>
              <a:rPr lang="en-US" b="0" kern="0" dirty="0">
                <a:latin typeface="+mn-lt"/>
              </a:rPr>
            </a:br>
            <a:endParaRPr lang="en-US" b="0" kern="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18255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52400" y="1236664"/>
            <a:ext cx="11225426" cy="5240336"/>
          </a:xfrm>
        </p:spPr>
        <p:txBody>
          <a:bodyPr/>
          <a:lstStyle/>
          <a:p>
            <a:pPr marL="58737" indent="0">
              <a:buSzPct val="130000"/>
              <a:buNone/>
            </a:pPr>
            <a:r>
              <a:rPr lang="en-US" sz="2200" b="1" dirty="0"/>
              <a:t>Determining power domains</a:t>
            </a:r>
            <a:endParaRPr lang="en-US" sz="2200" b="1" dirty="0"/>
          </a:p>
          <a:p>
            <a:pPr marL="744537" lvl="1" indent="-342900">
              <a:buSzPct val="130000"/>
            </a:pPr>
            <a:r>
              <a:rPr lang="en-US" sz="2000" dirty="0">
                <a:latin typeface="Consolas" panose="020B0609020204030204" pitchFamily="49" charset="0"/>
              </a:rPr>
              <a:t>get_property [get_modules </a:t>
            </a:r>
            <a:r>
              <a:rPr lang="en-US" sz="2000" dirty="0" err="1">
                <a:latin typeface="Consolas" panose="020B0609020204030204" pitchFamily="49" charset="0"/>
              </a:rPr>
              <a:t>sparc</a:t>
            </a:r>
            <a:r>
              <a:rPr lang="en-US" sz="2000" dirty="0">
                <a:latin typeface="Consolas" panose="020B0609020204030204" pitchFamily="49" charset="0"/>
              </a:rPr>
              <a:t>] power_domain</a:t>
            </a:r>
          </a:p>
          <a:p>
            <a:pPr marL="744537" lvl="1" indent="-342900">
              <a:buSzPct val="130000"/>
            </a:pPr>
            <a:r>
              <a:rPr lang="en-US" sz="2000" dirty="0">
                <a:latin typeface="Consolas" panose="020B0609020204030204" pitchFamily="49" charset="0"/>
              </a:rPr>
              <a:t>export_setup –power_domain pd.txt</a:t>
            </a:r>
          </a:p>
          <a:p>
            <a:pPr marL="58737" indent="0">
              <a:buSzPct val="130000"/>
              <a:buNone/>
            </a:pPr>
            <a:r>
              <a:rPr lang="en-US" sz="2200" b="1" dirty="0"/>
              <a:t>Determining Primary Power Nets &amp; Voltage</a:t>
            </a:r>
          </a:p>
          <a:p>
            <a:pPr marL="744537" lvl="1" indent="-342900">
              <a:buSzPct val="130000"/>
            </a:pPr>
            <a:r>
              <a:rPr lang="en-US" sz="2000" dirty="0" err="1">
                <a:latin typeface="Consolas" panose="020B0609020204030204" pitchFamily="49" charset="0"/>
              </a:rPr>
              <a:t>report_power_domain</a:t>
            </a:r>
            <a:r>
              <a:rPr lang="en-US" sz="2000" dirty="0">
                <a:latin typeface="Consolas" panose="020B0609020204030204" pitchFamily="49" charset="0"/>
              </a:rPr>
              <a:t> [</a:t>
            </a:r>
            <a:r>
              <a:rPr lang="en-US" sz="2000" dirty="0">
                <a:latin typeface="Consolas" panose="020B0609020204030204" pitchFamily="49" charset="0"/>
              </a:rPr>
              <a:t>get_modules </a:t>
            </a:r>
            <a:r>
              <a:rPr lang="en-US" sz="2000" dirty="0" err="1">
                <a:latin typeface="Consolas" panose="020B0609020204030204" pitchFamily="49" charset="0"/>
              </a:rPr>
              <a:t>tlu</a:t>
            </a:r>
            <a:r>
              <a:rPr lang="en-US" sz="2000" dirty="0">
                <a:latin typeface="Consolas" panose="020B0609020204030204" pitchFamily="49" charset="0"/>
              </a:rPr>
              <a:t>]</a:t>
            </a:r>
          </a:p>
          <a:p>
            <a:pPr marL="744537" lvl="1" indent="-342900">
              <a:buSzPct val="130000"/>
            </a:pPr>
            <a:r>
              <a:rPr lang="en-US" sz="2000" dirty="0">
                <a:latin typeface="Consolas" panose="020B0609020204030204" pitchFamily="49" charset="0"/>
              </a:rPr>
              <a:t>export_setup </a:t>
            </a:r>
            <a:r>
              <a:rPr lang="en-US" sz="2000" dirty="0">
                <a:latin typeface="Consolas" panose="020B0609020204030204" pitchFamily="49" charset="0"/>
              </a:rPr>
              <a:t>–power_domain </a:t>
            </a:r>
            <a:r>
              <a:rPr lang="en-US" sz="2000" dirty="0">
                <a:latin typeface="Consolas" panose="020B0609020204030204" pitchFamily="49" charset="0"/>
              </a:rPr>
              <a:t>pd.txt</a:t>
            </a:r>
          </a:p>
          <a:p>
            <a:pPr marL="744537" lvl="1" indent="-342900">
              <a:buSzPct val="130000"/>
            </a:pPr>
            <a:r>
              <a:rPr lang="en-US" sz="2000" dirty="0" err="1">
                <a:latin typeface="Consolas" panose="020B0609020204030204" pitchFamily="49" charset="0"/>
              </a:rPr>
              <a:t>report_property</a:t>
            </a:r>
            <a:r>
              <a:rPr lang="en-US" sz="2000" dirty="0">
                <a:latin typeface="Consolas" panose="020B0609020204030204" pitchFamily="49" charset="0"/>
              </a:rPr>
              <a:t> [</a:t>
            </a:r>
            <a:r>
              <a:rPr lang="en-US" sz="2000" dirty="0" err="1">
                <a:latin typeface="Consolas" panose="020B0609020204030204" pitchFamily="49" charset="0"/>
              </a:rPr>
              <a:t>get_misc_objects</a:t>
            </a:r>
            <a:r>
              <a:rPr lang="en-US" sz="2000" dirty="0">
                <a:latin typeface="Consolas" panose="020B0609020204030204" pitchFamily="49" charset="0"/>
              </a:rPr>
              <a:t> </a:t>
            </a:r>
            <a:r>
              <a:rPr lang="en-US" sz="2000" dirty="0" err="1">
                <a:latin typeface="Consolas" panose="020B0609020204030204" pitchFamily="49" charset="0"/>
              </a:rPr>
              <a:t>pd_tlu</a:t>
            </a:r>
            <a:r>
              <a:rPr lang="en-US" sz="2000" dirty="0">
                <a:latin typeface="Consolas" panose="020B0609020204030204" pitchFamily="49" charset="0"/>
              </a:rPr>
              <a:t> -class power_domain</a:t>
            </a:r>
            <a:r>
              <a:rPr lang="en-US" sz="2000" dirty="0">
                <a:latin typeface="Consolas" panose="020B0609020204030204" pitchFamily="49" charset="0"/>
              </a:rPr>
              <a:t>]</a:t>
            </a:r>
            <a:endParaRPr lang="en-US" sz="2000" dirty="0">
              <a:latin typeface="Consolas" panose="020B0609020204030204" pitchFamily="49" charset="0"/>
            </a:endParaRPr>
          </a:p>
          <a:p>
            <a:pPr marL="58737" indent="0">
              <a:buSzPct val="130000"/>
              <a:buNone/>
            </a:pPr>
            <a:r>
              <a:rPr lang="en-US" sz="2200" b="1" dirty="0"/>
              <a:t>Determining Linked </a:t>
            </a:r>
            <a:r>
              <a:rPr lang="en-US" sz="2200" b="1" dirty="0" err="1"/>
              <a:t>StdCell</a:t>
            </a:r>
            <a:r>
              <a:rPr lang="en-US" sz="2200" b="1" dirty="0"/>
              <a:t> Libraries</a:t>
            </a:r>
          </a:p>
          <a:p>
            <a:pPr marL="687387" lvl="1" indent="-285750">
              <a:buSzPct val="130000"/>
            </a:pPr>
            <a:r>
              <a:rPr lang="en-US" sz="2000" dirty="0" err="1">
                <a:latin typeface="Consolas" panose="020B0609020204030204" pitchFamily="49" charset="0"/>
              </a:rPr>
              <a:t>set_link_path</a:t>
            </a:r>
            <a:r>
              <a:rPr lang="en-US" sz="2000" dirty="0">
                <a:latin typeface="Consolas" panose="020B0609020204030204" pitchFamily="49" charset="0"/>
              </a:rPr>
              <a:t> -print</a:t>
            </a:r>
          </a:p>
          <a:p>
            <a:pPr marL="58737" indent="0">
              <a:buSzPct val="130000"/>
              <a:buNone/>
            </a:pPr>
            <a:r>
              <a:rPr lang="en-US" sz="2200" b="1" dirty="0"/>
              <a:t>Determining Isolation &amp; Level Shifter Cells</a:t>
            </a:r>
          </a:p>
          <a:p>
            <a:pPr marL="685800" lvl="2" indent="-342900">
              <a:buSzPct val="130000"/>
            </a:pPr>
            <a:r>
              <a:rPr lang="en-US" sz="1800" dirty="0">
                <a:latin typeface="Consolas" panose="020B0609020204030204" pitchFamily="49" charset="0"/>
              </a:rPr>
              <a:t>export_setup –power_domain </a:t>
            </a:r>
            <a:r>
              <a:rPr lang="en-US" sz="1800" dirty="0">
                <a:latin typeface="Consolas" panose="020B0609020204030204" pitchFamily="49" charset="0"/>
              </a:rPr>
              <a:t>pd.txt</a:t>
            </a:r>
            <a:endParaRPr lang="en-US" dirty="0">
              <a:latin typeface="Consolas" panose="020B0609020204030204" pitchFamily="49" charset="0"/>
            </a:endParaRPr>
          </a:p>
          <a:p>
            <a:pPr marL="58737" indent="0">
              <a:buSzPct val="130000"/>
              <a:buNone/>
            </a:pPr>
            <a:endParaRPr lang="en-US" sz="2200" dirty="0">
              <a:latin typeface="Consolas" panose="020B0609020204030204" pitchFamily="49" charset="0"/>
            </a:endParaRPr>
          </a:p>
          <a:p>
            <a:pPr marL="969962" lvl="3" indent="0">
              <a:buSzPct val="130000"/>
              <a:buNone/>
            </a:pPr>
            <a:endParaRPr lang="en-US" sz="1600" dirty="0"/>
          </a:p>
          <a:p>
            <a:pPr marL="627063" lvl="2" indent="0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62349" y="49360"/>
            <a:ext cx="9491874" cy="94615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LAB1: MVDD Design Exploration (Answer Key)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7772400" y="1295401"/>
            <a:ext cx="4114800" cy="120032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1200" dirty="0" err="1"/>
              <a:t>assign_power_domain</a:t>
            </a:r>
            <a:r>
              <a:rPr lang="en-US" sz="1200" dirty="0"/>
              <a:t> </a:t>
            </a:r>
            <a:r>
              <a:rPr lang="en-US" sz="1200" dirty="0" err="1"/>
              <a:t>pd_top</a:t>
            </a:r>
            <a:r>
              <a:rPr lang="en-US" sz="1200" dirty="0"/>
              <a:t> [get_modules {</a:t>
            </a:r>
            <a:r>
              <a:rPr lang="en-US" sz="1200" dirty="0" err="1"/>
              <a:t>sparc</a:t>
            </a:r>
            <a:r>
              <a:rPr lang="en-US" sz="1200" dirty="0"/>
              <a:t>}]</a:t>
            </a:r>
            <a:endParaRPr lang="en-US" sz="1200" dirty="0"/>
          </a:p>
          <a:p>
            <a:r>
              <a:rPr lang="en-US" sz="1200" dirty="0" err="1"/>
              <a:t>assign_power_domain</a:t>
            </a:r>
            <a:r>
              <a:rPr lang="en-US" sz="1200" dirty="0"/>
              <a:t> </a:t>
            </a:r>
            <a:r>
              <a:rPr lang="en-US" sz="1200" dirty="0" err="1"/>
              <a:t>pd_lsu</a:t>
            </a:r>
            <a:r>
              <a:rPr lang="en-US" sz="1200" dirty="0"/>
              <a:t> [</a:t>
            </a:r>
            <a:r>
              <a:rPr lang="en-US" sz="1200" dirty="0" err="1"/>
              <a:t>get_cells</a:t>
            </a:r>
            <a:r>
              <a:rPr lang="en-US" sz="1200" dirty="0"/>
              <a:t> {</a:t>
            </a:r>
            <a:r>
              <a:rPr lang="en-US" sz="1200" dirty="0" err="1"/>
              <a:t>lsu</a:t>
            </a:r>
            <a:r>
              <a:rPr lang="en-US" sz="1200" dirty="0"/>
              <a:t>}]</a:t>
            </a:r>
            <a:endParaRPr lang="en-US" sz="1200" dirty="0"/>
          </a:p>
          <a:p>
            <a:r>
              <a:rPr lang="en-US" sz="1200" dirty="0" err="1"/>
              <a:t>assign_power_domain</a:t>
            </a:r>
            <a:r>
              <a:rPr lang="en-US" sz="1200" dirty="0"/>
              <a:t> </a:t>
            </a:r>
            <a:r>
              <a:rPr lang="en-US" sz="1200" dirty="0" err="1"/>
              <a:t>pd_spu</a:t>
            </a:r>
            <a:r>
              <a:rPr lang="en-US" sz="1200" dirty="0"/>
              <a:t> [</a:t>
            </a:r>
            <a:r>
              <a:rPr lang="en-US" sz="1200" dirty="0" err="1"/>
              <a:t>get_cells</a:t>
            </a:r>
            <a:r>
              <a:rPr lang="en-US" sz="1200" dirty="0"/>
              <a:t> {</a:t>
            </a:r>
            <a:r>
              <a:rPr lang="en-US" sz="1200" dirty="0" err="1"/>
              <a:t>spu</a:t>
            </a:r>
            <a:r>
              <a:rPr lang="en-US" sz="1200" dirty="0"/>
              <a:t>}]</a:t>
            </a:r>
            <a:endParaRPr lang="en-US" sz="1200" dirty="0"/>
          </a:p>
          <a:p>
            <a:r>
              <a:rPr lang="en-US" sz="1200" dirty="0" err="1"/>
              <a:t>assign_power_domain</a:t>
            </a:r>
            <a:r>
              <a:rPr lang="en-US" sz="1200" dirty="0"/>
              <a:t> </a:t>
            </a:r>
            <a:r>
              <a:rPr lang="en-US" sz="1200" dirty="0" err="1"/>
              <a:t>pd_tlu</a:t>
            </a:r>
            <a:r>
              <a:rPr lang="en-US" sz="1200" dirty="0"/>
              <a:t> [</a:t>
            </a:r>
            <a:r>
              <a:rPr lang="en-US" sz="1200" dirty="0" err="1"/>
              <a:t>get_cells</a:t>
            </a:r>
            <a:r>
              <a:rPr lang="en-US" sz="1200" dirty="0"/>
              <a:t> {</a:t>
            </a:r>
            <a:r>
              <a:rPr lang="en-US" sz="1200" dirty="0" err="1"/>
              <a:t>tlu</a:t>
            </a:r>
            <a:r>
              <a:rPr lang="en-US" sz="1200" dirty="0"/>
              <a:t>}]</a:t>
            </a:r>
            <a:endParaRPr lang="en-US" sz="1200" dirty="0"/>
          </a:p>
          <a:p>
            <a:r>
              <a:rPr lang="en-US" sz="1200" dirty="0" err="1"/>
              <a:t>assign_power_domain</a:t>
            </a:r>
            <a:r>
              <a:rPr lang="en-US" sz="1200" dirty="0"/>
              <a:t> </a:t>
            </a:r>
            <a:r>
              <a:rPr lang="en-US" sz="1200" dirty="0" err="1"/>
              <a:t>pd_ffu</a:t>
            </a:r>
            <a:r>
              <a:rPr lang="en-US" sz="1200" dirty="0"/>
              <a:t> [</a:t>
            </a:r>
            <a:r>
              <a:rPr lang="en-US" sz="1200" dirty="0" err="1"/>
              <a:t>get_cells</a:t>
            </a:r>
            <a:r>
              <a:rPr lang="en-US" sz="1200" dirty="0"/>
              <a:t> {</a:t>
            </a:r>
            <a:r>
              <a:rPr lang="en-US" sz="1200" dirty="0" err="1"/>
              <a:t>ffu</a:t>
            </a:r>
            <a:r>
              <a:rPr lang="en-US" sz="1200" dirty="0"/>
              <a:t>}]</a:t>
            </a:r>
            <a:endParaRPr lang="en-US" sz="1200" dirty="0"/>
          </a:p>
          <a:p>
            <a:r>
              <a:rPr lang="en-US" sz="1200" dirty="0" err="1"/>
              <a:t>assign_power_domain</a:t>
            </a:r>
            <a:r>
              <a:rPr lang="en-US" sz="1200" dirty="0"/>
              <a:t> </a:t>
            </a:r>
            <a:r>
              <a:rPr lang="en-US" sz="1200" dirty="0" err="1"/>
              <a:t>pd_ifu</a:t>
            </a:r>
            <a:r>
              <a:rPr lang="en-US" sz="1200" dirty="0"/>
              <a:t> [</a:t>
            </a:r>
            <a:r>
              <a:rPr lang="en-US" sz="1200" dirty="0" err="1"/>
              <a:t>get_cells</a:t>
            </a:r>
            <a:r>
              <a:rPr lang="en-US" sz="1200" dirty="0"/>
              <a:t> {</a:t>
            </a:r>
            <a:r>
              <a:rPr lang="en-US" sz="1200" dirty="0" err="1"/>
              <a:t>ifu</a:t>
            </a:r>
            <a:r>
              <a:rPr lang="en-US" sz="1200" dirty="0"/>
              <a:t>}]</a:t>
            </a:r>
            <a:endParaRPr lang="en-US" sz="1200" dirty="0"/>
          </a:p>
        </p:txBody>
      </p:sp>
      <p:sp>
        <p:nvSpPr>
          <p:cNvPr id="10" name="TextBox 9"/>
          <p:cNvSpPr txBox="1"/>
          <p:nvPr/>
        </p:nvSpPr>
        <p:spPr>
          <a:xfrm>
            <a:off x="7772400" y="2750404"/>
            <a:ext cx="4114800" cy="83099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1200" dirty="0" err="1"/>
              <a:t>set_power_domain</a:t>
            </a:r>
            <a:r>
              <a:rPr lang="en-US" sz="1200" dirty="0"/>
              <a:t> </a:t>
            </a:r>
            <a:r>
              <a:rPr lang="en-US" sz="1200" dirty="0" err="1"/>
              <a:t>pd_tlu</a:t>
            </a:r>
            <a:r>
              <a:rPr lang="en-US" sz="1200" dirty="0"/>
              <a:t> \</a:t>
            </a:r>
          </a:p>
          <a:p>
            <a:r>
              <a:rPr lang="en-US" sz="1200" dirty="0"/>
              <a:t>	-voltage 0.900 \</a:t>
            </a:r>
          </a:p>
          <a:p>
            <a:r>
              <a:rPr lang="en-US" sz="1200" dirty="0"/>
              <a:t>	-</a:t>
            </a:r>
            <a:r>
              <a:rPr lang="en-US" sz="1200" dirty="0" err="1"/>
              <a:t>can_shutoff</a:t>
            </a:r>
            <a:r>
              <a:rPr lang="en-US" sz="1200" dirty="0"/>
              <a:t> \</a:t>
            </a:r>
          </a:p>
          <a:p>
            <a:r>
              <a:rPr lang="en-US" sz="1200" dirty="0"/>
              <a:t>	</a:t>
            </a:r>
            <a:r>
              <a:rPr lang="en-US" sz="1200" b="1" dirty="0">
                <a:solidFill>
                  <a:srgbClr val="FFFF00"/>
                </a:solidFill>
              </a:rPr>
              <a:t>-</a:t>
            </a:r>
            <a:r>
              <a:rPr lang="en-US" sz="1200" b="1" dirty="0" err="1">
                <a:solidFill>
                  <a:srgbClr val="FFFF00"/>
                </a:solidFill>
              </a:rPr>
              <a:t>primary_power_net</a:t>
            </a:r>
            <a:r>
              <a:rPr lang="en-US" sz="1200" b="1" dirty="0">
                <a:solidFill>
                  <a:srgbClr val="FFFF00"/>
                </a:solidFill>
              </a:rPr>
              <a:t> VDD_SW_TLU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7696200" y="3962401"/>
            <a:ext cx="4114800" cy="83099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1200" dirty="0" err="1"/>
              <a:t>set_link_path</a:t>
            </a:r>
            <a:r>
              <a:rPr lang="en-US" sz="1200" dirty="0"/>
              <a:t> -instance { </a:t>
            </a:r>
            <a:r>
              <a:rPr lang="en-US" sz="1200" dirty="0" err="1"/>
              <a:t>ffu</a:t>
            </a:r>
            <a:r>
              <a:rPr lang="en-US" sz="1200" dirty="0"/>
              <a:t> </a:t>
            </a:r>
            <a:r>
              <a:rPr lang="en-US" sz="1200" dirty="0" err="1"/>
              <a:t>ifu</a:t>
            </a:r>
            <a:r>
              <a:rPr lang="en-US" sz="1200" dirty="0"/>
              <a:t> } {</a:t>
            </a:r>
          </a:p>
          <a:p>
            <a:r>
              <a:rPr lang="en-US" sz="1200" dirty="0"/>
              <a:t>	tsmc160g-slow.lib</a:t>
            </a:r>
          </a:p>
          <a:p>
            <a:r>
              <a:rPr lang="en-US" sz="1200" dirty="0"/>
              <a:t>	ipd_slow.lib</a:t>
            </a:r>
          </a:p>
          <a:p>
            <a:r>
              <a:rPr lang="en-US" sz="1200" dirty="0"/>
              <a:t>}</a:t>
            </a:r>
            <a:endParaRPr lang="en-US" sz="1200" dirty="0"/>
          </a:p>
        </p:txBody>
      </p:sp>
      <p:sp>
        <p:nvSpPr>
          <p:cNvPr id="12" name="TextBox 11"/>
          <p:cNvSpPr txBox="1"/>
          <p:nvPr/>
        </p:nvSpPr>
        <p:spPr>
          <a:xfrm>
            <a:off x="7696200" y="5036404"/>
            <a:ext cx="4114800" cy="83099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1200" dirty="0" err="1"/>
              <a:t>set_isolation_cell_rule</a:t>
            </a:r>
            <a:r>
              <a:rPr lang="en-US" sz="1200" dirty="0"/>
              <a:t> </a:t>
            </a:r>
            <a:r>
              <a:rPr lang="en-US" sz="1200" dirty="0" err="1"/>
              <a:t>isolation_spu</a:t>
            </a:r>
            <a:r>
              <a:rPr lang="en-US" sz="1200" dirty="0"/>
              <a:t> \</a:t>
            </a:r>
          </a:p>
          <a:p>
            <a:r>
              <a:rPr lang="en-US" sz="1200" dirty="0"/>
              <a:t>	-</a:t>
            </a:r>
            <a:r>
              <a:rPr lang="en-US" sz="1200" dirty="0" err="1"/>
              <a:t>lib_cell</a:t>
            </a:r>
            <a:r>
              <a:rPr lang="en-US" sz="1200" dirty="0"/>
              <a:t> {</a:t>
            </a:r>
            <a:r>
              <a:rPr lang="en-US" sz="1200" dirty="0">
                <a:solidFill>
                  <a:srgbClr val="FFFF00"/>
                </a:solidFill>
              </a:rPr>
              <a:t>ISOHIGHX10</a:t>
            </a:r>
            <a:r>
              <a:rPr lang="en-US" sz="1200" dirty="0"/>
              <a:t>} </a:t>
            </a:r>
            <a:endParaRPr lang="en-US" sz="1200" dirty="0"/>
          </a:p>
          <a:p>
            <a:r>
              <a:rPr lang="en-US" sz="1200" dirty="0" err="1"/>
              <a:t>set_level_shifter_rule</a:t>
            </a:r>
            <a:r>
              <a:rPr lang="en-US" sz="1200" dirty="0"/>
              <a:t> </a:t>
            </a:r>
            <a:r>
              <a:rPr lang="en-US" sz="1200" dirty="0" err="1"/>
              <a:t>ls_rule_low_hi</a:t>
            </a:r>
            <a:r>
              <a:rPr lang="en-US" sz="1200" dirty="0"/>
              <a:t> \</a:t>
            </a:r>
          </a:p>
          <a:p>
            <a:r>
              <a:rPr lang="en-US" sz="1200" dirty="0"/>
              <a:t>	-</a:t>
            </a:r>
            <a:r>
              <a:rPr lang="en-US" sz="1200" dirty="0" err="1"/>
              <a:t>lib_cell</a:t>
            </a:r>
            <a:r>
              <a:rPr lang="en-US" sz="1200" dirty="0"/>
              <a:t> {</a:t>
            </a:r>
            <a:r>
              <a:rPr lang="en-US" sz="1200" dirty="0">
                <a:solidFill>
                  <a:srgbClr val="FFFF00"/>
                </a:solidFill>
              </a:rPr>
              <a:t>LS_LHX10</a:t>
            </a:r>
            <a:r>
              <a:rPr lang="en-US" sz="1200" dirty="0"/>
              <a:t>} \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1262142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017325" y="1236665"/>
            <a:ext cx="10360501" cy="896937"/>
          </a:xfrm>
        </p:spPr>
        <p:txBody>
          <a:bodyPr/>
          <a:lstStyle/>
          <a:p>
            <a:pPr marL="58737" indent="0">
              <a:buNone/>
            </a:pPr>
            <a:r>
              <a:rPr lang="en-US" sz="2400" b="1" dirty="0">
                <a:solidFill>
                  <a:schemeClr val="tx2"/>
                </a:solidFill>
                <a:latin typeface="+mj-lt"/>
              </a:rPr>
              <a:t>Questions:</a:t>
            </a:r>
          </a:p>
          <a:p>
            <a:pPr marL="1028700" lvl="2" indent="-342900">
              <a:buSzPct val="100000"/>
              <a:buFont typeface="+mj-lt"/>
              <a:buAutoNum type="arabicPeriod"/>
            </a:pPr>
            <a:r>
              <a:rPr lang="en-US" sz="1800" dirty="0"/>
              <a:t>Fill in the missing information in the following table:</a:t>
            </a:r>
          </a:p>
          <a:p>
            <a:pPr marL="969962" lvl="3" indent="0">
              <a:buSzPct val="130000"/>
              <a:buNone/>
            </a:pPr>
            <a:endParaRPr lang="en-US" sz="1600" dirty="0"/>
          </a:p>
          <a:p>
            <a:pPr marL="627063" lvl="2" indent="0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62349" y="49360"/>
            <a:ext cx="9491874" cy="94615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LAB1: MVDD Design Exploration (Answer Key)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/>
          </p:nvPr>
        </p:nvGraphicFramePr>
        <p:xfrm>
          <a:off x="611030" y="2057400"/>
          <a:ext cx="10969943" cy="3042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220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3147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7536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8600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55507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96240">
                <a:tc>
                  <a:txBody>
                    <a:bodyPr/>
                    <a:lstStyle/>
                    <a:p>
                      <a:r>
                        <a:rPr lang="en-US" dirty="0" smtClean="0"/>
                        <a:t>Power Domain</a:t>
                      </a:r>
                      <a:endParaRPr lang="en-US" dirty="0"/>
                    </a:p>
                  </a:txBody>
                  <a:tcPr marL="121888" marR="121888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Module</a:t>
                      </a:r>
                      <a:r>
                        <a:rPr lang="en-US" baseline="0" dirty="0" smtClean="0"/>
                        <a:t> Instance</a:t>
                      </a:r>
                      <a:endParaRPr lang="en-US" dirty="0"/>
                    </a:p>
                  </a:txBody>
                  <a:tcPr marL="121888" marR="121888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Primary Power Net</a:t>
                      </a:r>
                      <a:endParaRPr lang="en-US" dirty="0"/>
                    </a:p>
                  </a:txBody>
                  <a:tcPr marL="121888" marR="121888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Voltage</a:t>
                      </a:r>
                      <a:endParaRPr lang="en-US" dirty="0"/>
                    </a:p>
                  </a:txBody>
                  <a:tcPr marL="121888" marR="121888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Linked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err="1" smtClean="0"/>
                        <a:t>Stdcell</a:t>
                      </a:r>
                      <a:r>
                        <a:rPr lang="en-US" dirty="0" smtClean="0"/>
                        <a:t> Library</a:t>
                      </a:r>
                      <a:endParaRPr lang="en-US" dirty="0"/>
                    </a:p>
                  </a:txBody>
                  <a:tcPr marL="121888" marR="121888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 err="1" smtClean="0"/>
                        <a:t>pd_top</a:t>
                      </a:r>
                      <a:endParaRPr lang="en-US" sz="1800" dirty="0"/>
                    </a:p>
                  </a:txBody>
                  <a:tcPr marL="121888" marR="1218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sparc</a:t>
                      </a:r>
                      <a:r>
                        <a:rPr lang="en-US" dirty="0" smtClean="0"/>
                        <a:t> </a:t>
                      </a:r>
                    </a:p>
                    <a:p>
                      <a:r>
                        <a:rPr lang="en-US" sz="1200" dirty="0" smtClean="0"/>
                        <a:t>(top module)</a:t>
                      </a:r>
                      <a:endParaRPr lang="en-US" sz="1200" dirty="0"/>
                    </a:p>
                  </a:txBody>
                  <a:tcPr marL="121888" marR="1218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VDD</a:t>
                      </a:r>
                      <a:endParaRPr lang="en-US" dirty="0"/>
                    </a:p>
                  </a:txBody>
                  <a:tcPr marL="121888" marR="1218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0.9</a:t>
                      </a:r>
                      <a:endParaRPr lang="en-US" dirty="0"/>
                    </a:p>
                  </a:txBody>
                  <a:tcPr marL="121888" marR="1218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tsmc090g-slow.lib</a:t>
                      </a:r>
                      <a:endParaRPr lang="en-US" dirty="0"/>
                    </a:p>
                  </a:txBody>
                  <a:tcPr marL="121888" marR="1218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 err="1" smtClean="0"/>
                        <a:t>pd_lsu</a:t>
                      </a:r>
                      <a:endParaRPr lang="en-US" sz="1800" dirty="0"/>
                    </a:p>
                  </a:txBody>
                  <a:tcPr marL="121888" marR="1218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lsu</a:t>
                      </a:r>
                      <a:endParaRPr lang="en-US" dirty="0"/>
                    </a:p>
                  </a:txBody>
                  <a:tcPr marL="121888" marR="1218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VDD</a:t>
                      </a:r>
                      <a:endParaRPr lang="en-US" dirty="0"/>
                    </a:p>
                  </a:txBody>
                  <a:tcPr marL="121888" marR="1218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0.9</a:t>
                      </a:r>
                      <a:endParaRPr lang="en-US" dirty="0"/>
                    </a:p>
                  </a:txBody>
                  <a:tcPr marL="121888" marR="1218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tsmc090g-fast.lib</a:t>
                      </a:r>
                    </a:p>
                  </a:txBody>
                  <a:tcPr marL="121888" marR="1218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 err="1" smtClean="0"/>
                        <a:t>pd_spu</a:t>
                      </a:r>
                      <a:endParaRPr lang="en-US" sz="1800" dirty="0" smtClean="0"/>
                    </a:p>
                  </a:txBody>
                  <a:tcPr marL="121888" marR="1218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spu</a:t>
                      </a:r>
                      <a:endParaRPr lang="en-US" dirty="0" smtClean="0"/>
                    </a:p>
                  </a:txBody>
                  <a:tcPr marL="121888" marR="1218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VDD_SW_SPU</a:t>
                      </a:r>
                      <a:endParaRPr lang="en-US" dirty="0"/>
                    </a:p>
                  </a:txBody>
                  <a:tcPr marL="121888" marR="1218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0.9</a:t>
                      </a:r>
                      <a:endParaRPr lang="en-US" dirty="0"/>
                    </a:p>
                  </a:txBody>
                  <a:tcPr marL="121888" marR="1218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tsmc090g-slow.lib</a:t>
                      </a:r>
                    </a:p>
                  </a:txBody>
                  <a:tcPr marL="121888" marR="1218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 err="1" smtClean="0"/>
                        <a:t>pd_ffu</a:t>
                      </a:r>
                      <a:endParaRPr lang="en-US" sz="1800" dirty="0"/>
                    </a:p>
                  </a:txBody>
                  <a:tcPr marL="121888" marR="1218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ffu</a:t>
                      </a:r>
                      <a:endParaRPr lang="en-US" dirty="0"/>
                    </a:p>
                  </a:txBody>
                  <a:tcPr marL="121888" marR="1218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VDDHIGH</a:t>
                      </a:r>
                      <a:endParaRPr lang="en-US" dirty="0"/>
                    </a:p>
                  </a:txBody>
                  <a:tcPr marL="121888" marR="1218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1.6</a:t>
                      </a:r>
                      <a:endParaRPr lang="en-US" dirty="0"/>
                    </a:p>
                  </a:txBody>
                  <a:tcPr marL="121888" marR="1218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tsmc160g-slow.lib</a:t>
                      </a:r>
                    </a:p>
                  </a:txBody>
                  <a:tcPr marL="121888" marR="1218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 err="1" smtClean="0"/>
                        <a:t>pd_ifu</a:t>
                      </a:r>
                      <a:endParaRPr lang="en-US" sz="1800" dirty="0"/>
                    </a:p>
                  </a:txBody>
                  <a:tcPr marL="121888" marR="1218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ifu</a:t>
                      </a:r>
                      <a:endParaRPr lang="en-US" dirty="0"/>
                    </a:p>
                  </a:txBody>
                  <a:tcPr marL="121888" marR="1218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VDD_SW_IFU</a:t>
                      </a:r>
                    </a:p>
                  </a:txBody>
                  <a:tcPr marL="121888" marR="1218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1.6</a:t>
                      </a:r>
                      <a:endParaRPr lang="en-US" dirty="0"/>
                    </a:p>
                  </a:txBody>
                  <a:tcPr marL="121888" marR="1218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tsmc160g-slow.lib</a:t>
                      </a:r>
                    </a:p>
                  </a:txBody>
                  <a:tcPr marL="121888" marR="1218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 err="1" smtClean="0"/>
                        <a:t>pd_tlu</a:t>
                      </a:r>
                      <a:endParaRPr lang="en-US" sz="1800" dirty="0"/>
                    </a:p>
                  </a:txBody>
                  <a:tcPr marL="121888" marR="1218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tlu</a:t>
                      </a:r>
                      <a:endParaRPr lang="en-US" dirty="0"/>
                    </a:p>
                  </a:txBody>
                  <a:tcPr marL="121888" marR="1218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VDD_SW_TLU</a:t>
                      </a:r>
                    </a:p>
                  </a:txBody>
                  <a:tcPr marL="121888" marR="1218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0.9</a:t>
                      </a:r>
                      <a:endParaRPr lang="en-US" dirty="0"/>
                    </a:p>
                  </a:txBody>
                  <a:tcPr marL="121888" marR="1218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tsmc090g-fast.lib</a:t>
                      </a:r>
                    </a:p>
                  </a:txBody>
                  <a:tcPr marL="121888" marR="1218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6" name="Content Placeholder 1"/>
          <p:cNvSpPr txBox="1">
            <a:spLocks/>
          </p:cNvSpPr>
          <p:nvPr/>
        </p:nvSpPr>
        <p:spPr bwMode="auto">
          <a:xfrm>
            <a:off x="1008757" y="5466080"/>
            <a:ext cx="10360501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28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>
                <a:solidFill>
                  <a:schemeClr val="tx1"/>
                </a:solidFill>
                <a:latin typeface="+mn-lt"/>
                <a:ea typeface="ＭＳ Ｐゴシック" pitchFamily="-65" charset="-128"/>
                <a:cs typeface="ＭＳ Ｐゴシック" pitchFamily="-65" charset="-128"/>
              </a:defRPr>
            </a:lvl1pPr>
            <a:lvl2pPr marL="5715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ＭＳ Ｐゴシック" pitchFamily="-65" charset="-128"/>
              </a:defRPr>
            </a:lvl2pPr>
            <a:lvl3pPr marL="855663" indent="-169863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+mn-lt"/>
                <a:ea typeface="ＭＳ Ｐゴシック" pitchFamily="-65" charset="-128"/>
              </a:defRPr>
            </a:lvl3pPr>
            <a:lvl4pPr marL="1139825" indent="-169863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200">
                <a:solidFill>
                  <a:schemeClr val="tx1"/>
                </a:solidFill>
                <a:latin typeface="+mn-lt"/>
                <a:ea typeface="ＭＳ Ｐゴシック" pitchFamily="-65" charset="-128"/>
              </a:defRPr>
            </a:lvl4pPr>
            <a:lvl5pPr marL="1423988" indent="-169863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000">
                <a:solidFill>
                  <a:schemeClr val="tx1"/>
                </a:solidFill>
                <a:latin typeface="+mn-lt"/>
                <a:ea typeface="ＭＳ Ｐゴシック" pitchFamily="-65" charset="-128"/>
              </a:defRPr>
            </a:lvl5pPr>
            <a:lvl6pPr marL="1881188" indent="-169863" algn="l" rtl="0" fontAlgn="base">
              <a:spcBef>
                <a:spcPct val="20000"/>
              </a:spcBef>
              <a:spcAft>
                <a:spcPct val="0"/>
              </a:spcAft>
              <a:buChar char="»"/>
              <a:defRPr sz="1000">
                <a:solidFill>
                  <a:schemeClr val="tx1"/>
                </a:solidFill>
                <a:latin typeface="+mn-lt"/>
              </a:defRPr>
            </a:lvl6pPr>
            <a:lvl7pPr marL="2338388" indent="-169863" algn="l" rtl="0" fontAlgn="base">
              <a:spcBef>
                <a:spcPct val="20000"/>
              </a:spcBef>
              <a:spcAft>
                <a:spcPct val="0"/>
              </a:spcAft>
              <a:buChar char="»"/>
              <a:defRPr sz="1000">
                <a:solidFill>
                  <a:schemeClr val="tx1"/>
                </a:solidFill>
                <a:latin typeface="+mn-lt"/>
              </a:defRPr>
            </a:lvl7pPr>
            <a:lvl8pPr marL="2795588" indent="-169863" algn="l" rtl="0" fontAlgn="base">
              <a:spcBef>
                <a:spcPct val="20000"/>
              </a:spcBef>
              <a:spcAft>
                <a:spcPct val="0"/>
              </a:spcAft>
              <a:buChar char="»"/>
              <a:defRPr sz="1000">
                <a:solidFill>
                  <a:schemeClr val="tx1"/>
                </a:solidFill>
                <a:latin typeface="+mn-lt"/>
              </a:defRPr>
            </a:lvl8pPr>
            <a:lvl9pPr marL="3252788" indent="-169863" algn="l" rtl="0" fontAlgn="base">
              <a:spcBef>
                <a:spcPct val="20000"/>
              </a:spcBef>
              <a:spcAft>
                <a:spcPct val="0"/>
              </a:spcAft>
              <a:buChar char="»"/>
              <a:defRPr sz="1000">
                <a:solidFill>
                  <a:schemeClr val="tx1"/>
                </a:solidFill>
                <a:latin typeface="+mn-lt"/>
              </a:defRPr>
            </a:lvl9pPr>
          </a:lstStyle>
          <a:p>
            <a:pPr marL="1028700" lvl="2" indent="-342900">
              <a:buSzPct val="100000"/>
              <a:buFont typeface="+mj-lt"/>
              <a:buAutoNum type="arabicPeriod" startAt="2"/>
            </a:pPr>
            <a:r>
              <a:rPr lang="en-US" sz="1800" kern="0" dirty="0"/>
              <a:t>I</a:t>
            </a:r>
            <a:r>
              <a:rPr lang="en-US" sz="1800" kern="0" dirty="0"/>
              <a:t>solation library cell name:     	</a:t>
            </a:r>
            <a:r>
              <a:rPr lang="en-US" sz="1800" u="sng" kern="0" dirty="0"/>
              <a:t>      ISOHIGHX10      </a:t>
            </a:r>
          </a:p>
          <a:p>
            <a:pPr marL="1028700" lvl="2" indent="-342900">
              <a:buSzPct val="100000"/>
              <a:buFont typeface="+mj-lt"/>
              <a:buAutoNum type="arabicPeriod" startAt="2"/>
            </a:pPr>
            <a:r>
              <a:rPr lang="en-US" sz="1800" kern="0" dirty="0"/>
              <a:t>Level shifter library cell name:	</a:t>
            </a:r>
            <a:r>
              <a:rPr lang="en-US" sz="1800" u="sng" kern="0" dirty="0"/>
              <a:t> </a:t>
            </a:r>
            <a:r>
              <a:rPr lang="en-US" sz="1800" u="sng" kern="0" dirty="0"/>
              <a:t>     LS_LHX10, LS_HLX10      </a:t>
            </a:r>
            <a:endParaRPr lang="en-US" sz="1800" kern="0" dirty="0"/>
          </a:p>
          <a:p>
            <a:pPr marL="969962" lvl="3" indent="0">
              <a:buSzPct val="130000"/>
              <a:buNone/>
            </a:pPr>
            <a:endParaRPr lang="en-US" sz="1600" kern="0" dirty="0"/>
          </a:p>
          <a:p>
            <a:pPr marL="627063" lvl="2" indent="0">
              <a:buNone/>
            </a:pPr>
            <a:endParaRPr lang="en-US" kern="0" dirty="0"/>
          </a:p>
        </p:txBody>
      </p:sp>
    </p:spTree>
    <p:extLst>
      <p:ext uri="{BB962C8B-B14F-4D97-AF65-F5344CB8AC3E}">
        <p14:creationId xmlns:p14="http://schemas.microsoft.com/office/powerpoint/2010/main" val="201555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LAB1: MVDD Design Exploration</a:t>
            </a:r>
          </a:p>
        </p:txBody>
      </p:sp>
      <p:sp>
        <p:nvSpPr>
          <p:cNvPr id="4" name="Content Placeholder 1"/>
          <p:cNvSpPr txBox="1">
            <a:spLocks/>
          </p:cNvSpPr>
          <p:nvPr/>
        </p:nvSpPr>
        <p:spPr bwMode="auto">
          <a:xfrm>
            <a:off x="763588" y="1236664"/>
            <a:ext cx="7772400" cy="896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28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>
                <a:solidFill>
                  <a:schemeClr val="tx1"/>
                </a:solidFill>
                <a:latin typeface="+mn-lt"/>
                <a:ea typeface="ＭＳ Ｐゴシック" pitchFamily="-65" charset="-128"/>
                <a:cs typeface="ＭＳ Ｐゴシック" pitchFamily="-65" charset="-128"/>
              </a:defRPr>
            </a:lvl1pPr>
            <a:lvl2pPr marL="5715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ＭＳ Ｐゴシック" pitchFamily="-65" charset="-128"/>
              </a:defRPr>
            </a:lvl2pPr>
            <a:lvl3pPr marL="855663" indent="-169863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+mn-lt"/>
                <a:ea typeface="ＭＳ Ｐゴシック" pitchFamily="-65" charset="-128"/>
              </a:defRPr>
            </a:lvl3pPr>
            <a:lvl4pPr marL="1139825" indent="-169863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200">
                <a:solidFill>
                  <a:schemeClr val="tx1"/>
                </a:solidFill>
                <a:latin typeface="+mn-lt"/>
                <a:ea typeface="ＭＳ Ｐゴシック" pitchFamily="-65" charset="-128"/>
              </a:defRPr>
            </a:lvl4pPr>
            <a:lvl5pPr marL="1423988" indent="-169863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000">
                <a:solidFill>
                  <a:schemeClr val="tx1"/>
                </a:solidFill>
                <a:latin typeface="+mn-lt"/>
                <a:ea typeface="ＭＳ Ｐゴシック" pitchFamily="-65" charset="-128"/>
              </a:defRPr>
            </a:lvl5pPr>
            <a:lvl6pPr marL="1881188" indent="-169863" algn="l" rtl="0" fontAlgn="base">
              <a:spcBef>
                <a:spcPct val="20000"/>
              </a:spcBef>
              <a:spcAft>
                <a:spcPct val="0"/>
              </a:spcAft>
              <a:buChar char="»"/>
              <a:defRPr sz="1000">
                <a:solidFill>
                  <a:schemeClr val="tx1"/>
                </a:solidFill>
                <a:latin typeface="+mn-lt"/>
              </a:defRPr>
            </a:lvl6pPr>
            <a:lvl7pPr marL="2338388" indent="-169863" algn="l" rtl="0" fontAlgn="base">
              <a:spcBef>
                <a:spcPct val="20000"/>
              </a:spcBef>
              <a:spcAft>
                <a:spcPct val="0"/>
              </a:spcAft>
              <a:buChar char="»"/>
              <a:defRPr sz="1000">
                <a:solidFill>
                  <a:schemeClr val="tx1"/>
                </a:solidFill>
                <a:latin typeface="+mn-lt"/>
              </a:defRPr>
            </a:lvl7pPr>
            <a:lvl8pPr marL="2795588" indent="-169863" algn="l" rtl="0" fontAlgn="base">
              <a:spcBef>
                <a:spcPct val="20000"/>
              </a:spcBef>
              <a:spcAft>
                <a:spcPct val="0"/>
              </a:spcAft>
              <a:buChar char="»"/>
              <a:defRPr sz="1000">
                <a:solidFill>
                  <a:schemeClr val="tx1"/>
                </a:solidFill>
                <a:latin typeface="+mn-lt"/>
              </a:defRPr>
            </a:lvl8pPr>
            <a:lvl9pPr marL="3252788" indent="-169863" algn="l" rtl="0" fontAlgn="base">
              <a:spcBef>
                <a:spcPct val="20000"/>
              </a:spcBef>
              <a:spcAft>
                <a:spcPct val="0"/>
              </a:spcAft>
              <a:buChar char="»"/>
              <a:defRPr sz="1000">
                <a:solidFill>
                  <a:schemeClr val="tx1"/>
                </a:solidFill>
                <a:latin typeface="+mn-lt"/>
              </a:defRPr>
            </a:lvl9pPr>
          </a:lstStyle>
          <a:p>
            <a:pPr marL="58737" indent="0">
              <a:buNone/>
            </a:pPr>
            <a:r>
              <a:rPr lang="en-US" sz="2400" b="1" kern="0">
                <a:solidFill>
                  <a:schemeClr val="tx2"/>
                </a:solidFill>
              </a:rPr>
              <a:t>Questions:</a:t>
            </a:r>
          </a:p>
          <a:p>
            <a:pPr marL="1028700" lvl="2" indent="-342900">
              <a:buSzPct val="100000"/>
              <a:buFont typeface="+mj-lt"/>
              <a:buAutoNum type="arabicPeriod"/>
            </a:pPr>
            <a:r>
              <a:rPr lang="en-US" sz="1800" kern="0"/>
              <a:t>Fill in the missing information in the following table:</a:t>
            </a:r>
          </a:p>
          <a:p>
            <a:pPr marL="969962" lvl="3" indent="0">
              <a:buSzPct val="130000"/>
              <a:buNone/>
            </a:pPr>
            <a:endParaRPr lang="en-US" sz="1600" kern="0"/>
          </a:p>
          <a:p>
            <a:pPr marL="627063" lvl="2" indent="0">
              <a:buNone/>
            </a:pPr>
            <a:endParaRPr lang="en-US" kern="0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64235695"/>
              </p:ext>
            </p:extLst>
          </p:nvPr>
        </p:nvGraphicFramePr>
        <p:xfrm>
          <a:off x="458788" y="2057400"/>
          <a:ext cx="8229600" cy="3042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66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8198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8981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667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96240">
                <a:tc>
                  <a:txBody>
                    <a:bodyPr/>
                    <a:lstStyle/>
                    <a:p>
                      <a:r>
                        <a:rPr lang="en-US" dirty="0" smtClean="0"/>
                        <a:t>Power Domain</a:t>
                      </a:r>
                      <a:endParaRPr lang="en-US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Module</a:t>
                      </a:r>
                      <a:r>
                        <a:rPr lang="en-US" baseline="0" dirty="0" smtClean="0"/>
                        <a:t> Instance</a:t>
                      </a:r>
                      <a:endParaRPr lang="en-US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Primary Power Net</a:t>
                      </a:r>
                      <a:endParaRPr lang="en-US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Voltage</a:t>
                      </a:r>
                      <a:endParaRPr lang="en-US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Linked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err="1" smtClean="0"/>
                        <a:t>Stdcell</a:t>
                      </a:r>
                      <a:r>
                        <a:rPr lang="en-US" dirty="0" smtClean="0"/>
                        <a:t> Library</a:t>
                      </a:r>
                      <a:endParaRPr lang="en-US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sparc</a:t>
                      </a:r>
                      <a:r>
                        <a:rPr lang="en-US" dirty="0" smtClean="0"/>
                        <a:t> </a:t>
                      </a:r>
                    </a:p>
                    <a:p>
                      <a:r>
                        <a:rPr lang="en-US" sz="1200" dirty="0" smtClean="0"/>
                        <a:t>(top module)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tsmc-090g-slow.lib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lsu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spu</a:t>
                      </a:r>
                      <a:endParaRPr lang="en-US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ffu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ifu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tlu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6" name="Content Placeholder 1"/>
          <p:cNvSpPr txBox="1">
            <a:spLocks/>
          </p:cNvSpPr>
          <p:nvPr/>
        </p:nvSpPr>
        <p:spPr bwMode="auto">
          <a:xfrm>
            <a:off x="757161" y="546608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28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>
                <a:solidFill>
                  <a:schemeClr val="tx1"/>
                </a:solidFill>
                <a:latin typeface="+mn-lt"/>
                <a:ea typeface="ＭＳ Ｐゴシック" pitchFamily="-65" charset="-128"/>
                <a:cs typeface="ＭＳ Ｐゴシック" pitchFamily="-65" charset="-128"/>
              </a:defRPr>
            </a:lvl1pPr>
            <a:lvl2pPr marL="5715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ＭＳ Ｐゴシック" pitchFamily="-65" charset="-128"/>
              </a:defRPr>
            </a:lvl2pPr>
            <a:lvl3pPr marL="855663" indent="-169863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+mn-lt"/>
                <a:ea typeface="ＭＳ Ｐゴシック" pitchFamily="-65" charset="-128"/>
              </a:defRPr>
            </a:lvl3pPr>
            <a:lvl4pPr marL="1139825" indent="-169863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200">
                <a:solidFill>
                  <a:schemeClr val="tx1"/>
                </a:solidFill>
                <a:latin typeface="+mn-lt"/>
                <a:ea typeface="ＭＳ Ｐゴシック" pitchFamily="-65" charset="-128"/>
              </a:defRPr>
            </a:lvl4pPr>
            <a:lvl5pPr marL="1423988" indent="-169863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000">
                <a:solidFill>
                  <a:schemeClr val="tx1"/>
                </a:solidFill>
                <a:latin typeface="+mn-lt"/>
                <a:ea typeface="ＭＳ Ｐゴシック" pitchFamily="-65" charset="-128"/>
              </a:defRPr>
            </a:lvl5pPr>
            <a:lvl6pPr marL="1881188" indent="-169863" algn="l" rtl="0" fontAlgn="base">
              <a:spcBef>
                <a:spcPct val="20000"/>
              </a:spcBef>
              <a:spcAft>
                <a:spcPct val="0"/>
              </a:spcAft>
              <a:buChar char="»"/>
              <a:defRPr sz="1000">
                <a:solidFill>
                  <a:schemeClr val="tx1"/>
                </a:solidFill>
                <a:latin typeface="+mn-lt"/>
              </a:defRPr>
            </a:lvl6pPr>
            <a:lvl7pPr marL="2338388" indent="-169863" algn="l" rtl="0" fontAlgn="base">
              <a:spcBef>
                <a:spcPct val="20000"/>
              </a:spcBef>
              <a:spcAft>
                <a:spcPct val="0"/>
              </a:spcAft>
              <a:buChar char="»"/>
              <a:defRPr sz="1000">
                <a:solidFill>
                  <a:schemeClr val="tx1"/>
                </a:solidFill>
                <a:latin typeface="+mn-lt"/>
              </a:defRPr>
            </a:lvl7pPr>
            <a:lvl8pPr marL="2795588" indent="-169863" algn="l" rtl="0" fontAlgn="base">
              <a:spcBef>
                <a:spcPct val="20000"/>
              </a:spcBef>
              <a:spcAft>
                <a:spcPct val="0"/>
              </a:spcAft>
              <a:buChar char="»"/>
              <a:defRPr sz="1000">
                <a:solidFill>
                  <a:schemeClr val="tx1"/>
                </a:solidFill>
                <a:latin typeface="+mn-lt"/>
              </a:defRPr>
            </a:lvl8pPr>
            <a:lvl9pPr marL="3252788" indent="-169863" algn="l" rtl="0" fontAlgn="base">
              <a:spcBef>
                <a:spcPct val="20000"/>
              </a:spcBef>
              <a:spcAft>
                <a:spcPct val="0"/>
              </a:spcAft>
              <a:buChar char="»"/>
              <a:defRPr sz="1000">
                <a:solidFill>
                  <a:schemeClr val="tx1"/>
                </a:solidFill>
                <a:latin typeface="+mn-lt"/>
              </a:defRPr>
            </a:lvl9pPr>
          </a:lstStyle>
          <a:p>
            <a:pPr marL="1028700" lvl="2" indent="-342900">
              <a:buSzPct val="100000"/>
              <a:buFont typeface="+mj-lt"/>
              <a:buAutoNum type="arabicPeriod" startAt="2"/>
            </a:pPr>
            <a:r>
              <a:rPr lang="en-US" sz="1800" kern="0" dirty="0"/>
              <a:t>I</a:t>
            </a:r>
            <a:r>
              <a:rPr lang="en-US" sz="1800" kern="0" dirty="0"/>
              <a:t>solation library cell name:     	___________________</a:t>
            </a:r>
          </a:p>
          <a:p>
            <a:pPr marL="1028700" lvl="2" indent="-342900">
              <a:buSzPct val="100000"/>
              <a:buFont typeface="+mj-lt"/>
              <a:buAutoNum type="arabicPeriod" startAt="2"/>
            </a:pPr>
            <a:r>
              <a:rPr lang="en-US" sz="1800" kern="0" dirty="0"/>
              <a:t>Level shifter library cell name:	___________________ </a:t>
            </a:r>
          </a:p>
          <a:p>
            <a:pPr marL="969962" lvl="3" indent="0">
              <a:buSzPct val="130000"/>
              <a:buNone/>
            </a:pPr>
            <a:endParaRPr lang="en-US" sz="1600" kern="0" dirty="0"/>
          </a:p>
          <a:p>
            <a:pPr marL="627063" lvl="2" indent="0">
              <a:buNone/>
            </a:pPr>
            <a:endParaRPr lang="en-US" kern="0" dirty="0"/>
          </a:p>
        </p:txBody>
      </p:sp>
    </p:spTree>
    <p:extLst>
      <p:ext uri="{BB962C8B-B14F-4D97-AF65-F5344CB8AC3E}">
        <p14:creationId xmlns:p14="http://schemas.microsoft.com/office/powerpoint/2010/main" val="3597645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Content Placeholder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5459" y="762001"/>
            <a:ext cx="4450823" cy="4968875"/>
          </a:xfrm>
          <a:prstGeom prst="rect">
            <a:avLst/>
          </a:prstGeom>
        </p:spPr>
      </p:pic>
      <p:sp>
        <p:nvSpPr>
          <p:cNvPr id="3" name="Title 2"/>
          <p:cNvSpPr txBox="1">
            <a:spLocks/>
          </p:cNvSpPr>
          <p:nvPr/>
        </p:nvSpPr>
        <p:spPr>
          <a:xfrm>
            <a:off x="2632076" y="5867400"/>
            <a:ext cx="6816725" cy="565150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+mj-lt"/>
                <a:ea typeface="ＭＳ Ｐゴシック" pitchFamily="-65" charset="-128"/>
                <a:cs typeface="ＭＳ Ｐゴシック" pitchFamily="-65" charset="-128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  <a:ea typeface="ＭＳ Ｐゴシック" pitchFamily="-65" charset="-128"/>
                <a:cs typeface="ＭＳ Ｐゴシック" pitchFamily="-65" charset="-128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  <a:ea typeface="ＭＳ Ｐゴシック" pitchFamily="-65" charset="-128"/>
                <a:cs typeface="ＭＳ Ｐゴシック" pitchFamily="-65" charset="-128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  <a:ea typeface="ＭＳ Ｐゴシック" pitchFamily="-65" charset="-128"/>
                <a:cs typeface="ＭＳ Ｐゴシック" pitchFamily="-65" charset="-128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  <a:ea typeface="ＭＳ Ｐゴシック" pitchFamily="-65" charset="-128"/>
                <a:cs typeface="ＭＳ Ｐゴシック" pitchFamily="-65" charset="-128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</a:defRPr>
            </a:lvl9pPr>
          </a:lstStyle>
          <a:p>
            <a:pPr algn="ctr"/>
            <a:r>
              <a:rPr lang="en-US" kern="0"/>
              <a:t>Figure 1: Power Domain Regions</a:t>
            </a:r>
            <a:endParaRPr lang="en-US" kern="0" dirty="0"/>
          </a:p>
        </p:txBody>
      </p:sp>
    </p:spTree>
    <p:extLst>
      <p:ext uri="{BB962C8B-B14F-4D97-AF65-F5344CB8AC3E}">
        <p14:creationId xmlns:p14="http://schemas.microsoft.com/office/powerpoint/2010/main" val="1741276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1592" y="2209805"/>
            <a:ext cx="12188824" cy="3962399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+mj-lt"/>
                <a:ea typeface="ＭＳ Ｐゴシック" pitchFamily="-65" charset="-128"/>
                <a:cs typeface="ＭＳ Ｐゴシック" pitchFamily="-65" charset="-128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  <a:ea typeface="ＭＳ Ｐゴシック" pitchFamily="-65" charset="-128"/>
                <a:cs typeface="ＭＳ Ｐゴシック" pitchFamily="-65" charset="-128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  <a:ea typeface="ＭＳ Ｐゴシック" pitchFamily="-65" charset="-128"/>
                <a:cs typeface="ＭＳ Ｐゴシック" pitchFamily="-65" charset="-128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  <a:ea typeface="ＭＳ Ｐゴシック" pitchFamily="-65" charset="-128"/>
                <a:cs typeface="ＭＳ Ｐゴシック" pitchFamily="-65" charset="-128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  <a:ea typeface="ＭＳ Ｐゴシック" pitchFamily="-65" charset="-128"/>
                <a:cs typeface="ＭＳ Ｐゴシック" pitchFamily="-65" charset="-128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</a:defRPr>
            </a:lvl9pPr>
          </a:lstStyle>
          <a:p>
            <a:pPr algn="ctr"/>
            <a:r>
              <a:rPr lang="en-US" sz="4400" b="0" kern="0" dirty="0">
                <a:latin typeface="+mn-lt"/>
              </a:rPr>
              <a:t>LAB 2</a:t>
            </a:r>
            <a:br>
              <a:rPr lang="en-US" sz="4400" b="0" kern="0" dirty="0">
                <a:latin typeface="+mn-lt"/>
              </a:rPr>
            </a:br>
            <a:r>
              <a:rPr lang="en-US" sz="4400" b="0" kern="0" dirty="0">
                <a:latin typeface="+mn-lt"/>
              </a:rPr>
              <a:t>Power Domain Creation</a:t>
            </a:r>
          </a:p>
          <a:p>
            <a:pPr algn="ctr"/>
            <a:r>
              <a:rPr lang="en-US" sz="4400" b="0" kern="0" dirty="0">
                <a:latin typeface="+mn-lt"/>
              </a:rPr>
              <a:t>1 Hour</a:t>
            </a:r>
            <a:r>
              <a:rPr lang="en-US" b="0" kern="0" dirty="0">
                <a:latin typeface="+mn-lt"/>
              </a:rPr>
              <a:t/>
            </a:r>
            <a:br>
              <a:rPr lang="en-US" b="0" kern="0" dirty="0">
                <a:latin typeface="+mn-lt"/>
              </a:rPr>
            </a:br>
            <a:endParaRPr lang="en-US" b="0" kern="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301604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017324" y="1236664"/>
            <a:ext cx="10157354" cy="3229272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In this lab you will create the power domains, associate them with particular modules, and physically define </a:t>
            </a:r>
            <a:r>
              <a:rPr lang="en-US" dirty="0"/>
              <a:t>their regions </a:t>
            </a:r>
            <a:r>
              <a:rPr lang="en-US" dirty="0" smtClean="0"/>
              <a:t>as </a:t>
            </a:r>
            <a:r>
              <a:rPr lang="en-US" dirty="0"/>
              <a:t>in Figure </a:t>
            </a:r>
            <a:r>
              <a:rPr lang="en-US" dirty="0" smtClean="0"/>
              <a:t>2:</a:t>
            </a:r>
          </a:p>
          <a:p>
            <a:pPr lvl="1"/>
            <a:r>
              <a:rPr lang="en-US" dirty="0" smtClean="0"/>
              <a:t>Logical</a:t>
            </a:r>
          </a:p>
          <a:p>
            <a:pPr lvl="2"/>
            <a:r>
              <a:rPr lang="en-US" dirty="0" smtClean="0"/>
              <a:t>The logical power domains will be defined as in Table 2.1</a:t>
            </a:r>
            <a:endParaRPr lang="en-US" dirty="0"/>
          </a:p>
          <a:p>
            <a:pPr lvl="1"/>
            <a:r>
              <a:rPr lang="en-US" dirty="0" smtClean="0"/>
              <a:t>Physical</a:t>
            </a:r>
          </a:p>
          <a:p>
            <a:pPr lvl="2"/>
            <a:r>
              <a:rPr lang="en-US" dirty="0" smtClean="0"/>
              <a:t>The physical areas will be specified using the following methods:</a:t>
            </a:r>
          </a:p>
          <a:p>
            <a:pPr lvl="3"/>
            <a:r>
              <a:rPr lang="en-US" dirty="0" smtClean="0"/>
              <a:t>Specify module </a:t>
            </a:r>
            <a:r>
              <a:rPr lang="en-US" dirty="0" err="1" smtClean="0"/>
              <a:t>bounday</a:t>
            </a:r>
            <a:r>
              <a:rPr lang="en-US" dirty="0" smtClean="0"/>
              <a:t> (</a:t>
            </a:r>
            <a:r>
              <a:rPr lang="en-US" dirty="0" err="1" smtClean="0"/>
              <a:t>set_cell_boundary</a:t>
            </a:r>
            <a:r>
              <a:rPr lang="en-US" dirty="0" smtClean="0"/>
              <a:t>)</a:t>
            </a:r>
          </a:p>
          <a:p>
            <a:pPr lvl="3"/>
            <a:r>
              <a:rPr lang="en-US" dirty="0" smtClean="0"/>
              <a:t>Place groups</a:t>
            </a:r>
          </a:p>
          <a:p>
            <a:pPr lvl="3"/>
            <a:r>
              <a:rPr lang="en-US" dirty="0" smtClean="0"/>
              <a:t>Islands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LAB2: Power Domain Creation </a:t>
            </a:r>
            <a:br>
              <a:rPr lang="en-US" dirty="0" smtClean="0"/>
            </a:br>
            <a:r>
              <a:rPr lang="en-US" dirty="0" smtClean="0"/>
              <a:t>(Overview)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/>
          </p:nvPr>
        </p:nvGraphicFramePr>
        <p:xfrm>
          <a:off x="1386215" y="4273910"/>
          <a:ext cx="9265992" cy="2123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200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9057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0439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6444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5456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Domain</a:t>
                      </a:r>
                      <a:endParaRPr lang="en-US" dirty="0"/>
                    </a:p>
                  </a:txBody>
                  <a:tcPr marL="121888" marR="12188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Voltage</a:t>
                      </a:r>
                      <a:endParaRPr lang="en-US" dirty="0"/>
                    </a:p>
                  </a:txBody>
                  <a:tcPr marL="121888" marR="12188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Primary</a:t>
                      </a:r>
                      <a:r>
                        <a:rPr lang="en-US" baseline="0" dirty="0" smtClean="0"/>
                        <a:t> Power Net</a:t>
                      </a:r>
                      <a:endParaRPr lang="en-US" dirty="0"/>
                    </a:p>
                  </a:txBody>
                  <a:tcPr marL="121888" marR="121888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Primary</a:t>
                      </a:r>
                      <a:r>
                        <a:rPr lang="en-US" baseline="0" dirty="0" smtClean="0"/>
                        <a:t> Ground Net</a:t>
                      </a:r>
                      <a:endParaRPr lang="en-US" dirty="0" smtClean="0"/>
                    </a:p>
                  </a:txBody>
                  <a:tcPr marL="121888" marR="12188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Always On?</a:t>
                      </a:r>
                      <a:endParaRPr lang="en-US" dirty="0"/>
                    </a:p>
                  </a:txBody>
                  <a:tcPr marL="121888" marR="121888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pd_low</a:t>
                      </a:r>
                      <a:endParaRPr lang="en-US" dirty="0"/>
                    </a:p>
                  </a:txBody>
                  <a:tcPr marL="121888" marR="121888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0.9V</a:t>
                      </a:r>
                      <a:endParaRPr lang="en-US" dirty="0"/>
                    </a:p>
                  </a:txBody>
                  <a:tcPr marL="121888" marR="121888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VDD</a:t>
                      </a:r>
                      <a:endParaRPr lang="en-US" dirty="0"/>
                    </a:p>
                  </a:txBody>
                  <a:tcPr marL="121888" marR="121888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VSS</a:t>
                      </a:r>
                      <a:endParaRPr lang="en-US" dirty="0"/>
                    </a:p>
                  </a:txBody>
                  <a:tcPr marL="121888" marR="121888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</a:t>
                      </a:r>
                      <a:endParaRPr lang="en-US" dirty="0"/>
                    </a:p>
                  </a:txBody>
                  <a:tcPr marL="121888" marR="121888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pd_low_aon</a:t>
                      </a:r>
                      <a:endParaRPr lang="en-US" dirty="0"/>
                    </a:p>
                  </a:txBody>
                  <a:tcPr marL="121888" marR="121888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0.9V</a:t>
                      </a:r>
                      <a:endParaRPr lang="en-US" dirty="0"/>
                    </a:p>
                  </a:txBody>
                  <a:tcPr marL="121888" marR="121888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VDD_AON</a:t>
                      </a:r>
                      <a:endParaRPr lang="en-US" dirty="0"/>
                    </a:p>
                  </a:txBody>
                  <a:tcPr marL="121888" marR="121888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VSS</a:t>
                      </a:r>
                      <a:endParaRPr lang="en-US" dirty="0"/>
                    </a:p>
                  </a:txBody>
                  <a:tcPr marL="121888" marR="121888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Yes</a:t>
                      </a:r>
                      <a:endParaRPr lang="en-US" dirty="0"/>
                    </a:p>
                  </a:txBody>
                  <a:tcPr marL="121888" marR="121888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pd_hi</a:t>
                      </a:r>
                      <a:endParaRPr lang="en-US" dirty="0"/>
                    </a:p>
                  </a:txBody>
                  <a:tcPr marL="121888" marR="121888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1.6V</a:t>
                      </a:r>
                      <a:endParaRPr lang="en-US" dirty="0"/>
                    </a:p>
                  </a:txBody>
                  <a:tcPr marL="121888" marR="121888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VDDH</a:t>
                      </a:r>
                      <a:endParaRPr lang="en-US" dirty="0"/>
                    </a:p>
                  </a:txBody>
                  <a:tcPr marL="121888" marR="121888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VSS</a:t>
                      </a:r>
                      <a:endParaRPr lang="en-US" dirty="0"/>
                    </a:p>
                  </a:txBody>
                  <a:tcPr marL="121888" marR="121888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</a:t>
                      </a:r>
                      <a:endParaRPr lang="en-US" dirty="0"/>
                    </a:p>
                  </a:txBody>
                  <a:tcPr marL="121888" marR="121888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pd_hi_aon</a:t>
                      </a:r>
                      <a:endParaRPr lang="en-US" dirty="0"/>
                    </a:p>
                  </a:txBody>
                  <a:tcPr marL="121888" marR="121888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1.6V</a:t>
                      </a:r>
                      <a:endParaRPr lang="en-US" dirty="0"/>
                    </a:p>
                  </a:txBody>
                  <a:tcPr marL="121888" marR="121888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VDDH_AON</a:t>
                      </a:r>
                      <a:endParaRPr lang="en-US" dirty="0"/>
                    </a:p>
                  </a:txBody>
                  <a:tcPr marL="121888" marR="121888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VSS</a:t>
                      </a:r>
                      <a:endParaRPr lang="en-US" dirty="0"/>
                    </a:p>
                  </a:txBody>
                  <a:tcPr marL="121888" marR="121888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Yes</a:t>
                      </a:r>
                      <a:endParaRPr lang="en-US" dirty="0"/>
                    </a:p>
                  </a:txBody>
                  <a:tcPr marL="121888" marR="121888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232636" y="3907120"/>
            <a:ext cx="189415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Table 2.1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1102076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322045" y="5867400"/>
            <a:ext cx="9534936" cy="56515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Figure 2: Final Power Domain Regions</a:t>
            </a:r>
            <a:endParaRPr lang="en-US" dirty="0"/>
          </a:p>
        </p:txBody>
      </p:sp>
      <p:sp>
        <p:nvSpPr>
          <p:cNvPr id="10" name="Title 2"/>
          <p:cNvSpPr txBox="1">
            <a:spLocks/>
          </p:cNvSpPr>
          <p:nvPr/>
        </p:nvSpPr>
        <p:spPr bwMode="auto">
          <a:xfrm>
            <a:off x="767622" y="171450"/>
            <a:ext cx="9086600" cy="590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+mj-lt"/>
                <a:ea typeface="ＭＳ Ｐゴシック" pitchFamily="-65" charset="-128"/>
                <a:cs typeface="ＭＳ Ｐゴシック" pitchFamily="-65" charset="-128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  <a:ea typeface="ＭＳ Ｐゴシック" pitchFamily="-65" charset="-128"/>
                <a:cs typeface="ＭＳ Ｐゴシック" pitchFamily="-65" charset="-128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  <a:ea typeface="ＭＳ Ｐゴシック" pitchFamily="-65" charset="-128"/>
                <a:cs typeface="ＭＳ Ｐゴシック" pitchFamily="-65" charset="-128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  <a:ea typeface="ＭＳ Ｐゴシック" pitchFamily="-65" charset="-128"/>
                <a:cs typeface="ＭＳ Ｐゴシック" pitchFamily="-65" charset="-128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  <a:ea typeface="ＭＳ Ｐゴシック" pitchFamily="-65" charset="-128"/>
                <a:cs typeface="ＭＳ Ｐゴシック" pitchFamily="-65" charset="-128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en-US" kern="0" dirty="0"/>
              <a:t>LAB2: Power Domain Regions</a:t>
            </a:r>
            <a:endParaRPr lang="en-US" kern="0" dirty="0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6047" y="894270"/>
            <a:ext cx="6091224" cy="50797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3907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66235" y="1430629"/>
            <a:ext cx="10360501" cy="5187927"/>
          </a:xfrm>
        </p:spPr>
        <p:txBody>
          <a:bodyPr>
            <a:normAutofit fontScale="92500" lnSpcReduction="20000"/>
          </a:bodyPr>
          <a:lstStyle/>
          <a:p>
            <a:pPr marL="231775" lvl="1" indent="0">
              <a:buNone/>
            </a:pPr>
            <a:r>
              <a:rPr lang="en-US" sz="2000" b="1" dirty="0"/>
              <a:t>2.1: Initialize Design</a:t>
            </a:r>
          </a:p>
          <a:p>
            <a:pPr marL="231775" lvl="1" indent="0">
              <a:buNone/>
            </a:pPr>
            <a:r>
              <a:rPr lang="en-US" sz="2000" dirty="0"/>
              <a:t>Do the following to read in the netlist, setup the design and generate the pre-power domain </a:t>
            </a:r>
            <a:r>
              <a:rPr lang="en-US" sz="2000" dirty="0" err="1"/>
              <a:t>floorplan</a:t>
            </a:r>
            <a:r>
              <a:rPr lang="en-US" sz="2000" dirty="0"/>
              <a:t>: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sz="2000" dirty="0"/>
              <a:t>Start </a:t>
            </a:r>
            <a:r>
              <a:rPr lang="en-US" sz="2000"/>
              <a:t>an </a:t>
            </a:r>
            <a:r>
              <a:rPr lang="en-US" sz="2000" smtClean="0"/>
              <a:t>AG session </a:t>
            </a:r>
            <a:r>
              <a:rPr lang="en-US" sz="2000" dirty="0"/>
              <a:t>in the </a:t>
            </a:r>
            <a:r>
              <a:rPr lang="en-US" sz="2000" dirty="0" smtClean="0"/>
              <a:t>lab2 </a:t>
            </a:r>
            <a:r>
              <a:rPr lang="en-US" sz="2000" dirty="0"/>
              <a:t>directory and </a:t>
            </a:r>
            <a:r>
              <a:rPr lang="en-US" sz="2000" dirty="0">
                <a:solidFill>
                  <a:schemeClr val="tx2"/>
                </a:solidFill>
              </a:rPr>
              <a:t>source </a:t>
            </a:r>
            <a:r>
              <a:rPr lang="en-US" sz="2000" dirty="0" err="1" smtClean="0">
                <a:solidFill>
                  <a:schemeClr val="tx2"/>
                </a:solidFill>
              </a:rPr>
              <a:t>init.tcl</a:t>
            </a:r>
            <a:endParaRPr lang="en-US" sz="2000" dirty="0" smtClean="0">
              <a:solidFill>
                <a:schemeClr val="tx2"/>
              </a:solidFill>
            </a:endParaRPr>
          </a:p>
          <a:p>
            <a:pPr marL="231775" lvl="1" indent="0">
              <a:buNone/>
            </a:pPr>
            <a:endParaRPr lang="en-US" sz="2000" b="1" dirty="0"/>
          </a:p>
          <a:p>
            <a:pPr marL="231775" lvl="1" indent="0">
              <a:buNone/>
            </a:pPr>
            <a:r>
              <a:rPr lang="en-US" sz="2000" b="1" dirty="0"/>
              <a:t>2.2</a:t>
            </a:r>
            <a:r>
              <a:rPr lang="en-US" sz="2000" b="1" dirty="0"/>
              <a:t>: Logically Define Power Domains</a:t>
            </a:r>
          </a:p>
          <a:p>
            <a:pPr marL="231775" lvl="1" indent="0">
              <a:buNone/>
            </a:pPr>
            <a:r>
              <a:rPr lang="en-US" sz="2000" dirty="0"/>
              <a:t>In this section you will logically define the power domains.</a:t>
            </a:r>
            <a:endParaRPr lang="en-US" sz="2000" b="1" dirty="0"/>
          </a:p>
          <a:p>
            <a:pPr lvl="1">
              <a:buFont typeface="Wingdings" panose="05000000000000000000" pitchFamily="2" charset="2"/>
              <a:buChar char="q"/>
            </a:pPr>
            <a:r>
              <a:rPr lang="en-US" sz="2000" dirty="0"/>
              <a:t>Edit </a:t>
            </a:r>
            <a:r>
              <a:rPr lang="en-US" sz="2000" dirty="0" err="1">
                <a:solidFill>
                  <a:schemeClr val="tx2"/>
                </a:solidFill>
              </a:rPr>
              <a:t>power_domain.tcl</a:t>
            </a:r>
            <a:r>
              <a:rPr lang="en-US" sz="2000" dirty="0"/>
              <a:t>:</a:t>
            </a:r>
          </a:p>
          <a:p>
            <a:pPr lvl="2">
              <a:buFont typeface="Wingdings" panose="05000000000000000000" pitchFamily="2" charset="2"/>
              <a:buChar char="q"/>
            </a:pPr>
            <a:r>
              <a:rPr lang="en-US" dirty="0"/>
              <a:t>Define </a:t>
            </a:r>
            <a:r>
              <a:rPr lang="en-US" dirty="0" smtClean="0"/>
              <a:t>missing power domain information as in Table 2.1 with </a:t>
            </a:r>
            <a:r>
              <a:rPr lang="en-US" b="1" dirty="0" err="1">
                <a:solidFill>
                  <a:schemeClr val="tx2"/>
                </a:solidFill>
              </a:rPr>
              <a:t>set_power_domain</a:t>
            </a:r>
            <a:endParaRPr lang="en-US" b="1" dirty="0">
              <a:solidFill>
                <a:schemeClr val="tx2"/>
              </a:solidFill>
            </a:endParaRPr>
          </a:p>
          <a:p>
            <a:pPr lvl="3">
              <a:buFont typeface="Wingdings" panose="05000000000000000000" pitchFamily="2" charset="2"/>
              <a:buChar char="q"/>
            </a:pPr>
            <a:r>
              <a:rPr lang="en-US" sz="2000" dirty="0" smtClean="0"/>
              <a:t>Specify </a:t>
            </a:r>
            <a:r>
              <a:rPr lang="en-US" sz="2000" dirty="0"/>
              <a:t>the </a:t>
            </a:r>
            <a:r>
              <a:rPr lang="en-US" sz="2000" b="1" dirty="0"/>
              <a:t>–voltage</a:t>
            </a:r>
            <a:r>
              <a:rPr lang="en-US" sz="2000" dirty="0"/>
              <a:t> for each </a:t>
            </a:r>
          </a:p>
          <a:p>
            <a:pPr lvl="3">
              <a:buFont typeface="Wingdings" panose="05000000000000000000" pitchFamily="2" charset="2"/>
              <a:buChar char="q"/>
            </a:pPr>
            <a:r>
              <a:rPr lang="en-US" sz="2000" dirty="0"/>
              <a:t>Use</a:t>
            </a:r>
            <a:r>
              <a:rPr lang="en-US" sz="2000" b="1" dirty="0"/>
              <a:t> –</a:t>
            </a:r>
            <a:r>
              <a:rPr lang="en-US" sz="2000" b="1" dirty="0" err="1"/>
              <a:t>can_shutoff</a:t>
            </a:r>
            <a:r>
              <a:rPr lang="en-US" sz="2000" b="1" dirty="0"/>
              <a:t> </a:t>
            </a:r>
            <a:r>
              <a:rPr lang="en-US" sz="2000" dirty="0"/>
              <a:t>if it is a switched </a:t>
            </a:r>
            <a:r>
              <a:rPr lang="en-US" sz="2000" dirty="0" smtClean="0"/>
              <a:t>domain (not always on)</a:t>
            </a:r>
            <a:endParaRPr lang="en-US" sz="2000" dirty="0"/>
          </a:p>
          <a:p>
            <a:pPr lvl="3">
              <a:buFont typeface="Wingdings" panose="05000000000000000000" pitchFamily="2" charset="2"/>
              <a:buChar char="q"/>
            </a:pPr>
            <a:r>
              <a:rPr lang="en-US" sz="2000" dirty="0"/>
              <a:t>Specify the </a:t>
            </a:r>
            <a:r>
              <a:rPr lang="en-US" sz="2000" b="1" dirty="0"/>
              <a:t>–</a:t>
            </a:r>
            <a:r>
              <a:rPr lang="en-US" sz="2000" b="1" dirty="0" err="1"/>
              <a:t>primary_power_net</a:t>
            </a:r>
            <a:r>
              <a:rPr lang="en-US" sz="2000" dirty="0"/>
              <a:t> </a:t>
            </a:r>
            <a:r>
              <a:rPr lang="en-US" sz="2000" dirty="0" smtClean="0"/>
              <a:t> and </a:t>
            </a:r>
            <a:r>
              <a:rPr lang="en-US" sz="2000" b="1" dirty="0"/>
              <a:t>–</a:t>
            </a:r>
            <a:r>
              <a:rPr lang="en-US" sz="2000" b="1" dirty="0" err="1" smtClean="0"/>
              <a:t>primary_ground_net</a:t>
            </a:r>
            <a:r>
              <a:rPr lang="en-US" sz="2000" dirty="0" smtClean="0"/>
              <a:t> for </a:t>
            </a:r>
            <a:r>
              <a:rPr lang="en-US" sz="2000" dirty="0"/>
              <a:t>each domain</a:t>
            </a:r>
          </a:p>
          <a:p>
            <a:pPr lvl="2">
              <a:buFont typeface="Wingdings" panose="05000000000000000000" pitchFamily="2" charset="2"/>
              <a:buChar char="q"/>
            </a:pPr>
            <a:r>
              <a:rPr lang="en-US" dirty="0"/>
              <a:t>Assign power domains to </a:t>
            </a:r>
            <a:r>
              <a:rPr lang="en-US" dirty="0" smtClean="0"/>
              <a:t>the following module instances with </a:t>
            </a:r>
            <a:r>
              <a:rPr lang="en-US" b="1" dirty="0" err="1">
                <a:solidFill>
                  <a:schemeClr val="tx2"/>
                </a:solidFill>
              </a:rPr>
              <a:t>assign_power_domain</a:t>
            </a:r>
            <a:endParaRPr lang="en-US" b="1" dirty="0">
              <a:solidFill>
                <a:schemeClr val="tx2"/>
              </a:solidFill>
            </a:endParaRPr>
          </a:p>
          <a:p>
            <a:pPr lvl="3">
              <a:buFont typeface="Wingdings" panose="05000000000000000000" pitchFamily="2" charset="2"/>
              <a:buChar char="q"/>
            </a:pPr>
            <a:r>
              <a:rPr lang="en-US" sz="2000" dirty="0" err="1" smtClean="0"/>
              <a:t>pd_low</a:t>
            </a:r>
            <a:r>
              <a:rPr lang="en-US" sz="2000" dirty="0" smtClean="0"/>
              <a:t> 		</a:t>
            </a:r>
            <a:r>
              <a:rPr lang="en-US" sz="2000" dirty="0" smtClean="0">
                <a:sym typeface="Wingdings" panose="05000000000000000000" pitchFamily="2" charset="2"/>
              </a:rPr>
              <a:t> </a:t>
            </a:r>
            <a:r>
              <a:rPr lang="en-US" sz="2000" dirty="0" err="1" smtClean="0">
                <a:sym typeface="Wingdings" panose="05000000000000000000" pitchFamily="2" charset="2"/>
              </a:rPr>
              <a:t>sparc</a:t>
            </a:r>
            <a:endParaRPr lang="en-US" sz="2000" dirty="0">
              <a:sym typeface="Wingdings" panose="05000000000000000000" pitchFamily="2" charset="2"/>
            </a:endParaRPr>
          </a:p>
          <a:p>
            <a:pPr lvl="3">
              <a:buFont typeface="Wingdings" panose="05000000000000000000" pitchFamily="2" charset="2"/>
              <a:buChar char="q"/>
            </a:pPr>
            <a:r>
              <a:rPr lang="en-US" sz="2000" dirty="0" err="1" smtClean="0">
                <a:sym typeface="Wingdings" panose="05000000000000000000" pitchFamily="2" charset="2"/>
              </a:rPr>
              <a:t>pd_low_aon</a:t>
            </a:r>
            <a:r>
              <a:rPr lang="en-US" sz="2000" dirty="0" smtClean="0">
                <a:sym typeface="Wingdings" panose="05000000000000000000" pitchFamily="2" charset="2"/>
              </a:rPr>
              <a:t> 	 </a:t>
            </a:r>
            <a:r>
              <a:rPr lang="en-US" sz="2000" dirty="0" err="1" smtClean="0">
                <a:sym typeface="Wingdings" panose="05000000000000000000" pitchFamily="2" charset="2"/>
              </a:rPr>
              <a:t>lsu</a:t>
            </a:r>
            <a:r>
              <a:rPr lang="en-US" sz="2000" dirty="0" smtClean="0">
                <a:sym typeface="Wingdings" panose="05000000000000000000" pitchFamily="2" charset="2"/>
              </a:rPr>
              <a:t>, </a:t>
            </a:r>
            <a:r>
              <a:rPr lang="en-US" sz="2000" dirty="0" err="1" smtClean="0">
                <a:sym typeface="Wingdings" panose="05000000000000000000" pitchFamily="2" charset="2"/>
              </a:rPr>
              <a:t>tlu</a:t>
            </a:r>
            <a:r>
              <a:rPr lang="en-US" sz="2000" dirty="0" smtClean="0">
                <a:sym typeface="Wingdings" panose="05000000000000000000" pitchFamily="2" charset="2"/>
              </a:rPr>
              <a:t>, </a:t>
            </a:r>
            <a:r>
              <a:rPr lang="en-US" sz="2000" dirty="0" err="1" smtClean="0">
                <a:sym typeface="Wingdings" panose="05000000000000000000" pitchFamily="2" charset="2"/>
              </a:rPr>
              <a:t>ifu</a:t>
            </a:r>
            <a:r>
              <a:rPr lang="en-US" sz="2000" dirty="0" smtClean="0">
                <a:sym typeface="Wingdings" panose="05000000000000000000" pitchFamily="2" charset="2"/>
              </a:rPr>
              <a:t>/</a:t>
            </a:r>
            <a:r>
              <a:rPr lang="en-US" sz="2000" dirty="0" err="1" smtClean="0">
                <a:sym typeface="Wingdings" panose="05000000000000000000" pitchFamily="2" charset="2"/>
              </a:rPr>
              <a:t>ict</a:t>
            </a:r>
            <a:endParaRPr lang="en-US" sz="2000" dirty="0" smtClean="0">
              <a:sym typeface="Wingdings" panose="05000000000000000000" pitchFamily="2" charset="2"/>
            </a:endParaRPr>
          </a:p>
          <a:p>
            <a:pPr lvl="3">
              <a:buFont typeface="Wingdings" panose="05000000000000000000" pitchFamily="2" charset="2"/>
              <a:buChar char="q"/>
            </a:pPr>
            <a:r>
              <a:rPr lang="en-US" sz="2000" dirty="0" err="1" smtClean="0">
                <a:sym typeface="Wingdings" panose="05000000000000000000" pitchFamily="2" charset="2"/>
              </a:rPr>
              <a:t>pd_hi</a:t>
            </a:r>
            <a:r>
              <a:rPr lang="en-US" sz="2000" dirty="0" smtClean="0">
                <a:sym typeface="Wingdings" panose="05000000000000000000" pitchFamily="2" charset="2"/>
              </a:rPr>
              <a:t> 		 </a:t>
            </a:r>
            <a:r>
              <a:rPr lang="en-US" sz="2000" dirty="0" err="1" smtClean="0">
                <a:sym typeface="Wingdings" panose="05000000000000000000" pitchFamily="2" charset="2"/>
              </a:rPr>
              <a:t>spu</a:t>
            </a:r>
            <a:r>
              <a:rPr lang="en-US" sz="2000" dirty="0" smtClean="0">
                <a:sym typeface="Wingdings" panose="05000000000000000000" pitchFamily="2" charset="2"/>
              </a:rPr>
              <a:t>, </a:t>
            </a:r>
            <a:r>
              <a:rPr lang="en-US" sz="2000" dirty="0" err="1" smtClean="0">
                <a:sym typeface="Wingdings" panose="05000000000000000000" pitchFamily="2" charset="2"/>
              </a:rPr>
              <a:t>ffu</a:t>
            </a:r>
            <a:endParaRPr lang="en-US" sz="2000" dirty="0" smtClean="0">
              <a:sym typeface="Wingdings" panose="05000000000000000000" pitchFamily="2" charset="2"/>
            </a:endParaRPr>
          </a:p>
          <a:p>
            <a:pPr lvl="3">
              <a:buFont typeface="Wingdings" panose="05000000000000000000" pitchFamily="2" charset="2"/>
              <a:buChar char="q"/>
            </a:pPr>
            <a:r>
              <a:rPr lang="en-US" sz="2000" dirty="0" err="1" smtClean="0">
                <a:sym typeface="Wingdings" panose="05000000000000000000" pitchFamily="2" charset="2"/>
              </a:rPr>
              <a:t>pd_hi_aon</a:t>
            </a:r>
            <a:r>
              <a:rPr lang="en-US" sz="2000" dirty="0" smtClean="0">
                <a:sym typeface="Wingdings" panose="05000000000000000000" pitchFamily="2" charset="2"/>
              </a:rPr>
              <a:t>	 </a:t>
            </a:r>
            <a:r>
              <a:rPr lang="en-US" sz="2000" dirty="0" err="1" smtClean="0">
                <a:sym typeface="Wingdings" panose="05000000000000000000" pitchFamily="2" charset="2"/>
              </a:rPr>
              <a:t>exu</a:t>
            </a:r>
            <a:endParaRPr lang="en-US" sz="2000" dirty="0" smtClean="0">
              <a:sym typeface="Wingdings" panose="05000000000000000000" pitchFamily="2" charset="2"/>
            </a:endParaRPr>
          </a:p>
          <a:p>
            <a:pPr lvl="2">
              <a:buFont typeface="Wingdings" panose="05000000000000000000" pitchFamily="2" charset="2"/>
              <a:buChar char="q"/>
            </a:pPr>
            <a:r>
              <a:rPr lang="en-US" dirty="0" smtClean="0">
                <a:sym typeface="Wingdings" panose="05000000000000000000" pitchFamily="2" charset="2"/>
              </a:rPr>
              <a:t>Source </a:t>
            </a:r>
            <a:r>
              <a:rPr lang="en-US" dirty="0">
                <a:sym typeface="Wingdings" panose="05000000000000000000" pitchFamily="2" charset="2"/>
              </a:rPr>
              <a:t>modified </a:t>
            </a:r>
            <a:r>
              <a:rPr lang="en-US" dirty="0" err="1" smtClean="0">
                <a:solidFill>
                  <a:schemeClr val="tx2"/>
                </a:solidFill>
                <a:sym typeface="Wingdings" panose="05000000000000000000" pitchFamily="2" charset="2"/>
              </a:rPr>
              <a:t>power_domain.tcl</a:t>
            </a:r>
            <a:r>
              <a:rPr lang="en-US" dirty="0" smtClean="0">
                <a:solidFill>
                  <a:schemeClr val="tx2"/>
                </a:solidFill>
                <a:sym typeface="Wingdings" panose="05000000000000000000" pitchFamily="2" charset="2"/>
              </a:rPr>
              <a:t> </a:t>
            </a:r>
            <a:r>
              <a:rPr lang="en-US" dirty="0">
                <a:sym typeface="Wingdings" panose="05000000000000000000" pitchFamily="2" charset="2"/>
              </a:rPr>
              <a:t>and insure that no error is returned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000" b="1" dirty="0" smtClean="0">
                <a:latin typeface="+mn-lt"/>
              </a:rPr>
              <a:t>LAB2: Power Domain Creation </a:t>
            </a:r>
            <a:br>
              <a:rPr lang="en-US" sz="2000" b="1" dirty="0" smtClean="0">
                <a:latin typeface="+mn-lt"/>
              </a:rPr>
            </a:br>
            <a:r>
              <a:rPr lang="en-US" sz="2000" b="1" dirty="0">
                <a:latin typeface="+mn-lt"/>
              </a:rPr>
              <a:t>(Logical Definition)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9372600" y="4862946"/>
            <a:ext cx="2819400" cy="132343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2000" dirty="0"/>
              <a:t>For </a:t>
            </a:r>
            <a:r>
              <a:rPr lang="en-US" sz="2000" dirty="0"/>
              <a:t>correct answer</a:t>
            </a:r>
          </a:p>
          <a:p>
            <a:r>
              <a:rPr lang="en-US" sz="2000" dirty="0"/>
              <a:t>see: </a:t>
            </a:r>
          </a:p>
          <a:p>
            <a:r>
              <a:rPr lang="en-US" sz="2000" dirty="0" err="1"/>
              <a:t>power_domain.tcl</a:t>
            </a:r>
            <a:r>
              <a:rPr lang="en-US" sz="2000" dirty="0"/>
              <a:t>-complete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239030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97</TotalTime>
  <Words>1919</Words>
  <Application>Microsoft Office PowerPoint</Application>
  <PresentationFormat>宽屏</PresentationFormat>
  <Paragraphs>397</Paragraphs>
  <Slides>33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33</vt:i4>
      </vt:variant>
    </vt:vector>
  </HeadingPairs>
  <TitlesOfParts>
    <vt:vector size="42" baseType="lpstr">
      <vt:lpstr>ＭＳ Ｐゴシック</vt:lpstr>
      <vt:lpstr>等线</vt:lpstr>
      <vt:lpstr>等线 Light</vt:lpstr>
      <vt:lpstr>Arial</vt:lpstr>
      <vt:lpstr>Calibri</vt:lpstr>
      <vt:lpstr>Calibri Light</vt:lpstr>
      <vt:lpstr>Consolas</vt:lpstr>
      <vt:lpstr>Wingdings</vt:lpstr>
      <vt:lpstr>Office 主题​​</vt:lpstr>
      <vt:lpstr>PowerPoint 演示文稿</vt:lpstr>
      <vt:lpstr>PowerPoint 演示文稿</vt:lpstr>
      <vt:lpstr>LAB1: MVDD Design Exploration</vt:lpstr>
      <vt:lpstr>LAB1: MVDD Design Exploration</vt:lpstr>
      <vt:lpstr>PowerPoint 演示文稿</vt:lpstr>
      <vt:lpstr>PowerPoint 演示文稿</vt:lpstr>
      <vt:lpstr>LAB2: Power Domain Creation  (Overview)</vt:lpstr>
      <vt:lpstr>Figure 2: Final Power Domain Regions</vt:lpstr>
      <vt:lpstr>LAB2: Power Domain Creation  (Logical Definition) </vt:lpstr>
      <vt:lpstr>LAB2: Power Domain Setup  (Physical Regioning) </vt:lpstr>
      <vt:lpstr>LAB2: Power Domain Setup (set_cell_boundary) </vt:lpstr>
      <vt:lpstr>LAB2: Power Domain Setup (place group) </vt:lpstr>
      <vt:lpstr>LAB2: Power Domain Setup (Islands) </vt:lpstr>
      <vt:lpstr>LAB2: Power Domain Setup</vt:lpstr>
      <vt:lpstr>LAB 3 Linking Voltage Specific Libraries 10 Min </vt:lpstr>
      <vt:lpstr>LAB3: Linking Voltage Specific Libraries</vt:lpstr>
      <vt:lpstr>LAB 4 Creating Domain Power Structures 20 Min </vt:lpstr>
      <vt:lpstr>LAB4: Creating Domain Power Structures</vt:lpstr>
      <vt:lpstr>LAB 5 Defining Inter Power Domain Rules &amp; Checking 30 Min </vt:lpstr>
      <vt:lpstr>LAB5: Inter Power Domain Rules (Defining)</vt:lpstr>
      <vt:lpstr>LAB5: Inter Power Domain Rules (Defining cont.)</vt:lpstr>
      <vt:lpstr>LAB5: Inter Power Domain Rules (Checking)</vt:lpstr>
      <vt:lpstr>LAB 6 Hierarchical SPU Pushdown &amp; IPD Fixing 45 Min </vt:lpstr>
      <vt:lpstr>LAB6: Hierarchical- SPU Pushdown &amp; IPD Fixing</vt:lpstr>
      <vt:lpstr>LAB6: Hierarchical- SPU Pushdown &amp; IPD Fixing</vt:lpstr>
      <vt:lpstr>LAB6: Hierarchical- SPU Pushdown &amp; IPD Fixing</vt:lpstr>
      <vt:lpstr>LAB 7 Hierarchical Block Abstraction &amp; Top IPD Fixing 30 Min </vt:lpstr>
      <vt:lpstr>LAB7: Hierarchical- Block Abstraction &amp; Top IPD Fixing</vt:lpstr>
      <vt:lpstr>LAB7: Hierarchical- Block Abstraction &amp; Top IPD Fixing</vt:lpstr>
      <vt:lpstr>LAB7: Hierarchical- Block Abstraction &amp; Top IPD Fixing</vt:lpstr>
      <vt:lpstr>PowerPoint 演示文稿</vt:lpstr>
      <vt:lpstr>LAB1: MVDD Design Exploration (Answer Key)</vt:lpstr>
      <vt:lpstr>LAB1: MVDD Design Exploration (Answer Key)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jun chen</dc:creator>
  <cp:lastModifiedBy>jun chen</cp:lastModifiedBy>
  <cp:revision>23</cp:revision>
  <dcterms:created xsi:type="dcterms:W3CDTF">2020-09-03T02:49:36Z</dcterms:created>
  <dcterms:modified xsi:type="dcterms:W3CDTF">2020-09-03T04:27:27Z</dcterms:modified>
</cp:coreProperties>
</file>