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32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37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48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50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81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72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91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49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14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24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D4A384-C218-4B70-9B0F-36B77D618729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9F718E-6F6F-477D-8CCF-CBA1938BFFC0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4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10053" y="501135"/>
            <a:ext cx="373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Basic concept of objects</a:t>
            </a:r>
            <a:endParaRPr lang="zh-CN" altLang="en-US" dirty="0">
              <a:latin typeface="Cambria" panose="02040503050406030204" pitchFamily="18" charset="0"/>
            </a:endParaRPr>
          </a:p>
        </p:txBody>
      </p:sp>
      <p:sp>
        <p:nvSpPr>
          <p:cNvPr id="5" name="燕尾形 4"/>
          <p:cNvSpPr/>
          <p:nvPr/>
        </p:nvSpPr>
        <p:spPr>
          <a:xfrm>
            <a:off x="1055078" y="611092"/>
            <a:ext cx="254976" cy="145045"/>
          </a:xfrm>
          <a:prstGeom prst="chevron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2385" y="1705708"/>
            <a:ext cx="764930" cy="11166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567854" y="1705708"/>
            <a:ext cx="764930" cy="11166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4897315" y="1881553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897315" y="2136529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901711" y="2356338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930161" y="2004646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930161" y="2479430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897315" y="2637693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365630" y="1881553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365630" y="2136529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370026" y="2356338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365630" y="2637693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7332784" y="2004646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7332784" y="2479430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5099539" y="1881553"/>
            <a:ext cx="12660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099539" y="2136529"/>
            <a:ext cx="12660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5099538" y="2356338"/>
            <a:ext cx="12660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5099537" y="2620108"/>
            <a:ext cx="12660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7535008" y="2004646"/>
            <a:ext cx="272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7535008" y="2479430"/>
            <a:ext cx="272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3657600" y="2004646"/>
            <a:ext cx="272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3657600" y="2479430"/>
            <a:ext cx="272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五边形 35"/>
          <p:cNvSpPr/>
          <p:nvPr/>
        </p:nvSpPr>
        <p:spPr>
          <a:xfrm rot="10800000">
            <a:off x="7829549" y="1905808"/>
            <a:ext cx="408844" cy="189034"/>
          </a:xfrm>
          <a:prstGeom prst="homePlat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4281853" y="2004646"/>
            <a:ext cx="54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6679954" y="2004646"/>
            <a:ext cx="54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</a:t>
            </a:r>
            <a:endParaRPr lang="zh-CN" altLang="en-US" dirty="0"/>
          </a:p>
        </p:txBody>
      </p:sp>
      <p:cxnSp>
        <p:nvCxnSpPr>
          <p:cNvPr id="41" name="直接箭头连接符 40"/>
          <p:cNvCxnSpPr/>
          <p:nvPr/>
        </p:nvCxnSpPr>
        <p:spPr>
          <a:xfrm>
            <a:off x="4979743" y="2611316"/>
            <a:ext cx="239590" cy="115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3985114" y="2461874"/>
            <a:ext cx="187934" cy="1309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3952688" y="3675155"/>
            <a:ext cx="540729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pin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5013261" y="3675155"/>
            <a:ext cx="540729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pin</a:t>
            </a:r>
            <a:endParaRPr lang="zh-CN" altLang="en-US" dirty="0"/>
          </a:p>
        </p:txBody>
      </p:sp>
      <p:cxnSp>
        <p:nvCxnSpPr>
          <p:cNvPr id="47" name="直接箭头连接符 46"/>
          <p:cNvCxnSpPr/>
          <p:nvPr/>
        </p:nvCxnSpPr>
        <p:spPr>
          <a:xfrm>
            <a:off x="5727086" y="2620108"/>
            <a:ext cx="239590" cy="1151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5745223" y="3675155"/>
            <a:ext cx="540729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</a:t>
            </a:r>
            <a:endParaRPr lang="zh-CN" altLang="en-US" dirty="0"/>
          </a:p>
        </p:txBody>
      </p:sp>
      <p:cxnSp>
        <p:nvCxnSpPr>
          <p:cNvPr id="49" name="直接箭头连接符 48"/>
          <p:cNvCxnSpPr/>
          <p:nvPr/>
        </p:nvCxnSpPr>
        <p:spPr>
          <a:xfrm>
            <a:off x="3459224" y="2567355"/>
            <a:ext cx="125287" cy="1224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3347391" y="3675155"/>
            <a:ext cx="834725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port</a:t>
            </a:r>
            <a:endParaRPr lang="zh-CN" altLang="en-US" dirty="0"/>
          </a:p>
        </p:txBody>
      </p:sp>
      <p:sp>
        <p:nvSpPr>
          <p:cNvPr id="53" name="文本框 52"/>
          <p:cNvSpPr txBox="1"/>
          <p:nvPr/>
        </p:nvSpPr>
        <p:spPr>
          <a:xfrm>
            <a:off x="1310053" y="4568648"/>
            <a:ext cx="978583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· cell 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可以是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Verilog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中实例化后的模块，如一个反相器，与非门等，也可以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是综合后可以看到的</a:t>
            </a: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LUT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、</a:t>
            </a: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DSP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以及</a:t>
            </a: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PLL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等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资源。</a:t>
            </a:r>
            <a:endParaRPr lang="en-US" altLang="zh-C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· cell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的引脚就是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pin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，即模块的输入输出信号，并不是芯片的引脚。</a:t>
            </a:r>
            <a:endParaRPr lang="en-US" altLang="zh-CN" sz="1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· net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就是</a:t>
            </a: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pin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与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pin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的连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线。</a:t>
            </a:r>
            <a:endParaRPr lang="en-US" altLang="zh-C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· port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与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pin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不同，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port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是顶层文件中声明的输入输出信号，和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外部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模块通信的引脚。</a:t>
            </a:r>
            <a:endParaRPr lang="en-US" altLang="zh-CN" sz="1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· Top module</a:t>
            </a:r>
            <a:r>
              <a:rPr lang="zh-CN" alt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包含多个</a:t>
            </a:r>
            <a:r>
              <a:rPr lang="en-US" altLang="zh-CN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sub module</a:t>
            </a:r>
            <a:endParaRPr lang="zh-CN" alt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" name="五边形 53"/>
          <p:cNvSpPr/>
          <p:nvPr/>
        </p:nvSpPr>
        <p:spPr>
          <a:xfrm rot="10800000">
            <a:off x="7829549" y="2378355"/>
            <a:ext cx="408844" cy="189034"/>
          </a:xfrm>
          <a:prstGeom prst="homePlat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五边形 54"/>
          <p:cNvSpPr/>
          <p:nvPr/>
        </p:nvSpPr>
        <p:spPr>
          <a:xfrm>
            <a:off x="3250954" y="1925665"/>
            <a:ext cx="408844" cy="189034"/>
          </a:xfrm>
          <a:prstGeom prst="homePlat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五边形 55"/>
          <p:cNvSpPr/>
          <p:nvPr/>
        </p:nvSpPr>
        <p:spPr>
          <a:xfrm>
            <a:off x="3243260" y="2391473"/>
            <a:ext cx="408844" cy="189034"/>
          </a:xfrm>
          <a:prstGeom prst="homePlat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896815" y="1160639"/>
            <a:ext cx="10199077" cy="30684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3393831" y="1441938"/>
            <a:ext cx="4642883" cy="260254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6488723" y="3130062"/>
            <a:ext cx="1340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Sub-module</a:t>
            </a:r>
          </a:p>
          <a:p>
            <a:r>
              <a:rPr lang="en-US" altLang="zh-CN" dirty="0" smtClean="0"/>
              <a:t>ALU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8834341" y="1441937"/>
            <a:ext cx="1872762" cy="260254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文本框 62"/>
          <p:cNvSpPr txBox="1"/>
          <p:nvPr/>
        </p:nvSpPr>
        <p:spPr>
          <a:xfrm>
            <a:off x="9100309" y="3026757"/>
            <a:ext cx="1340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Sub-module</a:t>
            </a:r>
          </a:p>
          <a:p>
            <a:r>
              <a:rPr lang="en-US" altLang="zh-CN" dirty="0" smtClean="0"/>
              <a:t>FPU</a:t>
            </a:r>
            <a:endParaRPr lang="zh-CN" altLang="en-US" dirty="0"/>
          </a:p>
        </p:txBody>
      </p:sp>
      <p:sp>
        <p:nvSpPr>
          <p:cNvPr id="64" name="文本框 63"/>
          <p:cNvSpPr txBox="1"/>
          <p:nvPr/>
        </p:nvSpPr>
        <p:spPr>
          <a:xfrm>
            <a:off x="983779" y="1222058"/>
            <a:ext cx="1340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Top-module</a:t>
            </a:r>
            <a:endParaRPr lang="zh-CN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9573311" y="1697068"/>
            <a:ext cx="764930" cy="11166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/>
          <p:nvPr/>
        </p:nvCxnSpPr>
        <p:spPr>
          <a:xfrm>
            <a:off x="9371087" y="1996006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9371087" y="2470790"/>
            <a:ext cx="202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>
            <a:off x="9098526" y="1996006"/>
            <a:ext cx="272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9098526" y="2470790"/>
            <a:ext cx="272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五边形 70"/>
          <p:cNvSpPr/>
          <p:nvPr/>
        </p:nvSpPr>
        <p:spPr>
          <a:xfrm>
            <a:off x="8691880" y="1917025"/>
            <a:ext cx="408844" cy="189034"/>
          </a:xfrm>
          <a:prstGeom prst="homePlat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五边形 71"/>
          <p:cNvSpPr/>
          <p:nvPr/>
        </p:nvSpPr>
        <p:spPr>
          <a:xfrm>
            <a:off x="8684186" y="2382833"/>
            <a:ext cx="408844" cy="189034"/>
          </a:xfrm>
          <a:prstGeom prst="homePlat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文本框 72"/>
          <p:cNvSpPr txBox="1"/>
          <p:nvPr/>
        </p:nvSpPr>
        <p:spPr>
          <a:xfrm>
            <a:off x="9704235" y="2039878"/>
            <a:ext cx="54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</a:t>
            </a:r>
            <a:endParaRPr lang="zh-CN" altLang="en-US" dirty="0"/>
          </a:p>
        </p:txBody>
      </p:sp>
      <p:cxnSp>
        <p:nvCxnSpPr>
          <p:cNvPr id="75" name="直接连接符 74"/>
          <p:cNvCxnSpPr>
            <a:stCxn id="36" idx="1"/>
            <a:endCxn id="71" idx="1"/>
          </p:cNvCxnSpPr>
          <p:nvPr/>
        </p:nvCxnSpPr>
        <p:spPr>
          <a:xfrm>
            <a:off x="8238393" y="2000325"/>
            <a:ext cx="453487" cy="11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>
          <a:xfrm>
            <a:off x="8220945" y="2467381"/>
            <a:ext cx="453487" cy="11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73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694677"/>
            <a:ext cx="9845626" cy="268137"/>
          </a:xfrm>
        </p:spPr>
        <p:txBody>
          <a:bodyPr>
            <a:noAutofit/>
          </a:bodyPr>
          <a:lstStyle/>
          <a:p>
            <a:r>
              <a:rPr lang="en-US" altLang="zh-CN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Basic </a:t>
            </a:r>
            <a:r>
              <a:rPr lang="en-US" altLang="zh-CN" sz="1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command</a:t>
            </a:r>
            <a:r>
              <a:rPr lang="zh-CN" altLang="en-US" sz="1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：</a:t>
            </a:r>
            <a:r>
              <a:rPr lang="en-US" altLang="zh-CN" sz="1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get_*</a:t>
            </a:r>
            <a:endParaRPr lang="zh-CN" altLang="en-US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271234"/>
              </p:ext>
            </p:extLst>
          </p:nvPr>
        </p:nvGraphicFramePr>
        <p:xfrm>
          <a:off x="1096963" y="1846263"/>
          <a:ext cx="10058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98381836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65693999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68324185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2399676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44345123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210506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command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-hierarchical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r>
                        <a:rPr lang="en-US" altLang="zh-CN" dirty="0" err="1" smtClean="0"/>
                        <a:t>regexp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r>
                        <a:rPr lang="en-US" altLang="zh-CN" dirty="0" err="1" smtClean="0"/>
                        <a:t>nocase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-filter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r>
                        <a:rPr lang="en-US" altLang="zh-CN" dirty="0" err="1" smtClean="0"/>
                        <a:t>of_objects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13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err="1" smtClean="0"/>
                        <a:t>get_cells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5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err="1" smtClean="0"/>
                        <a:t>get_nets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683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err="1" smtClean="0"/>
                        <a:t>get_pins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351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err="1" smtClean="0"/>
                        <a:t>get_ports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28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err="1" smtClean="0"/>
                        <a:t>get_clocks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√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785697"/>
                  </a:ext>
                </a:extLst>
              </a:tr>
            </a:tbl>
          </a:graphicData>
        </a:graphic>
      </p:graphicFrame>
      <p:sp>
        <p:nvSpPr>
          <p:cNvPr id="4" name="燕尾形 3"/>
          <p:cNvSpPr/>
          <p:nvPr/>
        </p:nvSpPr>
        <p:spPr>
          <a:xfrm>
            <a:off x="1116624" y="736426"/>
            <a:ext cx="254976" cy="184638"/>
          </a:xfrm>
          <a:prstGeom prst="chevron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4546" y="4422531"/>
            <a:ext cx="8704385" cy="101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· -hierarchical 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可以缩写成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altLang="zh-CN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hier</a:t>
            </a:r>
            <a:endParaRPr lang="en-US" altLang="zh-C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· -</a:t>
            </a:r>
            <a:r>
              <a:rPr lang="en-US" altLang="zh-CN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of_object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可以缩写成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-of</a:t>
            </a: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· -filter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是过滤出符合条件的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objects</a:t>
            </a:r>
            <a:endParaRPr lang="zh-CN" alt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3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10054" y="647496"/>
            <a:ext cx="1285435" cy="298288"/>
          </a:xfrm>
        </p:spPr>
        <p:txBody>
          <a:bodyPr>
            <a:noAutofit/>
          </a:bodyPr>
          <a:lstStyle/>
          <a:p>
            <a:r>
              <a:rPr lang="en-US" altLang="zh-CN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-</a:t>
            </a:r>
            <a:r>
              <a:rPr lang="en-US" altLang="zh-CN" sz="1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of_object</a:t>
            </a:r>
            <a:endParaRPr lang="zh-CN" altLang="en-US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5" name="燕尾形 4"/>
          <p:cNvSpPr/>
          <p:nvPr/>
        </p:nvSpPr>
        <p:spPr>
          <a:xfrm>
            <a:off x="1055078" y="704321"/>
            <a:ext cx="254976" cy="184638"/>
          </a:xfrm>
          <a:prstGeom prst="chevron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24947" y="2127736"/>
            <a:ext cx="606670" cy="87923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rot="5400000">
            <a:off x="4897309" y="2387108"/>
            <a:ext cx="378069" cy="360485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224947" y="3367450"/>
            <a:ext cx="606670" cy="2549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5242774" y="2567350"/>
            <a:ext cx="173282" cy="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6051667" y="2570279"/>
            <a:ext cx="173282" cy="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4729705" y="2567350"/>
            <a:ext cx="173282" cy="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6051667" y="3494938"/>
            <a:ext cx="173282" cy="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五边形 26"/>
          <p:cNvSpPr/>
          <p:nvPr/>
        </p:nvSpPr>
        <p:spPr>
          <a:xfrm>
            <a:off x="3668144" y="2472833"/>
            <a:ext cx="342900" cy="18903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9" name="直接连接符 28"/>
          <p:cNvCxnSpPr>
            <a:stCxn id="27" idx="3"/>
          </p:cNvCxnSpPr>
          <p:nvPr/>
        </p:nvCxnSpPr>
        <p:spPr>
          <a:xfrm>
            <a:off x="4011044" y="2567350"/>
            <a:ext cx="7186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5416056" y="2567350"/>
            <a:ext cx="635611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/>
          <p:nvPr/>
        </p:nvCxnSpPr>
        <p:spPr>
          <a:xfrm rot="16200000" flipH="1">
            <a:off x="5418342" y="2872241"/>
            <a:ext cx="927588" cy="317806"/>
          </a:xfrm>
          <a:prstGeom prst="bentConnector3">
            <a:avLst>
              <a:gd name="adj1" fmla="val 99289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4642697" y="2241978"/>
            <a:ext cx="19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</a:t>
            </a:r>
            <a:endParaRPr lang="zh-CN" altLang="en-US" dirty="0"/>
          </a:p>
        </p:txBody>
      </p:sp>
      <p:sp>
        <p:nvSpPr>
          <p:cNvPr id="36" name="文本框 35"/>
          <p:cNvSpPr txBox="1"/>
          <p:nvPr/>
        </p:nvSpPr>
        <p:spPr>
          <a:xfrm>
            <a:off x="5161995" y="2241978"/>
            <a:ext cx="35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</a:t>
            </a:r>
            <a:endParaRPr lang="zh-CN" alt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4861223" y="2378257"/>
            <a:ext cx="19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6379914" y="2378257"/>
            <a:ext cx="19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6383384" y="3310272"/>
            <a:ext cx="19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33045" y="3875135"/>
            <a:ext cx="9985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Example</a:t>
            </a:r>
            <a:r>
              <a:rPr lang="zh-CN" altLang="en-US" dirty="0" smtClean="0">
                <a:latin typeface="Cambria" panose="02040503050406030204" pitchFamily="18" charset="0"/>
              </a:rPr>
              <a:t>：</a:t>
            </a:r>
            <a:endParaRPr lang="en-US" altLang="zh-CN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–of[</a:t>
            </a:r>
            <a:r>
              <a:rPr lang="en-US" altLang="zh-CN" dirty="0" err="1" smtClean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get_nets</a:t>
            </a:r>
            <a:r>
              <a:rPr lang="en-US" altLang="zh-CN" dirty="0" smtClean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–of[</a:t>
            </a:r>
            <a:r>
              <a:rPr lang="en-US" altLang="zh-CN" dirty="0" err="1" smtClean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get_pins</a:t>
            </a:r>
            <a:r>
              <a:rPr lang="en-US" altLang="zh-CN" dirty="0" smtClean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–of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en-US" altLang="zh-CN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 A] </a:t>
            </a:r>
            <a:r>
              <a:rPr lang="en-US" altLang="zh-CN" dirty="0" smtClean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–filter{DIRECTION==OUT}</a:t>
            </a:r>
            <a:r>
              <a:rPr lang="en-US" altLang="zh-CN" dirty="0" smtClean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r>
              <a:rPr lang="en-US" altLang="zh-CN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zh-CN" altLang="en-US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33045" y="4870938"/>
            <a:ext cx="111134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先通过</a:t>
            </a:r>
            <a:r>
              <a:rPr lang="en-US" altLang="zh-CN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 A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找到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，然后获取其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pin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，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和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，由于加了过滤条件，因此找到的是</a:t>
            </a:r>
            <a:r>
              <a:rPr lang="en-US" altLang="zh-CN" sz="1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Opin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，再通过</a:t>
            </a:r>
            <a:r>
              <a:rPr lang="en-US" altLang="zh-CN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Opin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找到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net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，上图中蓝色的线，最后通过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net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找到与之相连的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cell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：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、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zh-CN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、</a:t>
            </a:r>
            <a:r>
              <a:rPr lang="en-US" altLang="zh-CN" sz="1400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endParaRPr lang="zh-CN" alt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454455" y="2056235"/>
            <a:ext cx="3860745" cy="164416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71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4"/>
            <a:ext cx="3448343" cy="4150620"/>
          </a:xfrm>
        </p:spPr>
        <p:txBody>
          <a:bodyPr>
            <a:normAutofit/>
          </a:bodyPr>
          <a:lstStyle/>
          <a:p>
            <a:r>
              <a:rPr lang="en-US" altLang="zh-CN" sz="1600" dirty="0" smtClean="0"/>
              <a:t>-</a:t>
            </a:r>
            <a:r>
              <a:rPr lang="en-US" altLang="zh-CN" sz="1600" b="1" dirty="0" err="1" smtClean="0"/>
              <a:t>hier</a:t>
            </a:r>
            <a:r>
              <a:rPr lang="en-US" altLang="zh-CN" sz="1600" dirty="0" smtClean="0"/>
              <a:t> </a:t>
            </a:r>
            <a:r>
              <a:rPr lang="zh-CN" altLang="en-US" sz="1600" dirty="0" smtClean="0"/>
              <a:t>即遍历每一层去寻找目标</a:t>
            </a:r>
            <a:endParaRPr lang="zh-CN" altLang="en-US" sz="16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1310054" y="585367"/>
            <a:ext cx="1538654" cy="2982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-hierarchical</a:t>
            </a:r>
            <a:endParaRPr lang="zh-CN" altLang="en-US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5" name="燕尾形 4"/>
          <p:cNvSpPr/>
          <p:nvPr/>
        </p:nvSpPr>
        <p:spPr>
          <a:xfrm>
            <a:off x="1055078" y="642192"/>
            <a:ext cx="254976" cy="184638"/>
          </a:xfrm>
          <a:prstGeom prst="chevron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616585" y="2625861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978267" y="3139503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363933" y="3139503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587888" y="3661317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A1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277206" y="3661317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A2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970039" y="3661317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B1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662872" y="3661317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B2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直接箭头连接符 13"/>
          <p:cNvCxnSpPr>
            <a:stCxn id="6" idx="2"/>
            <a:endCxn id="7" idx="0"/>
          </p:cNvCxnSpPr>
          <p:nvPr/>
        </p:nvCxnSpPr>
        <p:spPr>
          <a:xfrm flipH="1">
            <a:off x="2277206" y="2951176"/>
            <a:ext cx="638318" cy="188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6" idx="2"/>
            <a:endCxn id="8" idx="0"/>
          </p:cNvCxnSpPr>
          <p:nvPr/>
        </p:nvCxnSpPr>
        <p:spPr>
          <a:xfrm>
            <a:off x="2915524" y="2951176"/>
            <a:ext cx="747348" cy="188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9" idx="0"/>
          </p:cNvCxnSpPr>
          <p:nvPr/>
        </p:nvCxnSpPr>
        <p:spPr>
          <a:xfrm flipH="1">
            <a:off x="1886827" y="3464818"/>
            <a:ext cx="390379" cy="19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7" idx="2"/>
            <a:endCxn id="10" idx="0"/>
          </p:cNvCxnSpPr>
          <p:nvPr/>
        </p:nvCxnSpPr>
        <p:spPr>
          <a:xfrm>
            <a:off x="2277206" y="3464818"/>
            <a:ext cx="298939" cy="19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8" idx="2"/>
            <a:endCxn id="11" idx="0"/>
          </p:cNvCxnSpPr>
          <p:nvPr/>
        </p:nvCxnSpPr>
        <p:spPr>
          <a:xfrm flipH="1">
            <a:off x="3268978" y="3464818"/>
            <a:ext cx="393894" cy="19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8" idx="2"/>
            <a:endCxn id="12" idx="0"/>
          </p:cNvCxnSpPr>
          <p:nvPr/>
        </p:nvCxnSpPr>
        <p:spPr>
          <a:xfrm>
            <a:off x="3662872" y="3464818"/>
            <a:ext cx="298939" cy="19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5495191" y="2545948"/>
            <a:ext cx="60842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Example:</a:t>
            </a:r>
          </a:p>
          <a:p>
            <a:pPr>
              <a:lnSpc>
                <a:spcPct val="150000"/>
              </a:lnSpc>
            </a:pP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A*   </a:t>
            </a:r>
            <a:r>
              <a:rPr lang="zh-CN" altLang="en-US" sz="1600" dirty="0" smtClean="0">
                <a:latin typeface="Cambria" panose="02040503050406030204" pitchFamily="18" charset="0"/>
              </a:rPr>
              <a:t>输出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{A}</a:t>
            </a:r>
          </a:p>
          <a:p>
            <a:pPr>
              <a:lnSpc>
                <a:spcPct val="150000"/>
              </a:lnSpc>
            </a:pP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{A*  B*} </a:t>
            </a:r>
            <a:r>
              <a:rPr lang="zh-CN" altLang="en-US" sz="1600" dirty="0" smtClean="0">
                <a:latin typeface="Cambria" panose="02040503050406030204" pitchFamily="18" charset="0"/>
              </a:rPr>
              <a:t>中间加空格   输出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{A} {B}</a:t>
            </a:r>
          </a:p>
          <a:p>
            <a:pPr>
              <a:lnSpc>
                <a:spcPct val="150000"/>
              </a:lnSpc>
            </a:pP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–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hier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{A* B*} </a:t>
            </a:r>
            <a:r>
              <a:rPr lang="zh-CN" altLang="en-US" sz="1600" dirty="0" smtClean="0">
                <a:latin typeface="Cambria" panose="02040503050406030204" pitchFamily="18" charset="0"/>
              </a:rPr>
              <a:t>输出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{A}{A/A1}{A/A2}{B}{B/B1}{B/B2}</a:t>
            </a:r>
          </a:p>
          <a:p>
            <a:pPr>
              <a:lnSpc>
                <a:spcPct val="150000"/>
              </a:lnSpc>
            </a:pP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B/* </a:t>
            </a:r>
            <a:r>
              <a:rPr lang="zh-CN" altLang="en-US" sz="1600" dirty="0" smtClean="0">
                <a:latin typeface="Cambria" panose="02040503050406030204" pitchFamily="18" charset="0"/>
              </a:rPr>
              <a:t>输出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{B/B1}{B/B2}</a:t>
            </a:r>
          </a:p>
          <a:p>
            <a:pPr>
              <a:lnSpc>
                <a:spcPct val="150000"/>
              </a:lnSpc>
            </a:pP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get_cells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–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hier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*/U31 </a:t>
            </a:r>
            <a:r>
              <a:rPr lang="zh-CN" altLang="en-US" sz="1600" dirty="0" smtClean="0">
                <a:latin typeface="Cambria" panose="02040503050406030204" pitchFamily="18" charset="0"/>
              </a:rPr>
              <a:t>输出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{A/A1/U31}{B/B1/U31}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7" name="圆角矩形 26"/>
          <p:cNvSpPr/>
          <p:nvPr/>
        </p:nvSpPr>
        <p:spPr>
          <a:xfrm>
            <a:off x="1587887" y="4264239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U31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2990259" y="4242408"/>
            <a:ext cx="597877" cy="325315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U31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2" name="直接箭头连接符 31"/>
          <p:cNvCxnSpPr>
            <a:stCxn id="9" idx="2"/>
            <a:endCxn id="27" idx="0"/>
          </p:cNvCxnSpPr>
          <p:nvPr/>
        </p:nvCxnSpPr>
        <p:spPr>
          <a:xfrm flipH="1">
            <a:off x="1886826" y="3986632"/>
            <a:ext cx="1" cy="2776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H="1">
            <a:off x="3289197" y="3976806"/>
            <a:ext cx="1" cy="2776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66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</TotalTime>
  <Words>349</Words>
  <Application>Microsoft Office PowerPoint</Application>
  <PresentationFormat>宽屏</PresentationFormat>
  <Paragraphs>86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Calibri</vt:lpstr>
      <vt:lpstr>Calibri Light</vt:lpstr>
      <vt:lpstr>Cambria</vt:lpstr>
      <vt:lpstr>回顾</vt:lpstr>
      <vt:lpstr>PowerPoint 演示文稿</vt:lpstr>
      <vt:lpstr>Basic command：get_*</vt:lpstr>
      <vt:lpstr>-of_object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14</cp:revision>
  <dcterms:created xsi:type="dcterms:W3CDTF">2021-03-11T05:55:10Z</dcterms:created>
  <dcterms:modified xsi:type="dcterms:W3CDTF">2021-03-11T08:51:01Z</dcterms:modified>
</cp:coreProperties>
</file>