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0D7F428B-18C7-4666-9612-253FD782968A}">
          <p14:sldIdLst>
            <p14:sldId id="256"/>
          </p14:sldIdLst>
        </p14:section>
        <p14:section name="vcd generator" id="{B795433F-72E2-4BB1-A1AD-10C277B62604}">
          <p14:sldIdLst>
            <p14:sldId id="259"/>
            <p14:sldId id="257"/>
            <p14:sldId id="258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7AABFD-8550-4142-BE1E-6AB4CED7FCB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8CD4C-F3F3-4D7F-AA5E-B3B9E224130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39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雨舟。。</a:t>
            </a:r>
            <a:endParaRPr lang="en-US" altLang="zh-CN" dirty="0" smtClean="0"/>
          </a:p>
          <a:p>
            <a:r>
              <a:rPr lang="en-US" altLang="zh-CN" dirty="0" smtClean="0"/>
              <a:t>0/1 -&gt; x : </a:t>
            </a:r>
            <a:r>
              <a:rPr lang="zh-CN" altLang="en-US" dirty="0" smtClean="0"/>
              <a:t>无视</a:t>
            </a:r>
          </a:p>
          <a:p>
            <a:r>
              <a:rPr lang="en-US" altLang="zh-CN" dirty="0" smtClean="0"/>
              <a:t>x-&gt;0/1 : toggle</a:t>
            </a:r>
          </a:p>
          <a:p>
            <a:r>
              <a:rPr lang="en-US" altLang="zh-CN" dirty="0" smtClean="0"/>
              <a:t>0-&gt;x </a:t>
            </a:r>
            <a:r>
              <a:rPr lang="zh-CN" altLang="en-US" dirty="0" smtClean="0"/>
              <a:t>算， </a:t>
            </a:r>
            <a:r>
              <a:rPr lang="en-US" altLang="zh-CN" dirty="0" smtClean="0"/>
              <a:t>x-&gt; 0</a:t>
            </a:r>
            <a:r>
              <a:rPr lang="zh-CN" altLang="en-US" smtClean="0"/>
              <a:t>不算</a:t>
            </a: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8CD4C-F3F3-4D7F-AA5E-B3B9E224130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54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2022/2/18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5472608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en-US" altLang="zh-CN" sz="16600" b="1" dirty="0" smtClean="0">
                <a:solidFill>
                  <a:schemeClr val="bg1"/>
                </a:solidFill>
              </a:rPr>
              <a:t>VCD</a:t>
            </a:r>
            <a:br>
              <a:rPr lang="en-US" altLang="zh-CN" sz="16600" b="1" dirty="0" smtClean="0">
                <a:solidFill>
                  <a:schemeClr val="bg1"/>
                </a:solidFill>
              </a:rPr>
            </a:br>
            <a:r>
              <a:rPr lang="en-US" altLang="zh-CN" sz="16600" b="1" dirty="0" smtClean="0">
                <a:solidFill>
                  <a:schemeClr val="bg1"/>
                </a:solidFill>
              </a:rPr>
              <a:t>Related</a:t>
            </a:r>
            <a:endParaRPr lang="zh-CN" altLang="en-US" sz="16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2014" y="3140968"/>
            <a:ext cx="3464090" cy="2839239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b="1" dirty="0" smtClean="0"/>
              <a:t>“</a:t>
            </a:r>
            <a:r>
              <a:rPr lang="en-US" altLang="zh-CN" b="1" dirty="0" smtClean="0">
                <a:solidFill>
                  <a:srgbClr val="FF0000"/>
                </a:solidFill>
              </a:rPr>
              <a:t>A/B/C/D/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and_gate</a:t>
            </a:r>
            <a:r>
              <a:rPr lang="en-US" altLang="zh-CN" b="1" dirty="0" smtClean="0">
                <a:solidFill>
                  <a:srgbClr val="FF0000"/>
                </a:solidFill>
              </a:rPr>
              <a:t>/Y</a:t>
            </a:r>
            <a:r>
              <a:rPr lang="en-US" altLang="zh-CN" b="1" dirty="0" smtClean="0"/>
              <a:t>”</a:t>
            </a:r>
          </a:p>
          <a:p>
            <a:r>
              <a:rPr lang="en-US" altLang="zh-CN" b="1" dirty="0"/>
              <a:t>“</a:t>
            </a:r>
            <a:r>
              <a:rPr lang="en-US" altLang="zh-CN" b="1" dirty="0" smtClean="0">
                <a:solidFill>
                  <a:srgbClr val="FF0000"/>
                </a:solidFill>
              </a:rPr>
              <a:t>A/B1/C/D/and_gate3/net1</a:t>
            </a:r>
            <a:r>
              <a:rPr lang="en-US" altLang="zh-CN" b="1" dirty="0" smtClean="0"/>
              <a:t>”</a:t>
            </a:r>
            <a:endParaRPr lang="en-US" altLang="zh-CN" b="1" dirty="0" smtClean="0"/>
          </a:p>
          <a:p>
            <a:r>
              <a:rPr lang="en-US" altLang="zh-CN" b="1" dirty="0"/>
              <a:t>“</a:t>
            </a:r>
            <a:r>
              <a:rPr lang="en-US" altLang="zh-CN" b="1" dirty="0" smtClean="0">
                <a:solidFill>
                  <a:srgbClr val="FF0000"/>
                </a:solidFill>
              </a:rPr>
              <a:t>A/B/C2/D/and_gate2/A</a:t>
            </a:r>
            <a:r>
              <a:rPr lang="en-US" altLang="zh-CN" b="1" dirty="0" smtClean="0"/>
              <a:t>”</a:t>
            </a:r>
            <a:endParaRPr lang="en-US" altLang="zh-CN" b="1" dirty="0" smtClean="0"/>
          </a:p>
          <a:p>
            <a:endParaRPr lang="en-US" altLang="zh-CN" b="1" dirty="0"/>
          </a:p>
          <a:p>
            <a:r>
              <a:rPr lang="en-US" altLang="zh-CN" b="1" dirty="0" smtClean="0"/>
              <a:t>From 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  <a:r>
              <a:rPr lang="en-US" altLang="zh-CN" b="1" dirty="0" smtClean="0"/>
              <a:t> to </a:t>
            </a:r>
            <a:r>
              <a:rPr lang="en-US" altLang="zh-CN" b="1" dirty="0">
                <a:solidFill>
                  <a:srgbClr val="FF0000"/>
                </a:solidFill>
              </a:rPr>
              <a:t>100</a:t>
            </a:r>
            <a:r>
              <a:rPr lang="en-US" altLang="zh-CN" b="1" dirty="0" smtClean="0"/>
              <a:t> ns</a:t>
            </a:r>
          </a:p>
          <a:p>
            <a:r>
              <a:rPr lang="en-US" altLang="zh-CN" b="1" dirty="0" smtClean="0"/>
              <a:t>Toggle every </a:t>
            </a:r>
            <a:r>
              <a:rPr lang="en-US" altLang="zh-CN" b="1" dirty="0">
                <a:solidFill>
                  <a:srgbClr val="FF0000"/>
                </a:solidFill>
              </a:rPr>
              <a:t>2ns</a:t>
            </a:r>
            <a:r>
              <a:rPr lang="en-US" altLang="zh-CN" b="1" dirty="0" smtClean="0"/>
              <a:t>, start from </a:t>
            </a:r>
            <a:r>
              <a:rPr lang="en-US" altLang="zh-CN" b="1" dirty="0" smtClean="0">
                <a:solidFill>
                  <a:srgbClr val="FF0000"/>
                </a:solidFill>
              </a:rPr>
              <a:t>0.02ns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½ CVDD^2 *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swa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SAIF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流程图: 延期 2"/>
          <p:cNvSpPr/>
          <p:nvPr/>
        </p:nvSpPr>
        <p:spPr>
          <a:xfrm>
            <a:off x="2954216" y="439616"/>
            <a:ext cx="626452" cy="756139"/>
          </a:xfrm>
          <a:prstGeom prst="flowChartDe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>
            <a:stCxn id="3" idx="3"/>
          </p:cNvCxnSpPr>
          <p:nvPr/>
        </p:nvCxnSpPr>
        <p:spPr>
          <a:xfrm flipV="1">
            <a:off x="3580668" y="817685"/>
            <a:ext cx="41543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652120" y="92512"/>
            <a:ext cx="3240360" cy="67172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/>
              <a:t>Scope </a:t>
            </a:r>
            <a:r>
              <a:rPr lang="en-US" altLang="zh-CN" dirty="0" smtClean="0"/>
              <a:t>A</a:t>
            </a:r>
          </a:p>
          <a:p>
            <a:r>
              <a:rPr lang="en-US" altLang="zh-CN" dirty="0" smtClean="0"/>
              <a:t>  Scope </a:t>
            </a:r>
            <a:r>
              <a:rPr lang="en-US" altLang="zh-CN" dirty="0" smtClean="0"/>
              <a:t>B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Scope C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Scope D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cell </a:t>
            </a:r>
            <a:r>
              <a:rPr lang="en-US" altLang="zh-CN" dirty="0" err="1" smtClean="0"/>
              <a:t>and_gate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    Y </a:t>
            </a:r>
            <a:r>
              <a:rPr lang="en-US" altLang="zh-CN" dirty="0" err="1" smtClean="0">
                <a:solidFill>
                  <a:srgbClr val="FF0000"/>
                </a:solidFill>
              </a:rPr>
              <a:t>idx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              bus [100:0] </a:t>
            </a:r>
            <a:r>
              <a:rPr lang="en-US" altLang="zh-CN" dirty="0" err="1" smtClean="0">
                <a:solidFill>
                  <a:srgbClr val="FF0000"/>
                </a:solidFill>
              </a:rPr>
              <a:t>idxb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</a:t>
            </a:r>
            <a:r>
              <a:rPr lang="en-US" altLang="zh-CN" dirty="0" err="1" smtClean="0"/>
              <a:t>endScope</a:t>
            </a:r>
            <a:endParaRPr lang="en-US" altLang="zh-CN" dirty="0" smtClean="0"/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 err="1" smtClean="0"/>
              <a:t>EndScope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dump_var</a:t>
            </a:r>
            <a:endParaRPr lang="en-US" altLang="zh-CN" dirty="0"/>
          </a:p>
          <a:p>
            <a:r>
              <a:rPr lang="en-US" altLang="zh-CN" dirty="0" smtClean="0"/>
              <a:t>#</a:t>
            </a:r>
            <a:r>
              <a:rPr lang="en-US" altLang="zh-CN" dirty="0" smtClean="0">
                <a:solidFill>
                  <a:srgbClr val="FF0000"/>
                </a:solidFill>
              </a:rPr>
              <a:t>1000</a:t>
            </a:r>
          </a:p>
          <a:p>
            <a:r>
              <a:rPr lang="en-US" altLang="zh-CN" dirty="0" smtClean="0"/>
              <a:t>0idx</a:t>
            </a:r>
          </a:p>
          <a:p>
            <a:r>
              <a:rPr lang="en-US" altLang="zh-CN" dirty="0" smtClean="0"/>
              <a:t>1idx2</a:t>
            </a:r>
          </a:p>
          <a:p>
            <a:r>
              <a:rPr lang="en-US" altLang="zh-CN" dirty="0"/>
              <a:t>b</a:t>
            </a:r>
            <a:r>
              <a:rPr lang="en-US" altLang="zh-CN" dirty="0" smtClean="0"/>
              <a:t>010101…01 </a:t>
            </a:r>
            <a:r>
              <a:rPr lang="en-US" altLang="zh-CN" dirty="0" err="1" smtClean="0"/>
              <a:t>idxb</a:t>
            </a:r>
            <a:endParaRPr lang="en-US" altLang="zh-CN" dirty="0" smtClean="0"/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end_var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#</a:t>
            </a:r>
            <a:r>
              <a:rPr lang="en-US" altLang="zh-CN" dirty="0" smtClean="0"/>
              <a:t>100002</a:t>
            </a:r>
            <a:endParaRPr lang="en-US" altLang="zh-CN" dirty="0" smtClean="0"/>
          </a:p>
          <a:p>
            <a:r>
              <a:rPr lang="en-US" altLang="zh-CN" dirty="0" smtClean="0"/>
              <a:t>1idx</a:t>
            </a:r>
          </a:p>
          <a:p>
            <a:r>
              <a:rPr lang="en-US" altLang="zh-CN" dirty="0" smtClean="0"/>
              <a:t>#</a:t>
            </a:r>
            <a:r>
              <a:rPr lang="en-US" altLang="zh-CN" dirty="0" smtClean="0"/>
              <a:t>100202</a:t>
            </a:r>
            <a:endParaRPr lang="en-US" altLang="zh-CN" dirty="0" smtClean="0"/>
          </a:p>
          <a:p>
            <a:r>
              <a:rPr lang="en-US" altLang="zh-CN" dirty="0" smtClean="0"/>
              <a:t>0idx</a:t>
            </a:r>
          </a:p>
          <a:p>
            <a:r>
              <a:rPr lang="en-US" altLang="zh-CN" dirty="0" smtClean="0"/>
              <a:t>#1002ns</a:t>
            </a:r>
          </a:p>
          <a:p>
            <a:r>
              <a:rPr lang="en-US" altLang="zh-CN" dirty="0" smtClean="0"/>
              <a:t>..</a:t>
            </a:r>
            <a:endParaRPr lang="zh-CN" altLang="en-US" dirty="0"/>
          </a:p>
        </p:txBody>
      </p:sp>
      <p:sp>
        <p:nvSpPr>
          <p:cNvPr id="4" name="云形 3"/>
          <p:cNvSpPr/>
          <p:nvPr/>
        </p:nvSpPr>
        <p:spPr>
          <a:xfrm>
            <a:off x="971600" y="59136"/>
            <a:ext cx="1080120" cy="114776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>
            <a:endCxn id="4" idx="0"/>
          </p:cNvCxnSpPr>
          <p:nvPr/>
        </p:nvCxnSpPr>
        <p:spPr>
          <a:xfrm flipH="1">
            <a:off x="2050820" y="633018"/>
            <a:ext cx="9033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1691680" y="980728"/>
            <a:ext cx="12625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云形 10"/>
          <p:cNvSpPr/>
          <p:nvPr/>
        </p:nvSpPr>
        <p:spPr>
          <a:xfrm>
            <a:off x="3869686" y="59136"/>
            <a:ext cx="1080120" cy="114776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肘形连接符 12"/>
          <p:cNvCxnSpPr/>
          <p:nvPr/>
        </p:nvCxnSpPr>
        <p:spPr>
          <a:xfrm flipV="1">
            <a:off x="2240134" y="90938"/>
            <a:ext cx="576064" cy="389215"/>
          </a:xfrm>
          <a:prstGeom prst="bentConnector3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051720" y="1386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14150" y="-459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cxnSp>
        <p:nvCxnSpPr>
          <p:cNvPr id="17" name="直接连接符 16"/>
          <p:cNvCxnSpPr/>
          <p:nvPr/>
        </p:nvCxnSpPr>
        <p:spPr>
          <a:xfrm>
            <a:off x="2050820" y="1340768"/>
            <a:ext cx="903396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764825" y="11261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cxnSp>
        <p:nvCxnSpPr>
          <p:cNvPr id="19" name="肘形连接符 18"/>
          <p:cNvCxnSpPr/>
          <p:nvPr/>
        </p:nvCxnSpPr>
        <p:spPr>
          <a:xfrm flipV="1">
            <a:off x="3517774" y="1263105"/>
            <a:ext cx="576064" cy="389215"/>
          </a:xfrm>
          <a:prstGeom prst="bentConnector3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329360" y="13108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091790" y="112617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endParaRPr lang="zh-CN" altLang="en-US" dirty="0"/>
          </a:p>
        </p:txBody>
      </p:sp>
      <p:cxnSp>
        <p:nvCxnSpPr>
          <p:cNvPr id="23" name="直接箭头连接符 22"/>
          <p:cNvCxnSpPr/>
          <p:nvPr/>
        </p:nvCxnSpPr>
        <p:spPr>
          <a:xfrm>
            <a:off x="3631046" y="817686"/>
            <a:ext cx="157340" cy="3892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/>
          <p:nvPr/>
        </p:nvCxnSpPr>
        <p:spPr>
          <a:xfrm flipV="1">
            <a:off x="971600" y="2060848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73784" y="2060848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7" name="肘形连接符 26"/>
          <p:cNvCxnSpPr/>
          <p:nvPr/>
        </p:nvCxnSpPr>
        <p:spPr>
          <a:xfrm flipV="1">
            <a:off x="1778385" y="2060848"/>
            <a:ext cx="907862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48371" y="2060848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0" name="肘形连接符 29"/>
          <p:cNvCxnSpPr/>
          <p:nvPr/>
        </p:nvCxnSpPr>
        <p:spPr>
          <a:xfrm flipV="1">
            <a:off x="2830662" y="2060848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2845" y="2060848"/>
            <a:ext cx="195923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接箭头连接符 9"/>
          <p:cNvCxnSpPr/>
          <p:nvPr/>
        </p:nvCxnSpPr>
        <p:spPr>
          <a:xfrm flipH="1" flipV="1">
            <a:off x="395536" y="1652320"/>
            <a:ext cx="504056" cy="8405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-511240" y="1282988"/>
            <a:ext cx="175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1000 </a:t>
            </a:r>
            <a:r>
              <a:rPr lang="en-US" altLang="zh-CN" dirty="0" err="1" smtClean="0"/>
              <a:t>ps</a:t>
            </a:r>
            <a:r>
              <a:rPr lang="en-US" altLang="zh-CN" dirty="0" smtClean="0"/>
              <a:t>/ns/0.1fs</a:t>
            </a:r>
            <a:endParaRPr lang="zh-CN" altLang="en-US" dirty="0"/>
          </a:p>
        </p:txBody>
      </p:sp>
      <p:sp>
        <p:nvSpPr>
          <p:cNvPr id="22" name="矩形 21"/>
          <p:cNvSpPr/>
          <p:nvPr/>
        </p:nvSpPr>
        <p:spPr>
          <a:xfrm>
            <a:off x="514671" y="61634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http://10.30.200.21:8088/projects/hongtu-emir/wiki/Power_analysis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9210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xxx_xz_togg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6912768" cy="610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20272" y="6284872"/>
            <a:ext cx="1844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Thanks to Daisy Li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4683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764704"/>
            <a:ext cx="702147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User data has: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1, 0, x, z, b  variable</a:t>
            </a:r>
          </a:p>
          <a:p>
            <a:endParaRPr lang="en-US" altLang="zh-CN" dirty="0"/>
          </a:p>
          <a:p>
            <a:r>
              <a:rPr lang="en-US" altLang="zh-CN" dirty="0" smtClean="0"/>
              <a:t>2. Behavior after initial:</a:t>
            </a:r>
          </a:p>
          <a:p>
            <a:r>
              <a:rPr lang="en-US" altLang="zh-CN" dirty="0" smtClean="0"/>
              <a:t>   	#</a:t>
            </a:r>
            <a:r>
              <a:rPr lang="en-US" altLang="zh-CN" dirty="0" err="1" smtClean="0"/>
              <a:t>init</a:t>
            </a:r>
            <a:r>
              <a:rPr lang="en-US" altLang="zh-CN" dirty="0" smtClean="0"/>
              <a:t>:  0</a:t>
            </a:r>
            <a:r>
              <a:rPr lang="en-US" altLang="zh-CN" dirty="0"/>
              <a:t>	</a:t>
            </a:r>
            <a:r>
              <a:rPr lang="en-US" altLang="zh-CN" dirty="0" smtClean="0"/>
              <a:t> #</a:t>
            </a:r>
            <a:r>
              <a:rPr lang="en-US" altLang="zh-CN" dirty="0" err="1" smtClean="0"/>
              <a:t>first_time</a:t>
            </a:r>
            <a:r>
              <a:rPr lang="en-US" altLang="zh-CN" dirty="0" smtClean="0"/>
              <a:t>:  1-&gt;1-&gt;1  toggle once at first 1</a:t>
            </a:r>
          </a:p>
          <a:p>
            <a:r>
              <a:rPr lang="en-US" altLang="zh-CN" dirty="0" smtClean="0"/>
              <a:t>	#</a:t>
            </a:r>
            <a:r>
              <a:rPr lang="en-US" altLang="zh-CN" dirty="0" err="1" smtClean="0"/>
              <a:t>init</a:t>
            </a:r>
            <a:r>
              <a:rPr lang="en-US" altLang="zh-CN" dirty="0" smtClean="0"/>
              <a:t>:  x     #</a:t>
            </a:r>
            <a:r>
              <a:rPr lang="en-US" altLang="zh-CN" dirty="0" err="1" smtClean="0"/>
              <a:t>first_time</a:t>
            </a:r>
            <a:r>
              <a:rPr lang="en-US" altLang="zh-CN" dirty="0" smtClean="0"/>
              <a:t>:   1/0   toggle rise/fall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#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:   z      #</a:t>
            </a:r>
            <a:r>
              <a:rPr lang="en-US" altLang="zh-CN" dirty="0" err="1" smtClean="0"/>
              <a:t>first_time</a:t>
            </a:r>
            <a:r>
              <a:rPr lang="en-US" altLang="zh-CN" dirty="0" smtClean="0"/>
              <a:t>:  1/0   toggle rise/fall</a:t>
            </a:r>
          </a:p>
          <a:p>
            <a:endParaRPr lang="en-US" altLang="zh-CN" dirty="0"/>
          </a:p>
          <a:p>
            <a:r>
              <a:rPr lang="en-US" altLang="zh-CN" dirty="0" smtClean="0"/>
              <a:t>3. Behavior during </a:t>
            </a:r>
            <a:r>
              <a:rPr lang="en-US" altLang="zh-CN" dirty="0" err="1" smtClean="0"/>
              <a:t>sim</a:t>
            </a:r>
            <a:r>
              <a:rPr lang="en-US" altLang="zh-CN" dirty="0" smtClean="0"/>
              <a:t> (</a:t>
            </a:r>
            <a:r>
              <a:rPr lang="zh-CN" altLang="en-US" dirty="0" smtClean="0"/>
              <a:t>假设</a:t>
            </a:r>
            <a:r>
              <a:rPr lang="en-US" altLang="zh-CN" dirty="0" err="1" smtClean="0"/>
              <a:t>init</a:t>
            </a:r>
            <a:r>
              <a:rPr lang="en-US" altLang="zh-CN" dirty="0" smtClean="0"/>
              <a:t> </a:t>
            </a:r>
            <a:r>
              <a:rPr lang="zh-CN" altLang="en-US" b="1" dirty="0" smtClean="0">
                <a:solidFill>
                  <a:srgbClr val="FF0000"/>
                </a:solidFill>
              </a:rPr>
              <a:t>是 </a:t>
            </a:r>
            <a:r>
              <a:rPr lang="en-US" altLang="zh-CN" b="1" dirty="0" smtClean="0">
                <a:solidFill>
                  <a:srgbClr val="FF0000"/>
                </a:solidFill>
              </a:rPr>
              <a:t>x </a:t>
            </a:r>
            <a:r>
              <a:rPr lang="zh-CN" altLang="en-US" b="1" dirty="0" smtClean="0">
                <a:solidFill>
                  <a:srgbClr val="FF0000"/>
                </a:solidFill>
              </a:rPr>
              <a:t>或 </a:t>
            </a:r>
            <a:r>
              <a:rPr lang="en-US" altLang="zh-CN" b="1" dirty="0" smtClean="0">
                <a:solidFill>
                  <a:srgbClr val="FF0000"/>
                </a:solidFill>
              </a:rPr>
              <a:t>z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err="1" smtClean="0">
                <a:solidFill>
                  <a:srgbClr val="FF0000"/>
                </a:solidFill>
              </a:rPr>
              <a:t>na</a:t>
            </a:r>
            <a:r>
              <a:rPr lang="zh-CN" altLang="en-US" b="1" dirty="0" smtClean="0">
                <a:solidFill>
                  <a:srgbClr val="FF0000"/>
                </a:solidFill>
              </a:rPr>
              <a:t>表示没有翻转事件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	1 – x – 1 :        </a:t>
            </a:r>
            <a:r>
              <a:rPr lang="zh-CN" altLang="en-US" dirty="0" smtClean="0"/>
              <a:t>中间</a:t>
            </a:r>
            <a:r>
              <a:rPr lang="en-US" altLang="zh-CN" dirty="0" smtClean="0"/>
              <a:t>x</a:t>
            </a:r>
            <a:r>
              <a:rPr lang="zh-CN" altLang="en-US" dirty="0" smtClean="0"/>
              <a:t>无视。</a:t>
            </a:r>
            <a:r>
              <a:rPr lang="en-US" altLang="zh-CN" dirty="0" smtClean="0"/>
              <a:t>Rise – 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- fall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0 – x – 0 :        </a:t>
            </a:r>
            <a:r>
              <a:rPr lang="zh-CN" altLang="en-US" dirty="0" smtClean="0"/>
              <a:t>中间</a:t>
            </a:r>
            <a:r>
              <a:rPr lang="en-US" altLang="zh-CN" dirty="0" smtClean="0"/>
              <a:t>x</a:t>
            </a:r>
            <a:r>
              <a:rPr lang="zh-CN" altLang="en-US" dirty="0" smtClean="0"/>
              <a:t>无视。</a:t>
            </a:r>
            <a:r>
              <a:rPr lang="en-US" altLang="zh-CN" dirty="0" smtClean="0"/>
              <a:t>Fall –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- rise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0 – z -  </a:t>
            </a:r>
            <a:r>
              <a:rPr lang="en-US" altLang="zh-CN" b="1" dirty="0" smtClean="0">
                <a:solidFill>
                  <a:srgbClr val="FF0000"/>
                </a:solidFill>
              </a:rPr>
              <a:t>0 - 1:    </a:t>
            </a:r>
            <a:r>
              <a:rPr lang="zh-CN" altLang="en-US" dirty="0" smtClean="0"/>
              <a:t>中间</a:t>
            </a:r>
            <a:r>
              <a:rPr lang="en-US" altLang="zh-CN" dirty="0" smtClean="0"/>
              <a:t>z</a:t>
            </a:r>
            <a:r>
              <a:rPr lang="zh-CN" altLang="en-US" dirty="0" smtClean="0"/>
              <a:t>无视。</a:t>
            </a:r>
            <a:r>
              <a:rPr lang="en-US" altLang="zh-CN" dirty="0" smtClean="0"/>
              <a:t>fall – 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</a:t>
            </a:r>
            <a:r>
              <a:rPr lang="en-US" altLang="zh-CN" b="1" dirty="0" smtClean="0">
                <a:solidFill>
                  <a:srgbClr val="FF0000"/>
                </a:solidFill>
              </a:rPr>
              <a:t>– rise -false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1 – z – </a:t>
            </a:r>
            <a:r>
              <a:rPr lang="en-US" altLang="zh-CN" b="1" dirty="0">
                <a:solidFill>
                  <a:srgbClr val="FF0000"/>
                </a:solidFill>
              </a:rPr>
              <a:t>1 - 0:    </a:t>
            </a:r>
            <a:r>
              <a:rPr lang="zh-CN" altLang="en-US" dirty="0" smtClean="0"/>
              <a:t>中间</a:t>
            </a:r>
            <a:r>
              <a:rPr lang="en-US" altLang="zh-CN" dirty="0" smtClean="0"/>
              <a:t>z</a:t>
            </a:r>
            <a:r>
              <a:rPr lang="zh-CN" altLang="en-US" dirty="0" smtClean="0"/>
              <a:t>无视。</a:t>
            </a:r>
            <a:r>
              <a:rPr lang="en-US" altLang="zh-CN" dirty="0" smtClean="0"/>
              <a:t>Rise – 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– </a:t>
            </a:r>
            <a:r>
              <a:rPr lang="en-US" altLang="zh-CN" b="1" dirty="0" smtClean="0">
                <a:solidFill>
                  <a:srgbClr val="FF0000"/>
                </a:solidFill>
              </a:rPr>
              <a:t>fall – rise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1 – z – 0 – 1:   </a:t>
            </a:r>
            <a:r>
              <a:rPr lang="zh-CN" altLang="en-US" dirty="0" smtClean="0"/>
              <a:t>中间</a:t>
            </a:r>
            <a:r>
              <a:rPr lang="en-US" altLang="zh-CN" dirty="0"/>
              <a:t>z</a:t>
            </a:r>
            <a:r>
              <a:rPr lang="zh-CN" altLang="en-US" dirty="0"/>
              <a:t>无视。</a:t>
            </a:r>
            <a:r>
              <a:rPr lang="en-US" altLang="zh-CN" dirty="0"/>
              <a:t>Rise – </a:t>
            </a:r>
            <a:r>
              <a:rPr lang="en-US" altLang="zh-CN" dirty="0" err="1"/>
              <a:t>na</a:t>
            </a:r>
            <a:r>
              <a:rPr lang="en-US" altLang="zh-CN" dirty="0"/>
              <a:t> – fall – </a:t>
            </a:r>
            <a:r>
              <a:rPr lang="en-US" altLang="zh-CN" dirty="0" smtClean="0"/>
              <a:t>rise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0 </a:t>
            </a:r>
            <a:r>
              <a:rPr lang="en-US" altLang="zh-CN" dirty="0"/>
              <a:t>– z – </a:t>
            </a:r>
            <a:r>
              <a:rPr lang="en-US" altLang="zh-CN" dirty="0" smtClean="0"/>
              <a:t>1 </a:t>
            </a:r>
            <a:r>
              <a:rPr lang="en-US" altLang="zh-CN" dirty="0"/>
              <a:t>– </a:t>
            </a:r>
            <a:r>
              <a:rPr lang="en-US" altLang="zh-CN" dirty="0" smtClean="0"/>
              <a:t>0:   </a:t>
            </a:r>
            <a:r>
              <a:rPr lang="zh-CN" altLang="en-US" dirty="0"/>
              <a:t>中间</a:t>
            </a:r>
            <a:r>
              <a:rPr lang="en-US" altLang="zh-CN" dirty="0"/>
              <a:t>z</a:t>
            </a:r>
            <a:r>
              <a:rPr lang="zh-CN" altLang="en-US" dirty="0"/>
              <a:t>无视</a:t>
            </a:r>
            <a:r>
              <a:rPr lang="zh-CN" altLang="en-US" dirty="0" smtClean="0"/>
              <a:t>。</a:t>
            </a:r>
            <a:r>
              <a:rPr lang="en-US" altLang="zh-CN" dirty="0" smtClean="0"/>
              <a:t>Fall – </a:t>
            </a:r>
            <a:r>
              <a:rPr lang="en-US" altLang="zh-CN" dirty="0" err="1"/>
              <a:t>na</a:t>
            </a:r>
            <a:r>
              <a:rPr lang="en-US" altLang="zh-CN" dirty="0"/>
              <a:t> – </a:t>
            </a:r>
            <a:r>
              <a:rPr lang="en-US" altLang="zh-CN" dirty="0" smtClean="0"/>
              <a:t>rise </a:t>
            </a:r>
            <a:r>
              <a:rPr lang="en-US" altLang="zh-CN" dirty="0"/>
              <a:t>– </a:t>
            </a:r>
            <a:r>
              <a:rPr lang="en-US" altLang="zh-CN" dirty="0" smtClean="0"/>
              <a:t>fall</a:t>
            </a:r>
            <a:endParaRPr lang="en-US" altLang="zh-CN" dirty="0"/>
          </a:p>
          <a:p>
            <a:r>
              <a:rPr lang="en-US" altLang="zh-CN" dirty="0" smtClean="0"/>
              <a:t>	</a:t>
            </a:r>
            <a:r>
              <a:rPr lang="en-US" altLang="zh-CN" dirty="0"/>
              <a:t>0 – z – </a:t>
            </a:r>
            <a:r>
              <a:rPr lang="en-US" altLang="zh-CN" dirty="0" smtClean="0"/>
              <a:t>0 </a:t>
            </a:r>
            <a:r>
              <a:rPr lang="en-US" altLang="zh-CN" dirty="0"/>
              <a:t>– 0:   </a:t>
            </a:r>
            <a:r>
              <a:rPr lang="zh-CN" altLang="en-US" dirty="0"/>
              <a:t>中间</a:t>
            </a:r>
            <a:r>
              <a:rPr lang="en-US" altLang="zh-CN" dirty="0"/>
              <a:t>z</a:t>
            </a:r>
            <a:r>
              <a:rPr lang="zh-CN" altLang="en-US" dirty="0"/>
              <a:t>无视。</a:t>
            </a:r>
            <a:r>
              <a:rPr lang="en-US" altLang="zh-CN" dirty="0"/>
              <a:t>Fall – </a:t>
            </a:r>
            <a:r>
              <a:rPr lang="en-US" altLang="zh-CN" dirty="0" err="1"/>
              <a:t>na</a:t>
            </a:r>
            <a:r>
              <a:rPr lang="en-US" altLang="zh-CN" dirty="0"/>
              <a:t> – </a:t>
            </a:r>
            <a:r>
              <a:rPr lang="en-US" altLang="zh-CN" b="1" dirty="0">
                <a:solidFill>
                  <a:srgbClr val="FF0000"/>
                </a:solidFill>
              </a:rPr>
              <a:t>rise</a:t>
            </a:r>
            <a:r>
              <a:rPr lang="en-US" altLang="zh-CN" dirty="0"/>
              <a:t> – </a:t>
            </a:r>
            <a:r>
              <a:rPr lang="en-US" altLang="zh-CN" dirty="0" err="1"/>
              <a:t>na</a:t>
            </a:r>
            <a:r>
              <a:rPr lang="en-US" altLang="zh-CN" dirty="0"/>
              <a:t> </a:t>
            </a:r>
          </a:p>
          <a:p>
            <a:endParaRPr lang="en-US" altLang="zh-CN" dirty="0" smtClean="0"/>
          </a:p>
          <a:p>
            <a:r>
              <a:rPr lang="en-US" altLang="zh-CN" dirty="0"/>
              <a:t>3. Behavior during </a:t>
            </a:r>
            <a:r>
              <a:rPr lang="en-US" altLang="zh-CN" dirty="0" err="1"/>
              <a:t>sim</a:t>
            </a:r>
            <a:r>
              <a:rPr lang="en-US" altLang="zh-CN" dirty="0"/>
              <a:t> (</a:t>
            </a:r>
            <a:r>
              <a:rPr lang="zh-CN" altLang="en-US" dirty="0"/>
              <a:t>假设</a:t>
            </a:r>
            <a:r>
              <a:rPr lang="en-US" altLang="zh-CN" dirty="0" err="1"/>
              <a:t>init</a:t>
            </a:r>
            <a:r>
              <a:rPr lang="en-US" altLang="zh-CN" dirty="0"/>
              <a:t> </a:t>
            </a:r>
            <a:r>
              <a:rPr lang="zh-CN" altLang="en-US" b="1" dirty="0">
                <a:solidFill>
                  <a:srgbClr val="FF0000"/>
                </a:solidFill>
              </a:rPr>
              <a:t>是 </a:t>
            </a:r>
            <a:r>
              <a:rPr lang="en-US" altLang="zh-CN" b="1" dirty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)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1 – </a:t>
            </a:r>
            <a:r>
              <a:rPr lang="en-US" altLang="zh-CN" b="1" dirty="0" smtClean="0">
                <a:solidFill>
                  <a:srgbClr val="FF0000"/>
                </a:solidFill>
              </a:rPr>
              <a:t>z – x </a:t>
            </a:r>
            <a:r>
              <a:rPr lang="en-US" altLang="zh-CN" dirty="0" smtClean="0"/>
              <a:t>– 1:   </a:t>
            </a:r>
            <a:r>
              <a:rPr lang="zh-CN" altLang="en-US" b="1" dirty="0" smtClean="0">
                <a:solidFill>
                  <a:srgbClr val="FF0000"/>
                </a:solidFill>
              </a:rPr>
              <a:t>电流波形崩坏。。。宽度达到</a:t>
            </a:r>
            <a:r>
              <a:rPr lang="en-US" altLang="zh-CN" b="1" dirty="0" smtClean="0">
                <a:solidFill>
                  <a:srgbClr val="FF0000"/>
                </a:solidFill>
              </a:rPr>
              <a:t>1+ns</a:t>
            </a:r>
            <a:r>
              <a:rPr lang="zh-CN" altLang="en-US" b="1" dirty="0" smtClean="0">
                <a:solidFill>
                  <a:srgbClr val="FF0000"/>
                </a:solidFill>
              </a:rPr>
              <a:t>，</a:t>
            </a:r>
            <a:r>
              <a:rPr lang="en-US" altLang="zh-CN" b="1" dirty="0" smtClean="0">
                <a:solidFill>
                  <a:srgbClr val="FF0000"/>
                </a:solidFill>
              </a:rPr>
              <a:t>peak1.5m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1 – z – 1 – 0:   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– </a:t>
            </a:r>
            <a:r>
              <a:rPr lang="en-US" altLang="zh-CN" dirty="0" err="1" smtClean="0"/>
              <a:t>na</a:t>
            </a:r>
            <a:r>
              <a:rPr lang="en-US" altLang="zh-CN" dirty="0" smtClean="0"/>
              <a:t> – 1 – 0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0 </a:t>
            </a:r>
            <a:r>
              <a:rPr lang="en-US" altLang="zh-CN" dirty="0"/>
              <a:t>– z – </a:t>
            </a:r>
            <a:r>
              <a:rPr lang="en-US" altLang="zh-CN" dirty="0" smtClean="0"/>
              <a:t>0 </a:t>
            </a:r>
            <a:r>
              <a:rPr lang="en-US" altLang="zh-CN" dirty="0"/>
              <a:t>– </a:t>
            </a:r>
            <a:r>
              <a:rPr lang="en-US" altLang="zh-CN" dirty="0" smtClean="0"/>
              <a:t>1:   fall – </a:t>
            </a:r>
            <a:r>
              <a:rPr lang="en-US" altLang="zh-CN" dirty="0" err="1"/>
              <a:t>na</a:t>
            </a:r>
            <a:r>
              <a:rPr lang="en-US" altLang="zh-CN" dirty="0"/>
              <a:t> – </a:t>
            </a:r>
            <a:r>
              <a:rPr lang="en-US" altLang="zh-CN" b="1" dirty="0">
                <a:solidFill>
                  <a:srgbClr val="FF0000"/>
                </a:solidFill>
              </a:rPr>
              <a:t>1 - 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  <a:endParaRPr lang="en-US" altLang="zh-CN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6632"/>
            <a:ext cx="30544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IR current behavior</a:t>
            </a:r>
            <a:endParaRPr lang="zh-CN" altLang="en-US" sz="2800" b="1" dirty="0"/>
          </a:p>
        </p:txBody>
      </p:sp>
      <p:cxnSp>
        <p:nvCxnSpPr>
          <p:cNvPr id="6" name="直接箭头连接符 5"/>
          <p:cNvCxnSpPr/>
          <p:nvPr/>
        </p:nvCxnSpPr>
        <p:spPr>
          <a:xfrm>
            <a:off x="5292080" y="3429000"/>
            <a:ext cx="324036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5292080" y="3681028"/>
            <a:ext cx="316835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5652120" y="4005064"/>
            <a:ext cx="273630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5652120" y="4365104"/>
            <a:ext cx="273630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5508104" y="4509120"/>
            <a:ext cx="2880320" cy="11389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4031940" y="4725144"/>
            <a:ext cx="4356484" cy="1696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5652120" y="4221088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478915" y="4139788"/>
            <a:ext cx="16562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b="1">
                <a:solidFill>
                  <a:srgbClr val="FF0000"/>
                </a:solidFill>
              </a:defRPr>
            </a:lvl1pPr>
          </a:lstStyle>
          <a:p>
            <a:r>
              <a:rPr lang="en-US" altLang="zh-CN" dirty="0"/>
              <a:t>RK </a:t>
            </a:r>
            <a:r>
              <a:rPr lang="zh-CN" altLang="en-US" dirty="0"/>
              <a:t>行为不合理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588224" y="476672"/>
            <a:ext cx="4012637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合理行为 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  <a:r>
              <a:rPr lang="zh-CN" altLang="en-US" b="1" dirty="0" smtClean="0">
                <a:solidFill>
                  <a:srgbClr val="FF0000"/>
                </a:solidFill>
              </a:rPr>
              <a:t>：（初始化）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If </a:t>
            </a:r>
            <a:r>
              <a:rPr lang="zh-CN" altLang="en-US" dirty="0" smtClean="0"/>
              <a:t>初始值 </a:t>
            </a:r>
            <a:r>
              <a:rPr lang="en-US" altLang="zh-CN" dirty="0" smtClean="0"/>
              <a:t>0/1</a:t>
            </a:r>
            <a:r>
              <a:rPr lang="zh-CN" altLang="en-US" dirty="0" smtClean="0"/>
              <a:t>，后续值 </a:t>
            </a:r>
            <a:r>
              <a:rPr lang="en-US" altLang="zh-CN" dirty="0" smtClean="0"/>
              <a:t>1/0 -&gt; </a:t>
            </a:r>
            <a:r>
              <a:rPr lang="zh-CN" altLang="en-US" dirty="0" smtClean="0"/>
              <a:t>翻转</a:t>
            </a:r>
            <a:endParaRPr lang="en-US" altLang="zh-CN" dirty="0" smtClean="0"/>
          </a:p>
          <a:p>
            <a:r>
              <a:rPr lang="en-US" altLang="zh-CN" dirty="0" smtClean="0"/>
              <a:t>	          </a:t>
            </a:r>
            <a:r>
              <a:rPr lang="zh-CN" altLang="en-US" dirty="0" smtClean="0"/>
              <a:t>后续值 </a:t>
            </a:r>
            <a:r>
              <a:rPr lang="en-US" altLang="zh-CN" dirty="0" smtClean="0"/>
              <a:t>0/1 -&gt;  </a:t>
            </a:r>
            <a:r>
              <a:rPr lang="zh-CN" altLang="en-US" dirty="0" smtClean="0"/>
              <a:t>不翻转</a:t>
            </a:r>
            <a:endParaRPr lang="en-US" altLang="zh-CN" dirty="0" smtClean="0"/>
          </a:p>
          <a:p>
            <a:r>
              <a:rPr lang="en-US" altLang="zh-CN" dirty="0" smtClean="0"/>
              <a:t>If </a:t>
            </a:r>
            <a:r>
              <a:rPr lang="zh-CN" altLang="en-US" dirty="0" smtClean="0"/>
              <a:t>初始值 </a:t>
            </a:r>
            <a:r>
              <a:rPr lang="en-US" altLang="zh-CN" b="1" dirty="0" smtClean="0">
                <a:solidFill>
                  <a:srgbClr val="00B0F0"/>
                </a:solidFill>
              </a:rPr>
              <a:t>x/z</a:t>
            </a:r>
            <a:r>
              <a:rPr lang="zh-CN" altLang="en-US" dirty="0" smtClean="0"/>
              <a:t>， 后续值 </a:t>
            </a:r>
            <a:r>
              <a:rPr lang="en-US" altLang="zh-CN" dirty="0" smtClean="0"/>
              <a:t>0/1 -&gt;  </a:t>
            </a:r>
            <a:r>
              <a:rPr lang="zh-CN" altLang="en-US" dirty="0" smtClean="0"/>
              <a:t>一定翻转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合理行为 </a:t>
            </a:r>
            <a:r>
              <a:rPr lang="en-US" altLang="zh-CN" b="1" dirty="0" smtClean="0">
                <a:solidFill>
                  <a:srgbClr val="FF0000"/>
                </a:solidFill>
              </a:rPr>
              <a:t>2</a:t>
            </a:r>
            <a:r>
              <a:rPr lang="zh-CN" altLang="en-US" b="1" dirty="0" smtClean="0">
                <a:solidFill>
                  <a:srgbClr val="FF0000"/>
                </a:solidFill>
              </a:rPr>
              <a:t>：（仿真中）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1 – 1  </a:t>
            </a:r>
            <a:r>
              <a:rPr lang="zh-CN" altLang="en-US" dirty="0" smtClean="0"/>
              <a:t>或 </a:t>
            </a:r>
            <a:r>
              <a:rPr lang="en-US" altLang="zh-CN" dirty="0" smtClean="0"/>
              <a:t>0 – 0    </a:t>
            </a:r>
            <a:r>
              <a:rPr lang="zh-CN" altLang="en-US" dirty="0" smtClean="0"/>
              <a:t>不翻转</a:t>
            </a:r>
            <a:endParaRPr lang="en-US" altLang="zh-CN" dirty="0" smtClean="0"/>
          </a:p>
          <a:p>
            <a:r>
              <a:rPr lang="en-US" altLang="zh-CN" dirty="0" smtClean="0"/>
              <a:t>1/0 – </a:t>
            </a:r>
            <a:r>
              <a:rPr lang="en-US" altLang="zh-CN" b="1" dirty="0" smtClean="0">
                <a:solidFill>
                  <a:srgbClr val="00B0F0"/>
                </a:solidFill>
              </a:rPr>
              <a:t>x/z</a:t>
            </a:r>
            <a:r>
              <a:rPr lang="en-US" altLang="zh-CN" dirty="0" smtClean="0"/>
              <a:t> -1/0 </a:t>
            </a:r>
            <a:r>
              <a:rPr lang="zh-CN" altLang="en-US" dirty="0" smtClean="0"/>
              <a:t>：  </a:t>
            </a:r>
            <a:r>
              <a:rPr lang="en-US" altLang="zh-CN" dirty="0" smtClean="0"/>
              <a:t>x/z </a:t>
            </a:r>
            <a:r>
              <a:rPr lang="zh-CN" altLang="en-US" dirty="0" smtClean="0"/>
              <a:t>忽视掉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28683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63688" y="-1467543"/>
            <a:ext cx="5256584" cy="97642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/>
              <a:t>$date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Mon Apr 20 15:20:30 2020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$version</a:t>
            </a:r>
          </a:p>
          <a:p>
            <a:r>
              <a:rPr lang="en-US" altLang="zh-CN" dirty="0" smtClean="0"/>
              <a:t>       Chronologic Simulation VCD Release </a:t>
            </a:r>
            <a:r>
              <a:rPr lang="en-US" altLang="zh-CN" dirty="0" err="1" smtClean="0"/>
              <a:t>xxxx</a:t>
            </a:r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$timescale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1fs</a:t>
            </a:r>
          </a:p>
          <a:p>
            <a:r>
              <a:rPr lang="en-US" altLang="zh-CN" dirty="0" smtClean="0"/>
              <a:t>$end</a:t>
            </a:r>
          </a:p>
          <a:p>
            <a:endParaRPr lang="en-US" altLang="zh-CN" dirty="0"/>
          </a:p>
          <a:p>
            <a:r>
              <a:rPr lang="en-US" altLang="zh-CN" dirty="0" smtClean="0"/>
              <a:t>$scope module harness $end</a:t>
            </a:r>
          </a:p>
          <a:p>
            <a:r>
              <a:rPr lang="en-US" altLang="zh-CN" dirty="0" smtClean="0"/>
              <a:t>$scope module U_HI7801TC_TOP $end</a:t>
            </a:r>
            <a:endParaRPr lang="en-US" altLang="zh-CN" dirty="0"/>
          </a:p>
          <a:p>
            <a:r>
              <a:rPr lang="en-US" altLang="zh-CN" dirty="0" smtClean="0"/>
              <a:t>... …</a:t>
            </a:r>
          </a:p>
          <a:p>
            <a:r>
              <a:rPr lang="en-US" altLang="zh-CN" dirty="0" smtClean="0"/>
              <a:t>$scope module xx 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 wire 1 idx1 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 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upscope</a:t>
            </a:r>
            <a:r>
              <a:rPr lang="en-US" altLang="zh-CN" dirty="0" smtClean="0"/>
              <a:t> $end</a:t>
            </a:r>
          </a:p>
          <a:p>
            <a:r>
              <a:rPr lang="en-US" altLang="zh-CN" dirty="0" smtClean="0"/>
              <a:t>… …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</a:t>
            </a:r>
            <a:r>
              <a:rPr lang="en-US" altLang="zh-CN" dirty="0" smtClean="0"/>
              <a:t>end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$end</a:t>
            </a:r>
            <a:endParaRPr lang="en-US" altLang="zh-CN" dirty="0" smtClean="0"/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enddefinitions</a:t>
            </a:r>
            <a:r>
              <a:rPr lang="en-US" altLang="zh-CN" dirty="0" smtClean="0"/>
              <a:t> $end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#</a:t>
            </a:r>
            <a:r>
              <a:rPr lang="en-US" altLang="zh-CN" dirty="0">
                <a:solidFill>
                  <a:srgbClr val="FF0000"/>
                </a:solidFill>
              </a:rPr>
              <a:t>0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dumpvars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#20000</a:t>
            </a:r>
          </a:p>
          <a:p>
            <a:r>
              <a:rPr lang="en-US" altLang="zh-CN" dirty="0" smtClean="0"/>
              <a:t>1idx1</a:t>
            </a:r>
          </a:p>
          <a:p>
            <a:r>
              <a:rPr lang="en-US" altLang="zh-CN" dirty="0" smtClean="0"/>
              <a:t>#3020000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  <a:p>
            <a:r>
              <a:rPr lang="en-US" altLang="zh-CN" dirty="0" smtClean="0"/>
              <a:t>#6020000</a:t>
            </a:r>
            <a:endParaRPr lang="en-US" altLang="zh-CN" dirty="0"/>
          </a:p>
          <a:p>
            <a:r>
              <a:rPr lang="en-US" altLang="zh-CN" dirty="0" smtClean="0"/>
              <a:t>1idx1</a:t>
            </a:r>
          </a:p>
          <a:p>
            <a:r>
              <a:rPr lang="en-US" altLang="zh-CN" dirty="0" smtClean="0"/>
              <a:t>…</a:t>
            </a:r>
          </a:p>
          <a:p>
            <a:r>
              <a:rPr lang="en-US" altLang="zh-CN" dirty="0" smtClean="0"/>
              <a:t>#100020000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2699" y="33868"/>
            <a:ext cx="3686778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输入条件：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假设给定一条</a:t>
            </a:r>
            <a:r>
              <a:rPr lang="en-US" altLang="zh-CN" dirty="0" smtClean="0"/>
              <a:t>net</a:t>
            </a:r>
            <a:r>
              <a:rPr lang="zh-CN" altLang="en-US" dirty="0" smtClean="0"/>
              <a:t>名称为：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harness/U_HI7801TC_TOP/…/xx/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zh-CN" altLang="en-US" dirty="0" smtClean="0"/>
              <a:t>从 </a:t>
            </a:r>
            <a:r>
              <a:rPr lang="en-US" altLang="zh-CN" b="1" dirty="0">
                <a:solidFill>
                  <a:srgbClr val="FF0000"/>
                </a:solidFill>
              </a:rPr>
              <a:t>0ns</a:t>
            </a:r>
            <a:r>
              <a:rPr lang="en-US" altLang="zh-CN" dirty="0" smtClean="0"/>
              <a:t> </a:t>
            </a:r>
            <a:r>
              <a:rPr lang="zh-CN" altLang="en-US" dirty="0" smtClean="0"/>
              <a:t>开始生成</a:t>
            </a:r>
            <a:r>
              <a:rPr lang="en-US" altLang="zh-CN" dirty="0" smtClean="0"/>
              <a:t>VCD</a:t>
            </a:r>
            <a:r>
              <a:rPr lang="zh-CN" altLang="en-US" dirty="0" smtClean="0"/>
              <a:t>，直到</a:t>
            </a:r>
            <a:r>
              <a:rPr lang="en-US" altLang="zh-CN" b="1" dirty="0">
                <a:solidFill>
                  <a:srgbClr val="FF0000"/>
                </a:solidFill>
              </a:rPr>
              <a:t>100ns</a:t>
            </a:r>
          </a:p>
          <a:p>
            <a:r>
              <a:rPr lang="zh-CN" altLang="en-US" dirty="0"/>
              <a:t>第一</a:t>
            </a:r>
            <a:r>
              <a:rPr lang="zh-CN" altLang="en-US" dirty="0" smtClean="0"/>
              <a:t>个翻转发生在</a:t>
            </a:r>
            <a:r>
              <a:rPr lang="en-US" altLang="zh-CN" b="1" dirty="0">
                <a:solidFill>
                  <a:srgbClr val="FF0000"/>
                </a:solidFill>
              </a:rPr>
              <a:t>0.02 ns</a:t>
            </a:r>
          </a:p>
          <a:p>
            <a:r>
              <a:rPr lang="zh-CN" altLang="en-US" dirty="0"/>
              <a:t>每</a:t>
            </a:r>
            <a:r>
              <a:rPr lang="zh-CN" altLang="en-US" dirty="0" smtClean="0"/>
              <a:t>隔</a:t>
            </a:r>
            <a:r>
              <a:rPr lang="en-US" altLang="zh-CN" b="1" dirty="0">
                <a:solidFill>
                  <a:srgbClr val="FF0000"/>
                </a:solidFill>
              </a:rPr>
              <a:t>3ns</a:t>
            </a:r>
            <a:r>
              <a:rPr lang="en-US" altLang="zh-CN" dirty="0" smtClean="0"/>
              <a:t> </a:t>
            </a:r>
            <a:r>
              <a:rPr lang="zh-CN" altLang="en-US" dirty="0" smtClean="0"/>
              <a:t>翻转一次。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则期望生成的</a:t>
            </a:r>
            <a:r>
              <a:rPr lang="en-US" altLang="zh-CN" dirty="0" smtClean="0"/>
              <a:t>VCD </a:t>
            </a:r>
            <a:r>
              <a:rPr lang="zh-CN" altLang="en-US" dirty="0" smtClean="0"/>
              <a:t>文件如左图所示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403648" y="-1755576"/>
            <a:ext cx="5976664" cy="40324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-1569660" y="283899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可以固定写死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10" name="直接连接符 9"/>
          <p:cNvCxnSpPr>
            <a:stCxn id="8" idx="3"/>
            <a:endCxn id="7" idx="1"/>
          </p:cNvCxnSpPr>
          <p:nvPr/>
        </p:nvCxnSpPr>
        <p:spPr>
          <a:xfrm flipV="1">
            <a:off x="9618" y="260648"/>
            <a:ext cx="1394030" cy="2079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1403648" y="2660915"/>
            <a:ext cx="5976664" cy="37444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-3564904" y="2683457"/>
            <a:ext cx="47559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以</a:t>
            </a:r>
            <a:r>
              <a:rPr lang="en-US" altLang="zh-CN" b="1" dirty="0" smtClean="0">
                <a:solidFill>
                  <a:srgbClr val="FF0000"/>
                </a:solidFill>
              </a:rPr>
              <a:t>wire</a:t>
            </a:r>
            <a:r>
              <a:rPr lang="zh-CN" altLang="en-US" b="1" dirty="0" smtClean="0">
                <a:solidFill>
                  <a:srgbClr val="FF0000"/>
                </a:solidFill>
              </a:rPr>
              <a:t>名字的斜线作为分隔符生成</a:t>
            </a:r>
            <a:r>
              <a:rPr lang="en-US" altLang="zh-CN" b="1" dirty="0" smtClean="0">
                <a:solidFill>
                  <a:srgbClr val="FF0000"/>
                </a:solidFill>
              </a:rPr>
              <a:t>scope</a:t>
            </a:r>
            <a:r>
              <a:rPr lang="zh-CN" altLang="en-US" b="1" dirty="0" smtClean="0">
                <a:solidFill>
                  <a:srgbClr val="FF0000"/>
                </a:solidFill>
              </a:rPr>
              <a:t>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最后一层以 </a:t>
            </a:r>
            <a:r>
              <a:rPr lang="en-US" altLang="zh-CN" b="1" dirty="0" smtClean="0">
                <a:solidFill>
                  <a:srgbClr val="FF0000"/>
                </a:solidFill>
              </a:rPr>
              <a:t>$</a:t>
            </a:r>
            <a:r>
              <a:rPr lang="en-US" altLang="zh-CN" b="1" dirty="0" err="1" smtClean="0">
                <a:solidFill>
                  <a:srgbClr val="FF0000"/>
                </a:solidFill>
              </a:rPr>
              <a:t>var</a:t>
            </a:r>
            <a:r>
              <a:rPr lang="en-US" altLang="zh-CN" b="1" dirty="0" smtClean="0">
                <a:solidFill>
                  <a:srgbClr val="FF0000"/>
                </a:solidFill>
              </a:rPr>
              <a:t> wire 1 </a:t>
            </a:r>
            <a:r>
              <a:rPr lang="zh-CN" altLang="en-US" b="1" dirty="0" smtClean="0">
                <a:solidFill>
                  <a:srgbClr val="FF0000"/>
                </a:solidFill>
              </a:rPr>
              <a:t>形式标记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altLang="zh-CN" b="1" dirty="0" smtClean="0">
                <a:solidFill>
                  <a:srgbClr val="FF0000"/>
                </a:solidFill>
              </a:rPr>
              <a:t>Idx1 </a:t>
            </a:r>
            <a:r>
              <a:rPr lang="zh-CN" altLang="en-US" b="1" dirty="0" smtClean="0">
                <a:solidFill>
                  <a:srgbClr val="FF0000"/>
                </a:solidFill>
              </a:rPr>
              <a:t>是索引号，每个</a:t>
            </a:r>
            <a:r>
              <a:rPr lang="en-US" altLang="zh-CN" b="1" dirty="0" smtClean="0">
                <a:solidFill>
                  <a:srgbClr val="FF0000"/>
                </a:solidFill>
              </a:rPr>
              <a:t>wire</a:t>
            </a:r>
            <a:r>
              <a:rPr lang="zh-CN" altLang="en-US" b="1" dirty="0" smtClean="0">
                <a:solidFill>
                  <a:srgbClr val="FF0000"/>
                </a:solidFill>
              </a:rPr>
              <a:t>索引号唯一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cxnSp>
        <p:nvCxnSpPr>
          <p:cNvPr id="15" name="直接连接符 14"/>
          <p:cNvCxnSpPr>
            <a:stCxn id="14" idx="3"/>
            <a:endCxn id="13" idx="1"/>
          </p:cNvCxnSpPr>
          <p:nvPr/>
        </p:nvCxnSpPr>
        <p:spPr>
          <a:xfrm>
            <a:off x="1191013" y="3145122"/>
            <a:ext cx="212635" cy="13880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1403648" y="6693363"/>
            <a:ext cx="5976664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-3564904" y="6242447"/>
            <a:ext cx="47820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从</a:t>
            </a:r>
            <a:r>
              <a:rPr lang="en-US" altLang="zh-CN" b="1" dirty="0" smtClean="0">
                <a:solidFill>
                  <a:srgbClr val="FF0000"/>
                </a:solidFill>
              </a:rPr>
              <a:t>0fs </a:t>
            </a:r>
            <a:r>
              <a:rPr lang="zh-CN" altLang="en-US" b="1" dirty="0" smtClean="0">
                <a:solidFill>
                  <a:srgbClr val="FF0000"/>
                </a:solidFill>
              </a:rPr>
              <a:t>开始初始化，注意单位转换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altLang="zh-CN" b="1" dirty="0" smtClean="0">
                <a:solidFill>
                  <a:srgbClr val="FF0000"/>
                </a:solidFill>
              </a:rPr>
              <a:t>0idx1 </a:t>
            </a:r>
            <a:r>
              <a:rPr lang="zh-CN" altLang="en-US" b="1" dirty="0" smtClean="0">
                <a:solidFill>
                  <a:srgbClr val="FF0000"/>
                </a:solidFill>
              </a:rPr>
              <a:t>表示 “索引号为</a:t>
            </a:r>
            <a:r>
              <a:rPr lang="en-US" altLang="zh-CN" b="1" dirty="0" smtClean="0">
                <a:solidFill>
                  <a:srgbClr val="FF0000"/>
                </a:solidFill>
              </a:rPr>
              <a:t>idx1</a:t>
            </a:r>
            <a:r>
              <a:rPr lang="zh-CN" altLang="en-US" b="1" dirty="0" smtClean="0">
                <a:solidFill>
                  <a:srgbClr val="FF0000"/>
                </a:solidFill>
              </a:rPr>
              <a:t>”的</a:t>
            </a:r>
            <a:r>
              <a:rPr lang="en-US" altLang="zh-CN" b="1" dirty="0" smtClean="0">
                <a:solidFill>
                  <a:srgbClr val="FF0000"/>
                </a:solidFill>
              </a:rPr>
              <a:t>net</a:t>
            </a:r>
            <a:r>
              <a:rPr lang="zh-CN" altLang="en-US" b="1" dirty="0" smtClean="0">
                <a:solidFill>
                  <a:srgbClr val="FF0000"/>
                </a:solidFill>
              </a:rPr>
              <a:t>的值为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</a:p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以 </a:t>
            </a:r>
            <a:r>
              <a:rPr lang="en-US" altLang="zh-CN" b="1" dirty="0" smtClean="0">
                <a:solidFill>
                  <a:srgbClr val="FF0000"/>
                </a:solidFill>
              </a:rPr>
              <a:t>$</a:t>
            </a:r>
            <a:r>
              <a:rPr lang="en-US" altLang="zh-CN" b="1" dirty="0" err="1" smtClean="0">
                <a:solidFill>
                  <a:srgbClr val="FF0000"/>
                </a:solidFill>
              </a:rPr>
              <a:t>dumpvars</a:t>
            </a:r>
            <a:r>
              <a:rPr lang="en-US" altLang="zh-CN" b="1" dirty="0" smtClean="0">
                <a:solidFill>
                  <a:srgbClr val="FF0000"/>
                </a:solidFill>
              </a:rPr>
              <a:t>, $end </a:t>
            </a:r>
            <a:r>
              <a:rPr lang="zh-CN" altLang="en-US" b="1" dirty="0" smtClean="0">
                <a:solidFill>
                  <a:srgbClr val="FF0000"/>
                </a:solidFill>
              </a:rPr>
              <a:t>包裹，全局只有一个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cxnSp>
        <p:nvCxnSpPr>
          <p:cNvPr id="26" name="直接连接符 25"/>
          <p:cNvCxnSpPr>
            <a:stCxn id="25" idx="3"/>
          </p:cNvCxnSpPr>
          <p:nvPr/>
        </p:nvCxnSpPr>
        <p:spPr>
          <a:xfrm>
            <a:off x="1217174" y="6704112"/>
            <a:ext cx="186474" cy="6775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1403648" y="8180004"/>
            <a:ext cx="5976664" cy="3371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-3960699" y="8997619"/>
            <a:ext cx="46625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b="1" dirty="0" smtClean="0">
                <a:solidFill>
                  <a:srgbClr val="FF0000"/>
                </a:solidFill>
              </a:rPr>
              <a:t>VCD</a:t>
            </a:r>
            <a:r>
              <a:rPr lang="zh-CN" altLang="en-US" b="1" dirty="0" smtClean="0">
                <a:solidFill>
                  <a:srgbClr val="FF0000"/>
                </a:solidFill>
              </a:rPr>
              <a:t>向量主体，第</a:t>
            </a:r>
            <a:r>
              <a:rPr lang="en-US" altLang="zh-CN" b="1" dirty="0" smtClean="0">
                <a:solidFill>
                  <a:srgbClr val="FF0000"/>
                </a:solidFill>
              </a:rPr>
              <a:t>20000fs (</a:t>
            </a:r>
            <a:r>
              <a:rPr lang="zh-CN" altLang="en-US" b="1" dirty="0" smtClean="0">
                <a:solidFill>
                  <a:srgbClr val="FF0000"/>
                </a:solidFill>
              </a:rPr>
              <a:t>即</a:t>
            </a:r>
            <a:r>
              <a:rPr lang="en-US" altLang="zh-CN" b="1" dirty="0" smtClean="0">
                <a:solidFill>
                  <a:srgbClr val="FF0000"/>
                </a:solidFill>
              </a:rPr>
              <a:t>0.02ns</a:t>
            </a:r>
            <a:r>
              <a:rPr lang="zh-CN" altLang="en-US" b="1" dirty="0" smtClean="0">
                <a:solidFill>
                  <a:srgbClr val="FF0000"/>
                </a:solidFill>
              </a:rPr>
              <a:t>）的时候，</a:t>
            </a:r>
            <a:r>
              <a:rPr lang="en-US" altLang="zh-CN" b="1" dirty="0" smtClean="0">
                <a:solidFill>
                  <a:srgbClr val="FF0000"/>
                </a:solidFill>
              </a:rPr>
              <a:t>idx1</a:t>
            </a:r>
            <a:r>
              <a:rPr lang="zh-CN" altLang="en-US" b="1" dirty="0" smtClean="0">
                <a:solidFill>
                  <a:srgbClr val="FF0000"/>
                </a:solidFill>
              </a:rPr>
              <a:t>变为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注意每次赋值的时候，要和上一次相反，例如上一个时间点是</a:t>
            </a:r>
            <a:r>
              <a:rPr lang="en-US" altLang="zh-CN" b="1" dirty="0" smtClean="0">
                <a:solidFill>
                  <a:srgbClr val="FF0000"/>
                </a:solidFill>
              </a:rPr>
              <a:t>0</a:t>
            </a:r>
            <a:r>
              <a:rPr lang="zh-CN" altLang="en-US" b="1" dirty="0" smtClean="0">
                <a:solidFill>
                  <a:srgbClr val="FF0000"/>
                </a:solidFill>
              </a:rPr>
              <a:t>，下一个时间点必定是</a:t>
            </a:r>
            <a:r>
              <a:rPr lang="en-US" altLang="zh-CN" b="1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30" name="直接连接符 29"/>
          <p:cNvCxnSpPr>
            <a:endCxn id="28" idx="1"/>
          </p:cNvCxnSpPr>
          <p:nvPr/>
        </p:nvCxnSpPr>
        <p:spPr>
          <a:xfrm>
            <a:off x="701824" y="9613173"/>
            <a:ext cx="701824" cy="2525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7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197" y="-856719"/>
            <a:ext cx="5256584" cy="8379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/>
              <a:t>$date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Mon Apr 20 15:20:30 2020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$version</a:t>
            </a:r>
          </a:p>
          <a:p>
            <a:r>
              <a:rPr lang="en-US" altLang="zh-CN" dirty="0" smtClean="0"/>
              <a:t>       Chronologic Simulation VCD Release </a:t>
            </a:r>
            <a:r>
              <a:rPr lang="en-US" altLang="zh-CN" dirty="0" err="1" smtClean="0"/>
              <a:t>xxxx</a:t>
            </a:r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$timescale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1fs</a:t>
            </a:r>
          </a:p>
          <a:p>
            <a:r>
              <a:rPr lang="en-US" altLang="zh-CN" dirty="0" smtClean="0"/>
              <a:t>$end</a:t>
            </a:r>
          </a:p>
          <a:p>
            <a:endParaRPr lang="en-US" altLang="zh-CN" dirty="0"/>
          </a:p>
          <a:p>
            <a:r>
              <a:rPr lang="en-US" altLang="zh-CN" dirty="0" smtClean="0"/>
              <a:t>$scope module harness $end</a:t>
            </a:r>
          </a:p>
          <a:p>
            <a:r>
              <a:rPr lang="en-US" altLang="zh-CN" dirty="0" smtClean="0"/>
              <a:t>$scope module U_HI7801TC_TOP $end</a:t>
            </a:r>
            <a:endParaRPr lang="en-US" altLang="zh-CN" dirty="0"/>
          </a:p>
          <a:p>
            <a:r>
              <a:rPr lang="en-US" altLang="zh-CN" dirty="0" smtClean="0"/>
              <a:t>... …</a:t>
            </a:r>
          </a:p>
          <a:p>
            <a:r>
              <a:rPr lang="en-US" altLang="zh-CN" dirty="0" smtClean="0"/>
              <a:t>$scope module xx 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 wire 1 idx1 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 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upscope</a:t>
            </a:r>
            <a:r>
              <a:rPr lang="en-US" altLang="zh-CN" dirty="0" smtClean="0"/>
              <a:t> $end</a:t>
            </a:r>
          </a:p>
          <a:p>
            <a:r>
              <a:rPr lang="en-US" altLang="zh-CN" dirty="0" smtClean="0"/>
              <a:t>… …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</a:t>
            </a:r>
            <a:r>
              <a:rPr lang="en-US" altLang="zh-CN" dirty="0" smtClean="0"/>
              <a:t>end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$end</a:t>
            </a:r>
            <a:endParaRPr lang="en-US" altLang="zh-CN" dirty="0" smtClean="0"/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enddefinitions</a:t>
            </a:r>
            <a:r>
              <a:rPr lang="en-US" altLang="zh-CN" dirty="0" smtClean="0"/>
              <a:t> $end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#1</a:t>
            </a:r>
            <a:r>
              <a:rPr lang="en-US" altLang="zh-CN" dirty="0" smtClean="0">
                <a:solidFill>
                  <a:srgbClr val="FF0000"/>
                </a:solidFill>
              </a:rPr>
              <a:t>0000000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dumpvars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#10020000</a:t>
            </a:r>
          </a:p>
          <a:p>
            <a:r>
              <a:rPr lang="en-US" altLang="zh-CN" dirty="0" smtClean="0"/>
              <a:t>1idx1</a:t>
            </a:r>
          </a:p>
          <a:p>
            <a:r>
              <a:rPr lang="en-US" altLang="zh-CN" dirty="0" smtClean="0"/>
              <a:t>#13020000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8" y="644692"/>
            <a:ext cx="3686778" cy="31393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输入条件：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假设给定一条</a:t>
            </a:r>
            <a:r>
              <a:rPr lang="en-US" altLang="zh-CN" dirty="0" smtClean="0"/>
              <a:t>net</a:t>
            </a:r>
            <a:r>
              <a:rPr lang="zh-CN" altLang="en-US" dirty="0" smtClean="0"/>
              <a:t>名称为：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harness/U_HI7801TC_TOP/…/xx/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zh-CN" altLang="en-US" dirty="0" smtClean="0"/>
              <a:t>从 </a:t>
            </a:r>
            <a:r>
              <a:rPr lang="en-US" altLang="zh-CN" b="1" dirty="0" smtClean="0">
                <a:solidFill>
                  <a:srgbClr val="FF0000"/>
                </a:solidFill>
              </a:rPr>
              <a:t>10ns</a:t>
            </a:r>
            <a:r>
              <a:rPr lang="en-US" altLang="zh-CN" dirty="0" smtClean="0"/>
              <a:t> </a:t>
            </a:r>
            <a:r>
              <a:rPr lang="zh-CN" altLang="en-US" dirty="0" smtClean="0"/>
              <a:t>开始生成</a:t>
            </a:r>
            <a:r>
              <a:rPr lang="en-US" altLang="zh-CN" dirty="0" smtClean="0"/>
              <a:t>VCD</a:t>
            </a:r>
            <a:r>
              <a:rPr lang="zh-CN" altLang="en-US" dirty="0" smtClean="0"/>
              <a:t>，直到</a:t>
            </a:r>
            <a:r>
              <a:rPr lang="en-US" altLang="zh-CN" b="1" dirty="0">
                <a:solidFill>
                  <a:srgbClr val="FF0000"/>
                </a:solidFill>
              </a:rPr>
              <a:t>100ns</a:t>
            </a:r>
          </a:p>
          <a:p>
            <a:r>
              <a:rPr lang="zh-CN" altLang="en-US" dirty="0"/>
              <a:t>第一</a:t>
            </a:r>
            <a:r>
              <a:rPr lang="zh-CN" altLang="en-US" dirty="0" smtClean="0"/>
              <a:t>个翻转发生在</a:t>
            </a:r>
            <a:r>
              <a:rPr lang="en-US" altLang="zh-CN" b="1" dirty="0">
                <a:solidFill>
                  <a:srgbClr val="FF0000"/>
                </a:solidFill>
              </a:rPr>
              <a:t>10.0</a:t>
            </a:r>
            <a:r>
              <a:rPr lang="en-US" altLang="zh-CN" b="1" dirty="0" smtClean="0">
                <a:solidFill>
                  <a:srgbClr val="FF0000"/>
                </a:solidFill>
              </a:rPr>
              <a:t>2 </a:t>
            </a:r>
            <a:r>
              <a:rPr lang="en-US" altLang="zh-CN" b="1" dirty="0">
                <a:solidFill>
                  <a:srgbClr val="FF0000"/>
                </a:solidFill>
              </a:rPr>
              <a:t>ns</a:t>
            </a:r>
          </a:p>
          <a:p>
            <a:r>
              <a:rPr lang="zh-CN" altLang="en-US" dirty="0"/>
              <a:t>每</a:t>
            </a:r>
            <a:r>
              <a:rPr lang="zh-CN" altLang="en-US" dirty="0" smtClean="0"/>
              <a:t>隔</a:t>
            </a:r>
            <a:r>
              <a:rPr lang="en-US" altLang="zh-CN" b="1" dirty="0">
                <a:solidFill>
                  <a:srgbClr val="FF0000"/>
                </a:solidFill>
              </a:rPr>
              <a:t>3ns</a:t>
            </a:r>
            <a:r>
              <a:rPr lang="en-US" altLang="zh-CN" dirty="0" smtClean="0"/>
              <a:t> </a:t>
            </a:r>
            <a:r>
              <a:rPr lang="zh-CN" altLang="en-US" dirty="0" smtClean="0"/>
              <a:t>翻转一次。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则期望生成的</a:t>
            </a:r>
            <a:r>
              <a:rPr lang="en-US" altLang="zh-CN" dirty="0" smtClean="0"/>
              <a:t>VCD </a:t>
            </a:r>
            <a:r>
              <a:rPr lang="zh-CN" altLang="en-US" dirty="0" smtClean="0"/>
              <a:t>文件如左图所示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-165956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变体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46952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5197" y="-856720"/>
            <a:ext cx="5256584" cy="10041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en-US" altLang="zh-CN" dirty="0" smtClean="0"/>
              <a:t>$date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Mon Apr 20 15:20:30 2020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$version</a:t>
            </a:r>
          </a:p>
          <a:p>
            <a:r>
              <a:rPr lang="en-US" altLang="zh-CN" dirty="0" smtClean="0"/>
              <a:t>       Chronologic Simulation VCD Release </a:t>
            </a:r>
            <a:r>
              <a:rPr lang="en-US" altLang="zh-CN" dirty="0" err="1" smtClean="0"/>
              <a:t>xxxx</a:t>
            </a:r>
            <a:endParaRPr lang="en-US" altLang="zh-CN" dirty="0" smtClean="0"/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$timescale</a:t>
            </a:r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1fs</a:t>
            </a:r>
          </a:p>
          <a:p>
            <a:r>
              <a:rPr lang="en-US" altLang="zh-CN" dirty="0" smtClean="0"/>
              <a:t>$end</a:t>
            </a:r>
          </a:p>
          <a:p>
            <a:endParaRPr lang="en-US" altLang="zh-CN" dirty="0"/>
          </a:p>
          <a:p>
            <a:r>
              <a:rPr lang="en-US" altLang="zh-CN" dirty="0" smtClean="0"/>
              <a:t>$scope module harness $end</a:t>
            </a:r>
          </a:p>
          <a:p>
            <a:r>
              <a:rPr lang="en-US" altLang="zh-CN" dirty="0" smtClean="0"/>
              <a:t>$scope module U_HI7801TC_TOP $end</a:t>
            </a:r>
            <a:endParaRPr lang="en-US" altLang="zh-CN" dirty="0"/>
          </a:p>
          <a:p>
            <a:r>
              <a:rPr lang="en-US" altLang="zh-CN" dirty="0" smtClean="0"/>
              <a:t>... …</a:t>
            </a:r>
          </a:p>
          <a:p>
            <a:r>
              <a:rPr lang="en-US" altLang="zh-CN" dirty="0" smtClean="0"/>
              <a:t>$scope module xx 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var</a:t>
            </a:r>
            <a:r>
              <a:rPr lang="en-US" altLang="zh-CN" dirty="0" smtClean="0"/>
              <a:t> wire 1 idx1 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 $end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var</a:t>
            </a:r>
            <a:r>
              <a:rPr lang="en-US" altLang="zh-CN" dirty="0"/>
              <a:t> wire 1 </a:t>
            </a:r>
            <a:r>
              <a:rPr lang="en-US" altLang="zh-CN" dirty="0" smtClean="0"/>
              <a:t>idx2 </a:t>
            </a:r>
            <a:r>
              <a:rPr lang="en-US" altLang="zh-CN" dirty="0" err="1" smtClean="0"/>
              <a:t>zz</a:t>
            </a:r>
            <a:r>
              <a:rPr lang="en-US" altLang="zh-CN" dirty="0" smtClean="0"/>
              <a:t> </a:t>
            </a:r>
            <a:r>
              <a:rPr lang="en-US" altLang="zh-CN" dirty="0"/>
              <a:t>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upscope</a:t>
            </a:r>
            <a:r>
              <a:rPr lang="en-US" altLang="zh-CN" dirty="0" smtClean="0"/>
              <a:t> $end</a:t>
            </a:r>
          </a:p>
          <a:p>
            <a:r>
              <a:rPr lang="en-US" altLang="zh-CN" dirty="0"/>
              <a:t>$scope module </a:t>
            </a:r>
            <a:r>
              <a:rPr lang="en-US" altLang="zh-CN" dirty="0" smtClean="0"/>
              <a:t>xx1 </a:t>
            </a:r>
            <a:r>
              <a:rPr lang="en-US" altLang="zh-CN" dirty="0"/>
              <a:t>$end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var</a:t>
            </a:r>
            <a:r>
              <a:rPr lang="en-US" altLang="zh-CN" dirty="0"/>
              <a:t> wire 1 </a:t>
            </a:r>
            <a:r>
              <a:rPr lang="en-US" altLang="zh-CN" dirty="0" smtClean="0"/>
              <a:t>idx3 yy1 </a:t>
            </a:r>
            <a:r>
              <a:rPr lang="en-US" altLang="zh-CN" dirty="0"/>
              <a:t>$end</a:t>
            </a:r>
          </a:p>
          <a:p>
            <a:r>
              <a:rPr lang="en-US" altLang="zh-CN" dirty="0" smtClean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$end</a:t>
            </a:r>
            <a:endParaRPr lang="en-US" altLang="zh-CN" dirty="0" smtClean="0"/>
          </a:p>
          <a:p>
            <a:r>
              <a:rPr lang="en-US" altLang="zh-CN" dirty="0" smtClean="0"/>
              <a:t>… …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</a:t>
            </a:r>
            <a:r>
              <a:rPr lang="en-US" altLang="zh-CN" dirty="0" smtClean="0"/>
              <a:t>end</a:t>
            </a:r>
          </a:p>
          <a:p>
            <a:r>
              <a:rPr lang="en-US" altLang="zh-CN" dirty="0"/>
              <a:t>$</a:t>
            </a:r>
            <a:r>
              <a:rPr lang="en-US" altLang="zh-CN" dirty="0" err="1"/>
              <a:t>upscope</a:t>
            </a:r>
            <a:r>
              <a:rPr lang="en-US" altLang="zh-CN" dirty="0"/>
              <a:t> $end</a:t>
            </a:r>
            <a:endParaRPr lang="en-US" altLang="zh-CN" dirty="0" smtClean="0"/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enddefinitions</a:t>
            </a:r>
            <a:r>
              <a:rPr lang="en-US" altLang="zh-CN" dirty="0" smtClean="0"/>
              <a:t> $end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#1</a:t>
            </a:r>
            <a:r>
              <a:rPr lang="en-US" altLang="zh-CN" dirty="0" smtClean="0">
                <a:solidFill>
                  <a:srgbClr val="FF0000"/>
                </a:solidFill>
              </a:rPr>
              <a:t>0000000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en-US" altLang="zh-CN" dirty="0" smtClean="0"/>
              <a:t>$</a:t>
            </a:r>
            <a:r>
              <a:rPr lang="en-US" altLang="zh-CN" dirty="0" err="1" smtClean="0"/>
              <a:t>dumpvars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  <a:p>
            <a:r>
              <a:rPr lang="en-US" altLang="zh-CN" dirty="0" smtClean="0"/>
              <a:t>1idx2</a:t>
            </a:r>
          </a:p>
          <a:p>
            <a:r>
              <a:rPr lang="en-US" altLang="zh-CN" dirty="0" smtClean="0"/>
              <a:t>0idx3</a:t>
            </a:r>
          </a:p>
          <a:p>
            <a:r>
              <a:rPr lang="en-US" altLang="zh-CN" dirty="0" smtClean="0"/>
              <a:t>$end</a:t>
            </a:r>
          </a:p>
          <a:p>
            <a:r>
              <a:rPr lang="en-US" altLang="zh-CN" dirty="0" smtClean="0"/>
              <a:t>#10020000</a:t>
            </a:r>
          </a:p>
          <a:p>
            <a:r>
              <a:rPr lang="en-US" altLang="zh-CN" dirty="0" smtClean="0"/>
              <a:t>1idx1</a:t>
            </a:r>
          </a:p>
          <a:p>
            <a:r>
              <a:rPr lang="en-US" altLang="zh-CN" dirty="0" smtClean="0"/>
              <a:t>#13020000</a:t>
            </a:r>
            <a:endParaRPr lang="en-US" altLang="zh-CN" dirty="0"/>
          </a:p>
          <a:p>
            <a:r>
              <a:rPr lang="en-US" altLang="zh-CN" dirty="0" smtClean="0"/>
              <a:t>0idx1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44209" y="644692"/>
            <a:ext cx="3815019" cy="36933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输入条件：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假设给定一组</a:t>
            </a:r>
            <a:r>
              <a:rPr lang="en-US" altLang="zh-CN" dirty="0" smtClean="0"/>
              <a:t>net</a:t>
            </a:r>
            <a:r>
              <a:rPr lang="zh-CN" altLang="en-US" dirty="0" smtClean="0"/>
              <a:t>名称为：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b="1" dirty="0" smtClean="0">
                <a:solidFill>
                  <a:srgbClr val="FF0000"/>
                </a:solidFill>
              </a:rPr>
              <a:t>harness/U_HI7801TC_TOP/…/xx/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b="1" dirty="0">
                <a:solidFill>
                  <a:srgbClr val="FF0000"/>
                </a:solidFill>
              </a:rPr>
              <a:t>harness/U_HI7801TC_TOP/…/</a:t>
            </a:r>
            <a:r>
              <a:rPr lang="en-US" altLang="zh-CN" b="1" dirty="0" smtClean="0">
                <a:solidFill>
                  <a:srgbClr val="FF0000"/>
                </a:solidFill>
              </a:rPr>
              <a:t>xx/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zz</a:t>
            </a:r>
            <a:endParaRPr lang="en-US" altLang="zh-CN" dirty="0" smtClean="0"/>
          </a:p>
          <a:p>
            <a:r>
              <a:rPr lang="en-US" altLang="zh-CN" b="1" dirty="0">
                <a:solidFill>
                  <a:srgbClr val="FF0000"/>
                </a:solidFill>
              </a:rPr>
              <a:t>harness/U_HI7801TC_TOP</a:t>
            </a:r>
            <a:r>
              <a:rPr lang="en-US" altLang="zh-CN" b="1" dirty="0" smtClean="0">
                <a:solidFill>
                  <a:srgbClr val="FF0000"/>
                </a:solidFill>
              </a:rPr>
              <a:t>/…/xx1/yy1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 smtClean="0"/>
              <a:t>从 </a:t>
            </a:r>
            <a:r>
              <a:rPr lang="en-US" altLang="zh-CN" b="1" dirty="0" smtClean="0">
                <a:solidFill>
                  <a:srgbClr val="FF0000"/>
                </a:solidFill>
              </a:rPr>
              <a:t>10ns</a:t>
            </a:r>
            <a:r>
              <a:rPr lang="en-US" altLang="zh-CN" dirty="0" smtClean="0"/>
              <a:t> </a:t>
            </a:r>
            <a:r>
              <a:rPr lang="zh-CN" altLang="en-US" dirty="0" smtClean="0"/>
              <a:t>开始生成</a:t>
            </a:r>
            <a:r>
              <a:rPr lang="en-US" altLang="zh-CN" dirty="0" smtClean="0"/>
              <a:t>VCD</a:t>
            </a:r>
            <a:r>
              <a:rPr lang="zh-CN" altLang="en-US" dirty="0" smtClean="0"/>
              <a:t>，直到</a:t>
            </a:r>
            <a:r>
              <a:rPr lang="en-US" altLang="zh-CN" b="1" dirty="0">
                <a:solidFill>
                  <a:srgbClr val="FF0000"/>
                </a:solidFill>
              </a:rPr>
              <a:t>100ns</a:t>
            </a:r>
          </a:p>
          <a:p>
            <a:r>
              <a:rPr lang="zh-CN" altLang="en-US" dirty="0"/>
              <a:t>第一</a:t>
            </a:r>
            <a:r>
              <a:rPr lang="zh-CN" altLang="en-US" dirty="0" smtClean="0"/>
              <a:t>个翻转发生在</a:t>
            </a:r>
            <a:r>
              <a:rPr lang="en-US" altLang="zh-CN" b="1" dirty="0">
                <a:solidFill>
                  <a:srgbClr val="FF0000"/>
                </a:solidFill>
              </a:rPr>
              <a:t>10.0</a:t>
            </a:r>
            <a:r>
              <a:rPr lang="en-US" altLang="zh-CN" b="1" dirty="0" smtClean="0">
                <a:solidFill>
                  <a:srgbClr val="FF0000"/>
                </a:solidFill>
              </a:rPr>
              <a:t>2 </a:t>
            </a:r>
            <a:r>
              <a:rPr lang="en-US" altLang="zh-CN" b="1" dirty="0">
                <a:solidFill>
                  <a:srgbClr val="FF0000"/>
                </a:solidFill>
              </a:rPr>
              <a:t>ns</a:t>
            </a:r>
          </a:p>
          <a:p>
            <a:r>
              <a:rPr lang="zh-CN" altLang="en-US" dirty="0"/>
              <a:t>每</a:t>
            </a:r>
            <a:r>
              <a:rPr lang="zh-CN" altLang="en-US" dirty="0" smtClean="0"/>
              <a:t>隔</a:t>
            </a:r>
            <a:r>
              <a:rPr lang="en-US" altLang="zh-CN" b="1" dirty="0">
                <a:solidFill>
                  <a:srgbClr val="FF0000"/>
                </a:solidFill>
              </a:rPr>
              <a:t>3ns</a:t>
            </a:r>
            <a:r>
              <a:rPr lang="en-US" altLang="zh-CN" dirty="0" smtClean="0"/>
              <a:t> </a:t>
            </a:r>
            <a:r>
              <a:rPr lang="zh-CN" altLang="en-US" dirty="0" smtClean="0"/>
              <a:t>翻转一次。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则期望生成的</a:t>
            </a:r>
            <a:r>
              <a:rPr lang="en-US" altLang="zh-CN" dirty="0" smtClean="0"/>
              <a:t>VCD </a:t>
            </a:r>
            <a:r>
              <a:rPr lang="zh-CN" altLang="en-US" dirty="0" smtClean="0"/>
              <a:t>文件如左图所示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-1659566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变体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85198" y="9010917"/>
            <a:ext cx="5682947" cy="19564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092281" y="8709587"/>
            <a:ext cx="46625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所有定义过的</a:t>
            </a:r>
            <a:r>
              <a:rPr lang="en-US" altLang="zh-CN" b="1" dirty="0" smtClean="0">
                <a:solidFill>
                  <a:srgbClr val="FF0000"/>
                </a:solidFill>
              </a:rPr>
              <a:t>wire</a:t>
            </a:r>
            <a:r>
              <a:rPr lang="zh-CN" altLang="en-US" b="1" dirty="0" smtClean="0">
                <a:solidFill>
                  <a:srgbClr val="FF0000"/>
                </a:solidFill>
              </a:rPr>
              <a:t>，都要在这里初始化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初始化的值可以随机任意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zh-CN" altLang="en-US" b="1" dirty="0" smtClean="0">
                <a:solidFill>
                  <a:srgbClr val="FF0000"/>
                </a:solidFill>
              </a:rPr>
              <a:t>但后续的翻转信息，需要遵循每次更新逻辑值相反的原则</a:t>
            </a:r>
            <a:endParaRPr lang="en-US" altLang="zh-CN" b="1" dirty="0" smtClean="0">
              <a:solidFill>
                <a:srgbClr val="FF0000"/>
              </a:solidFill>
            </a:endParaRPr>
          </a:p>
        </p:txBody>
      </p:sp>
      <p:cxnSp>
        <p:nvCxnSpPr>
          <p:cNvPr id="8" name="直接连接符 7"/>
          <p:cNvCxnSpPr>
            <a:stCxn id="5" idx="3"/>
            <a:endCxn id="7" idx="1"/>
          </p:cNvCxnSpPr>
          <p:nvPr/>
        </p:nvCxnSpPr>
        <p:spPr>
          <a:xfrm flipV="1">
            <a:off x="5868145" y="9309752"/>
            <a:ext cx="1224136" cy="6794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2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39388"/>
            <a:ext cx="58678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Set_power_network_mode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module_map_file</a:t>
            </a:r>
            <a:r>
              <a:rPr lang="en-US" altLang="zh-CN" dirty="0" smtClean="0"/>
              <a:t>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vcd_map.cfg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en-US" altLang="zh-CN" dirty="0" err="1" smtClean="0"/>
              <a:t>Analyze_power_network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77914" y="995923"/>
            <a:ext cx="2546274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   xx/xx/xx/</a:t>
            </a:r>
            <a:r>
              <a:rPr lang="en-US" altLang="zh-CN" dirty="0" err="1" smtClean="0"/>
              <a:t>xx.vcd</a:t>
            </a:r>
            <a:endParaRPr lang="en-US" altLang="zh-CN" dirty="0" smtClean="0"/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cpu1 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yy.vcd</a:t>
            </a:r>
            <a:endParaRPr lang="en-US" altLang="zh-CN" dirty="0" smtClean="0"/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cpu2 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yy.vcd</a:t>
            </a:r>
            <a:endParaRPr lang="en-US" altLang="zh-CN" dirty="0" smtClean="0"/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fpu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zz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zz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zz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zz.vcd</a:t>
            </a:r>
            <a:endParaRPr lang="en-US" altLang="zh-CN" dirty="0" smtClean="0"/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gpu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ll.vcd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403079" y="2762436"/>
            <a:ext cx="285432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665117" y="3260324"/>
            <a:ext cx="936104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7033269" y="3260324"/>
            <a:ext cx="936104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cpu2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7033269" y="4844500"/>
            <a:ext cx="936104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gpu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5665117" y="4844500"/>
            <a:ext cx="936104" cy="86409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fpu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43066" y="24395"/>
            <a:ext cx="2336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Vcd</a:t>
            </a:r>
            <a:r>
              <a:rPr lang="en-US" altLang="zh-CN" dirty="0" smtClean="0"/>
              <a:t> is digital waveform</a:t>
            </a:r>
            <a:endParaRPr lang="zh-CN" altLang="en-US" dirty="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6084168" y="118571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380311" y="1001053"/>
            <a:ext cx="934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0-100ns</a:t>
            </a:r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>
          <a:xfrm>
            <a:off x="6424188" y="1453426"/>
            <a:ext cx="81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80311" y="1268760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100000-100300ns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>
          <a:xfrm>
            <a:off x="6424188" y="2288585"/>
            <a:ext cx="8121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380311" y="2103919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100-200ns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55576" y="3351856"/>
            <a:ext cx="1619098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xx/xx/xx/</a:t>
            </a:r>
            <a:r>
              <a:rPr lang="en-US" altLang="zh-CN" dirty="0" err="1" smtClean="0"/>
              <a:t>xx.vcd</a:t>
            </a:r>
            <a:endParaRPr lang="en-US" altLang="zh-CN" dirty="0" smtClean="0"/>
          </a:p>
          <a:p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yy.vcd</a:t>
            </a:r>
            <a:endParaRPr lang="en-US" altLang="zh-CN" dirty="0" smtClean="0"/>
          </a:p>
          <a:p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yy.vcd</a:t>
            </a:r>
            <a:endParaRPr lang="en-US" altLang="zh-CN" dirty="0" smtClean="0"/>
          </a:p>
          <a:p>
            <a:r>
              <a:rPr lang="en-US" altLang="zh-CN" dirty="0" smtClean="0"/>
              <a:t>./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yy.vcd</a:t>
            </a:r>
            <a:endParaRPr lang="en-US" altLang="zh-CN" dirty="0" smtClean="0"/>
          </a:p>
          <a:p>
            <a:r>
              <a:rPr lang="en-US" altLang="zh-CN" dirty="0" err="1" smtClean="0">
                <a:solidFill>
                  <a:srgbClr val="FF0000"/>
                </a:solidFill>
              </a:rPr>
              <a:t>zz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en-US" altLang="zh-CN" dirty="0" err="1" smtClean="0">
                <a:solidFill>
                  <a:srgbClr val="FF0000"/>
                </a:solidFill>
              </a:rPr>
              <a:t>zz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en-US" altLang="zh-CN" dirty="0" err="1" smtClean="0">
                <a:solidFill>
                  <a:srgbClr val="FF0000"/>
                </a:solidFill>
              </a:rPr>
              <a:t>zz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en-US" altLang="zh-CN" dirty="0" err="1" smtClean="0">
                <a:solidFill>
                  <a:srgbClr val="FF0000"/>
                </a:solidFill>
              </a:rPr>
              <a:t>zz.vcd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ll.vcd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95536" y="2962470"/>
            <a:ext cx="4070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/>
              <a:t>Align_vcd</a:t>
            </a:r>
            <a:r>
              <a:rPr lang="en-US" altLang="zh-CN" dirty="0" smtClean="0"/>
              <a:t> –</a:t>
            </a:r>
            <a:r>
              <a:rPr lang="en-US" altLang="zh-CN" dirty="0" err="1" smtClean="0"/>
              <a:t>input_file</a:t>
            </a:r>
            <a:r>
              <a:rPr lang="en-US" altLang="zh-CN" dirty="0" smtClean="0"/>
              <a:t>    -</a:t>
            </a:r>
            <a:r>
              <a:rPr lang="en-US" altLang="zh-CN" dirty="0" err="1" smtClean="0"/>
              <a:t>output_path</a:t>
            </a:r>
            <a:r>
              <a:rPr lang="en-US" altLang="zh-CN" dirty="0" smtClean="0"/>
              <a:t> xxx/</a:t>
            </a:r>
            <a:endParaRPr lang="zh-CN" altLang="en-US" dirty="0"/>
          </a:p>
        </p:txBody>
      </p:sp>
      <p:cxnSp>
        <p:nvCxnSpPr>
          <p:cNvPr id="21" name="直接箭头连接符 20"/>
          <p:cNvCxnSpPr/>
          <p:nvPr/>
        </p:nvCxnSpPr>
        <p:spPr>
          <a:xfrm flipV="1">
            <a:off x="2123728" y="3147136"/>
            <a:ext cx="399849" cy="192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endCxn id="35" idx="1"/>
          </p:cNvCxnSpPr>
          <p:nvPr/>
        </p:nvCxnSpPr>
        <p:spPr>
          <a:xfrm>
            <a:off x="2280352" y="4680079"/>
            <a:ext cx="586854" cy="122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67206" y="3369206"/>
            <a:ext cx="97815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Warning</a:t>
            </a:r>
          </a:p>
          <a:p>
            <a:r>
              <a:rPr lang="en-US" altLang="zh-CN" dirty="0" smtClean="0"/>
              <a:t>skip</a:t>
            </a:r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395536" y="512570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err="1"/>
              <a:t>Set_power_network_mode</a:t>
            </a:r>
            <a:r>
              <a:rPr lang="en-US" altLang="zh-CN" dirty="0"/>
              <a:t> –</a:t>
            </a:r>
            <a:r>
              <a:rPr lang="en-US" altLang="zh-CN" dirty="0" err="1"/>
              <a:t>module_map_file</a:t>
            </a:r>
            <a:r>
              <a:rPr lang="en-US" altLang="zh-CN" dirty="0"/>
              <a:t> 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vcd_map_new.cfg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dirty="0" err="1"/>
              <a:t>Analyze_power_network</a:t>
            </a:r>
            <a:endParaRPr lang="zh-CN" alt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0305" y="6074804"/>
            <a:ext cx="4166846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Top   </a:t>
            </a:r>
            <a:r>
              <a:rPr lang="en-US" altLang="zh-CN" b="1" dirty="0">
                <a:solidFill>
                  <a:srgbClr val="FF0000"/>
                </a:solidFill>
              </a:rPr>
              <a:t>xx/xx/xx/xx_lp1.vcd</a:t>
            </a:r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cpu1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/yy_lp1.vcd</a:t>
            </a:r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cpu2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en-US" altLang="zh-CN" b="1" dirty="0" err="1" smtClean="0">
                <a:solidFill>
                  <a:srgbClr val="FF0000"/>
                </a:solidFill>
              </a:rPr>
              <a:t>yy</a:t>
            </a:r>
            <a:r>
              <a:rPr lang="en-US" altLang="zh-CN" b="1" dirty="0" smtClean="0">
                <a:solidFill>
                  <a:srgbClr val="FF0000"/>
                </a:solidFill>
              </a:rPr>
              <a:t>/yy_lp_handsome1.vcd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fpu</a:t>
            </a:r>
            <a:r>
              <a:rPr lang="en-US" altLang="zh-CN" dirty="0" smtClean="0"/>
              <a:t>  </a:t>
            </a:r>
            <a:r>
              <a:rPr lang="en-US" altLang="zh-CN" b="1" dirty="0" err="1">
                <a:solidFill>
                  <a:srgbClr val="FF0000"/>
                </a:solidFill>
              </a:rPr>
              <a:t>zz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en-US" altLang="zh-CN" b="1" dirty="0" err="1">
                <a:solidFill>
                  <a:srgbClr val="FF0000"/>
                </a:solidFill>
              </a:rPr>
              <a:t>zz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en-US" altLang="zh-CN" b="1" dirty="0" err="1">
                <a:solidFill>
                  <a:srgbClr val="FF0000"/>
                </a:solidFill>
              </a:rPr>
              <a:t>zz</a:t>
            </a:r>
            <a:r>
              <a:rPr lang="en-US" altLang="zh-CN" b="1" dirty="0">
                <a:solidFill>
                  <a:srgbClr val="FF0000"/>
                </a:solidFill>
              </a:rPr>
              <a:t>/zz_lp2.vcd</a:t>
            </a:r>
          </a:p>
          <a:p>
            <a:r>
              <a:rPr lang="en-US" altLang="zh-CN" dirty="0" err="1" smtClean="0"/>
              <a:t>Blk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gpu</a:t>
            </a:r>
            <a:r>
              <a:rPr lang="en-US" altLang="zh-CN" dirty="0" smtClean="0"/>
              <a:t>  </a:t>
            </a:r>
            <a:r>
              <a:rPr lang="en-US" altLang="zh-CN" b="1" dirty="0" err="1">
                <a:solidFill>
                  <a:srgbClr val="FF0000"/>
                </a:solidFill>
              </a:rPr>
              <a:t>ll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en-US" altLang="zh-CN" b="1" dirty="0" err="1">
                <a:solidFill>
                  <a:srgbClr val="FF0000"/>
                </a:solidFill>
              </a:rPr>
              <a:t>ll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en-US" altLang="zh-CN" b="1" dirty="0" err="1">
                <a:solidFill>
                  <a:srgbClr val="FF0000"/>
                </a:solidFill>
              </a:rPr>
              <a:t>ll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en-US" altLang="zh-CN" b="1" dirty="0" err="1">
                <a:solidFill>
                  <a:srgbClr val="FF0000"/>
                </a:solidFill>
              </a:rPr>
              <a:t>ll</a:t>
            </a:r>
            <a:r>
              <a:rPr lang="en-US" altLang="zh-CN" b="1" dirty="0">
                <a:solidFill>
                  <a:srgbClr val="FF0000"/>
                </a:solidFill>
              </a:rPr>
              <a:t>/ll_lp3.vcd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301021" y="6351803"/>
            <a:ext cx="515352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Check </a:t>
            </a:r>
            <a:r>
              <a:rPr lang="en-US" altLang="zh-CN" dirty="0" err="1" smtClean="0"/>
              <a:t>input_file</a:t>
            </a:r>
            <a:r>
              <a:rPr lang="en-US" altLang="zh-CN" dirty="0" smtClean="0"/>
              <a:t> valid, give error, return false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If </a:t>
            </a:r>
            <a:r>
              <a:rPr lang="en-US" altLang="zh-CN" dirty="0" err="1" smtClean="0"/>
              <a:t>input_file</a:t>
            </a:r>
            <a:r>
              <a:rPr lang="en-US" altLang="zh-CN" dirty="0" smtClean="0"/>
              <a:t> is same name, give warning and skip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Generated file has suffix, to avoid same target file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Finally report map result</a:t>
            </a:r>
            <a:endParaRPr lang="zh-CN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867206" y="4479375"/>
            <a:ext cx="211782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If VCD does not exist</a:t>
            </a:r>
          </a:p>
          <a:p>
            <a:r>
              <a:rPr lang="en-US" altLang="zh-CN" dirty="0" smtClean="0"/>
              <a:t>Error-out command</a:t>
            </a:r>
            <a:endParaRPr lang="zh-CN" altLang="en-US" dirty="0"/>
          </a:p>
        </p:txBody>
      </p:sp>
      <p:cxnSp>
        <p:nvCxnSpPr>
          <p:cNvPr id="40" name="直接箭头连接符 39"/>
          <p:cNvCxnSpPr>
            <a:endCxn id="23" idx="1"/>
          </p:cNvCxnSpPr>
          <p:nvPr/>
        </p:nvCxnSpPr>
        <p:spPr>
          <a:xfrm flipV="1">
            <a:off x="2211523" y="3692372"/>
            <a:ext cx="655683" cy="323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V="1">
            <a:off x="2211523" y="4293096"/>
            <a:ext cx="567888" cy="97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867206" y="4052556"/>
            <a:ext cx="108491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Has suffix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2481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548680"/>
            <a:ext cx="4631589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dirty="0" smtClean="0"/>
              <a:t>After reading VCD. Given cell, toggle info. 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Extensive testing on </a:t>
            </a:r>
            <a:r>
              <a:rPr lang="en-US" altLang="zh-CN" dirty="0" err="1" smtClean="0"/>
              <a:t>module_map_file</a:t>
            </a:r>
            <a:r>
              <a:rPr lang="en-US" altLang="zh-CN" dirty="0" smtClean="0"/>
              <a:t>.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X, z handling, </a:t>
            </a:r>
            <a:r>
              <a:rPr lang="en-US" altLang="zh-CN" dirty="0" err="1" smtClean="0"/>
              <a:t>ir</a:t>
            </a:r>
            <a:r>
              <a:rPr lang="en-US" altLang="zh-CN" dirty="0" smtClean="0"/>
              <a:t>, power</a:t>
            </a:r>
          </a:p>
          <a:p>
            <a:pPr marL="342900" indent="-342900">
              <a:buAutoNum type="arabicPeriod"/>
            </a:pPr>
            <a:r>
              <a:rPr lang="en-US" altLang="zh-CN" dirty="0" smtClean="0"/>
              <a:t>VCD widow scan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a. overall power and </a:t>
            </a:r>
            <a:r>
              <a:rPr lang="en-US" altLang="zh-CN" dirty="0" err="1" smtClean="0"/>
              <a:t>swa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sp</a:t>
            </a:r>
            <a:endParaRPr lang="en-US" altLang="zh-CN" dirty="0" smtClean="0"/>
          </a:p>
          <a:p>
            <a:r>
              <a:rPr lang="en-US" altLang="zh-CN" dirty="0"/>
              <a:t>	</a:t>
            </a:r>
            <a:r>
              <a:rPr lang="en-US" altLang="zh-CN" dirty="0" smtClean="0"/>
              <a:t>b. use window to scan obtain </a:t>
            </a:r>
            <a:r>
              <a:rPr lang="en-US" altLang="zh-CN" dirty="0" err="1" smtClean="0"/>
              <a:t>swa</a:t>
            </a:r>
            <a:r>
              <a:rPr lang="en-US" altLang="zh-CN" dirty="0" smtClean="0"/>
              <a:t>’ </a:t>
            </a:r>
            <a:r>
              <a:rPr lang="en-US" altLang="zh-CN" dirty="0" err="1" smtClean="0"/>
              <a:t>sp</a:t>
            </a:r>
            <a:r>
              <a:rPr lang="en-US" altLang="zh-CN" dirty="0" smtClean="0"/>
              <a:t>’</a:t>
            </a:r>
          </a:p>
          <a:p>
            <a:r>
              <a:rPr lang="en-US" altLang="zh-CN" dirty="0"/>
              <a:t>	</a:t>
            </a:r>
            <a:r>
              <a:rPr lang="en-US" altLang="zh-CN" dirty="0" smtClean="0"/>
              <a:t>c.  Scale window power using </a:t>
            </a:r>
            <a:r>
              <a:rPr lang="en-US" altLang="zh-CN" dirty="0" err="1" smtClean="0"/>
              <a:t>swa</a:t>
            </a:r>
            <a:r>
              <a:rPr lang="en-US" altLang="zh-CN" dirty="0" smtClean="0"/>
              <a:t>’ </a:t>
            </a:r>
            <a:r>
              <a:rPr lang="en-US" altLang="zh-CN" dirty="0" err="1" smtClean="0"/>
              <a:t>sp</a:t>
            </a:r>
            <a:r>
              <a:rPr lang="en-US" altLang="zh-CN" dirty="0" smtClean="0"/>
              <a:t>’</a:t>
            </a:r>
            <a:endParaRPr lang="zh-CN" altLang="en-US" dirty="0"/>
          </a:p>
        </p:txBody>
      </p:sp>
      <p:cxnSp>
        <p:nvCxnSpPr>
          <p:cNvPr id="3" name="肘形连接符 2"/>
          <p:cNvCxnSpPr/>
          <p:nvPr/>
        </p:nvCxnSpPr>
        <p:spPr>
          <a:xfrm flipV="1">
            <a:off x="1005655" y="3835906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07839" y="3835906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肘形连接符 4"/>
          <p:cNvCxnSpPr/>
          <p:nvPr/>
        </p:nvCxnSpPr>
        <p:spPr>
          <a:xfrm flipV="1">
            <a:off x="1812440" y="3835906"/>
            <a:ext cx="907862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82426" y="3835906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肘形连接符 6"/>
          <p:cNvCxnSpPr/>
          <p:nvPr/>
        </p:nvCxnSpPr>
        <p:spPr>
          <a:xfrm flipV="1">
            <a:off x="2864717" y="3835906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66900" y="3835906"/>
            <a:ext cx="195923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8"/>
          <p:cNvSpPr/>
          <p:nvPr/>
        </p:nvSpPr>
        <p:spPr>
          <a:xfrm>
            <a:off x="967779" y="3706400"/>
            <a:ext cx="4718396" cy="12816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肘形连接符 9"/>
          <p:cNvCxnSpPr/>
          <p:nvPr/>
        </p:nvCxnSpPr>
        <p:spPr>
          <a:xfrm flipV="1">
            <a:off x="1043532" y="3988306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545716" y="3988306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肘形连接符 11"/>
          <p:cNvCxnSpPr/>
          <p:nvPr/>
        </p:nvCxnSpPr>
        <p:spPr>
          <a:xfrm flipV="1">
            <a:off x="1850317" y="3988306"/>
            <a:ext cx="907862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20303" y="3988306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肘形连接符 13"/>
          <p:cNvCxnSpPr/>
          <p:nvPr/>
        </p:nvCxnSpPr>
        <p:spPr>
          <a:xfrm flipV="1">
            <a:off x="2902594" y="3988306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04777" y="3988306"/>
            <a:ext cx="195923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肘形连接符 15"/>
          <p:cNvCxnSpPr/>
          <p:nvPr/>
        </p:nvCxnSpPr>
        <p:spPr>
          <a:xfrm flipV="1">
            <a:off x="1137492" y="4341004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39676" y="4341004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肘形连接符 17"/>
          <p:cNvCxnSpPr/>
          <p:nvPr/>
        </p:nvCxnSpPr>
        <p:spPr>
          <a:xfrm flipV="1">
            <a:off x="1944277" y="4341004"/>
            <a:ext cx="907862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4263" y="4341004"/>
            <a:ext cx="304601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肘形连接符 19"/>
          <p:cNvCxnSpPr/>
          <p:nvPr/>
        </p:nvCxnSpPr>
        <p:spPr>
          <a:xfrm flipV="1">
            <a:off x="2996554" y="4341004"/>
            <a:ext cx="540060" cy="50405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98737" y="4341004"/>
            <a:ext cx="195923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矩形 21"/>
          <p:cNvSpPr/>
          <p:nvPr/>
        </p:nvSpPr>
        <p:spPr>
          <a:xfrm>
            <a:off x="4088371" y="3225403"/>
            <a:ext cx="516291" cy="225605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84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859</Words>
  <Application>Microsoft Office PowerPoint</Application>
  <PresentationFormat>全屏显示(4:3)</PresentationFormat>
  <Paragraphs>274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VCD Related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VCD related</dc:title>
  <dc:creator>user</dc:creator>
  <cp:lastModifiedBy>user</cp:lastModifiedBy>
  <cp:revision>78</cp:revision>
  <dcterms:created xsi:type="dcterms:W3CDTF">2022-01-21T12:35:38Z</dcterms:created>
  <dcterms:modified xsi:type="dcterms:W3CDTF">2022-02-18T10:17:53Z</dcterms:modified>
</cp:coreProperties>
</file>